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3" r:id="rId2"/>
    <p:sldId id="384" r:id="rId3"/>
    <p:sldId id="381" r:id="rId4"/>
    <p:sldId id="387" r:id="rId5"/>
    <p:sldId id="382" r:id="rId6"/>
    <p:sldId id="385" r:id="rId7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84"/>
            <p14:sldId id="381"/>
            <p14:sldId id="387"/>
            <p14:sldId id="382"/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8" autoAdjust="0"/>
    <p:restoredTop sz="94726" autoAdjust="0"/>
  </p:normalViewPr>
  <p:slideViewPr>
    <p:cSldViewPr>
      <p:cViewPr varScale="1">
        <p:scale>
          <a:sx n="131" d="100"/>
          <a:sy n="131" d="100"/>
        </p:scale>
        <p:origin x="102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082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387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544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516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078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3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41175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mtClean="0"/>
              <a:t>9.15 Status</a:t>
            </a:r>
            <a:endParaRPr lang="da-DK" sz="1600" dirty="0" smtClean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11.30 </a:t>
            </a:r>
            <a:r>
              <a:rPr lang="da-DK" sz="1600" dirty="0"/>
              <a:t>Øvelser omkring afleveringsopgaven </a:t>
            </a:r>
            <a:r>
              <a:rPr lang="da-DK" sz="1600" dirty="0" smtClean="0"/>
              <a:t>Raflebæger 3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15.30 Øvelser omkring afleveringsopgaven Skildpadde 2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747" y="3861048"/>
            <a:ext cx="833974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Det ser ud til at alle yder en flot og entusiastisk indsats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</a:t>
            </a:r>
            <a:r>
              <a:rPr lang="da-DK" sz="1600" dirty="0" smtClean="0"/>
              <a:t>er </a:t>
            </a:r>
            <a:r>
              <a:rPr lang="da-DK" sz="1600" dirty="0"/>
              <a:t>en </a:t>
            </a:r>
            <a:r>
              <a:rPr lang="da-DK" sz="1600" dirty="0" smtClean="0"/>
              <a:t>fornøjelse </a:t>
            </a:r>
            <a:r>
              <a:rPr lang="da-DK" sz="1600" dirty="0"/>
              <a:t>– bliv ved med </a:t>
            </a:r>
            <a:r>
              <a:rPr lang="da-DK" sz="1600" dirty="0" smtClean="0"/>
              <a:t>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50" dirty="0" smtClean="0"/>
              <a:t>For nogle er det svært, men fat fod mod – pludselig begynder I at se sammenhængen</a:t>
            </a:r>
            <a:endParaRPr lang="da-DK" sz="1600" spc="-50" dirty="0"/>
          </a:p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de næste </a:t>
            </a:r>
            <a:r>
              <a:rPr lang="da-DK" sz="1800" dirty="0" smtClean="0"/>
              <a:t>uger </a:t>
            </a:r>
            <a:r>
              <a:rPr lang="da-DK" sz="1800" dirty="0"/>
              <a:t>er der ikke ret meget nyt stof at læse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Mange af jer vil have </a:t>
            </a:r>
            <a:r>
              <a:rPr lang="da-DK" sz="1600" b="1" dirty="0" smtClean="0">
                <a:solidFill>
                  <a:srgbClr val="008000"/>
                </a:solidFill>
              </a:rPr>
              <a:t>stort udbytte</a:t>
            </a:r>
            <a:r>
              <a:rPr lang="da-DK" sz="1600" dirty="0" smtClean="0"/>
              <a:t> </a:t>
            </a:r>
            <a:r>
              <a:rPr lang="da-DK" sz="1600" dirty="0"/>
              <a:t>af at læse de første kapitler en gang </a:t>
            </a:r>
            <a:r>
              <a:rPr lang="da-DK" sz="1600" dirty="0" smtClean="0"/>
              <a:t>til, </a:t>
            </a:r>
            <a:r>
              <a:rPr lang="da-DK" sz="1600" dirty="0"/>
              <a:t>således at begreberne og terminologien kommer helt på </a:t>
            </a:r>
            <a:r>
              <a:rPr lang="da-DK" sz="1600" dirty="0" smtClean="0"/>
              <a:t>plads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 kan også begynde at læse kapitel 5, 6, 7 og 8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Har I fået set videoerne – de er lige så vigtige som bogen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6" name="Rectangle 5"/>
          <p:cNvSpPr/>
          <p:nvPr/>
        </p:nvSpPr>
        <p:spPr>
          <a:xfrm rot="1626576">
            <a:off x="5600200" y="1805837"/>
            <a:ext cx="3115398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124744"/>
            <a:ext cx="828092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Alle har nu fået Raflebæger 2 og Skildpadde 1 godkendt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Tillykke med det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b="1" spc="-40" dirty="0">
                <a:solidFill>
                  <a:srgbClr val="A50021"/>
                </a:solidFill>
              </a:rPr>
              <a:t>I har klaret Raflebæger 2 og Skildpadde 1 flot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800" dirty="0"/>
              <a:t>Igen genafleveringer og kun ganske få forslag til forbedringer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Quiz 2 var jeres gennemsnitlige vurdering af pensummets sværhedsgrad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3,21</a:t>
            </a:r>
            <a:endParaRPr lang="da-DK" altLang="da-DK" sz="1800" b="1" spc="-80" dirty="0" smtClean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</a:t>
            </a:r>
            <a:r>
              <a:rPr lang="da-DK" altLang="da-DK" sz="1600" dirty="0" smtClean="0"/>
              <a:t>et er </a:t>
            </a:r>
            <a:r>
              <a:rPr lang="da-DK" altLang="da-DK" sz="1600" dirty="0" smtClean="0"/>
              <a:t>lidt </a:t>
            </a:r>
            <a:r>
              <a:rPr lang="da-DK" altLang="da-DK" sz="1600" dirty="0" smtClean="0"/>
              <a:t>over middel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Sidste forår lå den på </a:t>
            </a:r>
            <a:r>
              <a:rPr lang="da-DK" altLang="da-DK" sz="1600" dirty="0" smtClean="0"/>
              <a:t>3,50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har klaret Quiz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2 fint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kun </a:t>
            </a:r>
            <a:r>
              <a:rPr lang="da-DK" altLang="da-DK" sz="1600" dirty="0" smtClean="0"/>
              <a:t>1,55 </a:t>
            </a:r>
            <a:r>
              <a:rPr lang="da-DK" altLang="da-DK" sz="1600" dirty="0" smtClean="0"/>
              <a:t>forsøg pr spørgsmål (mod </a:t>
            </a:r>
            <a:r>
              <a:rPr lang="da-DK" altLang="da-DK" sz="1600" dirty="0" smtClean="0"/>
              <a:t>1,63 </a:t>
            </a:r>
            <a:r>
              <a:rPr lang="da-DK" altLang="da-DK" sz="1600" dirty="0" smtClean="0"/>
              <a:t>sidste </a:t>
            </a:r>
            <a:r>
              <a:rPr lang="da-DK" altLang="da-DK" sz="1600" dirty="0" smtClean="0"/>
              <a:t>forår)</a:t>
            </a: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havde sværest ved spørgsmål 7 og 16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Så dem vil vi lige tage et hurtigt kig på (sammen med spørgsmål 6, der hænger tæt sammen med 7)</a:t>
            </a:r>
          </a:p>
        </p:txBody>
      </p:sp>
    </p:spTree>
    <p:extLst>
      <p:ext uri="{BB962C8B-B14F-4D97-AF65-F5344CB8AC3E}">
        <p14:creationId xmlns:p14="http://schemas.microsoft.com/office/powerpoint/2010/main" val="28142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2800" dirty="0" smtClean="0"/>
              <a:t>Afleveringsopgaverne (fortsat)</a:t>
            </a:r>
            <a:endParaRPr lang="da-DK" altLang="da-DK" sz="28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2" y="1113676"/>
            <a:ext cx="8483765" cy="533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indent="-285750">
              <a:spcBef>
                <a:spcPts val="1200"/>
              </a:spcBef>
            </a:pPr>
            <a:r>
              <a:rPr lang="da-DK" altLang="da-DK" sz="1800" dirty="0"/>
              <a:t>Hvis  man bliver syg eller løber ind i andre problemer, kan man selvfølgelig få udsættelse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800" dirty="0"/>
              <a:t>Spørg i god tid (ikke 10 minutter før fristen eller bagefter)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I </a:t>
            </a:r>
            <a:r>
              <a:rPr lang="da-DK" sz="1800" b="1" dirty="0">
                <a:solidFill>
                  <a:srgbClr val="A50021"/>
                </a:solidFill>
              </a:rPr>
              <a:t>bør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b="1" dirty="0">
                <a:solidFill>
                  <a:srgbClr val="A50021"/>
                </a:solidFill>
              </a:rPr>
              <a:t> dele opgaverne imellem jer, så en løser den ene opgave, mens makkeren løser den anden opgave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I sparer lidt tid, men I får ikke så megen træning i at programmere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Det betyder, at I får sværere ved de senere mere komplekse opgaver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I må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b="1" dirty="0">
                <a:solidFill>
                  <a:srgbClr val="A50021"/>
                </a:solidFill>
              </a:rPr>
              <a:t> plagiere hinandens opgaver (heller ikke en enkelt metode)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Plagiering betyder, at man ikke får det obligatoriske program godkendt, og dermed ikke kan deltage i den afsluttende mundtlige eksamen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Vi bruger avancerede værktøjer til afsløring af </a:t>
            </a:r>
            <a:r>
              <a:rPr lang="da-DK" sz="1600" dirty="0" smtClean="0"/>
              <a:t>plagiering</a:t>
            </a:r>
          </a:p>
          <a:p>
            <a:pPr marL="285750" indent="-285750">
              <a:spcBef>
                <a:spcPts val="1800"/>
              </a:spcBef>
            </a:pPr>
            <a:r>
              <a:rPr lang="da-DK" sz="1800" dirty="0"/>
              <a:t>Husk at teste jeres opgaver på testserveren før I afleverer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30" dirty="0"/>
              <a:t>Sidste kørsel på testserveren bør svare til den kode, som I afleverer på </a:t>
            </a:r>
            <a:r>
              <a:rPr lang="da-DK" sz="1600" spc="-30" dirty="0" smtClean="0"/>
              <a:t>Blackboard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65641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052736"/>
            <a:ext cx="835292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Under øvelserne er der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nogle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af jer, der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næsten ikke bruger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instruktorerne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Det er dumt – brug dem (medmindre I selv har helt styr </a:t>
            </a:r>
            <a:r>
              <a:rPr lang="da-DK" altLang="da-DK" sz="1600" dirty="0" smtClean="0"/>
              <a:t>alle ting)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Udover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at arbejde med afleveringsopgaverne, kan I også bruge øvelserne til at stille spørgsmål omkring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jeres tidligere afleveringer (og instruktorens kommentarerne til dem)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err="1"/>
              <a:t>BlueJ</a:t>
            </a:r>
            <a:r>
              <a:rPr lang="da-DK" altLang="da-DK" sz="1600" dirty="0"/>
              <a:t> bogen og mine slides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alt andet, som I har problemer </a:t>
            </a:r>
            <a:r>
              <a:rPr lang="da-DK" altLang="da-DK" sz="1600" dirty="0" smtClean="0"/>
              <a:t>med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Studiecaféerne hver fredag kl. 15.30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Her kan I også få hjælp med alle ovennævnte ting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Øvelser</a:t>
            </a:r>
          </a:p>
        </p:txBody>
      </p:sp>
    </p:spTree>
    <p:extLst>
      <p:ext uri="{BB962C8B-B14F-4D97-AF65-F5344CB8AC3E}">
        <p14:creationId xmlns:p14="http://schemas.microsoft.com/office/powerpoint/2010/main" val="35851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2800" dirty="0" smtClean="0"/>
              <a:t>Diskussionsforummet og fejlmeddelelser</a:t>
            </a:r>
            <a:endParaRPr lang="da-DK" altLang="da-DK" sz="28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2" y="1041668"/>
            <a:ext cx="8555773" cy="483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Brug diskussionsforummet (i stedet for mails)</a:t>
            </a:r>
            <a:endParaRPr lang="da-DK" sz="18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Indtil nu er der kun få af jer, der stillet spørgsmål via diskussionsforummet (og et par af jer læser heller ikke de </a:t>
            </a:r>
            <a:r>
              <a:rPr lang="da-DK" sz="1600" dirty="0" err="1" smtClean="0"/>
              <a:t>postings</a:t>
            </a:r>
            <a:r>
              <a:rPr lang="da-DK" sz="1600" dirty="0" smtClean="0"/>
              <a:t> der kommer på forummet)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Det er dumt – og lidt farligt – idet man så let går glip af diverse hints til at løse forskellige opgaver / tekniske problemer</a:t>
            </a:r>
            <a:endParaRPr lang="da-DK" sz="1600" dirty="0" smtClean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Vi </a:t>
            </a:r>
            <a:r>
              <a:rPr lang="da-DK" sz="1600" dirty="0"/>
              <a:t>bestræber os på at svare inden for få timer (ofte minutter)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Spørgsmål </a:t>
            </a:r>
            <a:r>
              <a:rPr lang="da-DK" sz="1600" dirty="0"/>
              <a:t>bør være så præcise som muligt (så får I bedre svar</a:t>
            </a:r>
            <a:r>
              <a:rPr 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Husk også at lave titlen, så præcis som muligt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Læs gerne svarene på de andres spørgsmål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I må også meget gerne svare på hinandens spørgsmål</a:t>
            </a:r>
          </a:p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Fejlmeddelelser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Læs fejlmeddelelsen omhyggeligt – specielt, hvis den er lidt knudret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Se også angivelsen af, </a:t>
            </a:r>
            <a:r>
              <a:rPr lang="da-DK" sz="1600" b="1" dirty="0" smtClean="0">
                <a:solidFill>
                  <a:srgbClr val="008000"/>
                </a:solidFill>
              </a:rPr>
              <a:t>hvor</a:t>
            </a:r>
            <a:r>
              <a:rPr lang="da-DK" sz="1600" dirty="0" smtClean="0"/>
              <a:t> fejlen forekommer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Jo oftere i oversætter jeres kode, jo lettere er det at finde ud af, hvor fejlen opstod</a:t>
            </a:r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>
              <a:buNone/>
            </a:pP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614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Er der ting I gerne vil have ændret?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42493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spc="-50" dirty="0">
                <a:solidFill>
                  <a:srgbClr val="A50021"/>
                </a:solidFill>
              </a:rPr>
              <a:t>Har I forslag til forbedringer eller ting, som I gerne vil have gjort anderledes?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nu, I skal komme op med de ting der irriterer og generer jer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Ellers fortsætter vi i "samme spor" som hidtil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dagens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Dem der er med via Zoom må ”råbe op”, hvis de har spørgsmål undervejs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vil også forsøge at huske (med jævne mellemrum) at spørge, om der er </a:t>
            </a:r>
            <a:r>
              <a:rPr lang="da-DK" altLang="da-DK" sz="1600" dirty="0" smtClean="0"/>
              <a:t>nogen, </a:t>
            </a:r>
            <a:r>
              <a:rPr lang="da-DK" altLang="da-DK" sz="1600" dirty="0"/>
              <a:t>som har </a:t>
            </a:r>
            <a:r>
              <a:rPr lang="da-DK" altLang="da-DK" sz="1600" dirty="0" smtClean="0"/>
              <a:t>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Øvelserne starter ca. 11.30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Næste </a:t>
            </a:r>
            <a:r>
              <a:rPr lang="da-DK" altLang="da-DK" sz="1800" b="1" spc="-40" dirty="0">
                <a:solidFill>
                  <a:srgbClr val="A50021"/>
                </a:solidFill>
              </a:rPr>
              <a:t>forelæsning starter kl. 13.30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Inden da er der frokost (her i lokalet)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Afsæt eventuelt også tid til en kort gåtur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Er der nogen, der har spørgsmål, inden vi går i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gang?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</p:txBody>
      </p:sp>
      <p:sp>
        <p:nvSpPr>
          <p:cNvPr id="5" name="Rectangle 4"/>
          <p:cNvSpPr/>
          <p:nvPr/>
        </p:nvSpPr>
        <p:spPr>
          <a:xfrm rot="21165640">
            <a:off x="2647676" y="5865833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213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7532</TotalTime>
  <Words>797</Words>
  <Application>Microsoft Office PowerPoint</Application>
  <PresentationFormat>On-screen Show (4:3)</PresentationFormat>
  <Paragraphs>84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523</cp:revision>
  <cp:lastPrinted>2019-02-08T06:10:49Z</cp:lastPrinted>
  <dcterms:created xsi:type="dcterms:W3CDTF">2000-02-22T02:31:40Z</dcterms:created>
  <dcterms:modified xsi:type="dcterms:W3CDTF">2024-01-31T09:36:01Z</dcterms:modified>
</cp:coreProperties>
</file>