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83" r:id="rId2"/>
    <p:sldId id="389" r:id="rId3"/>
    <p:sldId id="390" r:id="rId4"/>
    <p:sldId id="391" r:id="rId5"/>
    <p:sldId id="386" r:id="rId6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83"/>
            <p14:sldId id="389"/>
            <p14:sldId id="390"/>
            <p14:sldId id="391"/>
            <p14:sldId id="3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FFCC"/>
    <a:srgbClr val="A50021"/>
    <a:srgbClr val="CCECFF"/>
    <a:srgbClr val="FFFFCC"/>
    <a:srgbClr val="92D050"/>
    <a:srgbClr val="0000CC"/>
    <a:srgbClr val="000066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7" autoAdjust="0"/>
    <p:restoredTop sz="94726" autoAdjust="0"/>
  </p:normalViewPr>
  <p:slideViewPr>
    <p:cSldViewPr>
      <p:cViewPr varScale="1">
        <p:scale>
          <a:sx n="105" d="100"/>
          <a:sy n="105" d="100"/>
        </p:scale>
        <p:origin x="77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44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5897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5384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3335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761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624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55577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Status ved start af seminar 6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3" y="1124744"/>
            <a:ext cx="8555773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Program for dagen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9.15 </a:t>
            </a:r>
            <a:r>
              <a:rPr lang="da-DK" sz="1600" dirty="0"/>
              <a:t>Status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9.30 </a:t>
            </a:r>
            <a:r>
              <a:rPr lang="da-DK" sz="1600" dirty="0"/>
              <a:t>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11.30 </a:t>
            </a:r>
            <a:r>
              <a:rPr lang="da-DK" sz="1600" dirty="0"/>
              <a:t>Øvelser omkring Raflebæger </a:t>
            </a:r>
            <a:r>
              <a:rPr lang="da-DK" sz="1600" dirty="0" smtClean="0"/>
              <a:t>4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13.00 Frokostpause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13.30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15.30 Øvelser omkring Computerspil </a:t>
            </a:r>
            <a:r>
              <a:rPr lang="da-DK" sz="1600" dirty="0" smtClean="0"/>
              <a:t>1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17.00 </a:t>
            </a:r>
            <a:r>
              <a:rPr lang="da-DK" sz="1600" dirty="0" smtClean="0"/>
              <a:t>Slut</a:t>
            </a:r>
          </a:p>
          <a:p>
            <a:pPr lvl="1">
              <a:spcBef>
                <a:spcPts val="0"/>
              </a:spcBef>
              <a:buNone/>
            </a:pPr>
            <a:endParaRPr lang="da-DK" sz="1600" dirty="0"/>
          </a:p>
          <a:p>
            <a:pPr marL="285750" indent="-285750">
              <a:spcBef>
                <a:spcPts val="1800"/>
              </a:spcBef>
            </a:pPr>
            <a:r>
              <a:rPr lang="da-DK" sz="1800" dirty="0" smtClean="0"/>
              <a:t>Mundtlig eksamen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Finder sted tirsdag den 31. maj og onsdag den 1. juni (i dette lokale)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I kan selv vælge, </a:t>
            </a:r>
            <a:r>
              <a:rPr lang="da-DK" sz="1600" dirty="0"/>
              <a:t>om </a:t>
            </a:r>
            <a:r>
              <a:rPr lang="da-DK" sz="1600" dirty="0" smtClean="0"/>
              <a:t>I </a:t>
            </a:r>
            <a:r>
              <a:rPr lang="da-DK" sz="1600" dirty="0"/>
              <a:t>vil op </a:t>
            </a:r>
            <a:r>
              <a:rPr lang="da-DK" sz="1600" dirty="0" smtClean="0"/>
              <a:t>tirsdag </a:t>
            </a:r>
            <a:r>
              <a:rPr lang="da-DK" sz="1600" dirty="0"/>
              <a:t>formiddag, </a:t>
            </a:r>
            <a:r>
              <a:rPr lang="da-DK" sz="1600" dirty="0" smtClean="0"/>
              <a:t>tirsdag </a:t>
            </a:r>
            <a:r>
              <a:rPr lang="da-DK" sz="1600" dirty="0"/>
              <a:t>eftermiddag, </a:t>
            </a:r>
            <a:r>
              <a:rPr lang="da-DK" sz="1600" dirty="0" smtClean="0"/>
              <a:t>onsdag </a:t>
            </a:r>
            <a:r>
              <a:rPr lang="da-DK" sz="1600" dirty="0"/>
              <a:t>formiddag eller </a:t>
            </a:r>
            <a:r>
              <a:rPr lang="da-DK" sz="1600" dirty="0" smtClean="0"/>
              <a:t>onsdag eftermiddag (via en </a:t>
            </a:r>
            <a:r>
              <a:rPr lang="da-DK" sz="1600" dirty="0" err="1" smtClean="0"/>
              <a:t>Doodle</a:t>
            </a:r>
            <a:r>
              <a:rPr lang="da-DK" sz="1600" dirty="0" smtClean="0"/>
              <a:t> under diskussionsforummet ”Mundtlig eksamen”)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I kan se spørgsmål, pensum mv på Brightspace siden ”Eksamen og køreprøve”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pc="-50" dirty="0" smtClean="0"/>
              <a:t>I den sidste forelæsning (på Seminar 8) vil jeg give nogle gode råd omkring eksamen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Der er også to informative videoer om mundtlig eksamen (under Seminar 8)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endParaRPr lang="da-DK" sz="1100" dirty="0"/>
          </a:p>
        </p:txBody>
      </p:sp>
      <p:sp>
        <p:nvSpPr>
          <p:cNvPr id="5" name="Rectangle 4"/>
          <p:cNvSpPr/>
          <p:nvPr/>
        </p:nvSpPr>
        <p:spPr>
          <a:xfrm rot="21139590">
            <a:off x="5828554" y="2127735"/>
            <a:ext cx="31940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optagelse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33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176"/>
          <a:stretch/>
        </p:blipFill>
        <p:spPr>
          <a:xfrm>
            <a:off x="0" y="0"/>
            <a:ext cx="9144000" cy="6876288"/>
          </a:xfrm>
          <a:prstGeom prst="rect">
            <a:avLst/>
          </a:prstGeom>
        </p:spPr>
      </p:pic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1475656" y="2348880"/>
            <a:ext cx="5976664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Yderst relevant for jer (deltagelse er gratis, tilmelding senest 5. maj)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91376" y="260648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Quiz </a:t>
            </a:r>
            <a:r>
              <a:rPr lang="da-DK" altLang="da-DK" sz="2800" dirty="0" smtClean="0"/>
              <a:t>5 og dronningeopgaven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42493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I Quiz 5 var jeres gennemsnitlige vurdering af pensummets sværhedsgrad steget lidt til 4,64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Det er helt normalt (sidste forår var den 4,28)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har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(som sædvanlig) klaret </a:t>
            </a:r>
            <a:r>
              <a:rPr lang="da-DK" altLang="da-DK" sz="1800" b="1" spc="-40" dirty="0">
                <a:solidFill>
                  <a:srgbClr val="A50021"/>
                </a:solidFill>
              </a:rPr>
              <a:t>Quiz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5 fint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brugte 2,52 forsøg pr spørgsmål (mod 2,26 sidste forår)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havde især problemer med spørgsmål 4, 5 og 7, hvor I skulle klassificere forskellige komponenter – så dem vil vi lige kigge lidt på inden vi starter dagens </a:t>
            </a:r>
            <a:r>
              <a:rPr lang="da-DK" altLang="da-DK" sz="1600" dirty="0" smtClean="0"/>
              <a:t>forelæsning</a:t>
            </a:r>
          </a:p>
          <a:p>
            <a:pPr lvl="1">
              <a:spcBef>
                <a:spcPts val="600"/>
              </a:spcBef>
              <a:buNone/>
            </a:pPr>
            <a:endParaRPr lang="da-DK" altLang="da-DK" sz="1600" dirty="0" smtClean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>
                <a:solidFill>
                  <a:srgbClr val="A50021"/>
                </a:solidFill>
              </a:rPr>
              <a:t>I har klaret dronningeopgaven virkelig flot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Høj kvalitet og ingen genafleveringer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Den er en af de sværeste opgaver på kurset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Når I kan klare den, er der ingen grund til at tro, at I ikke kan klare de resterende </a:t>
            </a:r>
            <a:r>
              <a:rPr lang="da-DK" altLang="da-DK" sz="1600" dirty="0" smtClean="0"/>
              <a:t>afleveringsopgaver</a:t>
            </a: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349154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91376" y="260648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Afleveringsopgaverne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75555" y="1124744"/>
            <a:ext cx="8316925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indent="-271463">
              <a:spcBef>
                <a:spcPts val="1200"/>
              </a:spcBef>
            </a:pPr>
            <a:r>
              <a:rPr lang="da-DK" sz="1800" dirty="0" smtClean="0"/>
              <a:t>Raflebæger </a:t>
            </a:r>
            <a:r>
              <a:rPr lang="da-DK" sz="1800" dirty="0"/>
              <a:t>4 og computerspilsopgaverne er (i lighed med Dronningeopgaven) noget større end </a:t>
            </a:r>
            <a:r>
              <a:rPr lang="da-DK" sz="1800" dirty="0" smtClean="0"/>
              <a:t>opgaverne </a:t>
            </a:r>
            <a:r>
              <a:rPr lang="da-DK" sz="1800" dirty="0"/>
              <a:t>fra kursets første halvdel (men ikke væsentligt sværere)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 smtClean="0"/>
              <a:t>Det </a:t>
            </a:r>
            <a:r>
              <a:rPr lang="da-DK" sz="1600" dirty="0"/>
              <a:t>er derfor vigtigt, at I kommer tidligt i gang, og at I ikke har gamle genafleveringer, der hænger fra tidligere uger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/>
              <a:t>Computerspil 2 er normalt den, der tager længst tid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600" b="1" dirty="0">
                <a:solidFill>
                  <a:srgbClr val="008000"/>
                </a:solidFill>
              </a:rPr>
              <a:t>Læs opgaveformuleringen omhyggeligt (gerne flere gange)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Mange fejl skyldes, at man misforstår eller overser ting, der står i den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Husk at I kan få hjælp via </a:t>
            </a:r>
            <a:r>
              <a:rPr lang="da-DK" sz="1600" dirty="0" smtClean="0"/>
              <a:t>diskussionsforummet </a:t>
            </a:r>
            <a:r>
              <a:rPr lang="da-DK" sz="1600" dirty="0"/>
              <a:t>og i </a:t>
            </a:r>
            <a:r>
              <a:rPr lang="da-DK" sz="1600" dirty="0" smtClean="0"/>
              <a:t>studiecaféen</a:t>
            </a:r>
          </a:p>
          <a:p>
            <a:pPr marL="742950" lvl="1" indent="-285750">
              <a:spcBef>
                <a:spcPts val="600"/>
              </a:spcBef>
            </a:pPr>
            <a:endParaRPr lang="da-DK" sz="1600" dirty="0" smtClean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sz="1800" b="1" dirty="0">
                <a:solidFill>
                  <a:srgbClr val="A50021"/>
                </a:solidFill>
              </a:rPr>
              <a:t>Før I starter på at løse Raflebæger 4, er det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meget vigtigt</a:t>
            </a:r>
            <a:r>
              <a:rPr lang="da-DK" altLang="da-DK" sz="1800" b="1" dirty="0" smtClean="0">
                <a:solidFill>
                  <a:srgbClr val="A50021"/>
                </a:solidFill>
              </a:rPr>
              <a:t>, at </a:t>
            </a:r>
            <a:r>
              <a:rPr lang="da-DK" altLang="da-DK" sz="1800" b="1" dirty="0">
                <a:solidFill>
                  <a:srgbClr val="A50021"/>
                </a:solidFill>
              </a:rPr>
              <a:t>I ser videoen om ”Regression tests” (findes under Seminar 6</a:t>
            </a:r>
            <a:r>
              <a:rPr lang="da-DK" altLang="da-DK" sz="1800" b="1" dirty="0" smtClean="0">
                <a:solidFill>
                  <a:srgbClr val="A50021"/>
                </a:solidFill>
              </a:rPr>
              <a:t>”)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Videoen </a:t>
            </a:r>
            <a:r>
              <a:rPr lang="da-DK" altLang="da-DK" sz="1600" dirty="0"/>
              <a:t>forklarer i stor detalje, hvordan man laver regression tests </a:t>
            </a:r>
            <a:r>
              <a:rPr lang="da-DK" altLang="da-DK" sz="1600" dirty="0" smtClean="0"/>
              <a:t>for</a:t>
            </a:r>
            <a:br>
              <a:rPr lang="da-DK" altLang="da-DK" sz="1600" dirty="0" smtClean="0"/>
            </a:br>
            <a:r>
              <a:rPr lang="da-DK" altLang="da-DK" sz="1600" dirty="0" smtClean="0"/>
              <a:t>Raflebæger 1 projektet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I </a:t>
            </a:r>
            <a:r>
              <a:rPr lang="da-DK" altLang="da-DK" sz="1600" dirty="0" smtClean="0"/>
              <a:t>Raflebæger 4 opgaven </a:t>
            </a:r>
            <a:r>
              <a:rPr lang="da-DK" altLang="da-DK" sz="1600" dirty="0"/>
              <a:t>skal I så ”blot” gøre </a:t>
            </a:r>
            <a:r>
              <a:rPr lang="da-DK" altLang="da-DK" sz="1600" dirty="0" smtClean="0"/>
              <a:t>noget helt lignende </a:t>
            </a:r>
            <a:r>
              <a:rPr lang="da-DK" altLang="da-DK" sz="1600" dirty="0"/>
              <a:t>for </a:t>
            </a:r>
            <a:r>
              <a:rPr lang="da-DK" altLang="da-DK" sz="1600" dirty="0" smtClean="0"/>
              <a:t>Raflebæger </a:t>
            </a:r>
            <a:r>
              <a:rPr lang="da-DK" altLang="da-DK" sz="1600" dirty="0"/>
              <a:t>2 og </a:t>
            </a:r>
            <a:r>
              <a:rPr lang="da-DK" altLang="da-DK" sz="1600" dirty="0" smtClean="0"/>
              <a:t>Raflebæger 3 projekterne</a:t>
            </a: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241570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Studiecaféen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124744"/>
            <a:ext cx="8352928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Hver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fredag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kl 15.30-17 er der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en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studiecafé,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hvor I via Zoom kan få hjælp fra en af instruktorerne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Fredag den 15. april, er langfredag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Er der nogen, der er interesseret i at deltage der?</a:t>
            </a:r>
            <a:endParaRPr lang="da-DK" altLang="da-DK" sz="1600" spc="-40" dirty="0" smtClean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kan også bruge Studiecaféen </a:t>
            </a:r>
            <a:r>
              <a:rPr lang="da-DK" altLang="da-DK" sz="1800" b="1" spc="-40" dirty="0">
                <a:solidFill>
                  <a:srgbClr val="A50021"/>
                </a:solidFill>
              </a:rPr>
              <a:t>til at stille spørgsmål omkring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J</a:t>
            </a:r>
            <a:r>
              <a:rPr lang="da-DK" altLang="da-DK" sz="1600" dirty="0" smtClean="0"/>
              <a:t>eres </a:t>
            </a:r>
            <a:r>
              <a:rPr lang="da-DK" altLang="da-DK" sz="1600" dirty="0"/>
              <a:t>tidligere afleveringer (og instruktorens kommentarerne til dem)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err="1"/>
              <a:t>BlueJ</a:t>
            </a:r>
            <a:r>
              <a:rPr lang="da-DK" altLang="da-DK" sz="1600" dirty="0"/>
              <a:t> bogen og mine slides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A</a:t>
            </a:r>
            <a:r>
              <a:rPr lang="da-DK" altLang="da-DK" sz="1600" dirty="0" smtClean="0"/>
              <a:t>lt </a:t>
            </a:r>
            <a:r>
              <a:rPr lang="da-DK" altLang="da-DK" sz="1600" dirty="0"/>
              <a:t>andet, som I har problemer </a:t>
            </a:r>
            <a:r>
              <a:rPr lang="da-DK" altLang="da-DK" sz="1600" dirty="0" smtClean="0"/>
              <a:t>med</a:t>
            </a:r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97952" y="3861048"/>
            <a:ext cx="649062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Hvordan synes I, at det går</a:t>
            </a:r>
            <a:r>
              <a:rPr lang="da-DK" sz="1800" b="1" dirty="0">
                <a:solidFill>
                  <a:srgbClr val="A50021"/>
                </a:solidFill>
              </a:rPr>
              <a:t>? Er I stadig ved godt mod?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Er det hårdt?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Er det svært?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Har I har den nødvendige tid – eller kan den skaffes?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Er der noget vi kan gøre for at hjælpe jer bedre</a:t>
            </a:r>
            <a:r>
              <a:rPr lang="da-DK" sz="1800" b="1" dirty="0" smtClean="0">
                <a:solidFill>
                  <a:srgbClr val="A50021"/>
                </a:solidFill>
              </a:rPr>
              <a:t>?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endParaRPr lang="da-DK" b="1" dirty="0">
              <a:solidFill>
                <a:srgbClr val="A50021"/>
              </a:solidFill>
            </a:endParaRPr>
          </a:p>
          <a:p>
            <a:pPr lvl="1">
              <a:spcBef>
                <a:spcPts val="600"/>
              </a:spcBef>
              <a:buNone/>
            </a:pPr>
            <a:endParaRPr lang="da-DK" sz="16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  <p:sp>
        <p:nvSpPr>
          <p:cNvPr id="5" name="Rectangle 4"/>
          <p:cNvSpPr/>
          <p:nvPr/>
        </p:nvSpPr>
        <p:spPr>
          <a:xfrm rot="21165640">
            <a:off x="4726514" y="5793826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Forelæsning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74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8197</TotalTime>
  <Words>569</Words>
  <Application>Microsoft Office PowerPoint</Application>
  <PresentationFormat>On-screen Show (4:3)</PresentationFormat>
  <Paragraphs>61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576</cp:revision>
  <cp:lastPrinted>2019-02-08T06:10:49Z</cp:lastPrinted>
  <dcterms:created xsi:type="dcterms:W3CDTF">2000-02-22T02:31:40Z</dcterms:created>
  <dcterms:modified xsi:type="dcterms:W3CDTF">2022-03-30T22:06:26Z</dcterms:modified>
</cp:coreProperties>
</file>