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84" r:id="rId5"/>
    <p:sldId id="259" r:id="rId6"/>
    <p:sldId id="270" r:id="rId7"/>
    <p:sldId id="269" r:id="rId8"/>
    <p:sldId id="283" r:id="rId9"/>
    <p:sldId id="285" r:id="rId10"/>
    <p:sldId id="262" r:id="rId11"/>
    <p:sldId id="271" r:id="rId12"/>
    <p:sldId id="281" r:id="rId13"/>
    <p:sldId id="286" r:id="rId14"/>
    <p:sldId id="273" r:id="rId15"/>
    <p:sldId id="272" r:id="rId16"/>
    <p:sldId id="287" r:id="rId17"/>
    <p:sldId id="260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291" r:id="rId26"/>
    <p:sldId id="280" r:id="rId27"/>
    <p:sldId id="265" r:id="rId28"/>
    <p:sldId id="290" r:id="rId2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2349" autoAdjust="0"/>
  </p:normalViewPr>
  <p:slideViewPr>
    <p:cSldViewPr>
      <p:cViewPr>
        <p:scale>
          <a:sx n="59" d="100"/>
          <a:sy n="59" d="100"/>
        </p:scale>
        <p:origin x="-138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806" y="-102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801F95-1AC9-4D69-97C2-A6CFD87BD772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26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566CD4D-0111-4302-87FF-59AE760C46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7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690CFE3-D0B6-4362-9D59-D435481F29FB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Slide show</a:t>
            </a:r>
            <a:r>
              <a:rPr lang="en-US" baseline="0" dirty="0" smtClean="0"/>
              <a:t> presentation view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An annotation language</a:t>
            </a:r>
            <a:br>
              <a:rPr lang="en-US" dirty="0" smtClean="0"/>
            </a:br>
            <a:r>
              <a:rPr lang="en-US" dirty="0" smtClean="0"/>
              <a:t>which can be used to annotate UML state charts and code by inserting information flow</a:t>
            </a:r>
            <a:br>
              <a:rPr lang="en-US" dirty="0" smtClean="0"/>
            </a:br>
            <a:r>
              <a:rPr lang="en-US" dirty="0" smtClean="0"/>
              <a:t>restrictions during two software development phases (design</a:t>
            </a:r>
            <a:br>
              <a:rPr lang="en-US" dirty="0" smtClean="0"/>
            </a:br>
            <a:r>
              <a:rPr lang="en-US" dirty="0" smtClean="0"/>
              <a:t>and coding)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An annotation language</a:t>
            </a:r>
            <a:br>
              <a:rPr lang="en-US" smtClean="0"/>
            </a:br>
            <a:r>
              <a:rPr lang="en-US" smtClean="0"/>
              <a:t>which can be used to annotate UML state charts and code by inserting information flow</a:t>
            </a:r>
            <a:br>
              <a:rPr lang="en-US" smtClean="0"/>
            </a:br>
            <a:r>
              <a:rPr lang="en-US" smtClean="0"/>
              <a:t>restrictions during two software development phases (design</a:t>
            </a:r>
            <a:br>
              <a:rPr lang="en-US" smtClean="0"/>
            </a:br>
            <a:r>
              <a:rPr lang="en-US" smtClean="0"/>
              <a:t>and coding)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An annotation language</a:t>
            </a:r>
            <a:br>
              <a:rPr lang="en-US" dirty="0" smtClean="0"/>
            </a:br>
            <a:r>
              <a:rPr lang="en-US" dirty="0" smtClean="0"/>
              <a:t>which can be used to annotate UML state charts and code by inserting information flow</a:t>
            </a:r>
            <a:br>
              <a:rPr lang="en-US" dirty="0" smtClean="0"/>
            </a:br>
            <a:r>
              <a:rPr lang="en-US" dirty="0" smtClean="0"/>
              <a:t>restrictions during two software development phases (design</a:t>
            </a:r>
            <a:br>
              <a:rPr lang="en-US" dirty="0" smtClean="0"/>
            </a:br>
            <a:r>
              <a:rPr lang="en-US" dirty="0" smtClean="0"/>
              <a:t>and coding)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AB9D2194-B644-4704-B689-2EEC6AE4845B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AB9D2194-B644-4704-B689-2EEC6AE4845B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AB9D2194-B644-4704-B689-2EEC6AE4845B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AB9D2194-B644-4704-B689-2EEC6AE4845B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System can be extended for source code editor as a pop-up window based proposal editor to add/retrieve annotation to/from a library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System can be extended for source code editor as a pop-up window based proposal editor to add/retrieve annotation to/from a </a:t>
            </a:r>
            <a:r>
              <a:rPr lang="en-US" dirty="0" smtClean="0"/>
              <a:t>library</a:t>
            </a:r>
          </a:p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UML models can be also in future simulated in order to check for other types of bugs.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AB9D2194-B644-4704-B689-2EEC6AE4845B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646E394-25AD-410F-998F-BE45C3C5D599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AB9D2194-B644-4704-B689-2EEC6AE4845B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B6033C-838A-4DA2-A166-570226AC39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A2A9CB-5798-4573-89B0-C0E80DDD4F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685800"/>
            <a:ext cx="2041525" cy="4618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950" y="685800"/>
            <a:ext cx="5972175" cy="4618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3A7444-C8BE-4955-AEAB-BAE7DA3927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DCF145-F780-4C0C-85A7-73E30895D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685ED1-44DC-4DAA-ACFC-DC24AB662F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25563"/>
            <a:ext cx="3997325" cy="3978275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25563"/>
            <a:ext cx="3997325" cy="3978275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1A936-6B55-47AB-A2B5-F91CB45C30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7D1AD4-85A7-4393-B8AF-BB1E7C7CE5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38BB5B-6F96-46B6-AF67-2E5F65AA23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1B64D5-1285-4D28-8796-C6AA280983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4C81E4-E598-4E89-A55B-019A5BC4FD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12"/>
          <p:cNvSpPr/>
          <p:nvPr/>
        </p:nvSpPr>
        <p:spPr>
          <a:xfrm>
            <a:off x="467280" y="620640"/>
            <a:ext cx="8209080" cy="0"/>
          </a:xfrm>
          <a:prstGeom prst="line">
            <a:avLst/>
          </a:prstGeom>
          <a:noFill/>
          <a:ln w="25560">
            <a:solidFill>
              <a:srgbClr val="0066CC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Gerade Verbindung 13"/>
          <p:cNvSpPr/>
          <p:nvPr/>
        </p:nvSpPr>
        <p:spPr>
          <a:xfrm>
            <a:off x="467280" y="6237000"/>
            <a:ext cx="8209080" cy="0"/>
          </a:xfrm>
          <a:prstGeom prst="line">
            <a:avLst/>
          </a:prstGeom>
          <a:noFill/>
          <a:ln w="25560">
            <a:solidFill>
              <a:srgbClr val="0066CC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4" name="Grafik 1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82280" y="209880"/>
            <a:ext cx="2486520" cy="348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/>
          <p:cNvSpPr txBox="1">
            <a:spLocks noGrp="1"/>
          </p:cNvSpPr>
          <p:nvPr>
            <p:ph type="title"/>
          </p:nvPr>
        </p:nvSpPr>
        <p:spPr>
          <a:xfrm>
            <a:off x="489240" y="685440"/>
            <a:ext cx="8157240" cy="528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507600" y="1326240"/>
            <a:ext cx="8147160" cy="397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A06A782-4EF9-479D-9769-D4870ACDA1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hangingPunct="1">
        <a:tabLst/>
        <a:defRPr lang="de-DE" sz="3200" b="1" i="0" u="none" strike="noStrike" kern="1200" spc="0">
          <a:ln>
            <a:noFill/>
          </a:ln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rtl="0" hangingPunct="1">
        <a:spcBef>
          <a:spcPts val="0"/>
        </a:spcBef>
        <a:spcAft>
          <a:spcPts val="1417"/>
        </a:spcAft>
        <a:tabLst/>
        <a:defRPr lang="de-DE" sz="2400" b="0" i="0" u="none" strike="noStrike" kern="1200" spc="0">
          <a:ln>
            <a:noFill/>
          </a:ln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1pPr>
      <a:lvl2pPr>
        <a:defRPr>
          <a:latin typeface="Arial" panose="020B0604020202020204" pitchFamily="34" charset="0"/>
          <a:cs typeface="Arial" panose="020B0604020202020204" pitchFamily="34" charset="0"/>
        </a:defRPr>
      </a:lvl2pPr>
      <a:lvl3pPr>
        <a:defRPr>
          <a:latin typeface="Arial" panose="020B0604020202020204" pitchFamily="34" charset="0"/>
          <a:cs typeface="Arial" panose="020B0604020202020204" pitchFamily="34" charset="0"/>
        </a:defRPr>
      </a:lvl3pPr>
      <a:lvl4pPr>
        <a:defRPr>
          <a:latin typeface="Arial" panose="020B0604020202020204" pitchFamily="34" charset="0"/>
          <a:cs typeface="Arial" panose="020B0604020202020204" pitchFamily="34" charset="0"/>
        </a:defRPr>
      </a:lvl4pPr>
      <a:lvl5pPr>
        <a:defRPr>
          <a:latin typeface="Arial" panose="020B0604020202020204" pitchFamily="34" charset="0"/>
          <a:cs typeface="Arial" panose="020B0604020202020204" pitchFamily="34" charset="0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21920" y="1700999"/>
            <a:ext cx="8490960" cy="18936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Semi-Automated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Detection of Sanitization, Authentication and Declassification Errors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UML State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r>
              <a:rPr lang="en-US" sz="2800" dirty="0"/>
              <a:t/>
            </a:r>
            <a:br>
              <a:rPr lang="en-US" sz="2800" dirty="0"/>
            </a:br>
            <a:endParaRPr lang="de-DE" sz="2800" dirty="0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1458360" y="3886200"/>
            <a:ext cx="6400440" cy="16002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 hangingPunct="0">
              <a:buNone/>
            </a:pPr>
            <a:endParaRPr lang="en-US" sz="1500" dirty="0">
              <a:latin typeface="Arial" pitchFamily="18"/>
            </a:endParaRPr>
          </a:p>
          <a:p>
            <a:pPr marL="0" lvl="0" indent="0" algn="ctr" hangingPunct="0">
              <a:buNone/>
            </a:pPr>
            <a:endParaRPr lang="en-US" sz="1500" dirty="0">
              <a:latin typeface="Arial" pitchFamily="18"/>
            </a:endParaRPr>
          </a:p>
          <a:p>
            <a:pPr marL="0" lvl="0" indent="0" algn="ctr" hangingPunct="0">
              <a:spcAft>
                <a:spcPts val="0"/>
              </a:spcAft>
              <a:buNone/>
            </a:pPr>
            <a:r>
              <a:rPr lang="en-US" sz="2000" dirty="0" err="1" smtClean="0">
                <a:latin typeface="Arial" pitchFamily="18"/>
              </a:rPr>
              <a:t>Md</a:t>
            </a:r>
            <a:r>
              <a:rPr lang="en-US" sz="2000" dirty="0" smtClean="0">
                <a:latin typeface="Arial" pitchFamily="18"/>
              </a:rPr>
              <a:t> Adnan Rabbi</a:t>
            </a:r>
            <a:endParaRPr lang="en-US" sz="2000" dirty="0">
              <a:latin typeface="Arial" pitchFamily="18"/>
            </a:endParaRPr>
          </a:p>
          <a:p>
            <a:pPr marL="0" lvl="0" indent="0" algn="ctr" hangingPunct="0">
              <a:spcAft>
                <a:spcPts val="0"/>
              </a:spcAft>
              <a:buNone/>
            </a:pPr>
            <a:r>
              <a:rPr lang="en-US" sz="2000" dirty="0">
                <a:latin typeface="Arial" pitchFamily="18"/>
              </a:rPr>
              <a:t>Department of Computer Science</a:t>
            </a:r>
          </a:p>
          <a:p>
            <a:pPr marL="0" lvl="0" indent="0" algn="ctr" hangingPunct="0">
              <a:spcAft>
                <a:spcPts val="0"/>
              </a:spcAft>
              <a:buNone/>
            </a:pPr>
            <a:r>
              <a:rPr lang="en-US" sz="2000" dirty="0">
                <a:latin typeface="Arial" pitchFamily="18"/>
              </a:rPr>
              <a:t>Technical </a:t>
            </a:r>
            <a:r>
              <a:rPr lang="en-US" sz="2000" dirty="0" smtClean="0">
                <a:latin typeface="Arial" pitchFamily="18"/>
              </a:rPr>
              <a:t>University of </a:t>
            </a:r>
            <a:r>
              <a:rPr lang="en-US" sz="2000" dirty="0">
                <a:latin typeface="Arial" pitchFamily="18"/>
              </a:rPr>
              <a:t>Munich, Germany</a:t>
            </a:r>
          </a:p>
          <a:p>
            <a:pPr marL="0" lvl="0" indent="0" algn="ctr" hangingPunct="0">
              <a:buNone/>
            </a:pPr>
            <a:endParaRPr lang="en-US" sz="1500" dirty="0">
              <a:latin typeface="Arial" pitchFamily="18"/>
            </a:endParaRPr>
          </a:p>
          <a:p>
            <a:pPr marL="0" lvl="0" indent="0" algn="ctr" hangingPunct="0">
              <a:buNone/>
            </a:pPr>
            <a:endParaRPr lang="en-US" sz="1500" dirty="0">
              <a:latin typeface="Arial" pitchFamily="18"/>
            </a:endParaRPr>
          </a:p>
          <a:p>
            <a:pPr marL="0" lvl="0" indent="0" algn="ctr" hangingPunct="0">
              <a:buNone/>
            </a:pPr>
            <a:endParaRPr lang="en-US" sz="1500" dirty="0">
              <a:latin typeface="Arial" pitchFamily="18"/>
            </a:endParaRPr>
          </a:p>
          <a:p>
            <a:pPr marL="0" lvl="0" indent="0" algn="ctr" hangingPunct="0">
              <a:buNone/>
            </a:pPr>
            <a:endParaRPr lang="en-US" sz="1500" dirty="0">
              <a:latin typeface="Arial" pitchFamily="18"/>
            </a:endParaRPr>
          </a:p>
          <a:p>
            <a:pPr marL="0" lvl="0" indent="0" algn="ctr" hangingPunct="0">
              <a:buNone/>
            </a:pPr>
            <a:endParaRPr lang="en-US" sz="1500" dirty="0">
              <a:latin typeface="Arial" pitchFamily="18"/>
            </a:endParaRPr>
          </a:p>
          <a:p>
            <a:pPr marL="0" lvl="0" indent="0" algn="ctr" hangingPunct="0">
              <a:buNone/>
            </a:pPr>
            <a:endParaRPr lang="en-US" sz="1500" dirty="0">
              <a:latin typeface="Arial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9240" y="685440"/>
            <a:ext cx="8157240" cy="762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/>
              <a:t>Challenges and Annotation Language </a:t>
            </a:r>
            <a:r>
              <a:rPr lang="de-DE" dirty="0" smtClean="0"/>
              <a:t>Extension 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524000"/>
            <a:ext cx="8147160" cy="472440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Detect information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flow bugs in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UML state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charts and C code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annotation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 which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be used to annotate UML state charts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code.</a:t>
            </a:r>
          </a:p>
          <a:p>
            <a:pPr marL="457200" indent="-45720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restrictions which can be added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during two software development phases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and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de-DE" dirty="0">
              <a:latin typeface="Calibri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9240" y="685440"/>
            <a:ext cx="8654760" cy="5337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sz="2800" dirty="0"/>
              <a:t>Challenges and Annotation Language </a:t>
            </a:r>
            <a:r>
              <a:rPr lang="de-DE" sz="2800" dirty="0" smtClean="0"/>
              <a:t>Extension II</a:t>
            </a:r>
            <a:endParaRPr lang="de-DE" sz="2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524000"/>
            <a:ext cx="8147160" cy="472440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de-DE" dirty="0">
              <a:latin typeface="Calibri" pitchFamily="1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42125"/>
              </p:ext>
            </p:extLst>
          </p:nvPr>
        </p:nvGraphicFramePr>
        <p:xfrm>
          <a:off x="838200" y="1600200"/>
          <a:ext cx="7696200" cy="44994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5400"/>
                <a:gridCol w="2565400"/>
                <a:gridCol w="2565400"/>
              </a:tblGrid>
              <a:tr h="811924"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 Type</a:t>
                      </a:r>
                      <a:b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 Tag</a:t>
                      </a:r>
                      <a:b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b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@function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Authentication,declassification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sanitization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authenticate, declassifies </a:t>
                      </a:r>
                      <a:r>
                        <a:rPr lang="en-US" sz="160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sanitizes information</a:t>
                      </a:r>
                      <a:endParaRPr lang="en-US" sz="16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@parameter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authenticated H/L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declassified H/L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sanitized H/L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authenticated , declassified  and sanitized with High/Low tags</a:t>
                      </a:r>
                      <a:endParaRPr lang="en-US" sz="1600" dirty="0"/>
                    </a:p>
                  </a:txBody>
                  <a:tcPr/>
                </a:tc>
              </a:tr>
              <a:tr h="1299079"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@variable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confidential H/L, source H/L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confidential and</a:t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with High/Low tags</a:t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524000"/>
            <a:ext cx="8147160" cy="472440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Annotation Language Design Process: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Figure </a:t>
            </a:r>
            <a:r>
              <a:rPr lang="en-US" dirty="0" smtClean="0"/>
              <a:t>1: </a:t>
            </a:r>
            <a:r>
              <a:rPr lang="en-US" dirty="0"/>
              <a:t>Annotation </a:t>
            </a:r>
            <a:r>
              <a:rPr lang="en-US" dirty="0" smtClean="0"/>
              <a:t>language design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de-DE" b="1" dirty="0">
              <a:latin typeface="Calibri" pitchFamily="18"/>
            </a:endParaRPr>
          </a:p>
        </p:txBody>
      </p:sp>
      <p:pic>
        <p:nvPicPr>
          <p:cNvPr id="6146" name="Picture 2" descr="F:\L2-T2\Thesis\ThesisWriting\GITRepository\ThesisWriting\Master_ThesisTemplate\styles\Language_Design_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9309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9240" y="685440"/>
            <a:ext cx="8654760" cy="5337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l" rtl="0" hangingPunct="1">
              <a:buSzPct val="45000"/>
              <a:buFont typeface="StarSymbol"/>
              <a:buChar char="●"/>
              <a:tabLst/>
              <a:defRPr lang="de-DE" sz="32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sz="2800" dirty="0" smtClean="0"/>
              <a:t>Challenges and Annotation Language Extension III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59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84668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457200" indent="-457200"/>
            <a:r>
              <a:rPr lang="de-DE" sz="3200" dirty="0" smtClean="0">
                <a:latin typeface="Calibri" pitchFamily="18"/>
              </a:rPr>
              <a:t>Introduction</a:t>
            </a:r>
          </a:p>
          <a:p>
            <a:pPr marL="457200" indent="-457200"/>
            <a:r>
              <a:rPr lang="de-DE" sz="3200" dirty="0" smtClean="0">
                <a:latin typeface="Calibri" pitchFamily="18"/>
              </a:rPr>
              <a:t>Background Information</a:t>
            </a:r>
          </a:p>
          <a:p>
            <a:pPr marL="457200" indent="-457200"/>
            <a:r>
              <a:rPr lang="de-DE" sz="3200" dirty="0" smtClean="0">
                <a:latin typeface="Calibri" pitchFamily="18"/>
              </a:rPr>
              <a:t>Challenges and Annotation Language Extension</a:t>
            </a:r>
          </a:p>
          <a:p>
            <a:pPr marL="457200" indent="-457200"/>
            <a:r>
              <a:rPr lang="de-DE" sz="3200" b="1" dirty="0" smtClean="0">
                <a:latin typeface="Calibri" pitchFamily="18"/>
              </a:rPr>
              <a:t>Implementation</a:t>
            </a:r>
          </a:p>
          <a:p>
            <a:pPr marL="457200" indent="-457200"/>
            <a:r>
              <a:rPr lang="de-DE" sz="3200" dirty="0" smtClean="0">
                <a:latin typeface="Calibri" pitchFamily="18"/>
              </a:rPr>
              <a:t>Experiments</a:t>
            </a:r>
          </a:p>
          <a:p>
            <a:pPr marL="457200" indent="-457200"/>
            <a:r>
              <a:rPr lang="de-DE" sz="3200" dirty="0">
                <a:latin typeface="Calibri" pitchFamily="18"/>
              </a:rPr>
              <a:t>Conclusion and Future 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de-DE" dirty="0">
              <a:latin typeface="Calibri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Implementation 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SzPct val="700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 of System Architecture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70000"/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70000"/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70000"/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70000"/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Statechart Editor</a:t>
            </a:r>
          </a:p>
          <a:p>
            <a:pPr marL="457200" indent="-457200">
              <a:buSzPct val="70000"/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 Code Generator</a:t>
            </a:r>
          </a:p>
          <a:p>
            <a:pPr marL="457200" indent="-457200">
              <a:buSzPct val="70000"/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Static Analysis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Engine (three new checkers added)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70000"/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Sequence Diagram Generator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1237"/>
            <a:ext cx="7543800" cy="1452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Implementation II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 and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70000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Eclipse Xtext</a:t>
            </a:r>
          </a:p>
          <a:p>
            <a:pPr marL="342900" indent="-342900">
              <a:buSzPct val="70000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Eclipse Xtend</a:t>
            </a:r>
          </a:p>
          <a:p>
            <a:pPr marL="342900" indent="-342900">
              <a:buSzPct val="70000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YAKINDU SCT Editor</a:t>
            </a:r>
          </a:p>
          <a:p>
            <a:pPr marL="342900" indent="-342900">
              <a:buSzPct val="70000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EMF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(Eclipse Modeling Framework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84668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Information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and Annotation Language Extension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/>
            <a:r>
              <a:rPr lang="de-D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457200" indent="-457200"/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de-DE" sz="3200" dirty="0">
              <a:latin typeface="Calibri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Experiments 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UML StateChart Model: </a:t>
            </a: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(CWE-306)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tatechart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odel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Adnan\Desktop\ModelingImages\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Experiments II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UML StateChart Model: </a:t>
            </a: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Declassification scenario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tatechart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odel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Users\Adnan\Desktop\ModelingImages\declassif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" y="1676400"/>
            <a:ext cx="8170863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Experiments III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UML StateChart Model: </a:t>
            </a: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Sanitization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(CWE-78)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tatechart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odel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C:\Users\Adnan\Desktop\ModelingImages\sanit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59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84668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D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de-D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and Annotation Language Extension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Experiments IV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C Code Generator: </a:t>
            </a:r>
          </a:p>
          <a:p>
            <a:pPr marL="342900" indent="-342900">
              <a:buSzPct val="70000"/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Using Eclipse Xtend.</a:t>
            </a:r>
          </a:p>
          <a:p>
            <a:pPr marL="342900" indent="-342900">
              <a:buSzPct val="70000"/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Extended YAKINDU SCT Editor.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C code files sample: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 header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file (.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 file) contents:</a:t>
            </a:r>
          </a:p>
          <a:p>
            <a:pPr marL="0" indent="0">
              <a:buSzPct val="70000"/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/*@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@function sink</a:t>
            </a:r>
          </a:p>
          <a:p>
            <a:pPr marL="0" indent="0" algn="ctr">
              <a:buSzPct val="7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@parameter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@*/;</a:t>
            </a:r>
          </a:p>
          <a:p>
            <a:pPr marL="0" indent="0" algn="ctr">
              <a:buSzPct val="7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(char *a) </a:t>
            </a:r>
          </a:p>
          <a:p>
            <a:pPr marL="0" indent="0" algn="ctr">
              <a:buSzPct val="7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 … … … … … … 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Experiments V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SzPct val="70000"/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 source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file (.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 file) contents:</a:t>
            </a:r>
          </a:p>
          <a:p>
            <a:pPr marL="0" indent="0">
              <a:buSzPct val="7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good_path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0" indent="0">
              <a:buSzPct val="7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;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//@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@variable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False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</a:p>
          <a:p>
            <a:pPr marL="0" indent="0">
              <a:buSzPct val="7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 *a; </a:t>
            </a:r>
          </a:p>
          <a:p>
            <a:pPr marL="0" indent="0">
              <a:buSzPct val="7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authentication(a); </a:t>
            </a:r>
          </a:p>
          <a:p>
            <a:pPr marL="0" indent="0">
              <a:buSzPct val="70000"/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saveInformation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SzPct val="7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… … … … …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Experiments VI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53031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SzPct val="70000"/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SzPct val="70000"/>
              <a:buNone/>
            </a:pP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SzPct val="70000"/>
              <a:buNone/>
            </a:pP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5: 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Bug Detection with Static Analysis Engine</a:t>
            </a:r>
          </a:p>
          <a:p>
            <a:pPr marL="0" indent="0">
              <a:buSzPct val="70000"/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670385"/>
            <a:ext cx="1524000" cy="539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dnan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05" y="1371600"/>
            <a:ext cx="6478587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1752600"/>
            <a:ext cx="16764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Experiments VII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SzPct val="70000"/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 Generator:</a:t>
            </a:r>
          </a:p>
          <a:p>
            <a:pPr marL="0" indent="0">
              <a:buSzPct val="70000"/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SzPct val="70000"/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View Buggy Path in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UML Sequence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C:\Users\Adnan\Desktop\img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59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84668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Information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and Annotation Language Extension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457200" indent="-457200"/>
            <a:r>
              <a:rPr lang="de-D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  <a:endParaRPr 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Conclusion and </a:t>
            </a:r>
            <a:r>
              <a:rPr lang="de-DE" dirty="0"/>
              <a:t>Future </a:t>
            </a:r>
            <a:r>
              <a:rPr lang="de-DE" dirty="0"/>
              <a:t>Work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keyword-based annotation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language was developed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can be used for annotating UML state charts and C code. </a:t>
            </a:r>
          </a:p>
          <a:p>
            <a:pPr marL="342900" indent="-342900"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 information flow bugs automatically and it is applicable to real life scenarios.</a:t>
            </a:r>
          </a:p>
          <a:p>
            <a:pPr marL="342900" indent="-342900"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to detect authentication, declassification and sanitization errors,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tool 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used in the design and coding phase of software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Conclusion and </a:t>
            </a:r>
            <a:r>
              <a:rPr lang="de-DE" dirty="0"/>
              <a:t>Future </a:t>
            </a:r>
            <a:r>
              <a:rPr lang="de-DE" dirty="0"/>
              <a:t>Work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</a:p>
          <a:p>
            <a:pPr marL="342900" indent="-342900">
              <a:buSzPct val="7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tool 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extended for source code editor as a pop-up window based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proposal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editor.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7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editor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extended for other types of diagrams.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7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annotation lang. can be extended in order to deal with other scenarios.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700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de-DE" b="1" dirty="0">
              <a:latin typeface="Calibri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 algn="ctr"/>
            <a:endParaRPr lang="de-DE" dirty="0" smtClean="0">
              <a:latin typeface="Calibri" pitchFamily="18"/>
            </a:endParaRPr>
          </a:p>
          <a:p>
            <a:pPr marL="0" indent="0" algn="ctr"/>
            <a:endParaRPr lang="de-DE" dirty="0">
              <a:latin typeface="Calibri" pitchFamily="18"/>
            </a:endParaRPr>
          </a:p>
          <a:p>
            <a:pPr marL="0" indent="0" algn="ctr">
              <a:buNone/>
            </a:pPr>
            <a:endParaRPr lang="de-DE" dirty="0" smtClean="0">
              <a:latin typeface="Calibri" pitchFamily="18"/>
            </a:endParaRPr>
          </a:p>
          <a:p>
            <a:pPr marL="0" indent="0" algn="ctr">
              <a:buNone/>
            </a:pPr>
            <a:r>
              <a:rPr lang="de-DE" sz="4000" b="1" smtClean="0">
                <a:latin typeface="Calibri" pitchFamily="18"/>
              </a:rPr>
              <a:t>Q/A</a:t>
            </a:r>
            <a:r>
              <a:rPr lang="de-DE" sz="4000" b="1" dirty="0" smtClean="0">
                <a:latin typeface="Calibri" pitchFamily="18"/>
              </a:rPr>
              <a:t>?</a:t>
            </a:r>
            <a:endParaRPr lang="de-DE" sz="4000" b="1" dirty="0">
              <a:latin typeface="Calibri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 algn="ctr"/>
            <a:endParaRPr lang="de-DE" dirty="0" smtClean="0">
              <a:latin typeface="Calibri" pitchFamily="18"/>
            </a:endParaRPr>
          </a:p>
          <a:p>
            <a:pPr marL="0" indent="0" algn="ctr"/>
            <a:endParaRPr lang="de-DE" dirty="0">
              <a:latin typeface="Calibri" pitchFamily="18"/>
            </a:endParaRPr>
          </a:p>
          <a:p>
            <a:pPr marL="0" indent="0" algn="ctr">
              <a:buNone/>
            </a:pPr>
            <a:endParaRPr lang="de-DE" dirty="0" smtClean="0">
              <a:latin typeface="Calibri" pitchFamily="18"/>
            </a:endParaRPr>
          </a:p>
          <a:p>
            <a:pPr marL="0" indent="0" algn="ctr">
              <a:buNone/>
            </a:pPr>
            <a:r>
              <a:rPr lang="de-DE" sz="4000" b="1" dirty="0" smtClean="0">
                <a:latin typeface="Calibri" pitchFamily="18"/>
              </a:rPr>
              <a:t>Thank You ALL !!!</a:t>
            </a:r>
            <a:endParaRPr lang="de-DE" sz="4000" b="1" dirty="0">
              <a:latin typeface="Calibri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9240" y="609600"/>
            <a:ext cx="8157240" cy="381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" y="990600"/>
            <a:ext cx="9067800" cy="586740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342900" indent="-342900">
              <a:buSzPct val="500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want to achieve in this work? </a:t>
            </a:r>
          </a:p>
          <a:p>
            <a:pPr marL="774900" lvl="1" indent="-342900">
              <a:buSzPct val="500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a tool which can help to detect (sanitization, declassification and authentication) (*) errors during software design phase.</a:t>
            </a:r>
          </a:p>
          <a:p>
            <a:pPr marL="342900" indent="-342900">
              <a:buSzPct val="500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problem with detection of (*) errors during SW Dev.?  </a:t>
            </a:r>
          </a:p>
          <a:p>
            <a:pPr marL="774900" lvl="1" indent="-342900">
              <a:buSzPct val="500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Usually (*) are addressed during coding phase.</a:t>
            </a:r>
          </a:p>
          <a:p>
            <a:pPr marL="342900" indent="-342900">
              <a:buSzPct val="500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other solution exist? </a:t>
            </a:r>
          </a:p>
          <a:p>
            <a:pPr marL="774900" lvl="1" indent="-342900">
              <a:buSzPct val="500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best of our knowledge there are no other tools which can check (*) during design.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500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do these tools lack? </a:t>
            </a:r>
          </a:p>
          <a:p>
            <a:pPr marL="774900" lvl="1" indent="-342900">
              <a:buSzPct val="500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They don’t have support for  checking (*) in models.</a:t>
            </a:r>
          </a:p>
          <a:p>
            <a:pPr marL="342900" indent="-342900">
              <a:buSzPct val="500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our insight? </a:t>
            </a:r>
          </a:p>
          <a:p>
            <a:pPr marL="774900" lvl="1" indent="-342900">
              <a:buSzPct val="500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(*) can be addressed using UML state charts, annotation language and other tools.</a:t>
            </a:r>
          </a:p>
          <a:p>
            <a:pPr marL="342900" indent="-342900">
              <a:buSzPct val="500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our contributions? </a:t>
            </a:r>
          </a:p>
          <a:p>
            <a:pPr marL="774900" lvl="1" indent="-342900">
              <a:buSzPct val="500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Ann. Lang. extensions, C code gen., 3 info. flow checkers, UML seq. diagram gen., IEEE QRS-C’15 Publication</a:t>
            </a:r>
          </a:p>
          <a:p>
            <a:pPr marL="342900" indent="-342900">
              <a:buSzPct val="50000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50000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900" lvl="1" indent="-342900">
              <a:buSzPct val="50000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900" lvl="1" indent="-342900">
              <a:buSzPct val="50000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84668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/>
            <a:r>
              <a:rPr lang="de-D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de-DE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and Annotation Language Extension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Background 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Sanitize User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of removing information (forbidden characters, sensitive, confidential etc.) from user input. </a:t>
            </a:r>
          </a:p>
          <a:p>
            <a:pPr marL="342900" indent="-34290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protect SQL injection, cross-site scripting (XSS) attacks sanitization can be used.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Background II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SzPct val="50000"/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Authenticate User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Access: </a:t>
            </a:r>
          </a:p>
          <a:p>
            <a:pPr marL="457200" indent="-457200">
              <a:buSzPct val="5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Authentication is the mechanism which confirms the identity of users trying to access 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marL="457200" indent="-457200">
              <a:buSzPct val="5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this is handled by passing a key with each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request.</a:t>
            </a:r>
          </a:p>
          <a:p>
            <a:pPr marL="457200" indent="-457200">
              <a:buSzPct val="5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called an access token,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user verification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using user id and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de-DE" sz="3200" dirty="0">
              <a:latin typeface="Calibri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Background III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Declassify Confidential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Information: </a:t>
            </a:r>
          </a:p>
          <a:p>
            <a:pPr marL="342900" indent="-3429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nabling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information flow controls with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expressive information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release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 declassification policies.</a:t>
            </a:r>
          </a:p>
          <a:p>
            <a:pPr marL="342900" indent="-34290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Lowering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security classification of selected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information.</a:t>
            </a:r>
          </a:p>
          <a:p>
            <a:pPr marL="342900" indent="-34290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encrypting/decrypting policies.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Background IV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79196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342900" indent="-342900">
              <a:buSzPct val="5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ropagation theory can be used to detect these types of bugs.</a:t>
            </a:r>
          </a:p>
          <a:p>
            <a:pPr marL="342900" indent="-342900">
              <a:buSzPct val="5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UML model is annotated with information flow annotations.</a:t>
            </a:r>
          </a:p>
          <a:p>
            <a:pPr marL="342900" indent="-342900">
              <a:buSzPct val="5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UML model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converted to code containing annotations.</a:t>
            </a:r>
          </a:p>
          <a:p>
            <a:pPr marL="342900" indent="-342900">
              <a:buSzPct val="5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control flow graph is generated from the generated source code.</a:t>
            </a:r>
          </a:p>
          <a:p>
            <a:pPr marL="342900" indent="-342900">
              <a:buSzPct val="5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Paths in the control flow graph are checked in order to detect information flow error based on the previous added annotations.</a:t>
            </a:r>
          </a:p>
          <a:p>
            <a:pPr marL="342900" indent="-342900">
              <a:buSzPct val="5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5000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5000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5000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5000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5000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5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5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7600" y="1326240"/>
            <a:ext cx="8147160" cy="4846680"/>
          </a:xfrm>
        </p:spPr>
        <p:txBody>
          <a:bodyPr/>
          <a:lstStyle>
            <a:def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1pPr>
            <a:lvl2pPr marL="864000" marR="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2pPr>
            <a:lvl3pPr marL="1295999" marR="0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3pPr>
            <a:lvl4pPr marL="1728000" marR="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4pPr>
            <a:lvl5pPr marL="2160000" marR="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5pPr>
            <a:lvl6pPr marL="2592000" marR="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6pPr>
            <a:lvl7pPr marL="3024000" marR="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7pPr>
            <a:lvl8pPr marL="3456000" marR="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8pPr>
            <a:lvl9pPr marL="3887999" marR="0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Droid Sans Fallback" pitchFamily="2"/>
                <a:cs typeface="Lohit Hindi" pitchFamily="2"/>
              </a:defRPr>
            </a:lvl9pPr>
          </a:lstStyle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Information</a:t>
            </a:r>
          </a:p>
          <a:p>
            <a:pPr marL="457200" indent="-457200"/>
            <a:r>
              <a:rPr lang="de-D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and Annotation Language Extension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457200" indent="-457200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342900" indent="-342900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FD72F0-B1B8-4F37-84AE-1AC8FF131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988</Words>
  <Application>Microsoft Office PowerPoint</Application>
  <PresentationFormat>On-screen Show (4:3)</PresentationFormat>
  <Paragraphs>293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</vt:lpstr>
      <vt:lpstr>Semi-Automated Detection of Sanitization, Authentication and Declassification Errors in UML State Charts </vt:lpstr>
      <vt:lpstr>Agenda</vt:lpstr>
      <vt:lpstr>Introduction</vt:lpstr>
      <vt:lpstr>Agenda</vt:lpstr>
      <vt:lpstr>Background I</vt:lpstr>
      <vt:lpstr>Background II</vt:lpstr>
      <vt:lpstr>Background III</vt:lpstr>
      <vt:lpstr>Background IV</vt:lpstr>
      <vt:lpstr>Agenda</vt:lpstr>
      <vt:lpstr>Challenges and Annotation Language Extension I</vt:lpstr>
      <vt:lpstr>Challenges and Annotation Language Extension II</vt:lpstr>
      <vt:lpstr>PowerPoint Presentation</vt:lpstr>
      <vt:lpstr>Agenda</vt:lpstr>
      <vt:lpstr>Implementation I</vt:lpstr>
      <vt:lpstr>Implementation II</vt:lpstr>
      <vt:lpstr>Agenda</vt:lpstr>
      <vt:lpstr>Experiments I</vt:lpstr>
      <vt:lpstr>Experiments II</vt:lpstr>
      <vt:lpstr>Experiments III</vt:lpstr>
      <vt:lpstr>Experiments IV</vt:lpstr>
      <vt:lpstr>Experiments V</vt:lpstr>
      <vt:lpstr>Experiments VI</vt:lpstr>
      <vt:lpstr>Experiments VII</vt:lpstr>
      <vt:lpstr>Agenda</vt:lpstr>
      <vt:lpstr> Conclusion and Future Work </vt:lpstr>
      <vt:lpstr> Conclusion and Future Work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muntean</dc:creator>
  <cp:lastModifiedBy>Adnan Rabbi</cp:lastModifiedBy>
  <cp:revision>737</cp:revision>
  <dcterms:created xsi:type="dcterms:W3CDTF">2015-06-09T11:56:58Z</dcterms:created>
  <dcterms:modified xsi:type="dcterms:W3CDTF">2015-12-17T12:42:54Z</dcterms:modified>
</cp:coreProperties>
</file>