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3C4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896"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04-04-2025</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7.jpg"/><Relationship Id="rId18" Type="http://schemas.openxmlformats.org/officeDocument/2006/relationships/image" Target="../media/image12.png"/><Relationship Id="rId3" Type="http://schemas.openxmlformats.org/officeDocument/2006/relationships/hyperlink" Target="https://www.nea.gov.sg/corporate-functions/resources/research/environmental_health_institute/mosquito-traps/effectiveness-of-mosquito-traps?strip=all" TargetMode="External"/><Relationship Id="rId7" Type="http://schemas.openxmlformats.org/officeDocument/2006/relationships/image" Target="../media/image1.png"/><Relationship Id="rId12" Type="http://schemas.openxmlformats.org/officeDocument/2006/relationships/image" Target="../media/image6.jpg"/><Relationship Id="rId17" Type="http://schemas.openxmlformats.org/officeDocument/2006/relationships/image" Target="../media/image11.jpg"/><Relationship Id="rId2" Type="http://schemas.openxmlformats.org/officeDocument/2006/relationships/hyperlink" Target="https://i2.wp.com/www.electro-tech-online.com/imgcache/15-zapperv2.jpg?strip=all" TargetMode="External"/><Relationship Id="rId16" Type="http://schemas.openxmlformats.org/officeDocument/2006/relationships/image" Target="../media/image10.jpg"/><Relationship Id="rId1" Type="http://schemas.openxmlformats.org/officeDocument/2006/relationships/slideLayout" Target="../slideLayouts/slideLayout6.xml"/><Relationship Id="rId6" Type="http://schemas.openxmlformats.org/officeDocument/2006/relationships/hyperlink" Target="mailto:24ch067@kpriet.ac.in" TargetMode="External"/><Relationship Id="rId11" Type="http://schemas.openxmlformats.org/officeDocument/2006/relationships/image" Target="../media/image5.png"/><Relationship Id="rId5" Type="http://schemas.openxmlformats.org/officeDocument/2006/relationships/hyperlink" Target="mailto:24ec069@kpriet.ac.in" TargetMode="External"/><Relationship Id="rId15" Type="http://schemas.openxmlformats.org/officeDocument/2006/relationships/image" Target="../media/image9.jpg"/><Relationship Id="rId10" Type="http://schemas.openxmlformats.org/officeDocument/2006/relationships/image" Target="../media/image4.png"/><Relationship Id="rId4" Type="http://schemas.openxmlformats.org/officeDocument/2006/relationships/hyperlink" Target="mailto:24ec199@kpriet.ac.in" TargetMode="External"/><Relationship Id="rId9" Type="http://schemas.openxmlformats.org/officeDocument/2006/relationships/image" Target="../media/image3.png"/><Relationship Id="rId1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C39EB85-EB7C-5455-CD36-BFC8287634EF}"/>
              </a:ext>
            </a:extLst>
          </p:cNvPr>
          <p:cNvSpPr/>
          <p:nvPr/>
        </p:nvSpPr>
        <p:spPr>
          <a:xfrm>
            <a:off x="10830893" y="6989945"/>
            <a:ext cx="9830077" cy="354861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2C5862A2-457D-FE3F-D539-0106AC52059B}"/>
              </a:ext>
            </a:extLst>
          </p:cNvPr>
          <p:cNvSpPr/>
          <p:nvPr/>
        </p:nvSpPr>
        <p:spPr>
          <a:xfrm>
            <a:off x="386459" y="25499291"/>
            <a:ext cx="10254278" cy="4207209"/>
          </a:xfrm>
          <a:prstGeom prst="rect">
            <a:avLst/>
          </a:prstGeom>
          <a:gradFill flip="none" rotWithShape="1">
            <a:gsLst>
              <a:gs pos="73000">
                <a:schemeClr val="accent2">
                  <a:lumMod val="60000"/>
                  <a:lumOff val="40000"/>
                </a:schemeClr>
              </a:gs>
              <a:gs pos="66000">
                <a:srgbClr val="92D050"/>
              </a:gs>
              <a:gs pos="0">
                <a:srgbClr val="3C40F4">
                  <a:shade val="30000"/>
                  <a:satMod val="115000"/>
                </a:srgbClr>
              </a:gs>
              <a:gs pos="34000">
                <a:schemeClr val="accent2">
                  <a:lumMod val="75000"/>
                </a:schemeClr>
              </a:gs>
              <a:gs pos="100000">
                <a:schemeClr val="accent6">
                  <a:lumMod val="40000"/>
                  <a:lumOff val="60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E14A13BA-1654-27FC-14A6-D139F4ED1EEA}"/>
              </a:ext>
            </a:extLst>
          </p:cNvPr>
          <p:cNvSpPr/>
          <p:nvPr/>
        </p:nvSpPr>
        <p:spPr>
          <a:xfrm>
            <a:off x="694234" y="16686981"/>
            <a:ext cx="9594166" cy="3834578"/>
          </a:xfrm>
          <a:prstGeom prst="rect">
            <a:avLst/>
          </a:prstGeom>
          <a:gradFill flip="none" rotWithShape="1">
            <a:gsLst>
              <a:gs pos="73000">
                <a:srgbClr val="5C7D95"/>
              </a:gs>
              <a:gs pos="66000">
                <a:srgbClr val="92D050"/>
              </a:gs>
              <a:gs pos="0">
                <a:srgbClr val="3C40F4">
                  <a:shade val="30000"/>
                  <a:satMod val="115000"/>
                </a:srgbClr>
              </a:gs>
              <a:gs pos="34000">
                <a:srgbClr val="3C40F4">
                  <a:shade val="67500"/>
                  <a:satMod val="115000"/>
                </a:srgbClr>
              </a:gs>
              <a:gs pos="100000">
                <a:srgbClr val="3C40F4">
                  <a:shade val="100000"/>
                  <a:satMod val="115000"/>
                </a:srgb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Rectangle 45">
            <a:extLst>
              <a:ext uri="{FF2B5EF4-FFF2-40B4-BE49-F238E27FC236}">
                <a16:creationId xmlns:a16="http://schemas.microsoft.com/office/drawing/2014/main" id="{D449BF91-56D3-042D-A38F-A67A94B38BF2}"/>
              </a:ext>
            </a:extLst>
          </p:cNvPr>
          <p:cNvSpPr/>
          <p:nvPr/>
        </p:nvSpPr>
        <p:spPr>
          <a:xfrm>
            <a:off x="10822204" y="3128311"/>
            <a:ext cx="10154215" cy="731579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CB6BFCB9-8028-F268-6993-ACD68D7E6D85}"/>
              </a:ext>
            </a:extLst>
          </p:cNvPr>
          <p:cNvSpPr/>
          <p:nvPr/>
        </p:nvSpPr>
        <p:spPr>
          <a:xfrm>
            <a:off x="482667" y="16705324"/>
            <a:ext cx="9871155" cy="39016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4911130" y="484536"/>
            <a:ext cx="13839023" cy="1133856"/>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a:r>
              <a:rPr lang="en-IN" sz="5400" b="1" dirty="0">
                <a:effectLst/>
                <a:latin typeface="Arial" panose="020B0604020202020204" pitchFamily="34" charset="0"/>
                <a:ea typeface="Calibri" panose="020F0502020204030204" pitchFamily="34" charset="0"/>
              </a:rPr>
              <a:t>Advanced Mosquito Eradicator System</a:t>
            </a:r>
            <a:endParaRPr lang="en-IN" sz="13800" b="1" dirty="0"/>
          </a:p>
        </p:txBody>
      </p:sp>
      <p:sp>
        <p:nvSpPr>
          <p:cNvPr id="7" name="Text Placeholder 22"/>
          <p:cNvSpPr txBox="1">
            <a:spLocks/>
          </p:cNvSpPr>
          <p:nvPr/>
        </p:nvSpPr>
        <p:spPr>
          <a:xfrm>
            <a:off x="2168720" y="1686072"/>
            <a:ext cx="18494024" cy="679839"/>
          </a:xfrm>
          <a:prstGeom prst="rect">
            <a:avLst/>
          </a:prstGeom>
          <a:solidFill>
            <a:schemeClr val="accent4">
              <a:lumMod val="20000"/>
              <a:lumOff val="80000"/>
            </a:schemeClr>
          </a:solidFill>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000" b="1" i="1" dirty="0" err="1"/>
              <a:t>Siyamdumisa</a:t>
            </a:r>
            <a:r>
              <a:rPr lang="en-US" sz="4000" b="1" i="1" dirty="0"/>
              <a:t> Mugari, Keerthi Kumar K J, Prince Maphosa | Dr. Jagadeeswari R | EC CH</a:t>
            </a:r>
          </a:p>
        </p:txBody>
      </p:sp>
      <p:sp>
        <p:nvSpPr>
          <p:cNvPr id="10" name="Content Placeholder 10"/>
          <p:cNvSpPr txBox="1">
            <a:spLocks/>
          </p:cNvSpPr>
          <p:nvPr/>
        </p:nvSpPr>
        <p:spPr>
          <a:xfrm>
            <a:off x="359812" y="10677947"/>
            <a:ext cx="10350000" cy="1924381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3200" b="1" dirty="0"/>
              <a:t>     Mosquito attractant</a:t>
            </a:r>
            <a:r>
              <a:rPr lang="en-IN" sz="3200" b="1" dirty="0"/>
              <a:t>→ UV Light with electrified grid  system </a:t>
            </a:r>
            <a:r>
              <a:rPr lang="en-US" b="1" dirty="0"/>
              <a:t> </a:t>
            </a:r>
            <a:r>
              <a:rPr lang="en-IN" sz="3200" b="1" dirty="0"/>
              <a:t>→ Electrocuted!</a:t>
            </a:r>
            <a:endParaRPr lang="en-US" sz="3200" b="1" dirty="0"/>
          </a:p>
          <a:p>
            <a:pPr>
              <a:lnSpc>
                <a:spcPct val="100000"/>
              </a:lnSpc>
            </a:pPr>
            <a:r>
              <a:rPr lang="en-US" sz="2400" b="1" dirty="0"/>
              <a:t>1. Mosquito Attraction</a:t>
            </a:r>
            <a:endParaRPr lang="en-IN" sz="2400" b="1" dirty="0"/>
          </a:p>
          <a:p>
            <a:pPr marL="342900" indent="-342900">
              <a:lnSpc>
                <a:spcPct val="100000"/>
              </a:lnSpc>
              <a:buFont typeface="Arial" panose="020B0604020202020204" pitchFamily="34" charset="0"/>
              <a:buChar char="•"/>
            </a:pPr>
            <a:r>
              <a:rPr lang="en-IN" sz="2400" dirty="0"/>
              <a:t>The attractant paste releases CO₂ and volatile compounds to mimic human             scent.</a:t>
            </a:r>
          </a:p>
          <a:p>
            <a:pPr marL="342900" indent="-342900">
              <a:lnSpc>
                <a:spcPct val="100000"/>
              </a:lnSpc>
              <a:buFont typeface="Arial" panose="020B0604020202020204" pitchFamily="34" charset="0"/>
              <a:buChar char="•"/>
            </a:pPr>
            <a:r>
              <a:rPr lang="en-IN" sz="2400" dirty="0"/>
              <a:t>KMnO</a:t>
            </a:r>
            <a:r>
              <a:rPr lang="en-IN" sz="2400" baseline="-25000" dirty="0"/>
              <a:t>4</a:t>
            </a:r>
            <a:r>
              <a:rPr lang="en-IN" sz="2400" dirty="0"/>
              <a:t> and carbon compounds facilitate CO</a:t>
            </a:r>
            <a:r>
              <a:rPr lang="en-IN" sz="2400" baseline="-25000" dirty="0"/>
              <a:t>2</a:t>
            </a:r>
            <a:r>
              <a:rPr lang="en-IN" sz="2400" dirty="0"/>
              <a:t> production.</a:t>
            </a:r>
          </a:p>
          <a:p>
            <a:pPr marL="342900" indent="-342900">
              <a:lnSpc>
                <a:spcPct val="100000"/>
              </a:lnSpc>
              <a:buFont typeface="Arial" panose="020B0604020202020204" pitchFamily="34" charset="0"/>
              <a:buChar char="•"/>
            </a:pPr>
            <a:r>
              <a:rPr lang="en-IN" sz="2400" dirty="0"/>
              <a:t>Additional natural attractants &amp; UV light enhance mosquito luring.</a:t>
            </a:r>
          </a:p>
          <a:p>
            <a:pPr>
              <a:lnSpc>
                <a:spcPct val="100000"/>
              </a:lnSpc>
            </a:pPr>
            <a:r>
              <a:rPr lang="en-IN" sz="2400" b="1" dirty="0"/>
              <a:t>2. Mosquito Extermination</a:t>
            </a:r>
          </a:p>
          <a:p>
            <a:pPr marL="342900" indent="-342900">
              <a:lnSpc>
                <a:spcPct val="100000"/>
              </a:lnSpc>
              <a:buFont typeface="Arial" panose="020B0604020202020204" pitchFamily="34" charset="0"/>
              <a:buChar char="•"/>
            </a:pPr>
            <a:r>
              <a:rPr lang="en-IN" sz="2400" dirty="0"/>
              <a:t>Uses a mosquito zapper circuit.</a:t>
            </a:r>
          </a:p>
          <a:p>
            <a:pPr marL="342900" indent="-342900">
              <a:lnSpc>
                <a:spcPct val="100000"/>
              </a:lnSpc>
              <a:buFont typeface="Arial" panose="020B0604020202020204" pitchFamily="34" charset="0"/>
              <a:buChar char="•"/>
            </a:pPr>
            <a:r>
              <a:rPr lang="en-IN" sz="2400" dirty="0"/>
              <a:t>A high-voltage grid above the attraction zone eliminates mosquitoes.</a:t>
            </a:r>
          </a:p>
          <a:p>
            <a:pPr marL="342900" indent="-342900">
              <a:lnSpc>
                <a:spcPct val="100000"/>
              </a:lnSpc>
              <a:buFont typeface="Arial" panose="020B0604020202020204" pitchFamily="34" charset="0"/>
              <a:buChar char="•"/>
            </a:pPr>
            <a:endParaRPr lang="en-IN" sz="2400" dirty="0"/>
          </a:p>
          <a:p>
            <a:pPr marL="342900" indent="-342900">
              <a:lnSpc>
                <a:spcPct val="100000"/>
              </a:lnSpc>
              <a:buFont typeface="Arial" panose="020B0604020202020204" pitchFamily="34" charset="0"/>
              <a:buChar char="•"/>
            </a:pPr>
            <a:endParaRPr lang="en-IN" sz="2400" dirty="0"/>
          </a:p>
          <a:p>
            <a:pPr marL="342900" indent="-342900">
              <a:lnSpc>
                <a:spcPct val="100000"/>
              </a:lnSpc>
              <a:buFont typeface="Arial" panose="020B0604020202020204" pitchFamily="34" charset="0"/>
              <a:buChar char="•"/>
            </a:pPr>
            <a:endParaRPr lang="en-IN" sz="2400" dirty="0"/>
          </a:p>
          <a:p>
            <a:pPr marL="342900" indent="-342900">
              <a:lnSpc>
                <a:spcPct val="100000"/>
              </a:lnSpc>
              <a:buFont typeface="Arial" panose="020B0604020202020204" pitchFamily="34" charset="0"/>
              <a:buChar char="•"/>
            </a:pPr>
            <a:endParaRPr lang="en-US" sz="2400" dirty="0"/>
          </a:p>
          <a:p>
            <a:pPr>
              <a:lnSpc>
                <a:spcPct val="100000"/>
              </a:lnSpc>
            </a:pPr>
            <a:r>
              <a:rPr lang="en-US" sz="1600" dirty="0"/>
              <a:t>	</a:t>
            </a:r>
          </a:p>
          <a:p>
            <a:pPr>
              <a:lnSpc>
                <a:spcPct val="100000"/>
              </a:lnSpc>
            </a:pPr>
            <a:r>
              <a:rPr lang="en-US" sz="1600" b="1" dirty="0"/>
              <a:t>                                                    </a:t>
            </a:r>
            <a:r>
              <a:rPr lang="en-US" sz="1800" b="1" dirty="0"/>
              <a:t>Mosquito Zapper Circuit</a:t>
            </a:r>
            <a:endParaRPr lang="en-US" sz="2400" dirty="0"/>
          </a:p>
          <a:p>
            <a:pPr>
              <a:lnSpc>
                <a:spcPct val="100000"/>
              </a:lnSpc>
            </a:pPr>
            <a:r>
              <a:rPr lang="en-US" sz="2400" b="1" dirty="0"/>
              <a:t>3. Preparation of </a:t>
            </a:r>
            <a:r>
              <a:rPr lang="en-IN" sz="2400" b="1" dirty="0"/>
              <a:t>CO₂- </a:t>
            </a:r>
            <a:r>
              <a:rPr lang="en-US" sz="2400" b="1" dirty="0"/>
              <a:t>infused paste</a:t>
            </a:r>
          </a:p>
          <a:p>
            <a:pPr marL="342900" indent="-180000">
              <a:lnSpc>
                <a:spcPct val="100000"/>
              </a:lnSpc>
              <a:buFont typeface="Arial" panose="020B0604020202020204" pitchFamily="34" charset="0"/>
              <a:buChar char="•"/>
            </a:pPr>
            <a:r>
              <a:rPr kumimoji="0" lang="en-US" altLang="en-US" sz="2400" b="0" i="0" u="none" strike="noStrike" cap="none" normalizeH="0" baseline="0" dirty="0">
                <a:ln>
                  <a:noFill/>
                </a:ln>
                <a:solidFill>
                  <a:schemeClr val="tx1"/>
                </a:solidFill>
                <a:effectLst/>
                <a:cs typeface="Arial" panose="020B0604020202020204" pitchFamily="34" charset="0"/>
              </a:rPr>
              <a:t>Start by combining a few grams of cornstarch, gelatin, sugar, glycerin, and water, stirring until the mixture thickens.</a:t>
            </a:r>
          </a:p>
          <a:p>
            <a:pPr marL="342900" indent="-180000">
              <a:lnSpc>
                <a:spcPct val="100000"/>
              </a:lnSpc>
              <a:buFont typeface="Arial" panose="020B0604020202020204" pitchFamily="34" charset="0"/>
              <a:buChar char="•"/>
            </a:pPr>
            <a:r>
              <a:rPr kumimoji="0" lang="en-US" altLang="en-US" sz="2400" b="0" i="0" u="none" strike="noStrike" cap="none" normalizeH="0" baseline="0" dirty="0">
                <a:ln>
                  <a:noFill/>
                </a:ln>
                <a:solidFill>
                  <a:schemeClr val="tx1"/>
                </a:solidFill>
                <a:effectLst/>
                <a:cs typeface="Arial" panose="020B0604020202020204" pitchFamily="34" charset="0"/>
              </a:rPr>
              <a:t>Additionally, incorporate honey, yeast, baking soda, citric acid, CO₂ powder, and KMnO4, then mix the ingredients thoroughly.</a:t>
            </a:r>
          </a:p>
          <a:p>
            <a:pPr marL="342900" indent="-180000">
              <a:lnSpc>
                <a:spcPct val="100000"/>
              </a:lnSpc>
              <a:buFont typeface="Arial" panose="020B0604020202020204" pitchFamily="34" charset="0"/>
              <a:buChar char="•"/>
            </a:pPr>
            <a:r>
              <a:rPr kumimoji="0" lang="en-US" altLang="en-US" sz="2400" b="0" i="0" u="none" strike="noStrike" cap="none" normalizeH="0" baseline="0" dirty="0">
                <a:ln>
                  <a:noFill/>
                </a:ln>
                <a:solidFill>
                  <a:schemeClr val="tx1"/>
                </a:solidFill>
                <a:effectLst/>
                <a:cs typeface="Arial" panose="020B0604020202020204" pitchFamily="34" charset="0"/>
              </a:rPr>
              <a:t> Introduce lactic acid and ethanol into the prepared mixture. </a:t>
            </a:r>
          </a:p>
          <a:p>
            <a:pPr marL="342900" indent="-180000">
              <a:lnSpc>
                <a:spcPct val="100000"/>
              </a:lnSpc>
              <a:buFont typeface="Arial" panose="020B0604020202020204" pitchFamily="34" charset="0"/>
              <a:buChar char="•"/>
            </a:pPr>
            <a:r>
              <a:rPr kumimoji="0" lang="en-US" altLang="en-US" sz="2400" b="0" i="0" u="none" strike="noStrike" cap="none" normalizeH="0" baseline="0" dirty="0">
                <a:ln>
                  <a:noFill/>
                </a:ln>
                <a:solidFill>
                  <a:schemeClr val="tx1"/>
                </a:solidFill>
                <a:effectLst/>
                <a:cs typeface="Arial" panose="020B0604020202020204" pitchFamily="34" charset="0"/>
              </a:rPr>
              <a:t>Allow the solution to sit for 4-6 hours to enhance CO₂ emission during fermentation. </a:t>
            </a:r>
          </a:p>
          <a:p>
            <a:pPr marL="342900" indent="-180000">
              <a:lnSpc>
                <a:spcPct val="100000"/>
              </a:lnSpc>
              <a:buFont typeface="Arial" panose="020B0604020202020204" pitchFamily="34" charset="0"/>
              <a:buChar char="•"/>
            </a:pPr>
            <a:r>
              <a:rPr kumimoji="0" lang="en-US" altLang="en-US" sz="2400" b="0" i="0" u="none" strike="noStrike" cap="none" normalizeH="0" baseline="0" dirty="0">
                <a:ln>
                  <a:noFill/>
                </a:ln>
                <a:solidFill>
                  <a:schemeClr val="tx1"/>
                </a:solidFill>
                <a:effectLst/>
                <a:cs typeface="Arial" panose="020B0604020202020204" pitchFamily="34" charset="0"/>
              </a:rPr>
              <a:t>Application: Strategically place the paste inside the model to effectively lure mosquitoes.</a:t>
            </a:r>
            <a:endParaRPr lang="en-IN" sz="2400" dirty="0"/>
          </a:p>
          <a:p>
            <a:pPr>
              <a:lnSpc>
                <a:spcPct val="100000"/>
              </a:lnSpc>
            </a:pPr>
            <a:endParaRPr lang="en-IN" sz="2400" dirty="0"/>
          </a:p>
          <a:p>
            <a:pPr>
              <a:lnSpc>
                <a:spcPct val="100000"/>
              </a:lnSpc>
            </a:pPr>
            <a:endParaRPr lang="en-IN" sz="2400" dirty="0"/>
          </a:p>
          <a:p>
            <a:pPr>
              <a:lnSpc>
                <a:spcPct val="100000"/>
              </a:lnSpc>
            </a:pPr>
            <a:endParaRPr lang="en-IN" sz="2400" dirty="0"/>
          </a:p>
          <a:p>
            <a:pPr algn="ctr">
              <a:lnSpc>
                <a:spcPct val="100000"/>
              </a:lnSpc>
            </a:pPr>
            <a:r>
              <a:rPr lang="en-US" sz="2400" dirty="0"/>
              <a:t>       </a:t>
            </a:r>
            <a:endParaRPr lang="en-US" sz="1800" i="1" dirty="0"/>
          </a:p>
        </p:txBody>
      </p:sp>
      <p:sp>
        <p:nvSpPr>
          <p:cNvPr id="11" name="Text Placeholder 68"/>
          <p:cNvSpPr txBox="1">
            <a:spLocks/>
          </p:cNvSpPr>
          <p:nvPr/>
        </p:nvSpPr>
        <p:spPr>
          <a:xfrm>
            <a:off x="10709812" y="3095034"/>
            <a:ext cx="10350000" cy="13329844"/>
          </a:xfrm>
          <a:prstGeom prst="rect">
            <a:avLst/>
          </a:prstGeom>
          <a:solidFill>
            <a:schemeClr val="bg1"/>
          </a:solid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The mosquito eradication system successfully lured and eliminated mosquitoes. The paste, which emitted CO₂ and VOCs, simulated human presence, attracting mosquitoes to the high-voltage grid where they were immediately electrocuted.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Key findings include: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Improved Attraction – The combination of CO₂, natural scents, and UV light enhanced the system's ability to attract mosquitoes.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Immediate Elimination – The high-voltage grid provided swift extermination.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Demonstrated Reliability – Controlled tests confirmed its potential for large-scale application.</a:t>
            </a:r>
          </a:p>
        </p:txBody>
      </p:sp>
      <p:sp>
        <p:nvSpPr>
          <p:cNvPr id="3" name="Rectangle 2"/>
          <p:cNvSpPr/>
          <p:nvPr/>
        </p:nvSpPr>
        <p:spPr>
          <a:xfrm>
            <a:off x="323328" y="5823179"/>
            <a:ext cx="4130234" cy="646331"/>
          </a:xfrm>
          <a:prstGeom prst="rect">
            <a:avLst/>
          </a:prstGeom>
        </p:spPr>
        <p:txBody>
          <a:bodyPr wrap="none">
            <a:spAutoFit/>
          </a:bodyPr>
          <a:lstStyle/>
          <a:p>
            <a:pPr algn="ctr"/>
            <a:r>
              <a:rPr lang="en-US" sz="3600" b="1" dirty="0"/>
              <a:t>SCOPE of the Project</a:t>
            </a:r>
          </a:p>
        </p:txBody>
      </p:sp>
      <p:sp>
        <p:nvSpPr>
          <p:cNvPr id="12" name="Rectangle 11"/>
          <p:cNvSpPr/>
          <p:nvPr/>
        </p:nvSpPr>
        <p:spPr>
          <a:xfrm>
            <a:off x="10635070" y="2481980"/>
            <a:ext cx="1561325" cy="646331"/>
          </a:xfrm>
          <a:prstGeom prst="rect">
            <a:avLst/>
          </a:prstGeom>
        </p:spPr>
        <p:txBody>
          <a:bodyPr wrap="none">
            <a:spAutoFit/>
          </a:bodyPr>
          <a:lstStyle/>
          <a:p>
            <a:pPr algn="ctr"/>
            <a:r>
              <a:rPr lang="en-US" sz="3600" b="1" dirty="0"/>
              <a:t>Results</a:t>
            </a:r>
          </a:p>
        </p:txBody>
      </p:sp>
      <p:sp>
        <p:nvSpPr>
          <p:cNvPr id="13" name="Rectangle 12"/>
          <p:cNvSpPr/>
          <p:nvPr/>
        </p:nvSpPr>
        <p:spPr>
          <a:xfrm>
            <a:off x="359812" y="9938079"/>
            <a:ext cx="2771977" cy="646331"/>
          </a:xfrm>
          <a:prstGeom prst="rect">
            <a:avLst/>
          </a:prstGeom>
        </p:spPr>
        <p:txBody>
          <a:bodyPr wrap="none">
            <a:spAutoFit/>
          </a:bodyPr>
          <a:lstStyle/>
          <a:p>
            <a:r>
              <a:rPr lang="en-US" altLang="zh-CN" sz="3600" b="1" dirty="0"/>
              <a:t>Methodology</a:t>
            </a:r>
          </a:p>
        </p:txBody>
      </p:sp>
      <p:sp>
        <p:nvSpPr>
          <p:cNvPr id="14" name="Content Placeholder 10"/>
          <p:cNvSpPr txBox="1">
            <a:spLocks/>
          </p:cNvSpPr>
          <p:nvPr/>
        </p:nvSpPr>
        <p:spPr>
          <a:xfrm>
            <a:off x="359812" y="6467898"/>
            <a:ext cx="10350000" cy="3470181"/>
          </a:xfrm>
          <a:prstGeom prst="rect">
            <a:avLst/>
          </a:prstGeom>
          <a:solidFill>
            <a:schemeClr val="bg1"/>
          </a:solid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lnSpc>
                <a:spcPct val="100000"/>
              </a:lnSpc>
            </a:pPr>
            <a:r>
              <a:rPr kumimoji="0" lang="en-US" altLang="en-US" sz="2400" b="0" i="0" u="none" strike="noStrike" cap="none" normalizeH="0" baseline="0" dirty="0">
                <a:ln>
                  <a:noFill/>
                </a:ln>
                <a:solidFill>
                  <a:schemeClr val="tx1"/>
                </a:solidFill>
                <a:effectLst/>
              </a:rPr>
              <a:t>This project aims to develop an advanced mosquito eradication system that integrates multiple attraction methods, including the release of CO₂, ultraviolet light, and certain chemical agents, to effectively lure mosquitoes. Unlike traditional mosquito traps, this design enhances efficiency by using a sophisticated attractant paste in conjunction with a high-voltage electrocution grid. The system prioritizes safety, efficiency, and scalability, making it suitable for both indoor and outdoor use. By adopting this novel approach to mosquito control, the initiative has the potential to significantly improve public health by reducing the incidence of mosquito-borne diseases in affected regions.</a:t>
            </a:r>
          </a:p>
          <a:p>
            <a:pPr algn="just"/>
            <a:endParaRPr lang="en-US" sz="2400" dirty="0"/>
          </a:p>
        </p:txBody>
      </p:sp>
      <p:sp>
        <p:nvSpPr>
          <p:cNvPr id="21" name="Text Placeholder 68"/>
          <p:cNvSpPr txBox="1">
            <a:spLocks/>
          </p:cNvSpPr>
          <p:nvPr/>
        </p:nvSpPr>
        <p:spPr>
          <a:xfrm>
            <a:off x="359812" y="3092215"/>
            <a:ext cx="10350000" cy="2730963"/>
          </a:xfrm>
          <a:prstGeom prst="rect">
            <a:avLst/>
          </a:prstGeom>
          <a:solidFill>
            <a:srgbClr val="FFCCCC"/>
          </a:solid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Diseases spread by mosquitoes, including malaria, dengue, and Zika, remain a major global concern. Conventional control methods, such as insecticides, repellents, and zappers, not only pose risks to the environment and health but also lose effectiveness as resistance builds. This invention offers a sustainable solution by integrating biochemical and electrical techniques. A uniquely formulated paste and UV light attract mosquitoes, which are then eliminated by a high-voltage electrified grid.</a:t>
            </a:r>
          </a:p>
        </p:txBody>
      </p:sp>
      <p:sp>
        <p:nvSpPr>
          <p:cNvPr id="22" name="Rectangle 21"/>
          <p:cNvSpPr/>
          <p:nvPr/>
        </p:nvSpPr>
        <p:spPr>
          <a:xfrm>
            <a:off x="402254" y="2565828"/>
            <a:ext cx="5015990" cy="646331"/>
          </a:xfrm>
          <a:prstGeom prst="rect">
            <a:avLst/>
          </a:prstGeom>
        </p:spPr>
        <p:txBody>
          <a:bodyPr wrap="none">
            <a:spAutoFit/>
          </a:bodyPr>
          <a:lstStyle/>
          <a:p>
            <a:pPr algn="ctr"/>
            <a:r>
              <a:rPr lang="en-US" sz="3600" b="1" dirty="0"/>
              <a:t>Motivation/ Introduction</a:t>
            </a:r>
          </a:p>
        </p:txBody>
      </p:sp>
      <p:sp>
        <p:nvSpPr>
          <p:cNvPr id="27" name="Text Placeholder 68"/>
          <p:cNvSpPr txBox="1">
            <a:spLocks/>
          </p:cNvSpPr>
          <p:nvPr/>
        </p:nvSpPr>
        <p:spPr>
          <a:xfrm>
            <a:off x="10703962" y="23609066"/>
            <a:ext cx="10350000" cy="2540632"/>
          </a:xfrm>
          <a:prstGeom prst="rect">
            <a:avLst/>
          </a:prstGeom>
          <a:solidFill>
            <a:schemeClr val="accent2">
              <a:lumMod val="20000"/>
              <a:lumOff val="80000"/>
            </a:schemeClr>
          </a:solid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This model offers a practical solution for decreasing malaria-related deaths and curbing the transmission of diseases carried by mosquitoes. By combining a chemical lure with an electrocution mechanism, it effectively eliminates mosquitoes. Its affordable and scalable design makes this system an effective method for mosquito control, suitable for use in homes, public areas, and regions at high risk.</a:t>
            </a:r>
          </a:p>
        </p:txBody>
      </p:sp>
      <p:sp>
        <p:nvSpPr>
          <p:cNvPr id="28" name="Rectangle 27"/>
          <p:cNvSpPr/>
          <p:nvPr/>
        </p:nvSpPr>
        <p:spPr>
          <a:xfrm>
            <a:off x="10830893" y="27511998"/>
            <a:ext cx="10362150" cy="2400657"/>
          </a:xfrm>
          <a:prstGeom prst="rect">
            <a:avLst/>
          </a:prstGeom>
        </p:spPr>
        <p:txBody>
          <a:bodyPr wrap="square">
            <a:spAutoFit/>
          </a:bodyPr>
          <a:lstStyle/>
          <a:p>
            <a:r>
              <a:rPr lang="en-US" sz="3600" b="1" dirty="0"/>
              <a:t>Acknowledgments/ References</a:t>
            </a:r>
          </a:p>
          <a:p>
            <a:r>
              <a:rPr lang="en-IN" sz="2000" dirty="0"/>
              <a:t>We thank our mentors and institution for their support, and acknowledge the resources that aided our research.</a:t>
            </a:r>
            <a:endParaRPr lang="en-US" sz="2000" dirty="0"/>
          </a:p>
          <a:p>
            <a:r>
              <a:rPr lang="en-US" sz="2000" dirty="0"/>
              <a:t>Circuit: </a:t>
            </a:r>
            <a:r>
              <a:rPr lang="en-IN" sz="1800" dirty="0">
                <a:hlinkClick r:id="rId2"/>
              </a:rPr>
              <a:t>https://i2.wp.com/www.electro-tech-online.com/imgcache/15-zapperv2.jpg?strip=all</a:t>
            </a:r>
            <a:endParaRPr lang="en-IN" sz="1800" dirty="0"/>
          </a:p>
          <a:p>
            <a:r>
              <a:rPr lang="en-IN" sz="1800" dirty="0"/>
              <a:t>Attractant: </a:t>
            </a:r>
            <a:r>
              <a:rPr lang="en-IN" sz="1800" dirty="0">
                <a:hlinkClick r:id="rId3"/>
              </a:rPr>
              <a:t>https://www.nea.gov.sg/corporate-functions/resources/research/environmental_health_institute/mosquito-traps/effectiveness-of-mosquito-traps?strip=all</a:t>
            </a:r>
            <a:r>
              <a:rPr lang="en-IN" sz="1800" dirty="0"/>
              <a:t> </a:t>
            </a:r>
            <a:endParaRPr lang="en-US" sz="1800" dirty="0"/>
          </a:p>
        </p:txBody>
      </p:sp>
      <p:sp>
        <p:nvSpPr>
          <p:cNvPr id="29" name="Rectangle 28"/>
          <p:cNvSpPr/>
          <p:nvPr/>
        </p:nvSpPr>
        <p:spPr>
          <a:xfrm>
            <a:off x="10781762" y="22962734"/>
            <a:ext cx="4407425" cy="646331"/>
          </a:xfrm>
          <a:prstGeom prst="rect">
            <a:avLst/>
          </a:prstGeom>
        </p:spPr>
        <p:txBody>
          <a:bodyPr wrap="none">
            <a:spAutoFit/>
          </a:bodyPr>
          <a:lstStyle/>
          <a:p>
            <a:pPr algn="ctr"/>
            <a:r>
              <a:rPr lang="en-US" sz="3600" b="1" dirty="0"/>
              <a:t>Conclusion/ Summary</a:t>
            </a:r>
          </a:p>
        </p:txBody>
      </p:sp>
      <p:sp>
        <p:nvSpPr>
          <p:cNvPr id="30" name="Rectangle 29"/>
          <p:cNvSpPr/>
          <p:nvPr/>
        </p:nvSpPr>
        <p:spPr>
          <a:xfrm>
            <a:off x="10769697" y="26401114"/>
            <a:ext cx="10362150" cy="1015663"/>
          </a:xfrm>
          <a:prstGeom prst="rect">
            <a:avLst/>
          </a:prstGeom>
        </p:spPr>
        <p:txBody>
          <a:bodyPr wrap="square">
            <a:spAutoFit/>
          </a:bodyPr>
          <a:lstStyle/>
          <a:p>
            <a:r>
              <a:rPr lang="en-US" sz="3600" b="1" dirty="0"/>
              <a:t>Contact Details</a:t>
            </a:r>
          </a:p>
          <a:p>
            <a:r>
              <a:rPr lang="en-US" sz="2400" dirty="0">
                <a:hlinkClick r:id="rId4"/>
              </a:rPr>
              <a:t>24ec199@kpriet.ac.in</a:t>
            </a:r>
            <a:r>
              <a:rPr lang="en-US" sz="2400" dirty="0"/>
              <a:t> ;   </a:t>
            </a:r>
            <a:r>
              <a:rPr lang="en-US" sz="2400" dirty="0">
                <a:hlinkClick r:id="rId5"/>
              </a:rPr>
              <a:t>24ec069@kpriet.ac.in</a:t>
            </a:r>
            <a:r>
              <a:rPr lang="en-US" sz="2400" dirty="0"/>
              <a:t> ; </a:t>
            </a:r>
            <a:r>
              <a:rPr lang="en-US" sz="2400" dirty="0">
                <a:hlinkClick r:id="rId6"/>
              </a:rPr>
              <a:t>24ch067@kpriet.ac.in</a:t>
            </a:r>
            <a:r>
              <a:rPr lang="en-US" sz="2400" dirty="0"/>
              <a:t> </a:t>
            </a:r>
          </a:p>
        </p:txBody>
      </p:sp>
      <p:pic>
        <p:nvPicPr>
          <p:cNvPr id="8" name="Picture 7">
            <a:extLst>
              <a:ext uri="{FF2B5EF4-FFF2-40B4-BE49-F238E27FC236}">
                <a16:creationId xmlns:a16="http://schemas.microsoft.com/office/drawing/2014/main" id="{74ED279A-FD8B-4A4A-943F-688402F56E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8365" y="532920"/>
            <a:ext cx="2277658" cy="2304367"/>
          </a:xfrm>
          <a:prstGeom prst="rect">
            <a:avLst/>
          </a:prstGeom>
        </p:spPr>
      </p:pic>
      <p:pic>
        <p:nvPicPr>
          <p:cNvPr id="17" name="Picture 4" descr="Bug Zapper Diagnosis Electronics Forum Circuits Projecticrocontrollers">
            <a:extLst>
              <a:ext uri="{FF2B5EF4-FFF2-40B4-BE49-F238E27FC236}">
                <a16:creationId xmlns:a16="http://schemas.microsoft.com/office/drawing/2014/main" id="{91510829-3612-FB83-37E2-B3D3162206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894" y="17000254"/>
            <a:ext cx="6633939" cy="315723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B6ABF67-D2A0-9C65-FA95-00DC9C608994}"/>
              </a:ext>
            </a:extLst>
          </p:cNvPr>
          <p:cNvPicPr>
            <a:picLocks noChangeAspect="1"/>
          </p:cNvPicPr>
          <p:nvPr/>
        </p:nvPicPr>
        <p:blipFill>
          <a:blip r:embed="rId9"/>
          <a:srcRect l="15512" r="25315"/>
          <a:stretch/>
        </p:blipFill>
        <p:spPr>
          <a:xfrm>
            <a:off x="3782507" y="25771854"/>
            <a:ext cx="3533188" cy="3356399"/>
          </a:xfrm>
          <a:prstGeom prst="rect">
            <a:avLst/>
          </a:prstGeom>
          <a:ln>
            <a:noFill/>
          </a:ln>
          <a:effectLst>
            <a:glow rad="228600">
              <a:schemeClr val="accent6">
                <a:satMod val="175000"/>
                <a:alpha val="40000"/>
              </a:schemeClr>
            </a:glow>
            <a:softEdge rad="112500"/>
          </a:effectLst>
        </p:spPr>
      </p:pic>
      <p:pic>
        <p:nvPicPr>
          <p:cNvPr id="25" name="Picture 24">
            <a:extLst>
              <a:ext uri="{FF2B5EF4-FFF2-40B4-BE49-F238E27FC236}">
                <a16:creationId xmlns:a16="http://schemas.microsoft.com/office/drawing/2014/main" id="{E37544BE-ACF9-F570-EEF7-7D0C21F65F46}"/>
              </a:ext>
            </a:extLst>
          </p:cNvPr>
          <p:cNvPicPr>
            <a:picLocks noChangeAspect="1"/>
          </p:cNvPicPr>
          <p:nvPr/>
        </p:nvPicPr>
        <p:blipFill>
          <a:blip r:embed="rId10"/>
          <a:srcRect l="17723" r="13221"/>
          <a:stretch/>
        </p:blipFill>
        <p:spPr>
          <a:xfrm>
            <a:off x="515419" y="25771854"/>
            <a:ext cx="2835288" cy="3273618"/>
          </a:xfrm>
          <a:prstGeom prst="rect">
            <a:avLst/>
          </a:prstGeom>
          <a:ln>
            <a:noFill/>
          </a:ln>
          <a:effectLst>
            <a:glow rad="228600">
              <a:schemeClr val="accent6">
                <a:satMod val="175000"/>
                <a:alpha val="40000"/>
              </a:schemeClr>
            </a:glow>
            <a:softEdge rad="112500"/>
          </a:effectLst>
        </p:spPr>
      </p:pic>
      <p:pic>
        <p:nvPicPr>
          <p:cNvPr id="32" name="Picture 31">
            <a:extLst>
              <a:ext uri="{FF2B5EF4-FFF2-40B4-BE49-F238E27FC236}">
                <a16:creationId xmlns:a16="http://schemas.microsoft.com/office/drawing/2014/main" id="{FF1319D0-D4D0-1807-9AFA-1F96E03966D6}"/>
              </a:ext>
            </a:extLst>
          </p:cNvPr>
          <p:cNvPicPr>
            <a:picLocks noChangeAspect="1"/>
          </p:cNvPicPr>
          <p:nvPr/>
        </p:nvPicPr>
        <p:blipFill>
          <a:blip r:embed="rId11"/>
          <a:srcRect l="22417" t="1429" r="12984" b="-1429"/>
          <a:stretch/>
        </p:blipFill>
        <p:spPr>
          <a:xfrm>
            <a:off x="7767442" y="25830337"/>
            <a:ext cx="2738440" cy="3356399"/>
          </a:xfrm>
          <a:prstGeom prst="rect">
            <a:avLst/>
          </a:prstGeom>
          <a:ln>
            <a:noFill/>
          </a:ln>
          <a:effectLst>
            <a:glow rad="228600">
              <a:schemeClr val="accent6">
                <a:satMod val="175000"/>
                <a:alpha val="40000"/>
              </a:schemeClr>
            </a:glow>
            <a:softEdge rad="112500"/>
          </a:effectLst>
        </p:spPr>
      </p:pic>
      <p:sp>
        <p:nvSpPr>
          <p:cNvPr id="16" name="Content Placeholder 10">
            <a:extLst>
              <a:ext uri="{FF2B5EF4-FFF2-40B4-BE49-F238E27FC236}">
                <a16:creationId xmlns:a16="http://schemas.microsoft.com/office/drawing/2014/main" id="{E8850392-3245-13AF-F169-293755A51861}"/>
              </a:ext>
            </a:extLst>
          </p:cNvPr>
          <p:cNvSpPr txBox="1">
            <a:spLocks/>
          </p:cNvSpPr>
          <p:nvPr/>
        </p:nvSpPr>
        <p:spPr>
          <a:xfrm>
            <a:off x="10688887" y="11028717"/>
            <a:ext cx="10350000" cy="4915732"/>
          </a:xfrm>
          <a:prstGeom prst="rect">
            <a:avLst/>
          </a:prstGeom>
          <a:solidFill>
            <a:schemeClr val="bg1"/>
          </a:solid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marL="457200" indent="-457200" algn="just">
              <a:lnSpc>
                <a:spcPct val="100000"/>
              </a:lnSpc>
              <a:buAutoNum type="arabicPeriod"/>
            </a:pPr>
            <a:r>
              <a:rPr lang="en-IN" sz="2400" dirty="0"/>
              <a:t>Dual-Attractant System – Utilizes </a:t>
            </a:r>
            <a:r>
              <a:rPr kumimoji="0" lang="en-US" altLang="en-US" sz="2400" b="0" i="0" u="none" strike="noStrike" cap="none" normalizeH="0" baseline="0" dirty="0">
                <a:ln>
                  <a:noFill/>
                </a:ln>
                <a:solidFill>
                  <a:schemeClr val="tx1"/>
                </a:solidFill>
                <a:effectLst/>
              </a:rPr>
              <a:t>CO₂</a:t>
            </a:r>
            <a:r>
              <a:rPr lang="en-IN" sz="2400" dirty="0"/>
              <a:t>, volatile compounds, and warmth to attract mosquitoes efficiently. </a:t>
            </a:r>
          </a:p>
          <a:p>
            <a:pPr marL="457200" indent="-457200" algn="just">
              <a:lnSpc>
                <a:spcPct val="100000"/>
              </a:lnSpc>
              <a:buAutoNum type="arabicPeriod"/>
            </a:pPr>
            <a:r>
              <a:rPr lang="en-IN" sz="2400" dirty="0"/>
              <a:t>Integrated Extermination – Features a commercial high-voltage zapper circuit for immediate mosquito eradication. </a:t>
            </a:r>
          </a:p>
          <a:p>
            <a:pPr marL="457200" indent="-457200" algn="just">
              <a:lnSpc>
                <a:spcPct val="100000"/>
              </a:lnSpc>
              <a:buAutoNum type="arabicPeriod"/>
            </a:pPr>
            <a:r>
              <a:rPr lang="en-IN" sz="2400" dirty="0"/>
              <a:t>Power Efficiency – Functions on a single power setting to ensure consistent, low-energy use. </a:t>
            </a:r>
          </a:p>
          <a:p>
            <a:pPr marL="457200" indent="-457200" algn="just">
              <a:lnSpc>
                <a:spcPct val="100000"/>
              </a:lnSpc>
              <a:buAutoNum type="arabicPeriod"/>
            </a:pPr>
            <a:r>
              <a:rPr lang="en-IN" sz="2400" dirty="0"/>
              <a:t>Real-World Application – Affordable and adaptable for residential, outdoor, and high-risk environments. </a:t>
            </a:r>
          </a:p>
          <a:p>
            <a:pPr marL="457200" indent="-457200" algn="just">
              <a:lnSpc>
                <a:spcPct val="100000"/>
              </a:lnSpc>
              <a:buAutoNum type="arabicPeriod"/>
            </a:pPr>
            <a:r>
              <a:rPr lang="en-IN" sz="2400" dirty="0"/>
              <a:t>Enhanced Lure Efficiency – A fermented attractant paste increases CO2 production, outperforming typical traps.</a:t>
            </a:r>
          </a:p>
          <a:p>
            <a:endParaRPr lang="en-US" sz="4000" dirty="0"/>
          </a:p>
          <a:p>
            <a:endParaRPr lang="en-US" sz="4000" dirty="0"/>
          </a:p>
        </p:txBody>
      </p:sp>
      <p:sp>
        <p:nvSpPr>
          <p:cNvPr id="20" name="Rectangle 19">
            <a:extLst>
              <a:ext uri="{FF2B5EF4-FFF2-40B4-BE49-F238E27FC236}">
                <a16:creationId xmlns:a16="http://schemas.microsoft.com/office/drawing/2014/main" id="{89C87E95-0C5F-D6EC-8A07-93844F49A6D2}"/>
              </a:ext>
            </a:extLst>
          </p:cNvPr>
          <p:cNvSpPr/>
          <p:nvPr/>
        </p:nvSpPr>
        <p:spPr>
          <a:xfrm>
            <a:off x="10822204" y="10444109"/>
            <a:ext cx="1443024" cy="646331"/>
          </a:xfrm>
          <a:prstGeom prst="rect">
            <a:avLst/>
          </a:prstGeom>
        </p:spPr>
        <p:txBody>
          <a:bodyPr wrap="none">
            <a:spAutoFit/>
          </a:bodyPr>
          <a:lstStyle/>
          <a:p>
            <a:r>
              <a:rPr lang="en-US" altLang="zh-CN" sz="3600" b="1" dirty="0"/>
              <a:t>Claims</a:t>
            </a:r>
          </a:p>
        </p:txBody>
      </p:sp>
      <p:sp>
        <p:nvSpPr>
          <p:cNvPr id="26" name="Rectangle 25">
            <a:extLst>
              <a:ext uri="{FF2B5EF4-FFF2-40B4-BE49-F238E27FC236}">
                <a16:creationId xmlns:a16="http://schemas.microsoft.com/office/drawing/2014/main" id="{F10EB389-1E88-4C5C-FE18-A0278CB021F6}"/>
              </a:ext>
            </a:extLst>
          </p:cNvPr>
          <p:cNvSpPr/>
          <p:nvPr/>
        </p:nvSpPr>
        <p:spPr>
          <a:xfrm>
            <a:off x="10781762" y="15861498"/>
            <a:ext cx="2240037" cy="646331"/>
          </a:xfrm>
          <a:prstGeom prst="rect">
            <a:avLst/>
          </a:prstGeom>
        </p:spPr>
        <p:txBody>
          <a:bodyPr wrap="none">
            <a:spAutoFit/>
          </a:bodyPr>
          <a:lstStyle/>
          <a:p>
            <a:r>
              <a:rPr lang="en-US" altLang="zh-CN" sz="3600" b="1" dirty="0"/>
              <a:t>Work Flow</a:t>
            </a:r>
          </a:p>
        </p:txBody>
      </p:sp>
      <p:pic>
        <p:nvPicPr>
          <p:cNvPr id="33" name="Picture 32">
            <a:extLst>
              <a:ext uri="{FF2B5EF4-FFF2-40B4-BE49-F238E27FC236}">
                <a16:creationId xmlns:a16="http://schemas.microsoft.com/office/drawing/2014/main" id="{738DCFC8-B690-5983-8940-3BA0E54D8ABD}"/>
              </a:ext>
            </a:extLst>
          </p:cNvPr>
          <p:cNvPicPr>
            <a:picLocks noChangeAspect="1"/>
          </p:cNvPicPr>
          <p:nvPr/>
        </p:nvPicPr>
        <p:blipFill>
          <a:blip r:embed="rId12" cstate="print">
            <a:extLst>
              <a:ext uri="{28A0092B-C50C-407E-A947-70E740481C1C}">
                <a14:useLocalDpi xmlns:a14="http://schemas.microsoft.com/office/drawing/2010/main" val="0"/>
              </a:ext>
            </a:extLst>
          </a:blip>
          <a:srcRect t="15191" b="20938"/>
          <a:stretch/>
        </p:blipFill>
        <p:spPr>
          <a:xfrm>
            <a:off x="7315695" y="16946390"/>
            <a:ext cx="2884219" cy="3265895"/>
          </a:xfrm>
          <a:prstGeom prst="rect">
            <a:avLst/>
          </a:prstGeom>
          <a:ln>
            <a:noFill/>
          </a:ln>
          <a:effectLst>
            <a:softEdge rad="112500"/>
          </a:effectLst>
        </p:spPr>
      </p:pic>
      <p:sp>
        <p:nvSpPr>
          <p:cNvPr id="34" name="TextBox 33">
            <a:extLst>
              <a:ext uri="{FF2B5EF4-FFF2-40B4-BE49-F238E27FC236}">
                <a16:creationId xmlns:a16="http://schemas.microsoft.com/office/drawing/2014/main" id="{F2D48CCF-EEE9-BC01-4573-7DE71AA04BA1}"/>
              </a:ext>
            </a:extLst>
          </p:cNvPr>
          <p:cNvSpPr txBox="1"/>
          <p:nvPr/>
        </p:nvSpPr>
        <p:spPr>
          <a:xfrm>
            <a:off x="8197920" y="20058689"/>
            <a:ext cx="2457892" cy="369332"/>
          </a:xfrm>
          <a:prstGeom prst="rect">
            <a:avLst/>
          </a:prstGeom>
          <a:noFill/>
        </p:spPr>
        <p:txBody>
          <a:bodyPr wrap="square" rtlCol="0">
            <a:spAutoFit/>
          </a:bodyPr>
          <a:lstStyle/>
          <a:p>
            <a:r>
              <a:rPr lang="en-US" sz="1800" b="1" dirty="0"/>
              <a:t>Prototype</a:t>
            </a:r>
            <a:endParaRPr lang="en-IN" sz="1800" b="1" dirty="0"/>
          </a:p>
        </p:txBody>
      </p:sp>
      <p:grpSp>
        <p:nvGrpSpPr>
          <p:cNvPr id="35" name="Group 34">
            <a:extLst>
              <a:ext uri="{FF2B5EF4-FFF2-40B4-BE49-F238E27FC236}">
                <a16:creationId xmlns:a16="http://schemas.microsoft.com/office/drawing/2014/main" id="{FEC5F7BF-4E2A-9AA0-B19F-040E006F9E07}"/>
              </a:ext>
            </a:extLst>
          </p:cNvPr>
          <p:cNvGrpSpPr/>
          <p:nvPr/>
        </p:nvGrpSpPr>
        <p:grpSpPr>
          <a:xfrm>
            <a:off x="11056413" y="7052471"/>
            <a:ext cx="9446547" cy="3486086"/>
            <a:chOff x="11056413" y="7052471"/>
            <a:chExt cx="9446547" cy="3486086"/>
          </a:xfrm>
        </p:grpSpPr>
        <p:pic>
          <p:nvPicPr>
            <p:cNvPr id="4" name="Picture 3">
              <a:extLst>
                <a:ext uri="{FF2B5EF4-FFF2-40B4-BE49-F238E27FC236}">
                  <a16:creationId xmlns:a16="http://schemas.microsoft.com/office/drawing/2014/main" id="{AC7B2179-9357-37DB-3BAB-21C8F6C688B7}"/>
                </a:ext>
              </a:extLst>
            </p:cNvPr>
            <p:cNvPicPr>
              <a:picLocks noChangeAspect="1"/>
            </p:cNvPicPr>
            <p:nvPr/>
          </p:nvPicPr>
          <p:blipFill rotWithShape="1">
            <a:blip r:embed="rId13">
              <a:extLst>
                <a:ext uri="{28A0092B-C50C-407E-A947-70E740481C1C}">
                  <a14:useLocalDpi xmlns:a14="http://schemas.microsoft.com/office/drawing/2010/main" val="0"/>
                </a:ext>
              </a:extLst>
            </a:blip>
            <a:srcRect l="21558" t="55789" r="61418" b="36479"/>
            <a:stretch/>
          </p:blipFill>
          <p:spPr>
            <a:xfrm>
              <a:off x="18409187" y="7052472"/>
              <a:ext cx="2093773" cy="1660464"/>
            </a:xfrm>
            <a:prstGeom prst="rect">
              <a:avLst/>
            </a:prstGeom>
            <a:ln>
              <a:noFill/>
            </a:ln>
            <a:effectLst>
              <a:softEdge rad="112500"/>
            </a:effectLst>
          </p:spPr>
        </p:pic>
        <p:pic>
          <p:nvPicPr>
            <p:cNvPr id="15" name="Picture 14">
              <a:extLst>
                <a:ext uri="{FF2B5EF4-FFF2-40B4-BE49-F238E27FC236}">
                  <a16:creationId xmlns:a16="http://schemas.microsoft.com/office/drawing/2014/main" id="{ED12ADC4-B101-77E3-C541-74B7C95C7786}"/>
                </a:ext>
              </a:extLst>
            </p:cNvPr>
            <p:cNvPicPr>
              <a:picLocks noChangeAspect="1"/>
            </p:cNvPicPr>
            <p:nvPr/>
          </p:nvPicPr>
          <p:blipFill>
            <a:blip r:embed="rId14" cstate="print">
              <a:extLst>
                <a:ext uri="{28A0092B-C50C-407E-A947-70E740481C1C}">
                  <a14:useLocalDpi xmlns:a14="http://schemas.microsoft.com/office/drawing/2010/main" val="0"/>
                </a:ext>
              </a:extLst>
            </a:blip>
            <a:srcRect t="15462" b="19590"/>
            <a:stretch/>
          </p:blipFill>
          <p:spPr>
            <a:xfrm>
              <a:off x="11056413" y="7052472"/>
              <a:ext cx="3211183" cy="3320929"/>
            </a:xfrm>
            <a:prstGeom prst="rect">
              <a:avLst/>
            </a:prstGeom>
            <a:ln>
              <a:noFill/>
            </a:ln>
            <a:effectLst>
              <a:softEdge rad="112500"/>
            </a:effectLst>
          </p:spPr>
        </p:pic>
        <p:grpSp>
          <p:nvGrpSpPr>
            <p:cNvPr id="31" name="Group 30">
              <a:extLst>
                <a:ext uri="{FF2B5EF4-FFF2-40B4-BE49-F238E27FC236}">
                  <a16:creationId xmlns:a16="http://schemas.microsoft.com/office/drawing/2014/main" id="{EC1CCB78-5541-E4F1-3033-5A6BC4985A9F}"/>
                </a:ext>
              </a:extLst>
            </p:cNvPr>
            <p:cNvGrpSpPr/>
            <p:nvPr/>
          </p:nvGrpSpPr>
          <p:grpSpPr>
            <a:xfrm>
              <a:off x="14267596" y="7052471"/>
              <a:ext cx="4141591" cy="3391637"/>
              <a:chOff x="14509944" y="7184108"/>
              <a:chExt cx="3746282" cy="2958593"/>
            </a:xfrm>
          </p:grpSpPr>
          <p:pic>
            <p:nvPicPr>
              <p:cNvPr id="37" name="Picture 36">
                <a:extLst>
                  <a:ext uri="{FF2B5EF4-FFF2-40B4-BE49-F238E27FC236}">
                    <a16:creationId xmlns:a16="http://schemas.microsoft.com/office/drawing/2014/main" id="{BCB66776-64B5-3EB1-BD49-626ACB8B9241}"/>
                  </a:ext>
                </a:extLst>
              </p:cNvPr>
              <p:cNvPicPr>
                <a:picLocks noChangeAspect="1"/>
              </p:cNvPicPr>
              <p:nvPr/>
            </p:nvPicPr>
            <p:blipFill>
              <a:blip r:embed="rId15" cstate="print">
                <a:extLst>
                  <a:ext uri="{28A0092B-C50C-407E-A947-70E740481C1C}">
                    <a14:useLocalDpi xmlns:a14="http://schemas.microsoft.com/office/drawing/2010/main" val="0"/>
                  </a:ext>
                </a:extLst>
              </a:blip>
              <a:srcRect l="14201" r="4002"/>
              <a:stretch/>
            </p:blipFill>
            <p:spPr>
              <a:xfrm rot="10800000">
                <a:off x="14509944" y="7184108"/>
                <a:ext cx="3746282" cy="2958593"/>
              </a:xfrm>
              <a:prstGeom prst="rect">
                <a:avLst/>
              </a:prstGeom>
              <a:ln>
                <a:noFill/>
              </a:ln>
              <a:effectLst>
                <a:softEdge rad="112500"/>
              </a:effectLst>
            </p:spPr>
          </p:pic>
          <p:pic>
            <p:nvPicPr>
              <p:cNvPr id="39" name="Picture 38">
                <a:extLst>
                  <a:ext uri="{FF2B5EF4-FFF2-40B4-BE49-F238E27FC236}">
                    <a16:creationId xmlns:a16="http://schemas.microsoft.com/office/drawing/2014/main" id="{EC83AE1A-3DE0-DD76-1661-7195EB7F350B}"/>
                  </a:ext>
                </a:extLst>
              </p:cNvPr>
              <p:cNvPicPr>
                <a:picLocks noChangeAspect="1"/>
              </p:cNvPicPr>
              <p:nvPr/>
            </p:nvPicPr>
            <p:blipFill>
              <a:blip r:embed="rId16">
                <a:extLst>
                  <a:ext uri="{28A0092B-C50C-407E-A947-70E740481C1C}">
                    <a14:useLocalDpi xmlns:a14="http://schemas.microsoft.com/office/drawing/2010/main" val="0"/>
                  </a:ext>
                </a:extLst>
              </a:blip>
              <a:srcRect l="28316" t="59112" r="50305" b="29725"/>
              <a:stretch/>
            </p:blipFill>
            <p:spPr>
              <a:xfrm>
                <a:off x="15709378" y="8079318"/>
                <a:ext cx="1043774" cy="966208"/>
              </a:xfrm>
              <a:prstGeom prst="rect">
                <a:avLst/>
              </a:prstGeom>
              <a:ln>
                <a:noFill/>
              </a:ln>
              <a:effectLst>
                <a:softEdge rad="112500"/>
              </a:effectLst>
            </p:spPr>
          </p:pic>
        </p:grpSp>
        <p:pic>
          <p:nvPicPr>
            <p:cNvPr id="41" name="Picture 40">
              <a:extLst>
                <a:ext uri="{FF2B5EF4-FFF2-40B4-BE49-F238E27FC236}">
                  <a16:creationId xmlns:a16="http://schemas.microsoft.com/office/drawing/2014/main" id="{87DC1A91-5E44-B637-0016-D36ACF78C151}"/>
                </a:ext>
              </a:extLst>
            </p:cNvPr>
            <p:cNvPicPr>
              <a:picLocks noChangeAspect="1"/>
            </p:cNvPicPr>
            <p:nvPr/>
          </p:nvPicPr>
          <p:blipFill>
            <a:blip r:embed="rId17" cstate="print">
              <a:extLst>
                <a:ext uri="{28A0092B-C50C-407E-A947-70E740481C1C}">
                  <a14:useLocalDpi xmlns:a14="http://schemas.microsoft.com/office/drawing/2010/main" val="0"/>
                </a:ext>
              </a:extLst>
            </a:blip>
            <a:srcRect t="20661" b="18946"/>
            <a:stretch/>
          </p:blipFill>
          <p:spPr>
            <a:xfrm>
              <a:off x="18448327" y="8531860"/>
              <a:ext cx="2016050" cy="2006697"/>
            </a:xfrm>
            <a:prstGeom prst="rect">
              <a:avLst/>
            </a:prstGeom>
            <a:ln>
              <a:noFill/>
            </a:ln>
            <a:effectLst>
              <a:softEdge rad="112500"/>
            </a:effectLst>
          </p:spPr>
        </p:pic>
      </p:grpSp>
      <p:sp>
        <p:nvSpPr>
          <p:cNvPr id="19" name="Rectangle 18">
            <a:extLst>
              <a:ext uri="{FF2B5EF4-FFF2-40B4-BE49-F238E27FC236}">
                <a16:creationId xmlns:a16="http://schemas.microsoft.com/office/drawing/2014/main" id="{CF30AF99-A566-5185-6590-C4CC8CD95EF4}"/>
              </a:ext>
            </a:extLst>
          </p:cNvPr>
          <p:cNvSpPr/>
          <p:nvPr/>
        </p:nvSpPr>
        <p:spPr>
          <a:xfrm>
            <a:off x="11066804" y="16759827"/>
            <a:ext cx="9594166" cy="6093549"/>
          </a:xfrm>
          <a:prstGeom prst="rect">
            <a:avLst/>
          </a:prstGeom>
          <a:gradFill flip="none" rotWithShape="1">
            <a:gsLst>
              <a:gs pos="73000">
                <a:srgbClr val="5C7D95"/>
              </a:gs>
              <a:gs pos="66000">
                <a:srgbClr val="92D050"/>
              </a:gs>
              <a:gs pos="0">
                <a:srgbClr val="3C40F4">
                  <a:shade val="30000"/>
                  <a:satMod val="115000"/>
                </a:srgbClr>
              </a:gs>
              <a:gs pos="34000">
                <a:srgbClr val="3C40F4">
                  <a:shade val="67500"/>
                  <a:satMod val="115000"/>
                </a:srgbClr>
              </a:gs>
              <a:gs pos="100000">
                <a:srgbClr val="3C40F4">
                  <a:shade val="100000"/>
                  <a:satMod val="115000"/>
                </a:srgb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4" name="Picture 23">
            <a:extLst>
              <a:ext uri="{FF2B5EF4-FFF2-40B4-BE49-F238E27FC236}">
                <a16:creationId xmlns:a16="http://schemas.microsoft.com/office/drawing/2014/main" id="{DE356D2B-F569-52E8-6C06-6E6186F21C69}"/>
              </a:ext>
            </a:extLst>
          </p:cNvPr>
          <p:cNvPicPr>
            <a:picLocks noChangeAspect="1"/>
          </p:cNvPicPr>
          <p:nvPr/>
        </p:nvPicPr>
        <p:blipFill>
          <a:blip r:embed="rId18"/>
          <a:stretch>
            <a:fillRect/>
          </a:stretch>
        </p:blipFill>
        <p:spPr>
          <a:xfrm>
            <a:off x="11369259" y="17086747"/>
            <a:ext cx="8989256" cy="5650560"/>
          </a:xfrm>
          <a:prstGeom prst="rect">
            <a:avLst/>
          </a:prstGeom>
          <a:ln>
            <a:noFill/>
          </a:ln>
          <a:effectLst>
            <a:softEdge rad="112500"/>
          </a:effectLst>
        </p:spPr>
      </p:pic>
      <p:sp>
        <p:nvSpPr>
          <p:cNvPr id="42" name="Arrow: Right 41">
            <a:extLst>
              <a:ext uri="{FF2B5EF4-FFF2-40B4-BE49-F238E27FC236}">
                <a16:creationId xmlns:a16="http://schemas.microsoft.com/office/drawing/2014/main" id="{9BF6379E-706B-C2EC-3932-F5DC119CE822}"/>
              </a:ext>
            </a:extLst>
          </p:cNvPr>
          <p:cNvSpPr/>
          <p:nvPr/>
        </p:nvSpPr>
        <p:spPr>
          <a:xfrm>
            <a:off x="3331757" y="27328457"/>
            <a:ext cx="470697" cy="243192"/>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Arrow: Right 42">
            <a:extLst>
              <a:ext uri="{FF2B5EF4-FFF2-40B4-BE49-F238E27FC236}">
                <a16:creationId xmlns:a16="http://schemas.microsoft.com/office/drawing/2014/main" id="{43A0BA34-E7A7-197C-213B-94F8B1B4F807}"/>
              </a:ext>
            </a:extLst>
          </p:cNvPr>
          <p:cNvSpPr/>
          <p:nvPr/>
        </p:nvSpPr>
        <p:spPr>
          <a:xfrm>
            <a:off x="7335642" y="27332927"/>
            <a:ext cx="470697" cy="243192"/>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TextBox 43">
            <a:extLst>
              <a:ext uri="{FF2B5EF4-FFF2-40B4-BE49-F238E27FC236}">
                <a16:creationId xmlns:a16="http://schemas.microsoft.com/office/drawing/2014/main" id="{0FFE6C1C-A6F6-D414-F8FD-712EF52E5919}"/>
              </a:ext>
            </a:extLst>
          </p:cNvPr>
          <p:cNvSpPr txBox="1"/>
          <p:nvPr/>
        </p:nvSpPr>
        <p:spPr>
          <a:xfrm>
            <a:off x="1745800" y="29306390"/>
            <a:ext cx="8234825" cy="400110"/>
          </a:xfrm>
          <a:prstGeom prst="rect">
            <a:avLst/>
          </a:prstGeom>
          <a:noFill/>
        </p:spPr>
        <p:txBody>
          <a:bodyPr wrap="square" rtlCol="0">
            <a:spAutoFit/>
          </a:bodyPr>
          <a:lstStyle/>
          <a:p>
            <a:r>
              <a:rPr lang="en-US" sz="2000" b="1" dirty="0"/>
              <a:t>Pictorial representation of the preparation of </a:t>
            </a:r>
            <a:r>
              <a:rPr lang="en-IN" sz="2000" b="1" dirty="0"/>
              <a:t>CO₂</a:t>
            </a:r>
            <a:r>
              <a:rPr lang="en-US" sz="2000" b="1" dirty="0"/>
              <a:t> infused attractant paste</a:t>
            </a:r>
            <a:endParaRPr lang="en-IN" sz="2000" b="1" dirty="0"/>
          </a:p>
        </p:txBody>
      </p:sp>
      <p:sp>
        <p:nvSpPr>
          <p:cNvPr id="52" name="Rectangle 4">
            <a:extLst>
              <a:ext uri="{FF2B5EF4-FFF2-40B4-BE49-F238E27FC236}">
                <a16:creationId xmlns:a16="http://schemas.microsoft.com/office/drawing/2014/main" id="{BBCBDC7F-B702-57E7-36C1-1E14BE0FD55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
            <a:extLst>
              <a:ext uri="{FF2B5EF4-FFF2-40B4-BE49-F238E27FC236}">
                <a16:creationId xmlns:a16="http://schemas.microsoft.com/office/drawing/2014/main" id="{A8C28621-8F92-2B59-D943-35811B8319F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1142</TotalTime>
  <Words>749</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keerthidonkumar@gmail.com</cp:lastModifiedBy>
  <cp:revision>42</cp:revision>
  <dcterms:created xsi:type="dcterms:W3CDTF">2016-03-28T06:32:15Z</dcterms:created>
  <dcterms:modified xsi:type="dcterms:W3CDTF">2025-04-04T03:23:38Z</dcterms:modified>
</cp:coreProperties>
</file>