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327" r:id="rId3"/>
    <p:sldId id="323" r:id="rId4"/>
    <p:sldId id="318" r:id="rId5"/>
    <p:sldId id="325" r:id="rId6"/>
    <p:sldId id="324" r:id="rId7"/>
    <p:sldId id="326" r:id="rId8"/>
    <p:sldId id="321" r:id="rId9"/>
    <p:sldId id="330" r:id="rId10"/>
    <p:sldId id="322" r:id="rId11"/>
    <p:sldId id="329" r:id="rId12"/>
    <p:sldId id="328" r:id="rId13"/>
    <p:sldId id="273" r:id="rId14"/>
  </p:sldIdLst>
  <p:sldSz cx="9144000" cy="6858000" type="screen4x3"/>
  <p:notesSz cx="6797675" cy="98599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08" y="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3T09:31:47.976"/>
    </inkml:context>
    <inkml:brush xml:id="br0">
      <inkml:brushProperty name="width" value="0.025" units="cm"/>
      <inkml:brushProperty name="height" value="0.15"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9:22:46.298"/>
    </inkml:context>
    <inkml:brush xml:id="br0">
      <inkml:brushProperty name="width" value="0.2" units="cm"/>
      <inkml:brushProperty name="height" value="0.2"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9:23:12.204"/>
    </inkml:context>
    <inkml:brush xml:id="br0">
      <inkml:brushProperty name="width" value="0.2" units="cm"/>
      <inkml:brushProperty name="height" value="0.2"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9:23:04.445"/>
    </inkml:context>
    <inkml:brush xml:id="br0">
      <inkml:brushProperty name="width" value="0.2" units="cm"/>
      <inkml:brushProperty name="height" value="0.2" units="cm"/>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9:23:06.298"/>
    </inkml:context>
    <inkml:brush xml:id="br0">
      <inkml:brushProperty name="width" value="0.2" units="cm"/>
      <inkml:brushProperty name="height" value="0.2" units="cm"/>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9:23:02.619"/>
    </inkml:context>
    <inkml:brush xml:id="br0">
      <inkml:brushProperty name="width" value="0.2" units="cm"/>
      <inkml:brushProperty name="height" value="0.2"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299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3" y="0"/>
            <a:ext cx="2945659" cy="492998"/>
          </a:xfrm>
          <a:prstGeom prst="rect">
            <a:avLst/>
          </a:prstGeom>
        </p:spPr>
        <p:txBody>
          <a:bodyPr vert="horz" lIns="91440" tIns="45720" rIns="91440" bIns="45720" rtlCol="0"/>
          <a:lstStyle>
            <a:lvl1pPr algn="r">
              <a:defRPr sz="1200"/>
            </a:lvl1pPr>
          </a:lstStyle>
          <a:p>
            <a:fld id="{592F18BB-2D1E-4514-B7C3-EA27C9DAFD22}" type="datetimeFigureOut">
              <a:rPr lang="en-US" smtClean="0"/>
              <a:pPr/>
              <a:t>4/4/2025</a:t>
            </a:fld>
            <a:endParaRPr lang="en-IN"/>
          </a:p>
        </p:txBody>
      </p:sp>
      <p:sp>
        <p:nvSpPr>
          <p:cNvPr id="4" name="Slide Image Placeholder 3"/>
          <p:cNvSpPr>
            <a:spLocks noGrp="1" noRot="1" noChangeAspect="1"/>
          </p:cNvSpPr>
          <p:nvPr>
            <p:ph type="sldImg" idx="2"/>
          </p:nvPr>
        </p:nvSpPr>
        <p:spPr>
          <a:xfrm>
            <a:off x="935038" y="739775"/>
            <a:ext cx="4927600" cy="36972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683483"/>
            <a:ext cx="5438140" cy="4436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65254"/>
            <a:ext cx="2945659" cy="49299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3" y="9365254"/>
            <a:ext cx="2945659" cy="492998"/>
          </a:xfrm>
          <a:prstGeom prst="rect">
            <a:avLst/>
          </a:prstGeom>
        </p:spPr>
        <p:txBody>
          <a:bodyPr vert="horz" lIns="91440" tIns="45720" rIns="91440" bIns="45720" rtlCol="0" anchor="b"/>
          <a:lstStyle>
            <a:lvl1pPr algn="r">
              <a:defRPr sz="1200"/>
            </a:lvl1pPr>
          </a:lstStyle>
          <a:p>
            <a:fld id="{4EF00A8B-0BA2-4CD9-8D7C-E5FCC2E44BA5}" type="slidenum">
              <a:rPr lang="en-IN" smtClean="0"/>
              <a:pPr/>
              <a:t>‹#›</a:t>
            </a:fld>
            <a:endParaRPr lang="en-IN"/>
          </a:p>
        </p:txBody>
      </p:sp>
    </p:spTree>
    <p:extLst>
      <p:ext uri="{BB962C8B-B14F-4D97-AF65-F5344CB8AC3E}">
        <p14:creationId xmlns:p14="http://schemas.microsoft.com/office/powerpoint/2010/main" val="20060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A1974A-CE68-4C27-B27D-6806430EEF3A}" type="datetime1">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EDF43-193C-4377-8100-EFA883FC3D74}" type="slidenum">
              <a:rPr lang="en-US" smtClean="0"/>
              <a:pPr/>
              <a:t>‹#›</a:t>
            </a:fld>
            <a:endParaRPr lang="en-US"/>
          </a:p>
        </p:txBody>
      </p:sp>
    </p:spTree>
    <p:extLst>
      <p:ext uri="{BB962C8B-B14F-4D97-AF65-F5344CB8AC3E}">
        <p14:creationId xmlns:p14="http://schemas.microsoft.com/office/powerpoint/2010/main" val="218928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BEEA06-35B3-4A9B-B19B-BCCD12A67420}" type="datetime1">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EDF43-193C-4377-8100-EFA883FC3D74}" type="slidenum">
              <a:rPr lang="en-US" smtClean="0"/>
              <a:pPr/>
              <a:t>‹#›</a:t>
            </a:fld>
            <a:endParaRPr lang="en-US"/>
          </a:p>
        </p:txBody>
      </p:sp>
    </p:spTree>
    <p:extLst>
      <p:ext uri="{BB962C8B-B14F-4D97-AF65-F5344CB8AC3E}">
        <p14:creationId xmlns:p14="http://schemas.microsoft.com/office/powerpoint/2010/main" val="1142688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4C982C-C291-4E9F-B127-4C3FD0D58FDD}" type="datetime1">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EDF43-193C-4377-8100-EFA883FC3D74}" type="slidenum">
              <a:rPr lang="en-US" smtClean="0"/>
              <a:pPr/>
              <a:t>‹#›</a:t>
            </a:fld>
            <a:endParaRPr lang="en-US"/>
          </a:p>
        </p:txBody>
      </p:sp>
    </p:spTree>
    <p:extLst>
      <p:ext uri="{BB962C8B-B14F-4D97-AF65-F5344CB8AC3E}">
        <p14:creationId xmlns:p14="http://schemas.microsoft.com/office/powerpoint/2010/main" val="135808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C290BC-1896-42CE-8F55-64E8977B1440}" type="datetime1">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EDF43-193C-4377-8100-EFA883FC3D74}" type="slidenum">
              <a:rPr lang="en-US" smtClean="0"/>
              <a:pPr/>
              <a:t>‹#›</a:t>
            </a:fld>
            <a:endParaRPr lang="en-US"/>
          </a:p>
        </p:txBody>
      </p:sp>
    </p:spTree>
    <p:extLst>
      <p:ext uri="{BB962C8B-B14F-4D97-AF65-F5344CB8AC3E}">
        <p14:creationId xmlns:p14="http://schemas.microsoft.com/office/powerpoint/2010/main" val="285419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29C33F-5C2D-4F39-84E2-E9B40C361A79}" type="datetime1">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8EDF43-193C-4377-8100-EFA883FC3D74}" type="slidenum">
              <a:rPr lang="en-US" smtClean="0"/>
              <a:pPr/>
              <a:t>‹#›</a:t>
            </a:fld>
            <a:endParaRPr lang="en-US"/>
          </a:p>
        </p:txBody>
      </p:sp>
    </p:spTree>
    <p:extLst>
      <p:ext uri="{BB962C8B-B14F-4D97-AF65-F5344CB8AC3E}">
        <p14:creationId xmlns:p14="http://schemas.microsoft.com/office/powerpoint/2010/main" val="381542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2789B8-FA73-490B-B830-5AC2CD4C942C}" type="datetime1">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EDF43-193C-4377-8100-EFA883FC3D74}" type="slidenum">
              <a:rPr lang="en-US" smtClean="0"/>
              <a:pPr/>
              <a:t>‹#›</a:t>
            </a:fld>
            <a:endParaRPr lang="en-US"/>
          </a:p>
        </p:txBody>
      </p:sp>
    </p:spTree>
    <p:extLst>
      <p:ext uri="{BB962C8B-B14F-4D97-AF65-F5344CB8AC3E}">
        <p14:creationId xmlns:p14="http://schemas.microsoft.com/office/powerpoint/2010/main" val="161619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BAA08-AD68-4E22-9289-B8719C6EE0F7}" type="datetime1">
              <a:rPr lang="en-US" smtClean="0"/>
              <a:pPr/>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8EDF43-193C-4377-8100-EFA883FC3D74}" type="slidenum">
              <a:rPr lang="en-US" smtClean="0"/>
              <a:pPr/>
              <a:t>‹#›</a:t>
            </a:fld>
            <a:endParaRPr lang="en-US"/>
          </a:p>
        </p:txBody>
      </p:sp>
    </p:spTree>
    <p:extLst>
      <p:ext uri="{BB962C8B-B14F-4D97-AF65-F5344CB8AC3E}">
        <p14:creationId xmlns:p14="http://schemas.microsoft.com/office/powerpoint/2010/main" val="62168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E868E0-AD1A-44E5-A0F0-1AA8AE0503DD}" type="datetime1">
              <a:rPr lang="en-US" smtClean="0"/>
              <a:pPr/>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8EDF43-193C-4377-8100-EFA883FC3D74}" type="slidenum">
              <a:rPr lang="en-US" smtClean="0"/>
              <a:pPr/>
              <a:t>‹#›</a:t>
            </a:fld>
            <a:endParaRPr lang="en-US"/>
          </a:p>
        </p:txBody>
      </p:sp>
    </p:spTree>
    <p:extLst>
      <p:ext uri="{BB962C8B-B14F-4D97-AF65-F5344CB8AC3E}">
        <p14:creationId xmlns:p14="http://schemas.microsoft.com/office/powerpoint/2010/main" val="130593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E02A7-0AEC-48FC-BB07-ED6746464FC0}" type="datetime1">
              <a:rPr lang="en-US" smtClean="0"/>
              <a:pPr/>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8EDF43-193C-4377-8100-EFA883FC3D74}" type="slidenum">
              <a:rPr lang="en-US" smtClean="0"/>
              <a:pPr/>
              <a:t>‹#›</a:t>
            </a:fld>
            <a:endParaRPr lang="en-US"/>
          </a:p>
        </p:txBody>
      </p:sp>
    </p:spTree>
    <p:extLst>
      <p:ext uri="{BB962C8B-B14F-4D97-AF65-F5344CB8AC3E}">
        <p14:creationId xmlns:p14="http://schemas.microsoft.com/office/powerpoint/2010/main" val="892778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40C442-BA6A-49F7-B184-A64C26E15FB8}" type="datetime1">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EDF43-193C-4377-8100-EFA883FC3D74}" type="slidenum">
              <a:rPr lang="en-US" smtClean="0"/>
              <a:pPr/>
              <a:t>‹#›</a:t>
            </a:fld>
            <a:endParaRPr lang="en-US"/>
          </a:p>
        </p:txBody>
      </p:sp>
    </p:spTree>
    <p:extLst>
      <p:ext uri="{BB962C8B-B14F-4D97-AF65-F5344CB8AC3E}">
        <p14:creationId xmlns:p14="http://schemas.microsoft.com/office/powerpoint/2010/main" val="428927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98F16-031A-4B1E-A8D1-6A3DC97DF4D3}" type="datetime1">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8EDF43-193C-4377-8100-EFA883FC3D74}" type="slidenum">
              <a:rPr lang="en-US" smtClean="0"/>
              <a:pPr/>
              <a:t>‹#›</a:t>
            </a:fld>
            <a:endParaRPr lang="en-US"/>
          </a:p>
        </p:txBody>
      </p:sp>
    </p:spTree>
    <p:extLst>
      <p:ext uri="{BB962C8B-B14F-4D97-AF65-F5344CB8AC3E}">
        <p14:creationId xmlns:p14="http://schemas.microsoft.com/office/powerpoint/2010/main" val="2009582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F2A08-FBE7-4290-AA4F-480B7060799B}" type="datetime1">
              <a:rPr lang="en-US" smtClean="0"/>
              <a:pPr/>
              <a:t>4/4/2025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EDF43-193C-4377-8100-EFA883FC3D74}" type="slidenum">
              <a:rPr lang="en-US" smtClean="0"/>
              <a:pPr/>
              <a:t>‹#›</a:t>
            </a:fld>
            <a:endParaRPr lang="en-US"/>
          </a:p>
        </p:txBody>
      </p:sp>
    </p:spTree>
    <p:extLst>
      <p:ext uri="{BB962C8B-B14F-4D97-AF65-F5344CB8AC3E}">
        <p14:creationId xmlns:p14="http://schemas.microsoft.com/office/powerpoint/2010/main" val="1931091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image" Target="../media/image3.jpg"/><Relationship Id="rId12" Type="http://schemas.openxmlformats.org/officeDocument/2006/relationships/customXml" Target="../ink/ink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jpeg"/><Relationship Id="rId11" Type="http://schemas.openxmlformats.org/officeDocument/2006/relationships/image" Target="../media/image6.png"/><Relationship Id="rId5" Type="http://schemas.openxmlformats.org/officeDocument/2006/relationships/image" Target="NULL"/><Relationship Id="rId15" Type="http://schemas.openxmlformats.org/officeDocument/2006/relationships/customXml" Target="../ink/ink6.xml"/><Relationship Id="rId10" Type="http://schemas.openxmlformats.org/officeDocument/2006/relationships/customXml" Target="../ink/ink2.xml"/><Relationship Id="rId9" Type="http://schemas.openxmlformats.org/officeDocument/2006/relationships/image" Target="../media/image5.jpeg"/><Relationship Id="rId1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College Presentation New  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79512" y="1446526"/>
            <a:ext cx="8247828" cy="594315"/>
          </a:xfrm>
        </p:spPr>
        <p:txBody>
          <a:bodyPr>
            <a:noAutofit/>
          </a:bodyPr>
          <a:lstStyle/>
          <a:p>
            <a:br>
              <a:rPr lang="en-IN" b="1" dirty="0">
                <a:solidFill>
                  <a:srgbClr val="FF0000"/>
                </a:solidFill>
                <a:latin typeface="Times New Roman" pitchFamily="18" charset="0"/>
                <a:cs typeface="Times New Roman" pitchFamily="18" charset="0"/>
              </a:rPr>
            </a:br>
            <a:r>
              <a:rPr lang="en-IN" sz="4400" b="1" i="1" dirty="0">
                <a:solidFill>
                  <a:srgbClr val="FF0000"/>
                </a:solidFill>
                <a:latin typeface="Times New Roman" pitchFamily="18" charset="0"/>
                <a:cs typeface="Times New Roman" pitchFamily="18" charset="0"/>
              </a:rPr>
              <a:t>Eradicating Mosquitoes for a Safer and Healthier Community</a:t>
            </a:r>
            <a:br>
              <a:rPr lang="en-IN" b="1" dirty="0">
                <a:solidFill>
                  <a:srgbClr val="FF0000"/>
                </a:solidFill>
                <a:latin typeface="Times New Roman" pitchFamily="18" charset="0"/>
                <a:cs typeface="Times New Roman" pitchFamily="18" charset="0"/>
              </a:rPr>
            </a:br>
            <a:endParaRPr lang="en-US" sz="7200" b="1" dirty="0">
              <a:solidFill>
                <a:srgbClr val="0070C0"/>
              </a:solidFill>
              <a:effectLst>
                <a:outerShdw blurRad="38100" dist="38100" dir="2700000" algn="tl">
                  <a:srgbClr val="000000">
                    <a:alpha val="43137"/>
                  </a:srgbClr>
                </a:outerShdw>
              </a:effectLst>
              <a:latin typeface="Arial" pitchFamily="34" charset="0"/>
              <a:cs typeface="Arial" pitchFamily="34" charset="0"/>
            </a:endParaRPr>
          </a:p>
        </p:txBody>
      </p:sp>
      <p:sp>
        <p:nvSpPr>
          <p:cNvPr id="8197" name="Rectangle 5"/>
          <p:cNvSpPr>
            <a:spLocks noChangeArrowheads="1"/>
          </p:cNvSpPr>
          <p:nvPr/>
        </p:nvSpPr>
        <p:spPr bwMode="auto">
          <a:xfrm>
            <a:off x="-642974" y="-387991"/>
            <a:ext cx="8527342"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1C5092"/>
              </a:solidFill>
              <a:effectLst/>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1C5092"/>
              </a:solidFill>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1C5092"/>
                </a:solidFill>
                <a:effectLst/>
                <a:latin typeface="Arial" pitchFamily="34" charset="0"/>
                <a:ea typeface="Calibri" pitchFamily="34" charset="0"/>
                <a:cs typeface="Arial" pitchFamily="34" charset="0"/>
              </a:rPr>
              <a:t>	</a:t>
            </a:r>
            <a:endParaRPr kumimoji="0" lang="en-US" b="0" i="0" u="none" strike="noStrike" cap="none" normalizeH="0" baseline="0" dirty="0">
              <a:ln>
                <a:noFill/>
              </a:ln>
              <a:solidFill>
                <a:srgbClr val="1C5092"/>
              </a:solidFill>
              <a:effectLst/>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1C5092"/>
                </a:solidFill>
                <a:latin typeface="Arial" pitchFamily="34" charset="0"/>
                <a:cs typeface="Arial" pitchFamily="34" charset="0"/>
              </a:rPr>
              <a:t>	</a:t>
            </a:r>
            <a:r>
              <a:rPr lang="en-US" sz="2400" b="1" dirty="0">
                <a:solidFill>
                  <a:srgbClr val="1C5092"/>
                </a:solidFill>
                <a:latin typeface="Arial" pitchFamily="34" charset="0"/>
                <a:cs typeface="Arial" pitchFamily="34" charset="0"/>
              </a:rPr>
              <a:t>KPR Institute of Engineering and Technolog</a:t>
            </a:r>
            <a:r>
              <a:rPr lang="en-US" sz="2400" dirty="0">
                <a:solidFill>
                  <a:srgbClr val="1C5092"/>
                </a:solidFill>
                <a:latin typeface="Arial" pitchFamily="34" charset="0"/>
                <a:cs typeface="Arial" pitchFamily="34" charset="0"/>
              </a:rPr>
              <a:t>y</a:t>
            </a:r>
            <a:endParaRPr lang="en-US" dirty="0">
              <a:solidFill>
                <a:srgbClr val="1C5092"/>
              </a:solidFill>
              <a:latin typeface="Arial" pitchFamily="34" charset="0"/>
              <a:cs typeface="Arial" pitchFamily="34" charset="0"/>
            </a:endParaRPr>
          </a:p>
          <a:p>
            <a:pPr lvl="0" fontAlgn="base">
              <a:spcBef>
                <a:spcPct val="0"/>
              </a:spcBef>
              <a:spcAft>
                <a:spcPct val="0"/>
              </a:spcAft>
            </a:pPr>
            <a:r>
              <a:rPr lang="en-IN" b="1" dirty="0">
                <a:solidFill>
                  <a:srgbClr val="FF0000"/>
                </a:solidFill>
                <a:latin typeface="Times New Roman" pitchFamily="18" charset="0"/>
                <a:cs typeface="Times New Roman" pitchFamily="18" charset="0"/>
              </a:rPr>
              <a:t>                 </a:t>
            </a:r>
            <a:r>
              <a:rPr lang="en-IN" sz="2400" b="1" dirty="0">
                <a:solidFill>
                  <a:srgbClr val="FF0000"/>
                </a:solidFill>
                <a:latin typeface="Times New Roman" pitchFamily="18" charset="0"/>
                <a:cs typeface="Times New Roman" pitchFamily="18" charset="0"/>
              </a:rPr>
              <a:t>INNOVSENSE 2025</a:t>
            </a:r>
            <a:endParaRPr lang="en-IN" sz="2400" b="1" dirty="0">
              <a:solidFill>
                <a:srgbClr val="1C5092"/>
              </a:solidFill>
              <a:latin typeface="Arial" pitchFamily="34" charset="0"/>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789204741"/>
              </p:ext>
            </p:extLst>
          </p:nvPr>
        </p:nvGraphicFramePr>
        <p:xfrm>
          <a:off x="683568" y="2232569"/>
          <a:ext cx="8005352" cy="3417536"/>
        </p:xfrm>
        <a:graphic>
          <a:graphicData uri="http://schemas.openxmlformats.org/drawingml/2006/table">
            <a:tbl>
              <a:tblPr firstRow="1" bandRow="1">
                <a:tableStyleId>{5940675A-B579-460E-94D1-54222C63F5DA}</a:tableStyleId>
              </a:tblPr>
              <a:tblGrid>
                <a:gridCol w="3995141">
                  <a:extLst>
                    <a:ext uri="{9D8B030D-6E8A-4147-A177-3AD203B41FA5}">
                      <a16:colId xmlns:a16="http://schemas.microsoft.com/office/drawing/2014/main" val="20000"/>
                    </a:ext>
                  </a:extLst>
                </a:gridCol>
                <a:gridCol w="4010211">
                  <a:extLst>
                    <a:ext uri="{9D8B030D-6E8A-4147-A177-3AD203B41FA5}">
                      <a16:colId xmlns:a16="http://schemas.microsoft.com/office/drawing/2014/main" val="20001"/>
                    </a:ext>
                  </a:extLst>
                </a:gridCol>
              </a:tblGrid>
              <a:tr h="48177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Times" pitchFamily="18" charset="0"/>
                          <a:ea typeface="+mn-ea"/>
                          <a:cs typeface="+mn-cs"/>
                        </a:rPr>
                        <a:t>Team Head:  SIYAMDUMISA MUGARI (24EC199)</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tx1"/>
                        </a:solidFill>
                        <a:latin typeface="Times" pitchFamily="18"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b="1" kern="1200" dirty="0">
                        <a:solidFill>
                          <a:schemeClr val="tx1"/>
                        </a:solidFill>
                        <a:latin typeface="Times" pitchFamily="18" charset="0"/>
                        <a:ea typeface="+mn-ea"/>
                        <a:cs typeface="+mn-cs"/>
                      </a:endParaRPr>
                    </a:p>
                  </a:txBody>
                  <a:tcPr marT="45712" marB="45712"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800" b="1" dirty="0">
                        <a:solidFill>
                          <a:srgbClr val="FF0000"/>
                        </a:solidFill>
                        <a:latin typeface="Times New Roman" pitchFamily="18" charset="0"/>
                        <a:cs typeface="Times New Roman" pitchFamily="18" charset="0"/>
                      </a:endParaRPr>
                    </a:p>
                  </a:txBody>
                  <a:tcPr marT="45712" marB="45712" anchor="ctr"/>
                </a:tc>
                <a:extLst>
                  <a:ext uri="{0D108BD9-81ED-4DB2-BD59-A6C34878D82A}">
                    <a16:rowId xmlns:a16="http://schemas.microsoft.com/office/drawing/2014/main" val="10002"/>
                  </a:ext>
                </a:extLst>
              </a:tr>
              <a:tr h="3486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FF0000"/>
                          </a:solidFill>
                          <a:latin typeface="Times New Roman" panose="02020603050405020304" pitchFamily="18" charset="0"/>
                          <a:cs typeface="Times New Roman" panose="02020603050405020304" pitchFamily="18" charset="0"/>
                        </a:rPr>
                        <a:t>Department </a:t>
                      </a:r>
                    </a:p>
                  </a:txBody>
                  <a:tcPr marT="45712" marB="4571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FF0000"/>
                          </a:solidFill>
                          <a:latin typeface="Times New Roman" panose="02020603050405020304" pitchFamily="18" charset="0"/>
                          <a:cs typeface="Times New Roman" panose="02020603050405020304" pitchFamily="18" charset="0"/>
                        </a:rPr>
                        <a:t>Students </a:t>
                      </a:r>
                      <a:endParaRPr lang="en-GB" sz="1800" b="1" dirty="0">
                        <a:solidFill>
                          <a:srgbClr val="FF0000"/>
                        </a:solidFill>
                        <a:latin typeface="Times New Roman" pitchFamily="18" charset="0"/>
                        <a:cs typeface="Times New Roman" pitchFamily="18" charset="0"/>
                      </a:endParaRPr>
                    </a:p>
                  </a:txBody>
                  <a:tcPr marT="45712" marB="45712" anchor="ctr"/>
                </a:tc>
                <a:extLst>
                  <a:ext uri="{0D108BD9-81ED-4DB2-BD59-A6C34878D82A}">
                    <a16:rowId xmlns:a16="http://schemas.microsoft.com/office/drawing/2014/main" val="10000"/>
                  </a:ext>
                </a:extLst>
              </a:tr>
              <a:tr h="2137408">
                <a:tc>
                  <a:txBody>
                    <a:bodyPr/>
                    <a:lstStyle/>
                    <a:p>
                      <a:pPr marL="342900" indent="-342900" algn="l">
                        <a:lnSpc>
                          <a:spcPct val="150000"/>
                        </a:lnSpc>
                        <a:buAutoNum type="arabicParenR"/>
                      </a:pPr>
                      <a:r>
                        <a:rPr lang="en-US" sz="1700" baseline="0" dirty="0">
                          <a:solidFill>
                            <a:schemeClr val="tx1"/>
                          </a:solidFill>
                          <a:latin typeface="Times New Roman" panose="02020603050405020304" pitchFamily="18" charset="0"/>
                          <a:cs typeface="Times New Roman" panose="02020603050405020304" pitchFamily="18" charset="0"/>
                        </a:rPr>
                        <a:t>  Electronics and Communication Engineering</a:t>
                      </a:r>
                    </a:p>
                    <a:p>
                      <a:pPr marL="0" indent="0" algn="l">
                        <a:lnSpc>
                          <a:spcPct val="150000"/>
                        </a:lnSpc>
                        <a:buNone/>
                      </a:pPr>
                      <a:r>
                        <a:rPr lang="en-US" sz="1700" baseline="0" dirty="0">
                          <a:solidFill>
                            <a:schemeClr val="tx1"/>
                          </a:solidFill>
                          <a:latin typeface="Times New Roman" panose="02020603050405020304" pitchFamily="18" charset="0"/>
                          <a:cs typeface="Times New Roman" panose="02020603050405020304" pitchFamily="18" charset="0"/>
                        </a:rPr>
                        <a:t>2)   Chemical Engineering</a:t>
                      </a:r>
                    </a:p>
                    <a:p>
                      <a:pPr marL="0" indent="0" algn="l">
                        <a:lnSpc>
                          <a:spcPct val="150000"/>
                        </a:lnSpc>
                        <a:buNone/>
                      </a:pPr>
                      <a:endParaRPr lang="en-US" sz="170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50000"/>
                        </a:lnSpc>
                        <a:buNone/>
                      </a:pPr>
                      <a:endParaRPr lang="en-US" sz="1700" baseline="0" dirty="0">
                        <a:solidFill>
                          <a:schemeClr val="tx1"/>
                        </a:solidFill>
                        <a:latin typeface="Times New Roman" panose="02020603050405020304" pitchFamily="18" charset="0"/>
                        <a:cs typeface="Times New Roman" panose="02020603050405020304" pitchFamily="18" charset="0"/>
                      </a:endParaRPr>
                    </a:p>
                  </a:txBody>
                  <a:tcPr marT="45712" marB="45712"/>
                </a:tc>
                <a:tc>
                  <a:txBody>
                    <a:bodyPr/>
                    <a:lstStyle/>
                    <a:p>
                      <a:pPr marL="342900" indent="-342900" algn="l">
                        <a:lnSpc>
                          <a:spcPct val="150000"/>
                        </a:lnSpc>
                        <a:buNone/>
                      </a:pPr>
                      <a:r>
                        <a:rPr lang="en-US" sz="1600" baseline="0" dirty="0">
                          <a:solidFill>
                            <a:schemeClr val="tx1"/>
                          </a:solidFill>
                          <a:latin typeface="Times New Roman" panose="02020603050405020304" pitchFamily="18" charset="0"/>
                          <a:cs typeface="Times New Roman" panose="02020603050405020304" pitchFamily="18" charset="0"/>
                        </a:rPr>
                        <a:t>1) </a:t>
                      </a:r>
                      <a:r>
                        <a:rPr lang="en-US" sz="1600" baseline="0" dirty="0" err="1">
                          <a:solidFill>
                            <a:schemeClr val="tx1"/>
                          </a:solidFill>
                          <a:latin typeface="Times New Roman" panose="02020603050405020304" pitchFamily="18" charset="0"/>
                          <a:cs typeface="Times New Roman" panose="02020603050405020304" pitchFamily="18" charset="0"/>
                        </a:rPr>
                        <a:t>Siyamdumisa</a:t>
                      </a:r>
                      <a:r>
                        <a:rPr lang="en-US" sz="1600" baseline="0" dirty="0">
                          <a:solidFill>
                            <a:schemeClr val="tx1"/>
                          </a:solidFill>
                          <a:latin typeface="Times New Roman" panose="02020603050405020304" pitchFamily="18" charset="0"/>
                          <a:cs typeface="Times New Roman" panose="02020603050405020304" pitchFamily="18" charset="0"/>
                        </a:rPr>
                        <a:t> </a:t>
                      </a:r>
                      <a:r>
                        <a:rPr lang="en-US" sz="1600" baseline="0" dirty="0" err="1">
                          <a:solidFill>
                            <a:schemeClr val="tx1"/>
                          </a:solidFill>
                          <a:latin typeface="Times New Roman" panose="02020603050405020304" pitchFamily="18" charset="0"/>
                          <a:cs typeface="Times New Roman" panose="02020603050405020304" pitchFamily="18" charset="0"/>
                        </a:rPr>
                        <a:t>Mugari</a:t>
                      </a:r>
                      <a:r>
                        <a:rPr lang="en-US" sz="1600" baseline="0" dirty="0">
                          <a:solidFill>
                            <a:schemeClr val="tx1"/>
                          </a:solidFill>
                          <a:latin typeface="Times New Roman" panose="02020603050405020304" pitchFamily="18" charset="0"/>
                          <a:cs typeface="Times New Roman" panose="02020603050405020304" pitchFamily="18" charset="0"/>
                        </a:rPr>
                        <a:t> (24EC199) </a:t>
                      </a:r>
                    </a:p>
                    <a:p>
                      <a:pPr marL="342900" marR="0" lvl="0" indent="-342900" algn="l" defTabSz="914400" rtl="0" eaLnBrk="1" fontAlgn="auto" latinLnBrk="0" hangingPunct="1">
                        <a:lnSpc>
                          <a:spcPct val="150000"/>
                        </a:lnSpc>
                        <a:spcBef>
                          <a:spcPts val="0"/>
                        </a:spcBef>
                        <a:spcAft>
                          <a:spcPts val="0"/>
                        </a:spcAft>
                        <a:buClrTx/>
                        <a:buSzTx/>
                        <a:buFontTx/>
                        <a:buNone/>
                        <a:tabLst/>
                        <a:defRPr/>
                      </a:pPr>
                      <a:r>
                        <a:rPr lang="en-US" sz="1600" baseline="0" dirty="0">
                          <a:solidFill>
                            <a:schemeClr val="tx1"/>
                          </a:solidFill>
                          <a:latin typeface="Times New Roman" panose="02020603050405020304" pitchFamily="18" charset="0"/>
                          <a:cs typeface="Times New Roman" panose="02020603050405020304" pitchFamily="18" charset="0"/>
                        </a:rPr>
                        <a:t>2) Keerthi Kumar K J (24EC069) </a:t>
                      </a:r>
                    </a:p>
                    <a:p>
                      <a:pPr marL="342900" indent="-342900" algn="l">
                        <a:lnSpc>
                          <a:spcPct val="150000"/>
                        </a:lnSpc>
                        <a:buNone/>
                      </a:pPr>
                      <a:r>
                        <a:rPr lang="en-US" sz="1600" baseline="0" dirty="0">
                          <a:solidFill>
                            <a:schemeClr val="tx1"/>
                          </a:solidFill>
                          <a:latin typeface="Times New Roman" panose="02020603050405020304" pitchFamily="18" charset="0"/>
                          <a:cs typeface="Times New Roman" panose="02020603050405020304" pitchFamily="18" charset="0"/>
                        </a:rPr>
                        <a:t>3) Prince Maphosa (24CH067) </a:t>
                      </a:r>
                    </a:p>
                  </a:txBody>
                  <a:tcPr marT="45712" marB="45712"/>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2834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College Presentation New  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2" y="0"/>
            <a:ext cx="95012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7467600" cy="1143000"/>
          </a:xfrm>
        </p:spPr>
        <p:txBody>
          <a:bodyPr>
            <a:noAutofit/>
          </a:bodyPr>
          <a:lstStyle/>
          <a:p>
            <a:r>
              <a:rPr lang="en-US" dirty="0"/>
              <a:t> </a:t>
            </a:r>
            <a:br>
              <a:rPr lang="en-US" dirty="0"/>
            </a:br>
            <a:r>
              <a:rPr lang="en-US" b="1" dirty="0">
                <a:solidFill>
                  <a:srgbClr val="0070C0"/>
                </a:solidFill>
              </a:rPr>
              <a:t>Results</a:t>
            </a:r>
            <a:br>
              <a:rPr lang="en-US" dirty="0"/>
            </a:br>
            <a:r>
              <a:rPr lang="en-US" b="1" dirty="0">
                <a:solidFill>
                  <a:srgbClr val="0070C0"/>
                </a:solidFill>
              </a:rPr>
              <a:t> </a:t>
            </a:r>
          </a:p>
        </p:txBody>
      </p:sp>
      <p:sp>
        <p:nvSpPr>
          <p:cNvPr id="6" name="Slide Number Placeholder 5"/>
          <p:cNvSpPr>
            <a:spLocks noGrp="1"/>
          </p:cNvSpPr>
          <p:nvPr>
            <p:ph type="sldNum" sz="quarter" idx="12"/>
          </p:nvPr>
        </p:nvSpPr>
        <p:spPr/>
        <p:txBody>
          <a:bodyPr/>
          <a:lstStyle/>
          <a:p>
            <a:fld id="{228EDF43-193C-4377-8100-EFA883FC3D74}" type="slidenum">
              <a:rPr lang="en-US" smtClean="0"/>
              <a:pPr/>
              <a:t>10</a:t>
            </a:fld>
            <a:endParaRPr lang="en-US"/>
          </a:p>
        </p:txBody>
      </p:sp>
      <p:sp>
        <p:nvSpPr>
          <p:cNvPr id="3" name="Content Placeholder 2"/>
          <p:cNvSpPr>
            <a:spLocks noGrp="1"/>
          </p:cNvSpPr>
          <p:nvPr>
            <p:ph idx="1"/>
          </p:nvPr>
        </p:nvSpPr>
        <p:spPr>
          <a:xfrm>
            <a:off x="-108520" y="620688"/>
            <a:ext cx="5976664" cy="5328592"/>
          </a:xfrm>
        </p:spPr>
        <p:txBody>
          <a:bodyPr>
            <a:normAutofit/>
          </a:bodyPr>
          <a:lstStyle/>
          <a:p>
            <a:pPr marL="0" indent="0">
              <a:buNone/>
            </a:pPr>
            <a:endParaRPr 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rPr>
              <a:t>Key findings include: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 Improved Attraction – The combination of CO₂, natural scents, and UV light enhanced the system's ability to attract mosquitoes.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 Immediate Elimination – The high-voltage grid provided swift extermination.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rPr>
              <a:t>• Demonstrated Reliability – Controlled tests confirmed its potential for large-scale application.</a:t>
            </a:r>
          </a:p>
        </p:txBody>
      </p:sp>
      <p:pic>
        <p:nvPicPr>
          <p:cNvPr id="5" name="Picture 4">
            <a:extLst>
              <a:ext uri="{FF2B5EF4-FFF2-40B4-BE49-F238E27FC236}">
                <a16:creationId xmlns:a16="http://schemas.microsoft.com/office/drawing/2014/main" id="{E7F56109-F3A0-939D-94F4-08F2C7DC7A94}"/>
              </a:ext>
            </a:extLst>
          </p:cNvPr>
          <p:cNvPicPr>
            <a:picLocks noChangeAspect="1"/>
          </p:cNvPicPr>
          <p:nvPr/>
        </p:nvPicPr>
        <p:blipFill rotWithShape="1">
          <a:blip r:embed="rId3">
            <a:extLst>
              <a:ext uri="{28A0092B-C50C-407E-A947-70E740481C1C}">
                <a14:useLocalDpi xmlns:a14="http://schemas.microsoft.com/office/drawing/2010/main" val="0"/>
              </a:ext>
            </a:extLst>
          </a:blip>
          <a:srcRect l="21558" t="55789" r="61418" b="36479"/>
          <a:stretch/>
        </p:blipFill>
        <p:spPr>
          <a:xfrm>
            <a:off x="6428750" y="1417638"/>
            <a:ext cx="1191458" cy="944884"/>
          </a:xfrm>
          <a:prstGeom prst="rect">
            <a:avLst/>
          </a:prstGeom>
          <a:ln>
            <a:noFill/>
          </a:ln>
          <a:effectLst>
            <a:softEdge rad="112500"/>
          </a:effectLst>
        </p:spPr>
      </p:pic>
      <p:pic>
        <p:nvPicPr>
          <p:cNvPr id="7" name="Picture 6">
            <a:extLst>
              <a:ext uri="{FF2B5EF4-FFF2-40B4-BE49-F238E27FC236}">
                <a16:creationId xmlns:a16="http://schemas.microsoft.com/office/drawing/2014/main" id="{5AABF5E0-73C9-6E25-563F-A322DCAC40D4}"/>
              </a:ext>
            </a:extLst>
          </p:cNvPr>
          <p:cNvPicPr>
            <a:picLocks noChangeAspect="1"/>
          </p:cNvPicPr>
          <p:nvPr/>
        </p:nvPicPr>
        <p:blipFill>
          <a:blip r:embed="rId4" cstate="print">
            <a:extLst>
              <a:ext uri="{28A0092B-C50C-407E-A947-70E740481C1C}">
                <a14:useLocalDpi xmlns:a14="http://schemas.microsoft.com/office/drawing/2010/main" val="0"/>
              </a:ext>
            </a:extLst>
          </a:blip>
          <a:srcRect t="15462" b="19590"/>
          <a:stretch/>
        </p:blipFill>
        <p:spPr>
          <a:xfrm>
            <a:off x="6040887" y="2582474"/>
            <a:ext cx="2784558" cy="2879724"/>
          </a:xfrm>
          <a:prstGeom prst="rect">
            <a:avLst/>
          </a:prstGeom>
          <a:ln>
            <a:noFill/>
          </a:ln>
          <a:effectLst>
            <a:softEdge rad="112500"/>
          </a:effectLst>
        </p:spPr>
      </p:pic>
    </p:spTree>
    <p:extLst>
      <p:ext uri="{BB962C8B-B14F-4D97-AF65-F5344CB8AC3E}">
        <p14:creationId xmlns:p14="http://schemas.microsoft.com/office/powerpoint/2010/main" val="358129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4DA52-50BB-7E5F-C153-1A3039C675A2}"/>
            </a:ext>
          </a:extLst>
        </p:cNvPr>
        <p:cNvGrpSpPr/>
        <p:nvPr/>
      </p:nvGrpSpPr>
      <p:grpSpPr>
        <a:xfrm>
          <a:off x="0" y="0"/>
          <a:ext cx="0" cy="0"/>
          <a:chOff x="0" y="0"/>
          <a:chExt cx="0" cy="0"/>
        </a:xfrm>
      </p:grpSpPr>
      <p:pic>
        <p:nvPicPr>
          <p:cNvPr id="4" name="Picture 2" descr="C:\Users\DELL\Desktop\College Presentation New  B.jpg">
            <a:extLst>
              <a:ext uri="{FF2B5EF4-FFF2-40B4-BE49-F238E27FC236}">
                <a16:creationId xmlns:a16="http://schemas.microsoft.com/office/drawing/2014/main" id="{9F6638F8-8C62-8281-D6F0-3E58F30B2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2" y="0"/>
            <a:ext cx="95012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E26160-6A48-8023-2704-4FE6E432E186}"/>
              </a:ext>
            </a:extLst>
          </p:cNvPr>
          <p:cNvSpPr>
            <a:spLocks noGrp="1"/>
          </p:cNvSpPr>
          <p:nvPr>
            <p:ph type="title"/>
          </p:nvPr>
        </p:nvSpPr>
        <p:spPr>
          <a:xfrm>
            <a:off x="457200" y="274638"/>
            <a:ext cx="7467600" cy="1143000"/>
          </a:xfrm>
        </p:spPr>
        <p:txBody>
          <a:bodyPr>
            <a:noAutofit/>
          </a:bodyPr>
          <a:lstStyle/>
          <a:p>
            <a:r>
              <a:rPr lang="en-US" b="1" dirty="0">
                <a:solidFill>
                  <a:srgbClr val="0070C0"/>
                </a:solidFill>
              </a:rPr>
              <a:t>Claims (We Filed a Patent)</a:t>
            </a:r>
          </a:p>
        </p:txBody>
      </p:sp>
      <p:sp>
        <p:nvSpPr>
          <p:cNvPr id="6" name="Slide Number Placeholder 5">
            <a:extLst>
              <a:ext uri="{FF2B5EF4-FFF2-40B4-BE49-F238E27FC236}">
                <a16:creationId xmlns:a16="http://schemas.microsoft.com/office/drawing/2014/main" id="{01095C38-2B5C-D064-BA48-67E644A9C46D}"/>
              </a:ext>
            </a:extLst>
          </p:cNvPr>
          <p:cNvSpPr>
            <a:spLocks noGrp="1"/>
          </p:cNvSpPr>
          <p:nvPr>
            <p:ph type="sldNum" sz="quarter" idx="12"/>
          </p:nvPr>
        </p:nvSpPr>
        <p:spPr/>
        <p:txBody>
          <a:bodyPr/>
          <a:lstStyle/>
          <a:p>
            <a:fld id="{228EDF43-193C-4377-8100-EFA883FC3D74}" type="slidenum">
              <a:rPr lang="en-US" smtClean="0"/>
              <a:pPr/>
              <a:t>11</a:t>
            </a:fld>
            <a:endParaRPr lang="en-US"/>
          </a:p>
        </p:txBody>
      </p:sp>
      <p:sp>
        <p:nvSpPr>
          <p:cNvPr id="5" name="Content Placeholder 4">
            <a:extLst>
              <a:ext uri="{FF2B5EF4-FFF2-40B4-BE49-F238E27FC236}">
                <a16:creationId xmlns:a16="http://schemas.microsoft.com/office/drawing/2014/main" id="{FC685B3B-47FB-2187-5619-23B933BC4B69}"/>
              </a:ext>
            </a:extLst>
          </p:cNvPr>
          <p:cNvSpPr>
            <a:spLocks noGrp="1"/>
          </p:cNvSpPr>
          <p:nvPr>
            <p:ph idx="1"/>
          </p:nvPr>
        </p:nvSpPr>
        <p:spPr>
          <a:xfrm>
            <a:off x="278589" y="1624012"/>
            <a:ext cx="8229600" cy="4525963"/>
          </a:xfrm>
        </p:spPr>
        <p:txBody>
          <a:bodyPr>
            <a:normAutofit fontScale="25000" lnSpcReduction="20000"/>
          </a:bodyPr>
          <a:lstStyle/>
          <a:p>
            <a:pPr marL="457200" indent="-457200" algn="just">
              <a:lnSpc>
                <a:spcPct val="100000"/>
              </a:lnSpc>
              <a:buAutoNum type="arabicPeriod"/>
            </a:pPr>
            <a:r>
              <a:rPr lang="en-IN" sz="10400" dirty="0"/>
              <a:t>Dual-Attractant System – Utilizes </a:t>
            </a:r>
            <a:r>
              <a:rPr kumimoji="0" lang="en-US" altLang="en-US" sz="10400" b="0" i="0" u="none" strike="noStrike" cap="none" normalizeH="0" baseline="0" dirty="0">
                <a:ln>
                  <a:noFill/>
                </a:ln>
                <a:solidFill>
                  <a:schemeClr val="tx1"/>
                </a:solidFill>
                <a:effectLst/>
              </a:rPr>
              <a:t>CO₂</a:t>
            </a:r>
            <a:r>
              <a:rPr lang="en-IN" sz="10400" dirty="0"/>
              <a:t>, volatile compounds, and warmth to attract mosquitoes efficiently. </a:t>
            </a:r>
          </a:p>
          <a:p>
            <a:pPr marL="457200" indent="-457200" algn="just">
              <a:lnSpc>
                <a:spcPct val="100000"/>
              </a:lnSpc>
              <a:buAutoNum type="arabicPeriod"/>
            </a:pPr>
            <a:r>
              <a:rPr lang="en-IN" sz="10400" dirty="0"/>
              <a:t>Integrated Extermination – Features a commercial high-voltage zapper circuit for immediate mosquito eradication. </a:t>
            </a:r>
          </a:p>
          <a:p>
            <a:pPr marL="457200" indent="-457200" algn="just">
              <a:lnSpc>
                <a:spcPct val="100000"/>
              </a:lnSpc>
              <a:buAutoNum type="arabicPeriod"/>
            </a:pPr>
            <a:r>
              <a:rPr lang="en-IN" sz="10400" dirty="0"/>
              <a:t>Power Efficiency – Functions on a single power setting to ensure consistent, low-energy use. </a:t>
            </a:r>
          </a:p>
          <a:p>
            <a:pPr marL="457200" indent="-457200" algn="just">
              <a:lnSpc>
                <a:spcPct val="100000"/>
              </a:lnSpc>
              <a:buAutoNum type="arabicPeriod"/>
            </a:pPr>
            <a:r>
              <a:rPr lang="en-IN" sz="10400" dirty="0"/>
              <a:t>Real-World Application – Affordable and adaptable for residential, outdoor, and high-risk environments. </a:t>
            </a:r>
          </a:p>
          <a:p>
            <a:pPr marL="457200" indent="-457200" algn="just">
              <a:lnSpc>
                <a:spcPct val="100000"/>
              </a:lnSpc>
              <a:buAutoNum type="arabicPeriod"/>
            </a:pPr>
            <a:r>
              <a:rPr lang="en-IN" sz="10400" dirty="0"/>
              <a:t>Enhanced Lure Efficiency – A fermented attractant paste increases CO2 production, outperforming typical traps.</a:t>
            </a:r>
          </a:p>
          <a:p>
            <a:endParaRPr lang="en-IN" dirty="0"/>
          </a:p>
        </p:txBody>
      </p:sp>
    </p:spTree>
    <p:extLst>
      <p:ext uri="{BB962C8B-B14F-4D97-AF65-F5344CB8AC3E}">
        <p14:creationId xmlns:p14="http://schemas.microsoft.com/office/powerpoint/2010/main" val="4272121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80987-80AB-4C1A-731B-3E69DC861517}"/>
            </a:ext>
          </a:extLst>
        </p:cNvPr>
        <p:cNvGrpSpPr/>
        <p:nvPr/>
      </p:nvGrpSpPr>
      <p:grpSpPr>
        <a:xfrm>
          <a:off x="0" y="0"/>
          <a:ext cx="0" cy="0"/>
          <a:chOff x="0" y="0"/>
          <a:chExt cx="0" cy="0"/>
        </a:xfrm>
      </p:grpSpPr>
      <p:pic>
        <p:nvPicPr>
          <p:cNvPr id="4" name="Picture 2" descr="C:\Users\DELL\Desktop\College Presentation New  B.jpg">
            <a:extLst>
              <a:ext uri="{FF2B5EF4-FFF2-40B4-BE49-F238E27FC236}">
                <a16:creationId xmlns:a16="http://schemas.microsoft.com/office/drawing/2014/main" id="{D5B7D7A5-01CA-3903-8166-8C3F5006F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2" y="0"/>
            <a:ext cx="95012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B23DF4-53BC-48FD-B336-7892C695F62E}"/>
              </a:ext>
            </a:extLst>
          </p:cNvPr>
          <p:cNvSpPr>
            <a:spLocks noGrp="1"/>
          </p:cNvSpPr>
          <p:nvPr>
            <p:ph type="title"/>
          </p:nvPr>
        </p:nvSpPr>
        <p:spPr>
          <a:xfrm>
            <a:off x="457200" y="274638"/>
            <a:ext cx="7467600" cy="1143000"/>
          </a:xfrm>
        </p:spPr>
        <p:txBody>
          <a:bodyPr>
            <a:noAutofit/>
          </a:bodyPr>
          <a:lstStyle/>
          <a:p>
            <a:r>
              <a:rPr lang="en-US" b="1" dirty="0">
                <a:solidFill>
                  <a:srgbClr val="0070C0"/>
                </a:solidFill>
              </a:rPr>
              <a:t>Conclusion</a:t>
            </a:r>
          </a:p>
        </p:txBody>
      </p:sp>
      <p:sp>
        <p:nvSpPr>
          <p:cNvPr id="6" name="Slide Number Placeholder 5">
            <a:extLst>
              <a:ext uri="{FF2B5EF4-FFF2-40B4-BE49-F238E27FC236}">
                <a16:creationId xmlns:a16="http://schemas.microsoft.com/office/drawing/2014/main" id="{44CD13A6-1F95-2961-9DCC-83183581BCB9}"/>
              </a:ext>
            </a:extLst>
          </p:cNvPr>
          <p:cNvSpPr>
            <a:spLocks noGrp="1"/>
          </p:cNvSpPr>
          <p:nvPr>
            <p:ph type="sldNum" sz="quarter" idx="12"/>
          </p:nvPr>
        </p:nvSpPr>
        <p:spPr/>
        <p:txBody>
          <a:bodyPr/>
          <a:lstStyle/>
          <a:p>
            <a:fld id="{228EDF43-193C-4377-8100-EFA883FC3D74}" type="slidenum">
              <a:rPr lang="en-US" smtClean="0"/>
              <a:pPr/>
              <a:t>12</a:t>
            </a:fld>
            <a:endParaRPr lang="en-US"/>
          </a:p>
        </p:txBody>
      </p:sp>
      <p:sp>
        <p:nvSpPr>
          <p:cNvPr id="5" name="Content Placeholder 4">
            <a:extLst>
              <a:ext uri="{FF2B5EF4-FFF2-40B4-BE49-F238E27FC236}">
                <a16:creationId xmlns:a16="http://schemas.microsoft.com/office/drawing/2014/main" id="{2E575FA1-CFE1-074E-16C5-4847F7B07B04}"/>
              </a:ext>
            </a:extLst>
          </p:cNvPr>
          <p:cNvSpPr>
            <a:spLocks noGrp="1"/>
          </p:cNvSpPr>
          <p:nvPr>
            <p:ph idx="1"/>
          </p:nvPr>
        </p:nvSpPr>
        <p:spPr/>
        <p:txBody>
          <a:bodyPr>
            <a:normAutofit/>
          </a:bodyPr>
          <a:lstStyle/>
          <a:p>
            <a:pPr marL="0" indent="0" algn="just">
              <a:buNone/>
            </a:pPr>
            <a:r>
              <a:rPr kumimoji="0" lang="en-US" altLang="en-US" sz="2800" b="0" i="0" u="none" strike="noStrike" cap="none" normalizeH="0" baseline="0" dirty="0">
                <a:ln>
                  <a:noFill/>
                </a:ln>
                <a:solidFill>
                  <a:schemeClr val="tx1"/>
                </a:solidFill>
                <a:effectLst/>
              </a:rPr>
              <a:t>This model offers a practical solution for decreasing malaria-related deaths and curbing the transmission of diseases carried by mosquitoes. By combining a chemical lure with an electrocution mechanism, it effectively eliminates mosquitoes. Its affordable and scalable design makes this system an effective method for mosquito control, suitable for use in homes, public areas, and regions at high risk.</a:t>
            </a:r>
          </a:p>
          <a:p>
            <a:endParaRPr lang="en-IN" dirty="0"/>
          </a:p>
        </p:txBody>
      </p:sp>
    </p:spTree>
    <p:extLst>
      <p:ext uri="{BB962C8B-B14F-4D97-AF65-F5344CB8AC3E}">
        <p14:creationId xmlns:p14="http://schemas.microsoft.com/office/powerpoint/2010/main" val="140452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College Presentation New  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ownload Free png Thank You PNG Transparent Thank You.PNG Images. | PlusPNG  - DLPNG.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686800" cy="28956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228EDF43-193C-4377-8100-EFA883FC3D74}" type="slidenum">
              <a:rPr lang="en-US" smtClean="0"/>
              <a:pPr/>
              <a:t>13</a:t>
            </a:fld>
            <a:endParaRPr lang="en-US"/>
          </a:p>
        </p:txBody>
      </p:sp>
    </p:spTree>
    <p:extLst>
      <p:ext uri="{BB962C8B-B14F-4D97-AF65-F5344CB8AC3E}">
        <p14:creationId xmlns:p14="http://schemas.microsoft.com/office/powerpoint/2010/main" val="240042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42BDB-0872-F471-8F3C-753C7D197338}"/>
            </a:ext>
          </a:extLst>
        </p:cNvPr>
        <p:cNvGrpSpPr/>
        <p:nvPr/>
      </p:nvGrpSpPr>
      <p:grpSpPr>
        <a:xfrm>
          <a:off x="0" y="0"/>
          <a:ext cx="0" cy="0"/>
          <a:chOff x="0" y="0"/>
          <a:chExt cx="0" cy="0"/>
        </a:xfrm>
      </p:grpSpPr>
      <p:pic>
        <p:nvPicPr>
          <p:cNvPr id="4" name="Picture 2" descr="C:\Users\DELL\Desktop\College Presentation New  B.jpg">
            <a:extLst>
              <a:ext uri="{FF2B5EF4-FFF2-40B4-BE49-F238E27FC236}">
                <a16:creationId xmlns:a16="http://schemas.microsoft.com/office/drawing/2014/main" id="{82AB7937-A299-8BDE-903A-C68A5FF73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2" y="0"/>
            <a:ext cx="95012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B1A06D-41BB-6053-C301-48B5AEF1BA06}"/>
              </a:ext>
            </a:extLst>
          </p:cNvPr>
          <p:cNvSpPr>
            <a:spLocks noGrp="1"/>
          </p:cNvSpPr>
          <p:nvPr>
            <p:ph type="title"/>
          </p:nvPr>
        </p:nvSpPr>
        <p:spPr>
          <a:xfrm>
            <a:off x="457200" y="274638"/>
            <a:ext cx="7467600" cy="1143000"/>
          </a:xfrm>
        </p:spPr>
        <p:txBody>
          <a:bodyPr>
            <a:noAutofit/>
          </a:bodyPr>
          <a:lstStyle/>
          <a:p>
            <a:r>
              <a:rPr lang="en-US" b="1" dirty="0">
                <a:solidFill>
                  <a:srgbClr val="0070C0"/>
                </a:solidFill>
              </a:rPr>
              <a:t>Introduction</a:t>
            </a:r>
          </a:p>
        </p:txBody>
      </p:sp>
      <p:sp>
        <p:nvSpPr>
          <p:cNvPr id="6" name="Slide Number Placeholder 5">
            <a:extLst>
              <a:ext uri="{FF2B5EF4-FFF2-40B4-BE49-F238E27FC236}">
                <a16:creationId xmlns:a16="http://schemas.microsoft.com/office/drawing/2014/main" id="{051753B4-AE1C-767A-4E85-703C848370D4}"/>
              </a:ext>
            </a:extLst>
          </p:cNvPr>
          <p:cNvSpPr>
            <a:spLocks noGrp="1"/>
          </p:cNvSpPr>
          <p:nvPr>
            <p:ph type="sldNum" sz="quarter" idx="12"/>
          </p:nvPr>
        </p:nvSpPr>
        <p:spPr/>
        <p:txBody>
          <a:bodyPr/>
          <a:lstStyle/>
          <a:p>
            <a:fld id="{228EDF43-193C-4377-8100-EFA883FC3D74}" type="slidenum">
              <a:rPr lang="en-US" smtClean="0"/>
              <a:pPr/>
              <a:t>2</a:t>
            </a:fld>
            <a:endParaRPr lang="en-US"/>
          </a:p>
        </p:txBody>
      </p:sp>
      <p:sp>
        <p:nvSpPr>
          <p:cNvPr id="5" name="Content Placeholder 4">
            <a:extLst>
              <a:ext uri="{FF2B5EF4-FFF2-40B4-BE49-F238E27FC236}">
                <a16:creationId xmlns:a16="http://schemas.microsoft.com/office/drawing/2014/main" id="{BE8D6821-2B23-547B-1064-88C959A43001}"/>
              </a:ext>
            </a:extLst>
          </p:cNvPr>
          <p:cNvSpPr>
            <a:spLocks noGrp="1"/>
          </p:cNvSpPr>
          <p:nvPr>
            <p:ph idx="1"/>
          </p:nvPr>
        </p:nvSpPr>
        <p:spPr>
          <a:xfrm>
            <a:off x="354360" y="1647825"/>
            <a:ext cx="8435280" cy="4708525"/>
          </a:xfrm>
        </p:spPr>
        <p:txBody>
          <a:bodyPr>
            <a:normAutofit fontScale="92500" lnSpcReduction="20000"/>
          </a:bodyPr>
          <a:lstStyle/>
          <a:p>
            <a:pPr>
              <a:buFont typeface="Wingdings" panose="05000000000000000000" pitchFamily="2" charset="2"/>
              <a:buChar char="v"/>
            </a:pPr>
            <a:r>
              <a:rPr lang="en-IN" dirty="0"/>
              <a:t>We are a team of engineering students passionate about applying technology to real-world problems.</a:t>
            </a:r>
          </a:p>
          <a:p>
            <a:pPr>
              <a:buFont typeface="Wingdings" panose="05000000000000000000" pitchFamily="2" charset="2"/>
              <a:buChar char="v"/>
            </a:pPr>
            <a:r>
              <a:rPr lang="en-IN" dirty="0"/>
              <a:t>Our focus: </a:t>
            </a:r>
            <a:r>
              <a:rPr lang="en-IN" b="1" dirty="0"/>
              <a:t>Innovative, low-cost, and eco-friendly mosquito control.</a:t>
            </a:r>
            <a:endParaRPr lang="en-IN" dirty="0"/>
          </a:p>
          <a:p>
            <a:pPr>
              <a:buFont typeface="Wingdings" panose="05000000000000000000" pitchFamily="2" charset="2"/>
              <a:buChar char="v"/>
            </a:pPr>
            <a:r>
              <a:rPr lang="en-IN" dirty="0"/>
              <a:t>Inspired by the rising threat of mosquito-borne diseases and the lack of safe, efficient solutions.</a:t>
            </a:r>
          </a:p>
          <a:p>
            <a:pPr>
              <a:buFont typeface="Wingdings" panose="05000000000000000000" pitchFamily="2" charset="2"/>
              <a:buChar char="v"/>
            </a:pPr>
            <a:r>
              <a:rPr lang="en-IN" dirty="0"/>
              <a:t>This project integrates </a:t>
            </a:r>
            <a:r>
              <a:rPr lang="en-IN" b="1" dirty="0"/>
              <a:t>biochemical attraction</a:t>
            </a:r>
            <a:r>
              <a:rPr lang="en-IN" dirty="0"/>
              <a:t> and </a:t>
            </a:r>
            <a:r>
              <a:rPr lang="en-IN" b="1" dirty="0"/>
              <a:t>automated electrocution</a:t>
            </a:r>
            <a:r>
              <a:rPr lang="en-IN" dirty="0"/>
              <a:t> for effective mosquito eradication.</a:t>
            </a:r>
          </a:p>
          <a:p>
            <a:pPr>
              <a:buFont typeface="Wingdings" panose="05000000000000000000" pitchFamily="2" charset="2"/>
              <a:buChar char="v"/>
            </a:pPr>
            <a:r>
              <a:rPr lang="en-IN" dirty="0"/>
              <a:t>Designed for </a:t>
            </a:r>
            <a:r>
              <a:rPr lang="en-IN" b="1" dirty="0"/>
              <a:t>homes, public spaces, and rural areas</a:t>
            </a:r>
            <a:r>
              <a:rPr lang="en-IN" dirty="0"/>
              <a:t> where such solutions are most needed.</a:t>
            </a:r>
          </a:p>
          <a:p>
            <a:endParaRPr lang="en-IN" dirty="0"/>
          </a:p>
        </p:txBody>
      </p:sp>
    </p:spTree>
    <p:extLst>
      <p:ext uri="{BB962C8B-B14F-4D97-AF65-F5344CB8AC3E}">
        <p14:creationId xmlns:p14="http://schemas.microsoft.com/office/powerpoint/2010/main" val="169832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College Presentation New  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2" y="0"/>
            <a:ext cx="9501222"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66614" y="3132584"/>
            <a:ext cx="8229600" cy="3233444"/>
          </a:xfrm>
        </p:spPr>
        <p:txBody>
          <a:bodyPr anchor="ctr">
            <a:noAutofit/>
          </a:bodyPr>
          <a:lstStyle/>
          <a:p>
            <a:pPr marL="0" indent="0" algn="just">
              <a:lnSpc>
                <a:spcPct val="150000"/>
              </a:lnSpc>
              <a:buNone/>
            </a:pPr>
            <a:r>
              <a:rPr lang="en-GB" sz="2000" b="1"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To </a:t>
            </a:r>
            <a:r>
              <a:rPr lang="en-IN" sz="2000" dirty="0"/>
              <a:t>design a </a:t>
            </a:r>
            <a:r>
              <a:rPr lang="en-IN" sz="2000" b="1" dirty="0"/>
              <a:t>safe, effective</a:t>
            </a:r>
            <a:r>
              <a:rPr lang="en-IN" sz="2000" dirty="0"/>
              <a:t>, and </a:t>
            </a:r>
            <a:r>
              <a:rPr lang="en-IN" sz="2000" b="1" dirty="0"/>
              <a:t>low-cost</a:t>
            </a:r>
            <a:r>
              <a:rPr lang="en-IN" sz="2000" dirty="0"/>
              <a:t> mosquito eradication system.</a:t>
            </a:r>
            <a:endParaRPr lang="en-GB" sz="20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228EDF43-193C-4377-8100-EFA883FC3D74}" type="slidenum">
              <a:rPr lang="en-US" smtClean="0"/>
              <a:pPr/>
              <a:t>3</a:t>
            </a:fld>
            <a:endParaRPr lang="en-US"/>
          </a:p>
        </p:txBody>
      </p:sp>
      <p:sp>
        <p:nvSpPr>
          <p:cNvPr id="5" name="Title 1">
            <a:extLst>
              <a:ext uri="{FF2B5EF4-FFF2-40B4-BE49-F238E27FC236}">
                <a16:creationId xmlns:a16="http://schemas.microsoft.com/office/drawing/2014/main" id="{8B2FCA91-EA24-6FD3-188A-BF0AABE31481}"/>
              </a:ext>
            </a:extLst>
          </p:cNvPr>
          <p:cNvSpPr txBox="1">
            <a:spLocks/>
          </p:cNvSpPr>
          <p:nvPr/>
        </p:nvSpPr>
        <p:spPr>
          <a:xfrm>
            <a:off x="146743" y="168675"/>
            <a:ext cx="8127189"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70C0"/>
                </a:solidFill>
              </a:rPr>
              <a:t>Problem Statement</a:t>
            </a:r>
          </a:p>
        </p:txBody>
      </p:sp>
      <p:sp>
        <p:nvSpPr>
          <p:cNvPr id="7" name="Content Placeholder 2">
            <a:extLst>
              <a:ext uri="{FF2B5EF4-FFF2-40B4-BE49-F238E27FC236}">
                <a16:creationId xmlns:a16="http://schemas.microsoft.com/office/drawing/2014/main" id="{1C6C9D4F-B6F8-76F8-C3C3-13CE7B8FECCF}"/>
              </a:ext>
            </a:extLst>
          </p:cNvPr>
          <p:cNvSpPr txBox="1">
            <a:spLocks/>
          </p:cNvSpPr>
          <p:nvPr/>
        </p:nvSpPr>
        <p:spPr>
          <a:xfrm>
            <a:off x="430989" y="3725416"/>
            <a:ext cx="8229600" cy="2574801"/>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80000"/>
              </a:lnSpc>
              <a:buFont typeface="Arial" pitchFamily="34" charset="0"/>
              <a:buNone/>
            </a:pPr>
            <a:r>
              <a:rPr lang="en-GB" sz="2800"/>
              <a:t> </a:t>
            </a:r>
          </a:p>
          <a:p>
            <a:pPr algn="just">
              <a:lnSpc>
                <a:spcPct val="80000"/>
              </a:lnSpc>
            </a:pPr>
            <a:endParaRPr lang="en-GB" sz="2800" dirty="0"/>
          </a:p>
        </p:txBody>
      </p:sp>
      <p:sp>
        <p:nvSpPr>
          <p:cNvPr id="8" name="Content Placeholder 2">
            <a:extLst>
              <a:ext uri="{FF2B5EF4-FFF2-40B4-BE49-F238E27FC236}">
                <a16:creationId xmlns:a16="http://schemas.microsoft.com/office/drawing/2014/main" id="{80A6DDE7-C576-9522-D28F-406D4F72E84F}"/>
              </a:ext>
            </a:extLst>
          </p:cNvPr>
          <p:cNvSpPr txBox="1">
            <a:spLocks/>
          </p:cNvSpPr>
          <p:nvPr/>
        </p:nvSpPr>
        <p:spPr>
          <a:xfrm>
            <a:off x="274149" y="964602"/>
            <a:ext cx="7872378" cy="2383317"/>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800"/>
              </a:spcAft>
              <a:buNone/>
            </a:pPr>
            <a:r>
              <a:rPr lang="en-US" sz="2000" kern="100" dirty="0">
                <a:effectLst/>
                <a:latin typeface="Arial" panose="020B0604020202020204" pitchFamily="34" charset="0"/>
                <a:ea typeface="Arial" panose="020B0604020202020204" pitchFamily="34" charset="0"/>
                <a:cs typeface="Arial" panose="020B0604020202020204" pitchFamily="34" charset="0"/>
              </a:rPr>
              <a:t>The number of people dying due to malaria is increasing, gradually reducing the population of many countries in the world, especially in Africa, Asia and Southern part of America. We have decided to develop a solution to help save lives.</a:t>
            </a:r>
            <a:endParaRPr lang="en-IN" sz="2000" kern="100" dirty="0">
              <a:effectLst/>
              <a:latin typeface="Arial" panose="020B0604020202020204" pitchFamily="34" charset="0"/>
              <a:ea typeface="Arial" panose="020B0604020202020204" pitchFamily="34" charset="0"/>
              <a:cs typeface="Mangal" panose="02040503050203030202" pitchFamily="18" charset="0"/>
            </a:endParaRPr>
          </a:p>
        </p:txBody>
      </p:sp>
      <p:sp>
        <p:nvSpPr>
          <p:cNvPr id="17" name="TextBox 16">
            <a:extLst>
              <a:ext uri="{FF2B5EF4-FFF2-40B4-BE49-F238E27FC236}">
                <a16:creationId xmlns:a16="http://schemas.microsoft.com/office/drawing/2014/main" id="{A67A07A3-7E56-43F7-FA65-007A032D233F}"/>
              </a:ext>
            </a:extLst>
          </p:cNvPr>
          <p:cNvSpPr txBox="1"/>
          <p:nvPr/>
        </p:nvSpPr>
        <p:spPr>
          <a:xfrm>
            <a:off x="2158110" y="3369969"/>
            <a:ext cx="4104456" cy="769441"/>
          </a:xfrm>
          <a:prstGeom prst="rect">
            <a:avLst/>
          </a:prstGeom>
          <a:noFill/>
        </p:spPr>
        <p:txBody>
          <a:bodyPr wrap="square" rtlCol="0">
            <a:spAutoFit/>
          </a:bodyPr>
          <a:lstStyle/>
          <a:p>
            <a:pPr algn="ctr"/>
            <a:r>
              <a:rPr lang="en-US" sz="4400" b="1" dirty="0">
                <a:solidFill>
                  <a:srgbClr val="0070C0"/>
                </a:solidFill>
              </a:rPr>
              <a:t>Objective</a:t>
            </a:r>
            <a:endParaRPr lang="en-IN" sz="4400" dirty="0"/>
          </a:p>
        </p:txBody>
      </p:sp>
    </p:spTree>
    <p:extLst>
      <p:ext uri="{BB962C8B-B14F-4D97-AF65-F5344CB8AC3E}">
        <p14:creationId xmlns:p14="http://schemas.microsoft.com/office/powerpoint/2010/main" val="249198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College Presentation New  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2" y="0"/>
            <a:ext cx="95012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7467600" cy="1143000"/>
          </a:xfrm>
        </p:spPr>
        <p:txBody>
          <a:bodyPr>
            <a:noAutofit/>
          </a:bodyPr>
          <a:lstStyle/>
          <a:p>
            <a:r>
              <a:rPr lang="en-US" b="1" dirty="0">
                <a:solidFill>
                  <a:srgbClr val="0070C0"/>
                </a:solidFill>
              </a:rPr>
              <a:t>Methodology</a:t>
            </a:r>
          </a:p>
        </p:txBody>
      </p:sp>
      <p:sp>
        <p:nvSpPr>
          <p:cNvPr id="6" name="Slide Number Placeholder 5"/>
          <p:cNvSpPr>
            <a:spLocks noGrp="1"/>
          </p:cNvSpPr>
          <p:nvPr>
            <p:ph type="sldNum" sz="quarter" idx="12"/>
          </p:nvPr>
        </p:nvSpPr>
        <p:spPr/>
        <p:txBody>
          <a:bodyPr/>
          <a:lstStyle/>
          <a:p>
            <a:fld id="{228EDF43-193C-4377-8100-EFA883FC3D74}" type="slidenum">
              <a:rPr lang="en-US" smtClean="0"/>
              <a:pPr/>
              <a:t>4</a:t>
            </a:fld>
            <a:endParaRPr lang="en-US"/>
          </a:p>
        </p:txBody>
      </p:sp>
      <p:sp>
        <p:nvSpPr>
          <p:cNvPr id="3" name="Content Placeholder 2"/>
          <p:cNvSpPr>
            <a:spLocks noGrp="1"/>
          </p:cNvSpPr>
          <p:nvPr>
            <p:ph idx="1"/>
          </p:nvPr>
        </p:nvSpPr>
        <p:spPr/>
        <p:txBody>
          <a:bodyPr>
            <a:normAutofit/>
          </a:bodyPr>
          <a:lstStyle/>
          <a:p>
            <a:pPr marL="0" indent="0" algn="ctr">
              <a:buNone/>
            </a:pPr>
            <a:r>
              <a:rPr lang="en-US" sz="2800" b="1" dirty="0"/>
              <a:t>Mosquito attractant</a:t>
            </a:r>
            <a:r>
              <a:rPr lang="en-IN" sz="2800" b="1" dirty="0"/>
              <a:t>→ UV Light with electrified grid  system </a:t>
            </a:r>
            <a:r>
              <a:rPr lang="en-US" sz="3200" b="1" dirty="0"/>
              <a:t> </a:t>
            </a:r>
            <a:r>
              <a:rPr lang="en-IN" sz="2800" b="1" dirty="0"/>
              <a:t>→ Electrocuted!</a:t>
            </a:r>
          </a:p>
          <a:p>
            <a:pPr marL="0" indent="0">
              <a:buNone/>
            </a:pPr>
            <a:endParaRPr lang="en-US" sz="2800" b="1" dirty="0"/>
          </a:p>
          <a:p>
            <a:pPr marL="0" indent="0">
              <a:lnSpc>
                <a:spcPct val="100000"/>
              </a:lnSpc>
              <a:buNone/>
            </a:pPr>
            <a:r>
              <a:rPr lang="en-US" sz="2000" b="1" dirty="0"/>
              <a:t>1. Mosquito Attraction</a:t>
            </a:r>
            <a:endParaRPr lang="en-IN" sz="2000" b="1" dirty="0"/>
          </a:p>
          <a:p>
            <a:pPr marL="342900" indent="-342900">
              <a:lnSpc>
                <a:spcPct val="100000"/>
              </a:lnSpc>
              <a:buFont typeface="Arial" panose="020B0604020202020204" pitchFamily="34" charset="0"/>
              <a:buChar char="•"/>
            </a:pPr>
            <a:r>
              <a:rPr lang="en-IN" sz="2000" dirty="0"/>
              <a:t>The attractant paste releases CO₂ and volatile compounds to mimic human             scent.</a:t>
            </a:r>
          </a:p>
          <a:p>
            <a:pPr marL="342900" indent="-342900">
              <a:lnSpc>
                <a:spcPct val="100000"/>
              </a:lnSpc>
              <a:buFont typeface="Arial" panose="020B0604020202020204" pitchFamily="34" charset="0"/>
              <a:buChar char="•"/>
            </a:pPr>
            <a:r>
              <a:rPr lang="en-IN" sz="2000" dirty="0"/>
              <a:t>KMnO</a:t>
            </a:r>
            <a:r>
              <a:rPr lang="en-IN" sz="2000" baseline="-25000" dirty="0"/>
              <a:t>4</a:t>
            </a:r>
            <a:r>
              <a:rPr lang="en-IN" sz="2000" dirty="0"/>
              <a:t> and carbon compounds facilitate CO</a:t>
            </a:r>
            <a:r>
              <a:rPr lang="en-IN" sz="2000" baseline="-25000" dirty="0"/>
              <a:t>2</a:t>
            </a:r>
            <a:r>
              <a:rPr lang="en-IN" sz="2000" dirty="0"/>
              <a:t> production.</a:t>
            </a:r>
          </a:p>
          <a:p>
            <a:pPr marL="342900" indent="-342900">
              <a:lnSpc>
                <a:spcPct val="100000"/>
              </a:lnSpc>
              <a:buFont typeface="Arial" panose="020B0604020202020204" pitchFamily="34" charset="0"/>
              <a:buChar char="•"/>
            </a:pPr>
            <a:r>
              <a:rPr lang="en-IN" sz="2000" dirty="0"/>
              <a:t>Additional natural attractants &amp; UV light enhance mosquito luring.</a:t>
            </a:r>
          </a:p>
          <a:p>
            <a:pPr marL="0" indent="0">
              <a:lnSpc>
                <a:spcPct val="100000"/>
              </a:lnSpc>
              <a:buNone/>
            </a:pPr>
            <a:r>
              <a:rPr lang="en-IN" sz="2000" b="1" dirty="0"/>
              <a:t>2. Mosquito Extermination</a:t>
            </a:r>
          </a:p>
          <a:p>
            <a:pPr marL="342900" indent="-342900">
              <a:lnSpc>
                <a:spcPct val="100000"/>
              </a:lnSpc>
              <a:buFont typeface="Arial" panose="020B0604020202020204" pitchFamily="34" charset="0"/>
              <a:buChar char="•"/>
            </a:pPr>
            <a:r>
              <a:rPr lang="en-IN" sz="2000" dirty="0"/>
              <a:t>Uses a mosquito zapper circuit.</a:t>
            </a:r>
          </a:p>
          <a:p>
            <a:pPr marL="342900" indent="-342900">
              <a:lnSpc>
                <a:spcPct val="100000"/>
              </a:lnSpc>
              <a:buFont typeface="Arial" panose="020B0604020202020204" pitchFamily="34" charset="0"/>
              <a:buChar char="•"/>
            </a:pPr>
            <a:r>
              <a:rPr lang="en-IN" sz="2000" dirty="0"/>
              <a:t>A high-voltage grid above the attraction zone eliminates mosquitoes.</a:t>
            </a:r>
            <a:endParaRPr lang="en-IN" dirty="0"/>
          </a:p>
        </p:txBody>
      </p:sp>
    </p:spTree>
    <p:extLst>
      <p:ext uri="{BB962C8B-B14F-4D97-AF65-F5344CB8AC3E}">
        <p14:creationId xmlns:p14="http://schemas.microsoft.com/office/powerpoint/2010/main" val="189189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D2F04-DB68-9C2C-24BE-EF32F266CE36}"/>
            </a:ext>
          </a:extLst>
        </p:cNvPr>
        <p:cNvGrpSpPr/>
        <p:nvPr/>
      </p:nvGrpSpPr>
      <p:grpSpPr>
        <a:xfrm>
          <a:off x="0" y="0"/>
          <a:ext cx="0" cy="0"/>
          <a:chOff x="0" y="0"/>
          <a:chExt cx="0" cy="0"/>
        </a:xfrm>
      </p:grpSpPr>
      <p:pic>
        <p:nvPicPr>
          <p:cNvPr id="4" name="Picture 2" descr="C:\Users\DELL\Desktop\College Presentation New  B.jpg">
            <a:extLst>
              <a:ext uri="{FF2B5EF4-FFF2-40B4-BE49-F238E27FC236}">
                <a16:creationId xmlns:a16="http://schemas.microsoft.com/office/drawing/2014/main" id="{85C0B021-D30A-CBE5-EB47-C6F936FE5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2" y="0"/>
            <a:ext cx="95012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56DD39-1697-8D9B-3E02-27756034ACE6}"/>
              </a:ext>
            </a:extLst>
          </p:cNvPr>
          <p:cNvSpPr>
            <a:spLocks noGrp="1"/>
          </p:cNvSpPr>
          <p:nvPr>
            <p:ph type="title"/>
          </p:nvPr>
        </p:nvSpPr>
        <p:spPr>
          <a:xfrm>
            <a:off x="0" y="274638"/>
            <a:ext cx="8229600" cy="1143000"/>
          </a:xfrm>
        </p:spPr>
        <p:txBody>
          <a:bodyPr>
            <a:noAutofit/>
          </a:bodyPr>
          <a:lstStyle/>
          <a:p>
            <a:r>
              <a:rPr lang="en-US" b="1" dirty="0">
                <a:solidFill>
                  <a:srgbClr val="0070C0"/>
                </a:solidFill>
              </a:rPr>
              <a:t>Preparation of CO</a:t>
            </a:r>
            <a:r>
              <a:rPr lang="en-US" b="1" baseline="-25000" dirty="0">
                <a:solidFill>
                  <a:srgbClr val="0070C0"/>
                </a:solidFill>
              </a:rPr>
              <a:t>2 </a:t>
            </a:r>
            <a:r>
              <a:rPr lang="en-US" b="1" dirty="0">
                <a:solidFill>
                  <a:srgbClr val="0070C0"/>
                </a:solidFill>
              </a:rPr>
              <a:t>Infused Paste</a:t>
            </a:r>
          </a:p>
        </p:txBody>
      </p:sp>
      <p:sp>
        <p:nvSpPr>
          <p:cNvPr id="6" name="Slide Number Placeholder 5">
            <a:extLst>
              <a:ext uri="{FF2B5EF4-FFF2-40B4-BE49-F238E27FC236}">
                <a16:creationId xmlns:a16="http://schemas.microsoft.com/office/drawing/2014/main" id="{A02A5C54-D4FF-1522-EDCA-88BDE6F39EA5}"/>
              </a:ext>
            </a:extLst>
          </p:cNvPr>
          <p:cNvSpPr>
            <a:spLocks noGrp="1"/>
          </p:cNvSpPr>
          <p:nvPr>
            <p:ph type="sldNum" sz="quarter" idx="12"/>
          </p:nvPr>
        </p:nvSpPr>
        <p:spPr/>
        <p:txBody>
          <a:bodyPr/>
          <a:lstStyle/>
          <a:p>
            <a:fld id="{228EDF43-193C-4377-8100-EFA883FC3D74}" type="slidenum">
              <a:rPr lang="en-US" smtClean="0"/>
              <a:pPr/>
              <a:t>5</a:t>
            </a:fld>
            <a:endParaRPr lang="en-US"/>
          </a:p>
        </p:txBody>
      </p:sp>
      <p:sp>
        <p:nvSpPr>
          <p:cNvPr id="5" name="Content Placeholder 4">
            <a:extLst>
              <a:ext uri="{FF2B5EF4-FFF2-40B4-BE49-F238E27FC236}">
                <a16:creationId xmlns:a16="http://schemas.microsoft.com/office/drawing/2014/main" id="{F8E59ADC-952A-1DBE-6EA4-F12B60F0B383}"/>
              </a:ext>
            </a:extLst>
          </p:cNvPr>
          <p:cNvSpPr>
            <a:spLocks noGrp="1"/>
          </p:cNvSpPr>
          <p:nvPr>
            <p:ph idx="1"/>
          </p:nvPr>
        </p:nvSpPr>
        <p:spPr/>
        <p:txBody>
          <a:bodyPr>
            <a:normAutofit fontScale="85000" lnSpcReduction="20000"/>
          </a:bodyPr>
          <a:lstStyle/>
          <a:p>
            <a:pPr marL="677250" indent="-514350">
              <a:lnSpc>
                <a:spcPct val="100000"/>
              </a:lnSpc>
              <a:buFont typeface="+mj-lt"/>
              <a:buAutoNum type="arabicPeriod"/>
            </a:pPr>
            <a:r>
              <a:rPr kumimoji="0" lang="en-US" altLang="en-US" sz="3200" b="0" i="0" u="none" strike="noStrike" cap="none" normalizeH="0" baseline="0" dirty="0">
                <a:ln>
                  <a:noFill/>
                </a:ln>
                <a:solidFill>
                  <a:schemeClr val="tx1"/>
                </a:solidFill>
                <a:effectLst/>
                <a:cs typeface="Arial" panose="020B0604020202020204" pitchFamily="34" charset="0"/>
              </a:rPr>
              <a:t>Start by combining a few grams of cornstarch, gelatin, sugar, glycerin, and water, stirring until the mixture thickens.</a:t>
            </a:r>
          </a:p>
          <a:p>
            <a:pPr marL="677250" indent="-514350">
              <a:lnSpc>
                <a:spcPct val="100000"/>
              </a:lnSpc>
              <a:buFont typeface="+mj-lt"/>
              <a:buAutoNum type="arabicPeriod"/>
            </a:pPr>
            <a:r>
              <a:rPr kumimoji="0" lang="en-US" altLang="en-US" sz="3200" b="0" i="0" u="none" strike="noStrike" cap="none" normalizeH="0" baseline="0" dirty="0">
                <a:ln>
                  <a:noFill/>
                </a:ln>
                <a:solidFill>
                  <a:schemeClr val="tx1"/>
                </a:solidFill>
                <a:effectLst/>
                <a:cs typeface="Arial" panose="020B0604020202020204" pitchFamily="34" charset="0"/>
              </a:rPr>
              <a:t>Additionally, incorporate honey, yeast, baking soda, citric acid, CO₂ powder, and KMnO4, then mix the ingredients thoroughly.</a:t>
            </a:r>
          </a:p>
          <a:p>
            <a:pPr marL="677250" indent="-514350">
              <a:lnSpc>
                <a:spcPct val="100000"/>
              </a:lnSpc>
              <a:buFont typeface="+mj-lt"/>
              <a:buAutoNum type="arabicPeriod"/>
            </a:pPr>
            <a:r>
              <a:rPr kumimoji="0" lang="en-US" altLang="en-US" sz="3200" b="0" i="0" u="none" strike="noStrike" cap="none" normalizeH="0" baseline="0" dirty="0">
                <a:ln>
                  <a:noFill/>
                </a:ln>
                <a:solidFill>
                  <a:schemeClr val="tx1"/>
                </a:solidFill>
                <a:effectLst/>
                <a:cs typeface="Arial" panose="020B0604020202020204" pitchFamily="34" charset="0"/>
              </a:rPr>
              <a:t> Introduce lactic acid and ethanol into the prepared mixture. </a:t>
            </a:r>
          </a:p>
          <a:p>
            <a:pPr marL="677250" indent="-514350">
              <a:lnSpc>
                <a:spcPct val="100000"/>
              </a:lnSpc>
              <a:buFont typeface="+mj-lt"/>
              <a:buAutoNum type="arabicPeriod"/>
            </a:pPr>
            <a:r>
              <a:rPr kumimoji="0" lang="en-US" altLang="en-US" sz="3200" b="0" i="0" u="none" strike="noStrike" cap="none" normalizeH="0" baseline="0" dirty="0">
                <a:ln>
                  <a:noFill/>
                </a:ln>
                <a:solidFill>
                  <a:schemeClr val="tx1"/>
                </a:solidFill>
                <a:effectLst/>
                <a:cs typeface="Arial" panose="020B0604020202020204" pitchFamily="34" charset="0"/>
              </a:rPr>
              <a:t>Allow the solution to sit for 4-6 hours to enhance CO₂ emission during fermentation. </a:t>
            </a:r>
          </a:p>
          <a:p>
            <a:pPr marL="677250" indent="-514350">
              <a:lnSpc>
                <a:spcPct val="100000"/>
              </a:lnSpc>
              <a:buFont typeface="+mj-lt"/>
              <a:buAutoNum type="arabicPeriod"/>
            </a:pPr>
            <a:r>
              <a:rPr kumimoji="0" lang="en-US" altLang="en-US" sz="3200" b="0" i="0" u="none" strike="noStrike" cap="none" normalizeH="0" baseline="0" dirty="0">
                <a:ln>
                  <a:noFill/>
                </a:ln>
                <a:solidFill>
                  <a:schemeClr val="tx1"/>
                </a:solidFill>
                <a:effectLst/>
                <a:cs typeface="Arial" panose="020B0604020202020204" pitchFamily="34" charset="0"/>
              </a:rPr>
              <a:t>Application: Strategically place the paste inside the model to effectively lure</a:t>
            </a:r>
            <a:endParaRPr lang="en-IN" dirty="0"/>
          </a:p>
        </p:txBody>
      </p:sp>
    </p:spTree>
    <p:extLst>
      <p:ext uri="{BB962C8B-B14F-4D97-AF65-F5344CB8AC3E}">
        <p14:creationId xmlns:p14="http://schemas.microsoft.com/office/powerpoint/2010/main" val="229839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DELL\Desktop\College Presentation New  B.jpg">
            <a:extLst>
              <a:ext uri="{FF2B5EF4-FFF2-40B4-BE49-F238E27FC236}">
                <a16:creationId xmlns:a16="http://schemas.microsoft.com/office/drawing/2014/main" id="{8FCAD137-BC73-2DA8-8A04-EF5C1B71A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342" y="-53512"/>
            <a:ext cx="9501222"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228EDF43-193C-4377-8100-EFA883FC3D74}" type="slidenum">
              <a:rPr lang="en-US" smtClean="0"/>
              <a:pPr/>
              <a:t>6</a:t>
            </a:fld>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090" name="Ink 2089">
                <a:extLst>
                  <a:ext uri="{FF2B5EF4-FFF2-40B4-BE49-F238E27FC236}">
                    <a16:creationId xmlns:a16="http://schemas.microsoft.com/office/drawing/2014/main" id="{924DA5CA-E676-5241-4BEA-39C46E7E8AD8}"/>
                  </a:ext>
                </a:extLst>
              </p14:cNvPr>
              <p14:cNvContentPartPr/>
              <p14:nvPr/>
            </p14:nvContentPartPr>
            <p14:xfrm>
              <a:off x="2645660" y="2374860"/>
              <a:ext cx="360" cy="360"/>
            </p14:xfrm>
          </p:contentPart>
        </mc:Choice>
        <mc:Fallback xmlns="">
          <p:pic>
            <p:nvPicPr>
              <p:cNvPr id="2090" name="Ink 2089">
                <a:extLst>
                  <a:ext uri="{FF2B5EF4-FFF2-40B4-BE49-F238E27FC236}">
                    <a16:creationId xmlns:a16="http://schemas.microsoft.com/office/drawing/2014/main" id="{924DA5CA-E676-5241-4BEA-39C46E7E8AD8}"/>
                  </a:ext>
                </a:extLst>
              </p:cNvPr>
              <p:cNvPicPr/>
              <p:nvPr/>
            </p:nvPicPr>
            <p:blipFill>
              <a:blip r:embed="rId5"/>
              <a:stretch>
                <a:fillRect/>
              </a:stretch>
            </p:blipFill>
            <p:spPr>
              <a:xfrm>
                <a:off x="2641340" y="2347860"/>
                <a:ext cx="9000" cy="54000"/>
              </a:xfrm>
              <a:prstGeom prst="rect">
                <a:avLst/>
              </a:prstGeom>
            </p:spPr>
          </p:pic>
        </mc:Fallback>
      </mc:AlternateContent>
      <p:sp>
        <p:nvSpPr>
          <p:cNvPr id="2134" name="Rectangle 2133">
            <a:extLst>
              <a:ext uri="{FF2B5EF4-FFF2-40B4-BE49-F238E27FC236}">
                <a16:creationId xmlns:a16="http://schemas.microsoft.com/office/drawing/2014/main" id="{D81181E5-D319-C0ED-D682-E6CC584B96E8}"/>
              </a:ext>
            </a:extLst>
          </p:cNvPr>
          <p:cNvSpPr/>
          <p:nvPr/>
        </p:nvSpPr>
        <p:spPr>
          <a:xfrm>
            <a:off x="186342" y="3375488"/>
            <a:ext cx="1208467" cy="4533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dirty="0"/>
              <a:t>Mosquito  attracted by the paste and UV</a:t>
            </a:r>
            <a:endParaRPr lang="en-IN" sz="1100" dirty="0"/>
          </a:p>
        </p:txBody>
      </p:sp>
      <p:cxnSp>
        <p:nvCxnSpPr>
          <p:cNvPr id="2182" name="Straight Connector 2181">
            <a:extLst>
              <a:ext uri="{FF2B5EF4-FFF2-40B4-BE49-F238E27FC236}">
                <a16:creationId xmlns:a16="http://schemas.microsoft.com/office/drawing/2014/main" id="{95492A5A-9909-34DE-F96F-CAB8B2747FB3}"/>
              </a:ext>
            </a:extLst>
          </p:cNvPr>
          <p:cNvCxnSpPr>
            <a:cxnSpLocks/>
          </p:cNvCxnSpPr>
          <p:nvPr/>
        </p:nvCxnSpPr>
        <p:spPr>
          <a:xfrm flipH="1" flipV="1">
            <a:off x="2679495" y="2036052"/>
            <a:ext cx="499568" cy="669411"/>
          </a:xfrm>
          <a:prstGeom prst="line">
            <a:avLst/>
          </a:prstGeom>
        </p:spPr>
        <p:style>
          <a:lnRef idx="1">
            <a:schemeClr val="dk1"/>
          </a:lnRef>
          <a:fillRef idx="0">
            <a:schemeClr val="dk1"/>
          </a:fillRef>
          <a:effectRef idx="0">
            <a:schemeClr val="dk1"/>
          </a:effectRef>
          <a:fontRef idx="minor">
            <a:schemeClr val="tx1"/>
          </a:fontRef>
        </p:style>
      </p:cxnSp>
      <p:cxnSp>
        <p:nvCxnSpPr>
          <p:cNvPr id="2184" name="Straight Connector 2183">
            <a:extLst>
              <a:ext uri="{FF2B5EF4-FFF2-40B4-BE49-F238E27FC236}">
                <a16:creationId xmlns:a16="http://schemas.microsoft.com/office/drawing/2014/main" id="{F7CEF35F-65C0-C8EE-3740-E48D0870E829}"/>
              </a:ext>
            </a:extLst>
          </p:cNvPr>
          <p:cNvCxnSpPr>
            <a:cxnSpLocks/>
          </p:cNvCxnSpPr>
          <p:nvPr/>
        </p:nvCxnSpPr>
        <p:spPr>
          <a:xfrm>
            <a:off x="3383116" y="3429000"/>
            <a:ext cx="56579" cy="430213"/>
          </a:xfrm>
          <a:prstGeom prst="line">
            <a:avLst/>
          </a:prstGeom>
        </p:spPr>
        <p:style>
          <a:lnRef idx="1">
            <a:schemeClr val="dk1"/>
          </a:lnRef>
          <a:fillRef idx="0">
            <a:schemeClr val="dk1"/>
          </a:fillRef>
          <a:effectRef idx="0">
            <a:schemeClr val="dk1"/>
          </a:effectRef>
          <a:fontRef idx="minor">
            <a:schemeClr val="tx1"/>
          </a:fontRef>
        </p:style>
      </p:cxnSp>
      <p:sp>
        <p:nvSpPr>
          <p:cNvPr id="2190" name="Rectangle 2189">
            <a:extLst>
              <a:ext uri="{FF2B5EF4-FFF2-40B4-BE49-F238E27FC236}">
                <a16:creationId xmlns:a16="http://schemas.microsoft.com/office/drawing/2014/main" id="{3B358F30-D1EC-EFFD-B0AB-E40C3D586791}"/>
              </a:ext>
            </a:extLst>
          </p:cNvPr>
          <p:cNvSpPr/>
          <p:nvPr/>
        </p:nvSpPr>
        <p:spPr>
          <a:xfrm>
            <a:off x="1849119" y="1605346"/>
            <a:ext cx="910225" cy="3405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i="1" dirty="0"/>
              <a:t>Paste </a:t>
            </a:r>
            <a:r>
              <a:rPr lang="en-US" sz="1400" i="1" dirty="0" err="1"/>
              <a:t>odour</a:t>
            </a:r>
            <a:endParaRPr lang="en-IN" sz="1400" i="1" dirty="0"/>
          </a:p>
        </p:txBody>
      </p:sp>
      <p:sp>
        <p:nvSpPr>
          <p:cNvPr id="2195" name="Rectangle 2194">
            <a:extLst>
              <a:ext uri="{FF2B5EF4-FFF2-40B4-BE49-F238E27FC236}">
                <a16:creationId xmlns:a16="http://schemas.microsoft.com/office/drawing/2014/main" id="{C46FA239-BC24-BF65-0A44-F8662B32259D}"/>
              </a:ext>
            </a:extLst>
          </p:cNvPr>
          <p:cNvSpPr/>
          <p:nvPr/>
        </p:nvSpPr>
        <p:spPr>
          <a:xfrm>
            <a:off x="4436109" y="1795884"/>
            <a:ext cx="814422" cy="2455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Electrified grid</a:t>
            </a:r>
            <a:endParaRPr lang="en-IN" sz="1100" dirty="0"/>
          </a:p>
        </p:txBody>
      </p:sp>
      <p:sp>
        <p:nvSpPr>
          <p:cNvPr id="2207" name="Rectangle 2206">
            <a:extLst>
              <a:ext uri="{FF2B5EF4-FFF2-40B4-BE49-F238E27FC236}">
                <a16:creationId xmlns:a16="http://schemas.microsoft.com/office/drawing/2014/main" id="{C8C478CC-025D-D5B2-D02B-14D14C9701D0}"/>
              </a:ext>
            </a:extLst>
          </p:cNvPr>
          <p:cNvSpPr/>
          <p:nvPr/>
        </p:nvSpPr>
        <p:spPr>
          <a:xfrm>
            <a:off x="5152357" y="5263313"/>
            <a:ext cx="1321079" cy="4012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Electrocuted mosquito</a:t>
            </a:r>
            <a:endParaRPr lang="en-IN" sz="1100" dirty="0"/>
          </a:p>
        </p:txBody>
      </p:sp>
      <p:sp>
        <p:nvSpPr>
          <p:cNvPr id="2208" name="Rectangle 2207">
            <a:extLst>
              <a:ext uri="{FF2B5EF4-FFF2-40B4-BE49-F238E27FC236}">
                <a16:creationId xmlns:a16="http://schemas.microsoft.com/office/drawing/2014/main" id="{644E30EF-24C8-BDF0-2CAD-8ADC10F58A50}"/>
              </a:ext>
            </a:extLst>
          </p:cNvPr>
          <p:cNvSpPr/>
          <p:nvPr/>
        </p:nvSpPr>
        <p:spPr>
          <a:xfrm>
            <a:off x="121902" y="845839"/>
            <a:ext cx="2036555" cy="5110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Paste + UV </a:t>
            </a:r>
          </a:p>
          <a:p>
            <a:pPr algn="ctr"/>
            <a:r>
              <a:rPr lang="en-US" dirty="0"/>
              <a:t>(Attractants)</a:t>
            </a:r>
            <a:endParaRPr lang="en-IN" dirty="0"/>
          </a:p>
        </p:txBody>
      </p:sp>
      <p:pic>
        <p:nvPicPr>
          <p:cNvPr id="2228" name="Picture 12" descr="Image result for picture of mosquito white background">
            <a:extLst>
              <a:ext uri="{FF2B5EF4-FFF2-40B4-BE49-F238E27FC236}">
                <a16:creationId xmlns:a16="http://schemas.microsoft.com/office/drawing/2014/main" id="{469E9C71-5649-D2E3-BC18-0AE91BC0AE4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0069" y="1709742"/>
            <a:ext cx="1351588" cy="886410"/>
          </a:xfrm>
          <a:prstGeom prst="rect">
            <a:avLst/>
          </a:prstGeom>
          <a:noFill/>
          <a:extLst>
            <a:ext uri="{909E8E84-426E-40DD-AFC4-6F175D3DCCD1}">
              <a14:hiddenFill xmlns:a14="http://schemas.microsoft.com/office/drawing/2010/main">
                <a:solidFill>
                  <a:srgbClr val="FFFFFF"/>
                </a:solidFill>
              </a14:hiddenFill>
            </a:ext>
          </a:extLst>
        </p:spPr>
      </p:pic>
      <p:cxnSp>
        <p:nvCxnSpPr>
          <p:cNvPr id="2230" name="Straight Arrow Connector 2229">
            <a:extLst>
              <a:ext uri="{FF2B5EF4-FFF2-40B4-BE49-F238E27FC236}">
                <a16:creationId xmlns:a16="http://schemas.microsoft.com/office/drawing/2014/main" id="{D51B78C0-E010-5A74-CCA7-F6AC3F324594}"/>
              </a:ext>
            </a:extLst>
          </p:cNvPr>
          <p:cNvCxnSpPr>
            <a:cxnSpLocks/>
          </p:cNvCxnSpPr>
          <p:nvPr/>
        </p:nvCxnSpPr>
        <p:spPr>
          <a:xfrm>
            <a:off x="1491256" y="2286633"/>
            <a:ext cx="886087" cy="4908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31" name="Straight Arrow Connector 2230">
            <a:extLst>
              <a:ext uri="{FF2B5EF4-FFF2-40B4-BE49-F238E27FC236}">
                <a16:creationId xmlns:a16="http://schemas.microsoft.com/office/drawing/2014/main" id="{B884D99B-F999-7E44-AFD2-6E3082B6C935}"/>
              </a:ext>
            </a:extLst>
          </p:cNvPr>
          <p:cNvCxnSpPr>
            <a:cxnSpLocks/>
          </p:cNvCxnSpPr>
          <p:nvPr/>
        </p:nvCxnSpPr>
        <p:spPr>
          <a:xfrm>
            <a:off x="4975949" y="3976464"/>
            <a:ext cx="893282" cy="41740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234" name="Rectangle 2233">
            <a:extLst>
              <a:ext uri="{FF2B5EF4-FFF2-40B4-BE49-F238E27FC236}">
                <a16:creationId xmlns:a16="http://schemas.microsoft.com/office/drawing/2014/main" id="{C9400535-6A83-EB4F-2C52-AB80CD164E3F}"/>
              </a:ext>
            </a:extLst>
          </p:cNvPr>
          <p:cNvSpPr/>
          <p:nvPr/>
        </p:nvSpPr>
        <p:spPr>
          <a:xfrm>
            <a:off x="2470164" y="4368400"/>
            <a:ext cx="2232461" cy="5894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Mosquitoes are Attracted</a:t>
            </a:r>
            <a:endParaRPr lang="en-IN" dirty="0"/>
          </a:p>
        </p:txBody>
      </p:sp>
      <p:sp>
        <p:nvSpPr>
          <p:cNvPr id="2235" name="Content Placeholder 2234">
            <a:extLst>
              <a:ext uri="{FF2B5EF4-FFF2-40B4-BE49-F238E27FC236}">
                <a16:creationId xmlns:a16="http://schemas.microsoft.com/office/drawing/2014/main" id="{E9BAD628-5F3F-E222-6D6D-FAED45C38160}"/>
              </a:ext>
            </a:extLst>
          </p:cNvPr>
          <p:cNvSpPr>
            <a:spLocks noGrp="1"/>
          </p:cNvSpPr>
          <p:nvPr>
            <p:ph idx="1"/>
          </p:nvPr>
        </p:nvSpPr>
        <p:spPr>
          <a:xfrm>
            <a:off x="5815471" y="3118119"/>
            <a:ext cx="3019689" cy="8910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normAutofit lnSpcReduction="10000"/>
          </a:bodyPr>
          <a:lstStyle/>
          <a:p>
            <a:pPr marL="0" indent="0" algn="ctr">
              <a:buNone/>
            </a:pPr>
            <a:r>
              <a:rPr lang="en-US" sz="1800" dirty="0"/>
              <a:t>Mosquitoes are shocked to death upon landing on the electrified grid</a:t>
            </a:r>
            <a:endParaRPr lang="en-IN" sz="1800" dirty="0"/>
          </a:p>
        </p:txBody>
      </p:sp>
      <p:pic>
        <p:nvPicPr>
          <p:cNvPr id="8" name="Content Placeholder 6">
            <a:extLst>
              <a:ext uri="{FF2B5EF4-FFF2-40B4-BE49-F238E27FC236}">
                <a16:creationId xmlns:a16="http://schemas.microsoft.com/office/drawing/2014/main" id="{87FCC576-E543-7CD7-C93E-8C1C6275C7AC}"/>
              </a:ext>
            </a:extLst>
          </p:cNvPr>
          <p:cNvPicPr>
            <a:picLocks noChangeAspect="1"/>
          </p:cNvPicPr>
          <p:nvPr/>
        </p:nvPicPr>
        <p:blipFill>
          <a:blip r:embed="rId7" cstate="print">
            <a:extLst>
              <a:ext uri="{28A0092B-C50C-407E-A947-70E740481C1C}">
                <a14:useLocalDpi xmlns:a14="http://schemas.microsoft.com/office/drawing/2010/main" val="0"/>
              </a:ext>
            </a:extLst>
          </a:blip>
          <a:srcRect t="21316" b="32545"/>
          <a:stretch/>
        </p:blipFill>
        <p:spPr>
          <a:xfrm>
            <a:off x="6448306" y="4081426"/>
            <a:ext cx="1881699" cy="1929325"/>
          </a:xfrm>
          <a:prstGeom prst="rect">
            <a:avLst/>
          </a:prstGeom>
        </p:spPr>
      </p:pic>
      <p:pic>
        <p:nvPicPr>
          <p:cNvPr id="5" name="Picture 4">
            <a:extLst>
              <a:ext uri="{FF2B5EF4-FFF2-40B4-BE49-F238E27FC236}">
                <a16:creationId xmlns:a16="http://schemas.microsoft.com/office/drawing/2014/main" id="{EBC4A4F8-0627-FE51-E9F5-6054BA8FE942}"/>
              </a:ext>
            </a:extLst>
          </p:cNvPr>
          <p:cNvPicPr>
            <a:picLocks noChangeAspect="1"/>
          </p:cNvPicPr>
          <p:nvPr/>
        </p:nvPicPr>
        <p:blipFill>
          <a:blip r:embed="rId8"/>
          <a:stretch>
            <a:fillRect/>
          </a:stretch>
        </p:blipFill>
        <p:spPr>
          <a:xfrm>
            <a:off x="55120" y="1573085"/>
            <a:ext cx="1470912" cy="1767004"/>
          </a:xfrm>
          <a:prstGeom prst="rect">
            <a:avLst/>
          </a:prstGeom>
        </p:spPr>
      </p:pic>
      <p:sp>
        <p:nvSpPr>
          <p:cNvPr id="4" name="TextBox 3">
            <a:extLst>
              <a:ext uri="{FF2B5EF4-FFF2-40B4-BE49-F238E27FC236}">
                <a16:creationId xmlns:a16="http://schemas.microsoft.com/office/drawing/2014/main" id="{A81A137F-45E5-1D1E-C8A1-60EA8E7DD0B4}"/>
              </a:ext>
            </a:extLst>
          </p:cNvPr>
          <p:cNvSpPr txBox="1"/>
          <p:nvPr/>
        </p:nvSpPr>
        <p:spPr>
          <a:xfrm>
            <a:off x="2838397" y="346070"/>
            <a:ext cx="3842303" cy="769441"/>
          </a:xfrm>
          <a:prstGeom prst="rect">
            <a:avLst/>
          </a:prstGeom>
          <a:noFill/>
        </p:spPr>
        <p:txBody>
          <a:bodyPr wrap="square" rtlCol="0">
            <a:spAutoFit/>
          </a:bodyPr>
          <a:lstStyle/>
          <a:p>
            <a:r>
              <a:rPr lang="en-US" sz="4400" b="1" dirty="0">
                <a:solidFill>
                  <a:srgbClr val="0070C0"/>
                </a:solidFill>
              </a:rPr>
              <a:t>Work Flow</a:t>
            </a:r>
            <a:endParaRPr lang="en-IN" sz="4400" dirty="0"/>
          </a:p>
        </p:txBody>
      </p:sp>
      <p:sp>
        <p:nvSpPr>
          <p:cNvPr id="2200" name="Oval 2199">
            <a:extLst>
              <a:ext uri="{FF2B5EF4-FFF2-40B4-BE49-F238E27FC236}">
                <a16:creationId xmlns:a16="http://schemas.microsoft.com/office/drawing/2014/main" id="{16212202-5D60-CC90-418A-1FD3C639017E}"/>
              </a:ext>
            </a:extLst>
          </p:cNvPr>
          <p:cNvSpPr/>
          <p:nvPr/>
        </p:nvSpPr>
        <p:spPr>
          <a:xfrm>
            <a:off x="7200128" y="4845164"/>
            <a:ext cx="396207" cy="418149"/>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199" name="Picture 10" descr="Image result for mosquito picture(animatic)">
            <a:extLst>
              <a:ext uri="{FF2B5EF4-FFF2-40B4-BE49-F238E27FC236}">
                <a16:creationId xmlns:a16="http://schemas.microsoft.com/office/drawing/2014/main" id="{0CD73D99-6DE2-C67C-3ED5-A0D491A17DB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71370" y="4885462"/>
            <a:ext cx="263802" cy="321252"/>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6">
            <a:extLst>
              <a:ext uri="{FF2B5EF4-FFF2-40B4-BE49-F238E27FC236}">
                <a16:creationId xmlns:a16="http://schemas.microsoft.com/office/drawing/2014/main" id="{B85734CF-1449-676D-CA18-B0AA001AED2A}"/>
              </a:ext>
            </a:extLst>
          </p:cNvPr>
          <p:cNvPicPr>
            <a:picLocks noChangeAspect="1"/>
          </p:cNvPicPr>
          <p:nvPr/>
        </p:nvPicPr>
        <p:blipFill>
          <a:blip r:embed="rId7" cstate="print">
            <a:extLst>
              <a:ext uri="{28A0092B-C50C-407E-A947-70E740481C1C}">
                <a14:useLocalDpi xmlns:a14="http://schemas.microsoft.com/office/drawing/2010/main" val="0"/>
              </a:ext>
            </a:extLst>
          </a:blip>
          <a:srcRect t="21316" b="32545"/>
          <a:stretch/>
        </p:blipFill>
        <p:spPr>
          <a:xfrm>
            <a:off x="2642110" y="1963778"/>
            <a:ext cx="1881699" cy="1929325"/>
          </a:xfrm>
          <a:prstGeom prst="rect">
            <a:avLst/>
          </a:prstGeom>
        </p:spPr>
      </p:pic>
      <p:cxnSp>
        <p:nvCxnSpPr>
          <p:cNvPr id="2203" name="Straight Connector 2202">
            <a:extLst>
              <a:ext uri="{FF2B5EF4-FFF2-40B4-BE49-F238E27FC236}">
                <a16:creationId xmlns:a16="http://schemas.microsoft.com/office/drawing/2014/main" id="{B8254790-BBF0-F231-CC3A-20B004BD18CA}"/>
              </a:ext>
            </a:extLst>
          </p:cNvPr>
          <p:cNvCxnSpPr>
            <a:cxnSpLocks/>
          </p:cNvCxnSpPr>
          <p:nvPr/>
        </p:nvCxnSpPr>
        <p:spPr>
          <a:xfrm flipH="1">
            <a:off x="7265856" y="4896941"/>
            <a:ext cx="264751" cy="3500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2" name="Straight Connector 2201">
            <a:extLst>
              <a:ext uri="{FF2B5EF4-FFF2-40B4-BE49-F238E27FC236}">
                <a16:creationId xmlns:a16="http://schemas.microsoft.com/office/drawing/2014/main" id="{17FBD100-00BF-FCA3-28E0-8229E6AEE359}"/>
              </a:ext>
            </a:extLst>
          </p:cNvPr>
          <p:cNvCxnSpPr/>
          <p:nvPr/>
        </p:nvCxnSpPr>
        <p:spPr>
          <a:xfrm>
            <a:off x="7220195" y="4910129"/>
            <a:ext cx="337919" cy="3047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91" name="Rectangle 2190">
            <a:extLst>
              <a:ext uri="{FF2B5EF4-FFF2-40B4-BE49-F238E27FC236}">
                <a16:creationId xmlns:a16="http://schemas.microsoft.com/office/drawing/2014/main" id="{FE32374F-B2C3-70E8-2DC5-815546C1C0A3}"/>
              </a:ext>
            </a:extLst>
          </p:cNvPr>
          <p:cNvSpPr/>
          <p:nvPr/>
        </p:nvSpPr>
        <p:spPr>
          <a:xfrm>
            <a:off x="3087255" y="3893103"/>
            <a:ext cx="704880" cy="34519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i="1" dirty="0"/>
              <a:t>UV light</a:t>
            </a:r>
            <a:endParaRPr lang="en-IN" sz="1400" i="1" dirty="0"/>
          </a:p>
        </p:txBody>
      </p:sp>
      <mc:AlternateContent xmlns:mc="http://schemas.openxmlformats.org/markup-compatibility/2006">
        <mc:Choice xmlns:p14="http://schemas.microsoft.com/office/powerpoint/2010/main" Requires="p14">
          <p:contentPart p14:bwMode="auto" r:id="rId10">
            <p14:nvContentPartPr>
              <p14:cNvPr id="29" name="Ink 28">
                <a:extLst>
                  <a:ext uri="{FF2B5EF4-FFF2-40B4-BE49-F238E27FC236}">
                    <a16:creationId xmlns:a16="http://schemas.microsoft.com/office/drawing/2014/main" id="{D112DBEB-AC46-EFD0-CF91-494A8B985C2C}"/>
                  </a:ext>
                </a:extLst>
              </p14:cNvPr>
              <p14:cNvContentPartPr/>
              <p14:nvPr/>
            </p14:nvContentPartPr>
            <p14:xfrm>
              <a:off x="3383116" y="2677822"/>
              <a:ext cx="360" cy="360"/>
            </p14:xfrm>
          </p:contentPart>
        </mc:Choice>
        <mc:Fallback>
          <p:pic>
            <p:nvPicPr>
              <p:cNvPr id="29" name="Ink 28">
                <a:extLst>
                  <a:ext uri="{FF2B5EF4-FFF2-40B4-BE49-F238E27FC236}">
                    <a16:creationId xmlns:a16="http://schemas.microsoft.com/office/drawing/2014/main" id="{D112DBEB-AC46-EFD0-CF91-494A8B985C2C}"/>
                  </a:ext>
                </a:extLst>
              </p:cNvPr>
              <p:cNvPicPr/>
              <p:nvPr/>
            </p:nvPicPr>
            <p:blipFill>
              <a:blip r:embed="rId11"/>
              <a:stretch>
                <a:fillRect/>
              </a:stretch>
            </p:blipFill>
            <p:spPr>
              <a:xfrm>
                <a:off x="3347116" y="2641822"/>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9" name="Ink 38">
                <a:extLst>
                  <a:ext uri="{FF2B5EF4-FFF2-40B4-BE49-F238E27FC236}">
                    <a16:creationId xmlns:a16="http://schemas.microsoft.com/office/drawing/2014/main" id="{EDAB27C1-0520-9E8B-D117-812CAEFCF40D}"/>
                  </a:ext>
                </a:extLst>
              </p14:cNvPr>
              <p14:cNvContentPartPr/>
              <p14:nvPr/>
            </p14:nvContentPartPr>
            <p14:xfrm>
              <a:off x="3873031" y="2588195"/>
              <a:ext cx="360" cy="360"/>
            </p14:xfrm>
          </p:contentPart>
        </mc:Choice>
        <mc:Fallback>
          <p:pic>
            <p:nvPicPr>
              <p:cNvPr id="39" name="Ink 38">
                <a:extLst>
                  <a:ext uri="{FF2B5EF4-FFF2-40B4-BE49-F238E27FC236}">
                    <a16:creationId xmlns:a16="http://schemas.microsoft.com/office/drawing/2014/main" id="{EDAB27C1-0520-9E8B-D117-812CAEFCF40D}"/>
                  </a:ext>
                </a:extLst>
              </p:cNvPr>
              <p:cNvPicPr/>
              <p:nvPr/>
            </p:nvPicPr>
            <p:blipFill>
              <a:blip r:embed="rId11"/>
              <a:stretch>
                <a:fillRect/>
              </a:stretch>
            </p:blipFill>
            <p:spPr>
              <a:xfrm>
                <a:off x="3837031" y="2552195"/>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6" name="Ink 35">
                <a:extLst>
                  <a:ext uri="{FF2B5EF4-FFF2-40B4-BE49-F238E27FC236}">
                    <a16:creationId xmlns:a16="http://schemas.microsoft.com/office/drawing/2014/main" id="{3B728B0E-3BCA-1F9D-C7BF-CCCFE3B935A3}"/>
                  </a:ext>
                </a:extLst>
              </p14:cNvPr>
              <p14:cNvContentPartPr/>
              <p14:nvPr/>
            </p14:nvContentPartPr>
            <p14:xfrm>
              <a:off x="3635896" y="2908213"/>
              <a:ext cx="360" cy="360"/>
            </p14:xfrm>
          </p:contentPart>
        </mc:Choice>
        <mc:Fallback>
          <p:pic>
            <p:nvPicPr>
              <p:cNvPr id="36" name="Ink 35">
                <a:extLst>
                  <a:ext uri="{FF2B5EF4-FFF2-40B4-BE49-F238E27FC236}">
                    <a16:creationId xmlns:a16="http://schemas.microsoft.com/office/drawing/2014/main" id="{3B728B0E-3BCA-1F9D-C7BF-CCCFE3B935A3}"/>
                  </a:ext>
                </a:extLst>
              </p:cNvPr>
              <p:cNvPicPr/>
              <p:nvPr/>
            </p:nvPicPr>
            <p:blipFill>
              <a:blip r:embed="rId11"/>
              <a:stretch>
                <a:fillRect/>
              </a:stretch>
            </p:blipFill>
            <p:spPr>
              <a:xfrm>
                <a:off x="3599896" y="287221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7" name="Ink 36">
                <a:extLst>
                  <a:ext uri="{FF2B5EF4-FFF2-40B4-BE49-F238E27FC236}">
                    <a16:creationId xmlns:a16="http://schemas.microsoft.com/office/drawing/2014/main" id="{56BCB8AD-1A73-9E51-BC83-1B5E42056791}"/>
                  </a:ext>
                </a:extLst>
              </p14:cNvPr>
              <p14:cNvContentPartPr/>
              <p14:nvPr/>
            </p14:nvContentPartPr>
            <p14:xfrm>
              <a:off x="3428771" y="3209738"/>
              <a:ext cx="360" cy="360"/>
            </p14:xfrm>
          </p:contentPart>
        </mc:Choice>
        <mc:Fallback>
          <p:pic>
            <p:nvPicPr>
              <p:cNvPr id="37" name="Ink 36">
                <a:extLst>
                  <a:ext uri="{FF2B5EF4-FFF2-40B4-BE49-F238E27FC236}">
                    <a16:creationId xmlns:a16="http://schemas.microsoft.com/office/drawing/2014/main" id="{56BCB8AD-1A73-9E51-BC83-1B5E42056791}"/>
                  </a:ext>
                </a:extLst>
              </p:cNvPr>
              <p:cNvPicPr/>
              <p:nvPr/>
            </p:nvPicPr>
            <p:blipFill>
              <a:blip r:embed="rId11"/>
              <a:stretch>
                <a:fillRect/>
              </a:stretch>
            </p:blipFill>
            <p:spPr>
              <a:xfrm>
                <a:off x="3392771" y="317373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5" name="Ink 34">
                <a:extLst>
                  <a:ext uri="{FF2B5EF4-FFF2-40B4-BE49-F238E27FC236}">
                    <a16:creationId xmlns:a16="http://schemas.microsoft.com/office/drawing/2014/main" id="{42CB672B-0495-4C7F-C9A1-C02587F823B8}"/>
                  </a:ext>
                </a:extLst>
              </p14:cNvPr>
              <p14:cNvContentPartPr/>
              <p14:nvPr/>
            </p14:nvContentPartPr>
            <p14:xfrm>
              <a:off x="3923928" y="3356530"/>
              <a:ext cx="360" cy="360"/>
            </p14:xfrm>
          </p:contentPart>
        </mc:Choice>
        <mc:Fallback>
          <p:pic>
            <p:nvPicPr>
              <p:cNvPr id="35" name="Ink 34">
                <a:extLst>
                  <a:ext uri="{FF2B5EF4-FFF2-40B4-BE49-F238E27FC236}">
                    <a16:creationId xmlns:a16="http://schemas.microsoft.com/office/drawing/2014/main" id="{42CB672B-0495-4C7F-C9A1-C02587F823B8}"/>
                  </a:ext>
                </a:extLst>
              </p:cNvPr>
              <p:cNvPicPr/>
              <p:nvPr/>
            </p:nvPicPr>
            <p:blipFill>
              <a:blip r:embed="rId11"/>
              <a:stretch>
                <a:fillRect/>
              </a:stretch>
            </p:blipFill>
            <p:spPr>
              <a:xfrm>
                <a:off x="3887928" y="3320530"/>
                <a:ext cx="72000" cy="72000"/>
              </a:xfrm>
              <a:prstGeom prst="rect">
                <a:avLst/>
              </a:prstGeom>
            </p:spPr>
          </p:pic>
        </mc:Fallback>
      </mc:AlternateContent>
      <p:cxnSp>
        <p:nvCxnSpPr>
          <p:cNvPr id="2239" name="Straight Connector 2238">
            <a:extLst>
              <a:ext uri="{FF2B5EF4-FFF2-40B4-BE49-F238E27FC236}">
                <a16:creationId xmlns:a16="http://schemas.microsoft.com/office/drawing/2014/main" id="{9444AAE3-A3A9-5D96-533A-04BFA3E93790}"/>
              </a:ext>
            </a:extLst>
          </p:cNvPr>
          <p:cNvCxnSpPr>
            <a:cxnSpLocks/>
          </p:cNvCxnSpPr>
          <p:nvPr/>
        </p:nvCxnSpPr>
        <p:spPr>
          <a:xfrm flipH="1">
            <a:off x="3788139" y="1962426"/>
            <a:ext cx="881398" cy="832360"/>
          </a:xfrm>
          <a:prstGeom prst="line">
            <a:avLst/>
          </a:prstGeom>
        </p:spPr>
        <p:style>
          <a:lnRef idx="1">
            <a:schemeClr val="dk1"/>
          </a:lnRef>
          <a:fillRef idx="0">
            <a:schemeClr val="dk1"/>
          </a:fillRef>
          <a:effectRef idx="0">
            <a:schemeClr val="dk1"/>
          </a:effectRef>
          <a:fontRef idx="minor">
            <a:schemeClr val="tx1"/>
          </a:fontRef>
        </p:style>
      </p:cxnSp>
      <p:cxnSp>
        <p:nvCxnSpPr>
          <p:cNvPr id="2206" name="Straight Connector 2205">
            <a:extLst>
              <a:ext uri="{FF2B5EF4-FFF2-40B4-BE49-F238E27FC236}">
                <a16:creationId xmlns:a16="http://schemas.microsoft.com/office/drawing/2014/main" id="{F546622B-6B13-3996-2863-C6F9D0346AC6}"/>
              </a:ext>
            </a:extLst>
          </p:cNvPr>
          <p:cNvCxnSpPr>
            <a:cxnSpLocks/>
          </p:cNvCxnSpPr>
          <p:nvPr/>
        </p:nvCxnSpPr>
        <p:spPr>
          <a:xfrm flipH="1">
            <a:off x="3635896" y="3264331"/>
            <a:ext cx="649878" cy="74488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D4D6701-221D-A1F9-65A3-B442CBCADD1C}"/>
              </a:ext>
            </a:extLst>
          </p:cNvPr>
          <p:cNvCxnSpPr>
            <a:cxnSpLocks/>
          </p:cNvCxnSpPr>
          <p:nvPr/>
        </p:nvCxnSpPr>
        <p:spPr>
          <a:xfrm flipH="1" flipV="1">
            <a:off x="2527686" y="1945861"/>
            <a:ext cx="855430" cy="731961"/>
          </a:xfrm>
          <a:prstGeom prst="line">
            <a:avLst/>
          </a:prstGeom>
        </p:spPr>
        <p:style>
          <a:lnRef idx="1">
            <a:schemeClr val="dk1"/>
          </a:lnRef>
          <a:fillRef idx="0">
            <a:schemeClr val="dk1"/>
          </a:fillRef>
          <a:effectRef idx="0">
            <a:schemeClr val="dk1"/>
          </a:effectRef>
          <a:fontRef idx="minor">
            <a:schemeClr val="tx1"/>
          </a:fontRef>
        </p:style>
      </p:cxnSp>
      <p:cxnSp>
        <p:nvCxnSpPr>
          <p:cNvPr id="2145" name="Straight Arrow Connector 2144">
            <a:extLst>
              <a:ext uri="{FF2B5EF4-FFF2-40B4-BE49-F238E27FC236}">
                <a16:creationId xmlns:a16="http://schemas.microsoft.com/office/drawing/2014/main" id="{451140B3-9000-D3C6-23DD-F5A035A79C6E}"/>
              </a:ext>
            </a:extLst>
          </p:cNvPr>
          <p:cNvCxnSpPr>
            <a:cxnSpLocks/>
          </p:cNvCxnSpPr>
          <p:nvPr/>
        </p:nvCxnSpPr>
        <p:spPr>
          <a:xfrm flipV="1">
            <a:off x="4322785" y="2036052"/>
            <a:ext cx="132566" cy="711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2BD074-787C-432D-183C-AD2F9D319E2F}"/>
              </a:ext>
            </a:extLst>
          </p:cNvPr>
          <p:cNvCxnSpPr>
            <a:cxnSpLocks/>
          </p:cNvCxnSpPr>
          <p:nvPr/>
        </p:nvCxnSpPr>
        <p:spPr>
          <a:xfrm flipV="1">
            <a:off x="4359909" y="2747449"/>
            <a:ext cx="768648" cy="303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0CF335F-F9F7-911C-15F4-BE4D9FDB9A2F}"/>
              </a:ext>
            </a:extLst>
          </p:cNvPr>
          <p:cNvCxnSpPr>
            <a:cxnSpLocks/>
          </p:cNvCxnSpPr>
          <p:nvPr/>
        </p:nvCxnSpPr>
        <p:spPr>
          <a:xfrm>
            <a:off x="4295275" y="3264331"/>
            <a:ext cx="767583" cy="341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6E217A-03AB-51FE-00BA-06DDB85A35E5}"/>
              </a:ext>
            </a:extLst>
          </p:cNvPr>
          <p:cNvCxnSpPr>
            <a:cxnSpLocks/>
          </p:cNvCxnSpPr>
          <p:nvPr/>
        </p:nvCxnSpPr>
        <p:spPr>
          <a:xfrm flipH="1">
            <a:off x="3521000" y="3209738"/>
            <a:ext cx="731510" cy="535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B6C0501-1DCE-B2AE-BD75-1A932E771043}"/>
              </a:ext>
            </a:extLst>
          </p:cNvPr>
          <p:cNvCxnSpPr>
            <a:cxnSpLocks/>
          </p:cNvCxnSpPr>
          <p:nvPr/>
        </p:nvCxnSpPr>
        <p:spPr>
          <a:xfrm flipH="1" flipV="1">
            <a:off x="3546117" y="2555369"/>
            <a:ext cx="682721" cy="428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80CD693-6FAC-9832-1C31-212999B7F554}"/>
              </a:ext>
            </a:extLst>
          </p:cNvPr>
          <p:cNvCxnSpPr>
            <a:cxnSpLocks/>
            <a:stCxn id="2200" idx="2"/>
          </p:cNvCxnSpPr>
          <p:nvPr/>
        </p:nvCxnSpPr>
        <p:spPr>
          <a:xfrm flipH="1">
            <a:off x="6237042" y="5054239"/>
            <a:ext cx="963086" cy="40968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411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5DD54-A8A6-4142-4CB5-E7A2EA593D8A}"/>
            </a:ext>
          </a:extLst>
        </p:cNvPr>
        <p:cNvGrpSpPr/>
        <p:nvPr/>
      </p:nvGrpSpPr>
      <p:grpSpPr>
        <a:xfrm>
          <a:off x="0" y="0"/>
          <a:ext cx="0" cy="0"/>
          <a:chOff x="0" y="0"/>
          <a:chExt cx="0" cy="0"/>
        </a:xfrm>
      </p:grpSpPr>
      <p:pic>
        <p:nvPicPr>
          <p:cNvPr id="4" name="Picture 2" descr="C:\Users\DELL\Desktop\College Presentation New  B.jpg">
            <a:extLst>
              <a:ext uri="{FF2B5EF4-FFF2-40B4-BE49-F238E27FC236}">
                <a16:creationId xmlns:a16="http://schemas.microsoft.com/office/drawing/2014/main" id="{43309A95-98CE-9399-6287-3A017DAD0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2" y="0"/>
            <a:ext cx="95012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2403726-BA8E-B66C-791A-77B093A73E68}"/>
              </a:ext>
            </a:extLst>
          </p:cNvPr>
          <p:cNvSpPr>
            <a:spLocks noGrp="1"/>
          </p:cNvSpPr>
          <p:nvPr>
            <p:ph type="title"/>
          </p:nvPr>
        </p:nvSpPr>
        <p:spPr>
          <a:xfrm>
            <a:off x="457200" y="274638"/>
            <a:ext cx="7467600" cy="1143000"/>
          </a:xfrm>
        </p:spPr>
        <p:txBody>
          <a:bodyPr>
            <a:noAutofit/>
          </a:bodyPr>
          <a:lstStyle/>
          <a:p>
            <a:r>
              <a:rPr lang="en-US" b="1" dirty="0">
                <a:solidFill>
                  <a:srgbClr val="0070C0"/>
                </a:solidFill>
              </a:rPr>
              <a:t>Prototype</a:t>
            </a:r>
          </a:p>
        </p:txBody>
      </p:sp>
      <p:sp>
        <p:nvSpPr>
          <p:cNvPr id="6" name="Slide Number Placeholder 5">
            <a:extLst>
              <a:ext uri="{FF2B5EF4-FFF2-40B4-BE49-F238E27FC236}">
                <a16:creationId xmlns:a16="http://schemas.microsoft.com/office/drawing/2014/main" id="{E072579B-35B5-DA45-9814-6C5AFFFB7300}"/>
              </a:ext>
            </a:extLst>
          </p:cNvPr>
          <p:cNvSpPr>
            <a:spLocks noGrp="1"/>
          </p:cNvSpPr>
          <p:nvPr>
            <p:ph type="sldNum" sz="quarter" idx="12"/>
          </p:nvPr>
        </p:nvSpPr>
        <p:spPr/>
        <p:txBody>
          <a:bodyPr/>
          <a:lstStyle/>
          <a:p>
            <a:fld id="{228EDF43-193C-4377-8100-EFA883FC3D74}" type="slidenum">
              <a:rPr lang="en-US" smtClean="0"/>
              <a:pPr/>
              <a:t>7</a:t>
            </a:fld>
            <a:endParaRPr lang="en-US"/>
          </a:p>
        </p:txBody>
      </p:sp>
      <p:pic>
        <p:nvPicPr>
          <p:cNvPr id="7" name="Content Placeholder 6">
            <a:extLst>
              <a:ext uri="{FF2B5EF4-FFF2-40B4-BE49-F238E27FC236}">
                <a16:creationId xmlns:a16="http://schemas.microsoft.com/office/drawing/2014/main" id="{C32054EA-B4F7-7270-501C-EC421640D2F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t="21316" b="32545"/>
          <a:stretch/>
        </p:blipFill>
        <p:spPr>
          <a:xfrm>
            <a:off x="200858" y="1022405"/>
            <a:ext cx="2036683" cy="2088232"/>
          </a:xfrm>
        </p:spPr>
      </p:pic>
      <p:pic>
        <p:nvPicPr>
          <p:cNvPr id="9" name="Picture 8">
            <a:extLst>
              <a:ext uri="{FF2B5EF4-FFF2-40B4-BE49-F238E27FC236}">
                <a16:creationId xmlns:a16="http://schemas.microsoft.com/office/drawing/2014/main" id="{9C6A0020-232A-BE60-5D16-10AE3EC74C52}"/>
              </a:ext>
            </a:extLst>
          </p:cNvPr>
          <p:cNvPicPr>
            <a:picLocks noChangeAspect="1"/>
          </p:cNvPicPr>
          <p:nvPr/>
        </p:nvPicPr>
        <p:blipFill>
          <a:blip r:embed="rId4" cstate="print">
            <a:extLst>
              <a:ext uri="{28A0092B-C50C-407E-A947-70E740481C1C}">
                <a14:useLocalDpi xmlns:a14="http://schemas.microsoft.com/office/drawing/2010/main" val="0"/>
              </a:ext>
            </a:extLst>
          </a:blip>
          <a:srcRect l="9051" r="27163"/>
          <a:stretch/>
        </p:blipFill>
        <p:spPr>
          <a:xfrm>
            <a:off x="26147" y="3858404"/>
            <a:ext cx="2795338" cy="1972047"/>
          </a:xfrm>
          <a:prstGeom prst="rect">
            <a:avLst/>
          </a:prstGeom>
        </p:spPr>
      </p:pic>
      <p:pic>
        <p:nvPicPr>
          <p:cNvPr id="11" name="Picture 10">
            <a:extLst>
              <a:ext uri="{FF2B5EF4-FFF2-40B4-BE49-F238E27FC236}">
                <a16:creationId xmlns:a16="http://schemas.microsoft.com/office/drawing/2014/main" id="{EA2F92F0-23A8-7610-0BAC-396A9FBA7EDE}"/>
              </a:ext>
            </a:extLst>
          </p:cNvPr>
          <p:cNvPicPr>
            <a:picLocks noChangeAspect="1"/>
          </p:cNvPicPr>
          <p:nvPr/>
        </p:nvPicPr>
        <p:blipFill>
          <a:blip r:embed="rId5">
            <a:extLst>
              <a:ext uri="{28A0092B-C50C-407E-A947-70E740481C1C}">
                <a14:useLocalDpi xmlns:a14="http://schemas.microsoft.com/office/drawing/2010/main" val="0"/>
              </a:ext>
            </a:extLst>
          </a:blip>
          <a:srcRect t="651" b="16249"/>
          <a:stretch/>
        </p:blipFill>
        <p:spPr>
          <a:xfrm rot="5400000">
            <a:off x="4294262" y="682402"/>
            <a:ext cx="3086100" cy="5698976"/>
          </a:xfrm>
          <a:prstGeom prst="rect">
            <a:avLst/>
          </a:prstGeom>
        </p:spPr>
      </p:pic>
    </p:spTree>
    <p:extLst>
      <p:ext uri="{BB962C8B-B14F-4D97-AF65-F5344CB8AC3E}">
        <p14:creationId xmlns:p14="http://schemas.microsoft.com/office/powerpoint/2010/main" val="101596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ELL\Desktop\College Presentation New  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2" y="0"/>
            <a:ext cx="95012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7467600" cy="1143000"/>
          </a:xfrm>
        </p:spPr>
        <p:txBody>
          <a:bodyPr>
            <a:noAutofit/>
          </a:bodyPr>
          <a:lstStyle/>
          <a:p>
            <a:r>
              <a:rPr lang="en-US" b="1" dirty="0">
                <a:solidFill>
                  <a:srgbClr val="0070C0"/>
                </a:solidFill>
              </a:rPr>
              <a:t>Paste Preparation</a:t>
            </a:r>
          </a:p>
        </p:txBody>
      </p:sp>
      <p:sp>
        <p:nvSpPr>
          <p:cNvPr id="6" name="Slide Number Placeholder 5"/>
          <p:cNvSpPr>
            <a:spLocks noGrp="1"/>
          </p:cNvSpPr>
          <p:nvPr>
            <p:ph type="sldNum" sz="quarter" idx="12"/>
          </p:nvPr>
        </p:nvSpPr>
        <p:spPr/>
        <p:txBody>
          <a:bodyPr/>
          <a:lstStyle/>
          <a:p>
            <a:fld id="{228EDF43-193C-4377-8100-EFA883FC3D74}" type="slidenum">
              <a:rPr lang="en-US" smtClean="0"/>
              <a:pPr/>
              <a:t>8</a:t>
            </a:fld>
            <a:endParaRPr lang="en-US"/>
          </a:p>
        </p:txBody>
      </p:sp>
      <p:pic>
        <p:nvPicPr>
          <p:cNvPr id="3" name="Content Placeholder 2">
            <a:extLst>
              <a:ext uri="{FF2B5EF4-FFF2-40B4-BE49-F238E27FC236}">
                <a16:creationId xmlns:a16="http://schemas.microsoft.com/office/drawing/2014/main" id="{2A33BA23-336C-0810-ACFD-59E08619533D}"/>
              </a:ext>
            </a:extLst>
          </p:cNvPr>
          <p:cNvPicPr>
            <a:picLocks noGrp="1" noChangeAspect="1"/>
          </p:cNvPicPr>
          <p:nvPr>
            <p:ph idx="1"/>
          </p:nvPr>
        </p:nvPicPr>
        <p:blipFill>
          <a:blip r:embed="rId3"/>
          <a:srcRect l="17723" r="13221"/>
          <a:stretch/>
        </p:blipFill>
        <p:spPr>
          <a:xfrm>
            <a:off x="0" y="1667171"/>
            <a:ext cx="3336424" cy="41971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F91573A-0EA4-D6C8-3271-116FB046E34A}"/>
              </a:ext>
            </a:extLst>
          </p:cNvPr>
          <p:cNvPicPr>
            <a:picLocks noChangeAspect="1"/>
          </p:cNvPicPr>
          <p:nvPr/>
        </p:nvPicPr>
        <p:blipFill>
          <a:blip r:embed="rId4"/>
          <a:srcRect l="15512" r="25315"/>
          <a:stretch/>
        </p:blipFill>
        <p:spPr>
          <a:xfrm>
            <a:off x="3425517" y="2348880"/>
            <a:ext cx="2550308" cy="25655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AFC7F12E-4C42-A302-16E0-23B69F4F0ABB}"/>
              </a:ext>
            </a:extLst>
          </p:cNvPr>
          <p:cNvPicPr>
            <a:picLocks noChangeAspect="1"/>
          </p:cNvPicPr>
          <p:nvPr/>
        </p:nvPicPr>
        <p:blipFill>
          <a:blip r:embed="rId5"/>
          <a:srcRect l="22417" t="1429" r="12984" b="-1429"/>
          <a:stretch/>
        </p:blipFill>
        <p:spPr>
          <a:xfrm>
            <a:off x="6084168" y="1865069"/>
            <a:ext cx="2738440" cy="33563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545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CACD3-A375-66CB-F0F0-A2D811A72659}"/>
            </a:ext>
          </a:extLst>
        </p:cNvPr>
        <p:cNvGrpSpPr/>
        <p:nvPr/>
      </p:nvGrpSpPr>
      <p:grpSpPr>
        <a:xfrm>
          <a:off x="0" y="0"/>
          <a:ext cx="0" cy="0"/>
          <a:chOff x="0" y="0"/>
          <a:chExt cx="0" cy="0"/>
        </a:xfrm>
      </p:grpSpPr>
      <p:pic>
        <p:nvPicPr>
          <p:cNvPr id="4" name="Picture 2" descr="C:\Users\DELL\Desktop\College Presentation New  B.jpg">
            <a:extLst>
              <a:ext uri="{FF2B5EF4-FFF2-40B4-BE49-F238E27FC236}">
                <a16:creationId xmlns:a16="http://schemas.microsoft.com/office/drawing/2014/main" id="{CB6218F9-B7C5-3407-F69B-6EA22E5A9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22" y="0"/>
            <a:ext cx="950122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86AE9F-0DE1-2965-7F0F-215E0D53E5AD}"/>
              </a:ext>
            </a:extLst>
          </p:cNvPr>
          <p:cNvSpPr>
            <a:spLocks noGrp="1"/>
          </p:cNvSpPr>
          <p:nvPr>
            <p:ph type="title"/>
          </p:nvPr>
        </p:nvSpPr>
        <p:spPr>
          <a:xfrm>
            <a:off x="457200" y="274638"/>
            <a:ext cx="7467600" cy="1143000"/>
          </a:xfrm>
        </p:spPr>
        <p:txBody>
          <a:bodyPr>
            <a:noAutofit/>
          </a:bodyPr>
          <a:lstStyle/>
          <a:p>
            <a:r>
              <a:rPr lang="en-US" b="1" dirty="0">
                <a:solidFill>
                  <a:srgbClr val="0070C0"/>
                </a:solidFill>
              </a:rPr>
              <a:t>Working model/simulation video</a:t>
            </a:r>
          </a:p>
        </p:txBody>
      </p:sp>
      <p:sp>
        <p:nvSpPr>
          <p:cNvPr id="6" name="Slide Number Placeholder 5">
            <a:extLst>
              <a:ext uri="{FF2B5EF4-FFF2-40B4-BE49-F238E27FC236}">
                <a16:creationId xmlns:a16="http://schemas.microsoft.com/office/drawing/2014/main" id="{FC24B4CC-15DE-3B58-3996-0FBD57F98254}"/>
              </a:ext>
            </a:extLst>
          </p:cNvPr>
          <p:cNvSpPr>
            <a:spLocks noGrp="1"/>
          </p:cNvSpPr>
          <p:nvPr>
            <p:ph type="sldNum" sz="quarter" idx="12"/>
          </p:nvPr>
        </p:nvSpPr>
        <p:spPr/>
        <p:txBody>
          <a:bodyPr/>
          <a:lstStyle/>
          <a:p>
            <a:fld id="{228EDF43-193C-4377-8100-EFA883FC3D74}" type="slidenum">
              <a:rPr lang="en-US" smtClean="0"/>
              <a:pPr/>
              <a:t>9</a:t>
            </a:fld>
            <a:endParaRPr lang="en-US"/>
          </a:p>
        </p:txBody>
      </p:sp>
      <p:sp>
        <p:nvSpPr>
          <p:cNvPr id="5" name="Content Placeholder 4">
            <a:extLst>
              <a:ext uri="{FF2B5EF4-FFF2-40B4-BE49-F238E27FC236}">
                <a16:creationId xmlns:a16="http://schemas.microsoft.com/office/drawing/2014/main" id="{2A92C177-C0AB-95A5-BF6A-002B46DC1EA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5528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TotalTime>
  <Words>629</Words>
  <Application>Microsoft Office PowerPoint</Application>
  <PresentationFormat>On-screen Show (4:3)</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vt:lpstr>
      <vt:lpstr>Times New Roman</vt:lpstr>
      <vt:lpstr>Wingdings</vt:lpstr>
      <vt:lpstr>Office Theme</vt:lpstr>
      <vt:lpstr> Eradicating Mosquitoes for a Safer and Healthier Community </vt:lpstr>
      <vt:lpstr>Introduction</vt:lpstr>
      <vt:lpstr>PowerPoint Presentation</vt:lpstr>
      <vt:lpstr>Methodology</vt:lpstr>
      <vt:lpstr>Preparation of CO2 Infused Paste</vt:lpstr>
      <vt:lpstr>PowerPoint Presentation</vt:lpstr>
      <vt:lpstr>Prototype</vt:lpstr>
      <vt:lpstr>Paste Preparation</vt:lpstr>
      <vt:lpstr>Working model/simulation video</vt:lpstr>
      <vt:lpstr>  Results  </vt:lpstr>
      <vt:lpstr>Claims (We Filed a Patent)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STARTUP CONTEST</dc:title>
  <dc:creator>DELL</dc:creator>
  <cp:lastModifiedBy>keerthidonkumar@gmail.com</cp:lastModifiedBy>
  <cp:revision>104</cp:revision>
  <dcterms:created xsi:type="dcterms:W3CDTF">2020-10-20T04:40:51Z</dcterms:created>
  <dcterms:modified xsi:type="dcterms:W3CDTF">2025-04-04T03:25:44Z</dcterms:modified>
</cp:coreProperties>
</file>