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3" r:id="rId1"/>
  </p:sldMasterIdLst>
  <p:sldIdLst>
    <p:sldId id="256" r:id="rId2"/>
    <p:sldId id="257" r:id="rId3"/>
    <p:sldId id="262" r:id="rId4"/>
    <p:sldId id="266" r:id="rId5"/>
    <p:sldId id="258" r:id="rId6"/>
    <p:sldId id="309" r:id="rId7"/>
    <p:sldId id="260" r:id="rId8"/>
    <p:sldId id="291" r:id="rId9"/>
    <p:sldId id="277" r:id="rId10"/>
    <p:sldId id="283" r:id="rId11"/>
    <p:sldId id="278" r:id="rId12"/>
    <p:sldId id="290" r:id="rId13"/>
    <p:sldId id="289" r:id="rId14"/>
    <p:sldId id="306" r:id="rId15"/>
    <p:sldId id="312" r:id="rId16"/>
    <p:sldId id="314" r:id="rId17"/>
    <p:sldId id="263" r:id="rId18"/>
    <p:sldId id="276" r:id="rId19"/>
    <p:sldId id="282" r:id="rId20"/>
    <p:sldId id="271" r:id="rId21"/>
    <p:sldId id="270" r:id="rId22"/>
    <p:sldId id="311" r:id="rId23"/>
    <p:sldId id="286" r:id="rId24"/>
    <p:sldId id="275" r:id="rId25"/>
    <p:sldId id="272" r:id="rId26"/>
    <p:sldId id="315" r:id="rId27"/>
    <p:sldId id="273" r:id="rId28"/>
    <p:sldId id="264" r:id="rId29"/>
    <p:sldId id="269" r:id="rId30"/>
    <p:sldId id="308" r:id="rId31"/>
    <p:sldId id="294" r:id="rId32"/>
    <p:sldId id="274" r:id="rId33"/>
    <p:sldId id="280" r:id="rId34"/>
    <p:sldId id="284" r:id="rId35"/>
    <p:sldId id="285" r:id="rId36"/>
    <p:sldId id="304" r:id="rId37"/>
    <p:sldId id="305" r:id="rId38"/>
    <p:sldId id="303" r:id="rId39"/>
    <p:sldId id="300" r:id="rId40"/>
    <p:sldId id="301" r:id="rId41"/>
    <p:sldId id="310" r:id="rId42"/>
    <p:sldId id="313" r:id="rId43"/>
    <p:sldId id="302" r:id="rId44"/>
    <p:sldId id="265" r:id="rId45"/>
    <p:sldId id="267" r:id="rId46"/>
    <p:sldId id="287" r:id="rId47"/>
    <p:sldId id="25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CD25D28-350F-499F-8AB2-00319BF8F128}">
          <p14:sldIdLst>
            <p14:sldId id="256"/>
            <p14:sldId id="257"/>
            <p14:sldId id="262"/>
            <p14:sldId id="266"/>
            <p14:sldId id="258"/>
            <p14:sldId id="309"/>
          </p14:sldIdLst>
        </p14:section>
        <p14:section name="Unit Testing 101" id="{EBB37E95-7099-4B69-B317-167DBBA818D6}">
          <p14:sldIdLst>
            <p14:sldId id="260"/>
            <p14:sldId id="291"/>
            <p14:sldId id="277"/>
            <p14:sldId id="283"/>
            <p14:sldId id="278"/>
            <p14:sldId id="290"/>
            <p14:sldId id="289"/>
            <p14:sldId id="306"/>
            <p14:sldId id="312"/>
            <p14:sldId id="314"/>
          </p14:sldIdLst>
        </p14:section>
        <p14:section name="Libraries" id="{721D9537-7B3B-4764-B91E-5832A8354E51}">
          <p14:sldIdLst>
            <p14:sldId id="263"/>
            <p14:sldId id="276"/>
            <p14:sldId id="282"/>
            <p14:sldId id="271"/>
            <p14:sldId id="270"/>
            <p14:sldId id="311"/>
            <p14:sldId id="286"/>
            <p14:sldId id="275"/>
            <p14:sldId id="272"/>
            <p14:sldId id="315"/>
            <p14:sldId id="273"/>
          </p14:sldIdLst>
        </p14:section>
        <p14:section name="Other Recipes" id="{25224DB0-616F-48E3-9226-F06EC9EA31CC}">
          <p14:sldIdLst>
            <p14:sldId id="264"/>
            <p14:sldId id="269"/>
            <p14:sldId id="308"/>
            <p14:sldId id="294"/>
            <p14:sldId id="274"/>
            <p14:sldId id="280"/>
            <p14:sldId id="284"/>
            <p14:sldId id="285"/>
            <p14:sldId id="304"/>
            <p14:sldId id="305"/>
            <p14:sldId id="303"/>
          </p14:sldIdLst>
        </p14:section>
        <p14:section name="Defect Analysis" id="{8D3EFF4D-87AB-4E07-9EB0-CD58C15E5AD4}">
          <p14:sldIdLst>
            <p14:sldId id="300"/>
            <p14:sldId id="301"/>
            <p14:sldId id="310"/>
            <p14:sldId id="313"/>
            <p14:sldId id="302"/>
          </p14:sldIdLst>
        </p14:section>
        <p14:section name="Conclusion" id="{FC286651-327C-4DA7-9CCB-A679C97747CF}">
          <p14:sldIdLst>
            <p14:sldId id="265"/>
            <p14:sldId id="267"/>
            <p14:sldId id="287"/>
          </p14:sldIdLst>
        </p14:section>
        <p14:section name="Q&amp;A" id="{43DF3DF1-BF18-41AD-BCFE-C58F2E19F681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BDCC3-4232-44B9-A7F8-892060149580}" type="doc">
      <dgm:prSet loTypeId="urn:microsoft.com/office/officeart/2005/8/layout/pyramid1" loCatId="pyramid" qsTypeId="urn:microsoft.com/office/officeart/2005/8/quickstyle/3d5" qsCatId="3D" csTypeId="urn:microsoft.com/office/officeart/2005/8/colors/accent4_5" csCatId="accent4" phldr="1"/>
      <dgm:spPr>
        <a:scene3d>
          <a:camera prst="isometricOffAxis2Left" zoom="95000">
            <a:rot lat="0" lon="1560000" rev="0"/>
          </a:camera>
          <a:lightRig rig="flat" dir="t"/>
        </a:scene3d>
      </dgm:spPr>
    </dgm:pt>
    <dgm:pt modelId="{74F4D299-EA00-42DF-9403-5D4F4F73CAA1}">
      <dgm:prSet phldrT="[Text]" custT="1"/>
      <dgm:spPr/>
      <dgm:t>
        <a:bodyPr/>
        <a:lstStyle/>
        <a:p>
          <a:r>
            <a:rPr lang="en-US" sz="2000" dirty="0"/>
            <a:t>Integration Tests</a:t>
          </a:r>
        </a:p>
      </dgm:t>
    </dgm:pt>
    <dgm:pt modelId="{CAD8212E-DDDE-481B-B7BC-4D5224304A2E}" type="parTrans" cxnId="{1E6906A1-FD68-4372-B932-0DA67A84252D}">
      <dgm:prSet/>
      <dgm:spPr/>
      <dgm:t>
        <a:bodyPr/>
        <a:lstStyle/>
        <a:p>
          <a:endParaRPr lang="en-US" sz="2000"/>
        </a:p>
      </dgm:t>
    </dgm:pt>
    <dgm:pt modelId="{F4606EFF-4B04-4002-8C55-3711D73F986D}" type="sibTrans" cxnId="{1E6906A1-FD68-4372-B932-0DA67A84252D}">
      <dgm:prSet/>
      <dgm:spPr/>
      <dgm:t>
        <a:bodyPr/>
        <a:lstStyle/>
        <a:p>
          <a:endParaRPr lang="en-US" sz="2000"/>
        </a:p>
      </dgm:t>
    </dgm:pt>
    <dgm:pt modelId="{78B0DF99-8A83-4BE0-B7E0-8BCC5F140C63}">
      <dgm:prSet phldrT="[Text]" custT="1"/>
      <dgm:spPr/>
      <dgm:t>
        <a:bodyPr/>
        <a:lstStyle/>
        <a:p>
          <a:r>
            <a:rPr lang="en-US" sz="2000" dirty="0"/>
            <a:t>Manual</a:t>
          </a:r>
        </a:p>
      </dgm:t>
    </dgm:pt>
    <dgm:pt modelId="{A2CFA7CC-4CB2-45B4-819D-73315E09A8D4}" type="parTrans" cxnId="{90D05F68-B723-4616-9303-1E30A99F61AC}">
      <dgm:prSet/>
      <dgm:spPr/>
      <dgm:t>
        <a:bodyPr/>
        <a:lstStyle/>
        <a:p>
          <a:endParaRPr lang="en-US" sz="2000"/>
        </a:p>
      </dgm:t>
    </dgm:pt>
    <dgm:pt modelId="{5DFF4E4C-A3A3-4754-8CBD-ACEBFBF73B04}" type="sibTrans" cxnId="{90D05F68-B723-4616-9303-1E30A99F61AC}">
      <dgm:prSet/>
      <dgm:spPr/>
      <dgm:t>
        <a:bodyPr/>
        <a:lstStyle/>
        <a:p>
          <a:endParaRPr lang="en-US" sz="2000"/>
        </a:p>
      </dgm:t>
    </dgm:pt>
    <dgm:pt modelId="{BC53DFC2-8309-4DD4-A54F-6DD0E96FAB2E}">
      <dgm:prSet phldrT="[Text]" custT="1"/>
      <dgm:spPr/>
      <dgm:t>
        <a:bodyPr/>
        <a:lstStyle/>
        <a:p>
          <a:r>
            <a:rPr lang="en-US" sz="2000" dirty="0"/>
            <a:t>Unit / Component Tests</a:t>
          </a:r>
        </a:p>
      </dgm:t>
    </dgm:pt>
    <dgm:pt modelId="{5F68768C-5EA5-433C-861B-3F55E43633AC}" type="parTrans" cxnId="{23724E3E-C10D-465B-A045-2A82DD938347}">
      <dgm:prSet/>
      <dgm:spPr/>
      <dgm:t>
        <a:bodyPr/>
        <a:lstStyle/>
        <a:p>
          <a:endParaRPr lang="en-US" sz="2000"/>
        </a:p>
      </dgm:t>
    </dgm:pt>
    <dgm:pt modelId="{2AAAD3F8-495D-4B08-886C-17A1CB2DEBDE}" type="sibTrans" cxnId="{23724E3E-C10D-465B-A045-2A82DD938347}">
      <dgm:prSet/>
      <dgm:spPr/>
      <dgm:t>
        <a:bodyPr/>
        <a:lstStyle/>
        <a:p>
          <a:endParaRPr lang="en-US" sz="2000"/>
        </a:p>
      </dgm:t>
    </dgm:pt>
    <dgm:pt modelId="{8723173D-38A5-4DF2-899B-ED5D9D2BF5F6}">
      <dgm:prSet phldrT="[Text]" custT="1"/>
      <dgm:spPr/>
      <dgm:t>
        <a:bodyPr/>
        <a:lstStyle/>
        <a:p>
          <a:r>
            <a:rPr lang="en-US" sz="2000" dirty="0"/>
            <a:t>UI Automation</a:t>
          </a:r>
        </a:p>
      </dgm:t>
    </dgm:pt>
    <dgm:pt modelId="{124AE9CE-7270-474C-8D69-B666B9BC54FA}" type="parTrans" cxnId="{70B24877-402A-42F4-A94E-E10AA2B908FD}">
      <dgm:prSet/>
      <dgm:spPr/>
      <dgm:t>
        <a:bodyPr/>
        <a:lstStyle/>
        <a:p>
          <a:endParaRPr lang="en-US" sz="2000"/>
        </a:p>
      </dgm:t>
    </dgm:pt>
    <dgm:pt modelId="{39E9AB43-66DC-4CA2-AF67-62655B266928}" type="sibTrans" cxnId="{70B24877-402A-42F4-A94E-E10AA2B908FD}">
      <dgm:prSet/>
      <dgm:spPr/>
      <dgm:t>
        <a:bodyPr/>
        <a:lstStyle/>
        <a:p>
          <a:endParaRPr lang="en-US" sz="2000"/>
        </a:p>
      </dgm:t>
    </dgm:pt>
    <dgm:pt modelId="{751FF3FA-02F3-4437-AA95-3515FF8098AA}">
      <dgm:prSet phldrT="[Text]" custT="1"/>
      <dgm:spPr/>
      <dgm:t>
        <a:bodyPr/>
        <a:lstStyle/>
        <a:p>
          <a:r>
            <a:rPr lang="en-US" sz="2000" dirty="0"/>
            <a:t>Exploratory</a:t>
          </a:r>
        </a:p>
      </dgm:t>
    </dgm:pt>
    <dgm:pt modelId="{BE9C7191-B79C-4C6B-8048-6EBFC52195E4}" type="parTrans" cxnId="{0813FA6E-3EC0-4EC6-9503-9D7631A649E7}">
      <dgm:prSet/>
      <dgm:spPr/>
      <dgm:t>
        <a:bodyPr/>
        <a:lstStyle/>
        <a:p>
          <a:endParaRPr lang="en-US" sz="2000"/>
        </a:p>
      </dgm:t>
    </dgm:pt>
    <dgm:pt modelId="{9FC7AC38-AA29-4CB1-B51C-C49CEB824443}" type="sibTrans" cxnId="{0813FA6E-3EC0-4EC6-9503-9D7631A649E7}">
      <dgm:prSet/>
      <dgm:spPr/>
      <dgm:t>
        <a:bodyPr/>
        <a:lstStyle/>
        <a:p>
          <a:endParaRPr lang="en-US" sz="2000"/>
        </a:p>
      </dgm:t>
    </dgm:pt>
    <dgm:pt modelId="{A0365616-6842-470E-BB21-80849EADED9E}" type="pres">
      <dgm:prSet presAssocID="{09CBDCC3-4232-44B9-A7F8-892060149580}" presName="Name0" presStyleCnt="0">
        <dgm:presLayoutVars>
          <dgm:dir/>
          <dgm:animLvl val="lvl"/>
          <dgm:resizeHandles val="exact"/>
        </dgm:presLayoutVars>
      </dgm:prSet>
      <dgm:spPr/>
    </dgm:pt>
    <dgm:pt modelId="{137C6217-AD88-4E90-8286-B04CD065590F}" type="pres">
      <dgm:prSet presAssocID="{78B0DF99-8A83-4BE0-B7E0-8BCC5F140C63}" presName="Name8" presStyleCnt="0"/>
      <dgm:spPr/>
    </dgm:pt>
    <dgm:pt modelId="{F86727C4-2047-46C9-9244-DD0E5E503651}" type="pres">
      <dgm:prSet presAssocID="{78B0DF99-8A83-4BE0-B7E0-8BCC5F140C63}" presName="level" presStyleLbl="node1" presStyleIdx="0" presStyleCnt="5">
        <dgm:presLayoutVars>
          <dgm:chMax val="1"/>
          <dgm:bulletEnabled val="1"/>
        </dgm:presLayoutVars>
      </dgm:prSet>
      <dgm:spPr/>
    </dgm:pt>
    <dgm:pt modelId="{D7B2310A-08DF-4A30-9E27-E5C17FD542A9}" type="pres">
      <dgm:prSet presAssocID="{78B0DF99-8A83-4BE0-B7E0-8BCC5F140C6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FD5CC3-BD49-43F7-A416-EBF1F218205B}" type="pres">
      <dgm:prSet presAssocID="{751FF3FA-02F3-4437-AA95-3515FF8098AA}" presName="Name8" presStyleCnt="0"/>
      <dgm:spPr/>
    </dgm:pt>
    <dgm:pt modelId="{EE3A82D7-D019-4B72-94FA-484A26167F0E}" type="pres">
      <dgm:prSet presAssocID="{751FF3FA-02F3-4437-AA95-3515FF8098AA}" presName="level" presStyleLbl="node1" presStyleIdx="1" presStyleCnt="5">
        <dgm:presLayoutVars>
          <dgm:chMax val="1"/>
          <dgm:bulletEnabled val="1"/>
        </dgm:presLayoutVars>
      </dgm:prSet>
      <dgm:spPr/>
    </dgm:pt>
    <dgm:pt modelId="{077679F3-0D6F-4808-876E-2790409FAE2C}" type="pres">
      <dgm:prSet presAssocID="{751FF3FA-02F3-4437-AA95-3515FF8098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B436EBF-CC48-4C69-9CDA-DC7BEB48DD99}" type="pres">
      <dgm:prSet presAssocID="{8723173D-38A5-4DF2-899B-ED5D9D2BF5F6}" presName="Name8" presStyleCnt="0"/>
      <dgm:spPr/>
    </dgm:pt>
    <dgm:pt modelId="{1E1B9B23-A996-4C72-A1FA-2B142F498B01}" type="pres">
      <dgm:prSet presAssocID="{8723173D-38A5-4DF2-899B-ED5D9D2BF5F6}" presName="level" presStyleLbl="node1" presStyleIdx="2" presStyleCnt="5">
        <dgm:presLayoutVars>
          <dgm:chMax val="1"/>
          <dgm:bulletEnabled val="1"/>
        </dgm:presLayoutVars>
      </dgm:prSet>
      <dgm:spPr/>
    </dgm:pt>
    <dgm:pt modelId="{A2D8CE49-36F8-4911-9787-2BCC1E52E9CB}" type="pres">
      <dgm:prSet presAssocID="{8723173D-38A5-4DF2-899B-ED5D9D2BF5F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E0A5A3-0A28-4780-8901-0B40D0ED9EF6}" type="pres">
      <dgm:prSet presAssocID="{74F4D299-EA00-42DF-9403-5D4F4F73CAA1}" presName="Name8" presStyleCnt="0"/>
      <dgm:spPr/>
    </dgm:pt>
    <dgm:pt modelId="{0CED4597-076D-4CBF-B694-1C910A9949C8}" type="pres">
      <dgm:prSet presAssocID="{74F4D299-EA00-42DF-9403-5D4F4F73CAA1}" presName="level" presStyleLbl="node1" presStyleIdx="3" presStyleCnt="5">
        <dgm:presLayoutVars>
          <dgm:chMax val="1"/>
          <dgm:bulletEnabled val="1"/>
        </dgm:presLayoutVars>
      </dgm:prSet>
      <dgm:spPr/>
    </dgm:pt>
    <dgm:pt modelId="{272A24B1-CA2C-484B-8BB6-8F5BD65281B2}" type="pres">
      <dgm:prSet presAssocID="{74F4D299-EA00-42DF-9403-5D4F4F73CA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FD0F7C-0481-4B93-9FC1-8A363D5E8333}" type="pres">
      <dgm:prSet presAssocID="{BC53DFC2-8309-4DD4-A54F-6DD0E96FAB2E}" presName="Name8" presStyleCnt="0"/>
      <dgm:spPr/>
    </dgm:pt>
    <dgm:pt modelId="{CCD51E0A-8D5D-42E1-AA87-82D3C94AD92C}" type="pres">
      <dgm:prSet presAssocID="{BC53DFC2-8309-4DD4-A54F-6DD0E96FAB2E}" presName="level" presStyleLbl="node1" presStyleIdx="4" presStyleCnt="5">
        <dgm:presLayoutVars>
          <dgm:chMax val="1"/>
          <dgm:bulletEnabled val="1"/>
        </dgm:presLayoutVars>
      </dgm:prSet>
      <dgm:spPr/>
    </dgm:pt>
    <dgm:pt modelId="{7A73E406-0371-4B10-AD76-1324D684FAAB}" type="pres">
      <dgm:prSet presAssocID="{BC53DFC2-8309-4DD4-A54F-6DD0E96FAB2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B602105-2235-4F1E-9890-A350E8829D4D}" type="presOf" srcId="{751FF3FA-02F3-4437-AA95-3515FF8098AA}" destId="{077679F3-0D6F-4808-876E-2790409FAE2C}" srcOrd="1" destOrd="0" presId="urn:microsoft.com/office/officeart/2005/8/layout/pyramid1"/>
    <dgm:cxn modelId="{80163314-D4DF-4216-8D04-74661FE06374}" type="presOf" srcId="{8723173D-38A5-4DF2-899B-ED5D9D2BF5F6}" destId="{1E1B9B23-A996-4C72-A1FA-2B142F498B01}" srcOrd="0" destOrd="0" presId="urn:microsoft.com/office/officeart/2005/8/layout/pyramid1"/>
    <dgm:cxn modelId="{8A36662A-4EFF-4C8F-8981-3E96B663D50D}" type="presOf" srcId="{751FF3FA-02F3-4437-AA95-3515FF8098AA}" destId="{EE3A82D7-D019-4B72-94FA-484A26167F0E}" srcOrd="0" destOrd="0" presId="urn:microsoft.com/office/officeart/2005/8/layout/pyramid1"/>
    <dgm:cxn modelId="{23724E3E-C10D-465B-A045-2A82DD938347}" srcId="{09CBDCC3-4232-44B9-A7F8-892060149580}" destId="{BC53DFC2-8309-4DD4-A54F-6DD0E96FAB2E}" srcOrd="4" destOrd="0" parTransId="{5F68768C-5EA5-433C-861B-3F55E43633AC}" sibTransId="{2AAAD3F8-495D-4B08-886C-17A1CB2DEBDE}"/>
    <dgm:cxn modelId="{76D9A461-2EBB-4018-A994-6072F5219CA0}" type="presOf" srcId="{78B0DF99-8A83-4BE0-B7E0-8BCC5F140C63}" destId="{F86727C4-2047-46C9-9244-DD0E5E503651}" srcOrd="0" destOrd="0" presId="urn:microsoft.com/office/officeart/2005/8/layout/pyramid1"/>
    <dgm:cxn modelId="{75C22546-7A92-4DAB-9676-C2B85E9031A0}" type="presOf" srcId="{78B0DF99-8A83-4BE0-B7E0-8BCC5F140C63}" destId="{D7B2310A-08DF-4A30-9E27-E5C17FD542A9}" srcOrd="1" destOrd="0" presId="urn:microsoft.com/office/officeart/2005/8/layout/pyramid1"/>
    <dgm:cxn modelId="{90D05F68-B723-4616-9303-1E30A99F61AC}" srcId="{09CBDCC3-4232-44B9-A7F8-892060149580}" destId="{78B0DF99-8A83-4BE0-B7E0-8BCC5F140C63}" srcOrd="0" destOrd="0" parTransId="{A2CFA7CC-4CB2-45B4-819D-73315E09A8D4}" sibTransId="{5DFF4E4C-A3A3-4754-8CBD-ACEBFBF73B04}"/>
    <dgm:cxn modelId="{0813FA6E-3EC0-4EC6-9503-9D7631A649E7}" srcId="{09CBDCC3-4232-44B9-A7F8-892060149580}" destId="{751FF3FA-02F3-4437-AA95-3515FF8098AA}" srcOrd="1" destOrd="0" parTransId="{BE9C7191-B79C-4C6B-8048-6EBFC52195E4}" sibTransId="{9FC7AC38-AA29-4CB1-B51C-C49CEB824443}"/>
    <dgm:cxn modelId="{70B24877-402A-42F4-A94E-E10AA2B908FD}" srcId="{09CBDCC3-4232-44B9-A7F8-892060149580}" destId="{8723173D-38A5-4DF2-899B-ED5D9D2BF5F6}" srcOrd="2" destOrd="0" parTransId="{124AE9CE-7270-474C-8D69-B666B9BC54FA}" sibTransId="{39E9AB43-66DC-4CA2-AF67-62655B266928}"/>
    <dgm:cxn modelId="{E58E198F-836D-49F7-8468-79A665E80208}" type="presOf" srcId="{8723173D-38A5-4DF2-899B-ED5D9D2BF5F6}" destId="{A2D8CE49-36F8-4911-9787-2BCC1E52E9CB}" srcOrd="1" destOrd="0" presId="urn:microsoft.com/office/officeart/2005/8/layout/pyramid1"/>
    <dgm:cxn modelId="{1E6906A1-FD68-4372-B932-0DA67A84252D}" srcId="{09CBDCC3-4232-44B9-A7F8-892060149580}" destId="{74F4D299-EA00-42DF-9403-5D4F4F73CAA1}" srcOrd="3" destOrd="0" parTransId="{CAD8212E-DDDE-481B-B7BC-4D5224304A2E}" sibTransId="{F4606EFF-4B04-4002-8C55-3711D73F986D}"/>
    <dgm:cxn modelId="{900AB7BE-F4D3-4D8E-8EA2-847027B5E1BD}" type="presOf" srcId="{BC53DFC2-8309-4DD4-A54F-6DD0E96FAB2E}" destId="{7A73E406-0371-4B10-AD76-1324D684FAAB}" srcOrd="1" destOrd="0" presId="urn:microsoft.com/office/officeart/2005/8/layout/pyramid1"/>
    <dgm:cxn modelId="{1167DAD2-D61A-4217-87AA-45AA52818972}" type="presOf" srcId="{74F4D299-EA00-42DF-9403-5D4F4F73CAA1}" destId="{272A24B1-CA2C-484B-8BB6-8F5BD65281B2}" srcOrd="1" destOrd="0" presId="urn:microsoft.com/office/officeart/2005/8/layout/pyramid1"/>
    <dgm:cxn modelId="{F8FBBFE0-4CF2-4944-A9BE-DCC9DBEB4D6B}" type="presOf" srcId="{09CBDCC3-4232-44B9-A7F8-892060149580}" destId="{A0365616-6842-470E-BB21-80849EADED9E}" srcOrd="0" destOrd="0" presId="urn:microsoft.com/office/officeart/2005/8/layout/pyramid1"/>
    <dgm:cxn modelId="{6A5D48ED-6D29-43BD-9B1B-838E0748B9CE}" type="presOf" srcId="{74F4D299-EA00-42DF-9403-5D4F4F73CAA1}" destId="{0CED4597-076D-4CBF-B694-1C910A9949C8}" srcOrd="0" destOrd="0" presId="urn:microsoft.com/office/officeart/2005/8/layout/pyramid1"/>
    <dgm:cxn modelId="{537553F0-347B-4C71-8B25-958C2C37F633}" type="presOf" srcId="{BC53DFC2-8309-4DD4-A54F-6DD0E96FAB2E}" destId="{CCD51E0A-8D5D-42E1-AA87-82D3C94AD92C}" srcOrd="0" destOrd="0" presId="urn:microsoft.com/office/officeart/2005/8/layout/pyramid1"/>
    <dgm:cxn modelId="{ABE3CF63-3FEC-4AA8-8745-CB8905315E63}" type="presParOf" srcId="{A0365616-6842-470E-BB21-80849EADED9E}" destId="{137C6217-AD88-4E90-8286-B04CD065590F}" srcOrd="0" destOrd="0" presId="urn:microsoft.com/office/officeart/2005/8/layout/pyramid1"/>
    <dgm:cxn modelId="{9499B616-9571-4DC1-B2DD-F0FD01ADBDE6}" type="presParOf" srcId="{137C6217-AD88-4E90-8286-B04CD065590F}" destId="{F86727C4-2047-46C9-9244-DD0E5E503651}" srcOrd="0" destOrd="0" presId="urn:microsoft.com/office/officeart/2005/8/layout/pyramid1"/>
    <dgm:cxn modelId="{88DA6B98-A02F-42EC-8A64-C1B1256EBF62}" type="presParOf" srcId="{137C6217-AD88-4E90-8286-B04CD065590F}" destId="{D7B2310A-08DF-4A30-9E27-E5C17FD542A9}" srcOrd="1" destOrd="0" presId="urn:microsoft.com/office/officeart/2005/8/layout/pyramid1"/>
    <dgm:cxn modelId="{FE0B6080-0916-4891-9BB2-70616254EF2E}" type="presParOf" srcId="{A0365616-6842-470E-BB21-80849EADED9E}" destId="{2AFD5CC3-BD49-43F7-A416-EBF1F218205B}" srcOrd="1" destOrd="0" presId="urn:microsoft.com/office/officeart/2005/8/layout/pyramid1"/>
    <dgm:cxn modelId="{35B9EC88-9EC5-4E9C-BA55-4ED614F796AB}" type="presParOf" srcId="{2AFD5CC3-BD49-43F7-A416-EBF1F218205B}" destId="{EE3A82D7-D019-4B72-94FA-484A26167F0E}" srcOrd="0" destOrd="0" presId="urn:microsoft.com/office/officeart/2005/8/layout/pyramid1"/>
    <dgm:cxn modelId="{ADAAC46D-13A7-411C-A166-1DC35622F375}" type="presParOf" srcId="{2AFD5CC3-BD49-43F7-A416-EBF1F218205B}" destId="{077679F3-0D6F-4808-876E-2790409FAE2C}" srcOrd="1" destOrd="0" presId="urn:microsoft.com/office/officeart/2005/8/layout/pyramid1"/>
    <dgm:cxn modelId="{8528E0D8-45B8-4BBD-8921-9862B606C7C1}" type="presParOf" srcId="{A0365616-6842-470E-BB21-80849EADED9E}" destId="{DB436EBF-CC48-4C69-9CDA-DC7BEB48DD99}" srcOrd="2" destOrd="0" presId="urn:microsoft.com/office/officeart/2005/8/layout/pyramid1"/>
    <dgm:cxn modelId="{F59A5722-229A-4102-8AA7-7DF521AA9E05}" type="presParOf" srcId="{DB436EBF-CC48-4C69-9CDA-DC7BEB48DD99}" destId="{1E1B9B23-A996-4C72-A1FA-2B142F498B01}" srcOrd="0" destOrd="0" presId="urn:microsoft.com/office/officeart/2005/8/layout/pyramid1"/>
    <dgm:cxn modelId="{FE20159F-8D99-4433-A004-9EF3AEF091CF}" type="presParOf" srcId="{DB436EBF-CC48-4C69-9CDA-DC7BEB48DD99}" destId="{A2D8CE49-36F8-4911-9787-2BCC1E52E9CB}" srcOrd="1" destOrd="0" presId="urn:microsoft.com/office/officeart/2005/8/layout/pyramid1"/>
    <dgm:cxn modelId="{14519AB4-728A-401A-A849-8104A3987701}" type="presParOf" srcId="{A0365616-6842-470E-BB21-80849EADED9E}" destId="{13E0A5A3-0A28-4780-8901-0B40D0ED9EF6}" srcOrd="3" destOrd="0" presId="urn:microsoft.com/office/officeart/2005/8/layout/pyramid1"/>
    <dgm:cxn modelId="{CB7F8889-0515-4F52-BF82-CEE6605F33F0}" type="presParOf" srcId="{13E0A5A3-0A28-4780-8901-0B40D0ED9EF6}" destId="{0CED4597-076D-4CBF-B694-1C910A9949C8}" srcOrd="0" destOrd="0" presId="urn:microsoft.com/office/officeart/2005/8/layout/pyramid1"/>
    <dgm:cxn modelId="{04B639B0-1AC6-4AAD-9EDC-27CC30AFF7A3}" type="presParOf" srcId="{13E0A5A3-0A28-4780-8901-0B40D0ED9EF6}" destId="{272A24B1-CA2C-484B-8BB6-8F5BD65281B2}" srcOrd="1" destOrd="0" presId="urn:microsoft.com/office/officeart/2005/8/layout/pyramid1"/>
    <dgm:cxn modelId="{4A1850CF-022F-423F-87A7-7D9E7A038F80}" type="presParOf" srcId="{A0365616-6842-470E-BB21-80849EADED9E}" destId="{8AFD0F7C-0481-4B93-9FC1-8A363D5E8333}" srcOrd="4" destOrd="0" presId="urn:microsoft.com/office/officeart/2005/8/layout/pyramid1"/>
    <dgm:cxn modelId="{92EDA39C-F446-4984-BE75-4F62E0757488}" type="presParOf" srcId="{8AFD0F7C-0481-4B93-9FC1-8A363D5E8333}" destId="{CCD51E0A-8D5D-42E1-AA87-82D3C94AD92C}" srcOrd="0" destOrd="0" presId="urn:microsoft.com/office/officeart/2005/8/layout/pyramid1"/>
    <dgm:cxn modelId="{7687A162-BC11-432E-B747-DF679ABBA726}" type="presParOf" srcId="{8AFD0F7C-0481-4B93-9FC1-8A363D5E8333}" destId="{7A73E406-0371-4B10-AD76-1324D684FAA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27C4-2047-46C9-9244-DD0E5E503651}">
      <dsp:nvSpPr>
        <dsp:cNvPr id="0" name=""/>
        <dsp:cNvSpPr/>
      </dsp:nvSpPr>
      <dsp:spPr>
        <a:xfrm>
          <a:off x="4228820" y="0"/>
          <a:ext cx="211441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Manual</a:t>
          </a:r>
        </a:p>
      </dsp:txBody>
      <dsp:txXfrm>
        <a:off x="4228820" y="0"/>
        <a:ext cx="2114410" cy="1053388"/>
      </dsp:txXfrm>
    </dsp:sp>
    <dsp:sp modelId="{EE3A82D7-D019-4B72-94FA-484A26167F0E}">
      <dsp:nvSpPr>
        <dsp:cNvPr id="0" name=""/>
        <dsp:cNvSpPr/>
      </dsp:nvSpPr>
      <dsp:spPr>
        <a:xfrm>
          <a:off x="3171615" y="1053388"/>
          <a:ext cx="422882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</a:t>
          </a:r>
        </a:p>
      </dsp:txBody>
      <dsp:txXfrm>
        <a:off x="3911659" y="1053388"/>
        <a:ext cx="2748733" cy="1053388"/>
      </dsp:txXfrm>
    </dsp:sp>
    <dsp:sp modelId="{1E1B9B23-A996-4C72-A1FA-2B142F498B01}">
      <dsp:nvSpPr>
        <dsp:cNvPr id="0" name=""/>
        <dsp:cNvSpPr/>
      </dsp:nvSpPr>
      <dsp:spPr>
        <a:xfrm>
          <a:off x="2114410" y="2106777"/>
          <a:ext cx="634323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UI Automation</a:t>
          </a:r>
        </a:p>
      </dsp:txBody>
      <dsp:txXfrm>
        <a:off x="3224475" y="2106777"/>
        <a:ext cx="4123100" cy="1053388"/>
      </dsp:txXfrm>
    </dsp:sp>
    <dsp:sp modelId="{0CED4597-076D-4CBF-B694-1C910A9949C8}">
      <dsp:nvSpPr>
        <dsp:cNvPr id="0" name=""/>
        <dsp:cNvSpPr/>
      </dsp:nvSpPr>
      <dsp:spPr>
        <a:xfrm>
          <a:off x="1057205" y="3160166"/>
          <a:ext cx="845764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Tests</a:t>
          </a:r>
        </a:p>
      </dsp:txBody>
      <dsp:txXfrm>
        <a:off x="2537292" y="3160166"/>
        <a:ext cx="5497467" cy="1053388"/>
      </dsp:txXfrm>
    </dsp:sp>
    <dsp:sp modelId="{CCD51E0A-8D5D-42E1-AA87-82D3C94AD92C}">
      <dsp:nvSpPr>
        <dsp:cNvPr id="0" name=""/>
        <dsp:cNvSpPr/>
      </dsp:nvSpPr>
      <dsp:spPr>
        <a:xfrm>
          <a:off x="0" y="4213555"/>
          <a:ext cx="10572052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 / Component Tests</a:t>
          </a:r>
        </a:p>
      </dsp:txBody>
      <dsp:txXfrm>
        <a:off x="1850109" y="4213555"/>
        <a:ext cx="6871833" cy="105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7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06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578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5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50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5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38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282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79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9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63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696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32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gerMan/SoftwareQualityTalk/" TargetMode="External"/><Relationship Id="rId2" Type="http://schemas.openxmlformats.org/officeDocument/2006/relationships/hyperlink" Target="https://www.linkedin.com/in/mattelan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unit-testing-frameworks-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81A-A54F-4563-AD10-CCC04E06C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Quality Recipes for Legacy .NET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618B-F1B2-4772-8867-07074F36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1257" y="4358280"/>
            <a:ext cx="7459355" cy="1463622"/>
          </a:xfrm>
        </p:spPr>
        <p:txBody>
          <a:bodyPr>
            <a:normAutofit/>
          </a:bodyPr>
          <a:lstStyle/>
          <a:p>
            <a:r>
              <a:rPr lang="en-US" cap="none" dirty="0"/>
              <a:t>Matt Eland</a:t>
            </a:r>
          </a:p>
          <a:p>
            <a:r>
              <a:rPr lang="en-US" cap="none" dirty="0"/>
              <a:t>@</a:t>
            </a:r>
            <a:r>
              <a:rPr lang="en-US" cap="none" dirty="0" err="1"/>
              <a:t>IntegerMan</a:t>
            </a:r>
            <a:r>
              <a:rPr lang="en-US" cap="none" dirty="0"/>
              <a:t>				</a:t>
            </a:r>
          </a:p>
          <a:p>
            <a:r>
              <a:rPr lang="en-US" cap="none" dirty="0">
                <a:hlinkClick r:id="rId2"/>
              </a:rPr>
              <a:t>https://www.Linkedin.com/in/MattEland/</a:t>
            </a:r>
            <a:endParaRPr lang="en-US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10E3B-4FD8-4749-BD31-721EB2085088}"/>
              </a:ext>
            </a:extLst>
          </p:cNvPr>
          <p:cNvSpPr/>
          <p:nvPr/>
        </p:nvSpPr>
        <p:spPr>
          <a:xfrm>
            <a:off x="2057400" y="6134785"/>
            <a:ext cx="999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Slides and code available at: </a:t>
            </a:r>
            <a:r>
              <a:rPr lang="en-US" dirty="0">
                <a:hlinkClick r:id="rId3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7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Arrange / Act / Assert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 Driven Development (TDD)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Unit Testing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854"/>
            <a:ext cx="9291215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MSTest</a:t>
            </a:r>
            <a:endParaRPr lang="en-US" dirty="0"/>
          </a:p>
          <a:p>
            <a:pPr lvl="1"/>
            <a:r>
              <a:rPr lang="en-US" dirty="0"/>
              <a:t>Built into Visual Studio</a:t>
            </a:r>
          </a:p>
          <a:p>
            <a:pPr lvl="1"/>
            <a:r>
              <a:rPr lang="en-US" dirty="0" err="1"/>
              <a:t>TestMethod</a:t>
            </a:r>
            <a:endParaRPr lang="en-US" dirty="0"/>
          </a:p>
          <a:p>
            <a:r>
              <a:rPr lang="en-US" dirty="0" err="1"/>
              <a:t>NUnit</a:t>
            </a:r>
            <a:endParaRPr lang="en-US" dirty="0"/>
          </a:p>
          <a:p>
            <a:pPr lvl="1"/>
            <a:r>
              <a:rPr lang="en-US" dirty="0"/>
              <a:t>My preference when working with .NET Framework</a:t>
            </a:r>
          </a:p>
          <a:p>
            <a:pPr lvl="1"/>
            <a:r>
              <a:rPr lang="en-US" dirty="0"/>
              <a:t>Test / </a:t>
            </a:r>
            <a:r>
              <a:rPr lang="en-US" dirty="0" err="1"/>
              <a:t>TestCase</a:t>
            </a:r>
            <a:endParaRPr lang="en-US" dirty="0"/>
          </a:p>
          <a:p>
            <a:r>
              <a:rPr lang="en-US" dirty="0" err="1"/>
              <a:t>XUnit</a:t>
            </a:r>
            <a:endParaRPr lang="en-US" dirty="0"/>
          </a:p>
          <a:p>
            <a:pPr lvl="1"/>
            <a:r>
              <a:rPr lang="en-US" dirty="0"/>
              <a:t>My preference when working with .NET Core</a:t>
            </a:r>
          </a:p>
          <a:p>
            <a:pPr lvl="1"/>
            <a:r>
              <a:rPr lang="en-US" dirty="0"/>
              <a:t>Fact / Theory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CF0FB-C594-455A-A82C-58442A109D90}"/>
              </a:ext>
            </a:extLst>
          </p:cNvPr>
          <p:cNvSpPr/>
          <p:nvPr/>
        </p:nvSpPr>
        <p:spPr>
          <a:xfrm>
            <a:off x="1451578" y="6382847"/>
            <a:ext cx="1040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https://raygun.com/blog/unit-testing-frameworks-c/</a:t>
            </a:r>
            <a:r>
              <a:rPr lang="en-US" dirty="0"/>
              <a:t> for detailed analysis of different frameworks</a:t>
            </a:r>
          </a:p>
        </p:txBody>
      </p:sp>
    </p:spTree>
    <p:extLst>
      <p:ext uri="{BB962C8B-B14F-4D97-AF65-F5344CB8AC3E}">
        <p14:creationId xmlns:p14="http://schemas.microsoft.com/office/powerpoint/2010/main" val="293413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Parameterized Unit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“Untestable”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dependencies</a:t>
            </a:r>
          </a:p>
          <a:p>
            <a:r>
              <a:rPr lang="en-US" dirty="0"/>
              <a:t>Too large / too tightly coupled</a:t>
            </a:r>
          </a:p>
          <a:p>
            <a:r>
              <a:rPr lang="en-US" dirty="0"/>
              <a:t>Relies on external systems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 err="1"/>
              <a:t>DateTime.Now</a:t>
            </a:r>
            <a:endParaRPr lang="en-US" dirty="0"/>
          </a:p>
          <a:p>
            <a:pPr lvl="1"/>
            <a:r>
              <a:rPr lang="en-US" dirty="0"/>
              <a:t>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177804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Making “Untestable” Code More Testable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unwieldy code</a:t>
            </a:r>
          </a:p>
          <a:p>
            <a:pPr lvl="1"/>
            <a:r>
              <a:rPr lang="en-US" dirty="0"/>
              <a:t>Aim for classes / methods that follow the Single Responsibility Principle</a:t>
            </a:r>
          </a:p>
          <a:p>
            <a:r>
              <a:rPr lang="en-US" dirty="0"/>
              <a:t>Extract small interfaces for dependencies</a:t>
            </a:r>
          </a:p>
          <a:p>
            <a:r>
              <a:rPr lang="en-US" dirty="0"/>
              <a:t>Replace interfaces at time of test with mock objects</a:t>
            </a:r>
          </a:p>
          <a:p>
            <a:pPr lvl="1"/>
            <a:r>
              <a:rPr lang="en-US" dirty="0"/>
              <a:t>May be controversial – some people advocate not modifying code for testing purposes</a:t>
            </a:r>
          </a:p>
          <a:p>
            <a:r>
              <a:rPr lang="en-US" dirty="0"/>
              <a:t>Try to isolate the aspects of your system that integrate with external resources</a:t>
            </a:r>
          </a:p>
        </p:txBody>
      </p:sp>
    </p:spTree>
    <p:extLst>
      <p:ext uri="{BB962C8B-B14F-4D97-AF65-F5344CB8AC3E}">
        <p14:creationId xmlns:p14="http://schemas.microsoft.com/office/powerpoint/2010/main" val="248289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 Mock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Libraries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Shouldly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FluentAsserts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/ TypeScript / Angular Developer turned Manager / Mentor</a:t>
            </a:r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 fun since 1987</a:t>
            </a:r>
          </a:p>
          <a:p>
            <a:pPr lvl="1"/>
            <a:r>
              <a:rPr lang="en-US" dirty="0"/>
              <a:t>.NET since 2001 (Beta 2)</a:t>
            </a:r>
          </a:p>
          <a:p>
            <a:pPr lvl="1"/>
            <a:r>
              <a:rPr lang="en-US" dirty="0"/>
              <a:t>Professionally since 2006</a:t>
            </a:r>
          </a:p>
          <a:p>
            <a:r>
              <a:rPr lang="en-US" dirty="0"/>
              <a:t>Addicted to Reading and Refactoring</a:t>
            </a:r>
          </a:p>
        </p:txBody>
      </p:sp>
    </p:spTree>
    <p:extLst>
      <p:ext uri="{BB962C8B-B14F-4D97-AF65-F5344CB8AC3E}">
        <p14:creationId xmlns:p14="http://schemas.microsoft.com/office/powerpoint/2010/main" val="38677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Scientist </a:t>
            </a:r>
            <a:r>
              <a:rPr lang="en-US" dirty="0"/>
              <a:t>.NET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Bogus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SharpFuzz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SnapShotter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ApprovalTests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Create Mock Objects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3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Verify Behavior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Behavior Driven Development with </a:t>
            </a:r>
            <a:r>
              <a:rPr lang="en-US" cap="none" dirty="0" err="1"/>
              <a:t>SpecFlow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Other Recipes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User Interface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Software Engineering Manager at MoveHQ (1 year)</a:t>
            </a:r>
          </a:p>
          <a:p>
            <a:r>
              <a:rPr lang="en-US" dirty="0"/>
              <a:t>Previously:</a:t>
            </a:r>
          </a:p>
          <a:p>
            <a:pPr lvl="1"/>
            <a:r>
              <a:rPr lang="en-US" dirty="0"/>
              <a:t>Senior Software Engineer at TeamDynamix (9 years)</a:t>
            </a:r>
          </a:p>
          <a:p>
            <a:pPr lvl="1"/>
            <a:r>
              <a:rPr lang="en-US" dirty="0"/>
              <a:t>Software Developer at Exceptional Innovation (3 years)</a:t>
            </a:r>
          </a:p>
          <a:p>
            <a:pPr lvl="1"/>
            <a:r>
              <a:rPr lang="en-US" dirty="0"/>
              <a:t>Software Engineer at Verizon Business (6 months)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2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9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Postman Collections For API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6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&amp; CI/CD Pipelines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9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JetBrains Annotations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0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Contracts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3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46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NCrunch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39009-8E56-4DB8-B9D9-7DC734F81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This Talk Is NOT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A176B-5D5E-4687-98BF-B8A7FDDC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any one particular .NET project type (ASP .NET, XAML,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Focused extensively on any one library or tool</a:t>
            </a:r>
          </a:p>
          <a:p>
            <a:r>
              <a:rPr lang="en-US" dirty="0"/>
              <a:t>Code-Intensive</a:t>
            </a:r>
          </a:p>
          <a:p>
            <a:r>
              <a:rPr lang="en-US" dirty="0"/>
              <a:t>Solely about unit testing</a:t>
            </a:r>
          </a:p>
          <a:p>
            <a:r>
              <a:rPr lang="en-US" dirty="0"/>
              <a:t>Intended to be prescriptive of one library / tool over another</a:t>
            </a:r>
          </a:p>
        </p:txBody>
      </p:sp>
    </p:spTree>
    <p:extLst>
      <p:ext uri="{BB962C8B-B14F-4D97-AF65-F5344CB8AC3E}">
        <p14:creationId xmlns:p14="http://schemas.microsoft.com/office/powerpoint/2010/main" val="4227452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Tabulating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4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1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Defects by Root Cause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3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Area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1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DBBC4-BE3B-499D-B43A-95870730E5AD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65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BC898AB-5A41-4A29-81AB-AF560D4B01E0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5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Book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Effectively with Legacy Code</a:t>
            </a:r>
          </a:p>
          <a:p>
            <a:r>
              <a:rPr lang="en-US" dirty="0" err="1"/>
              <a:t>XUnit</a:t>
            </a:r>
            <a:r>
              <a:rPr lang="en-US" dirty="0"/>
              <a:t> Test Patterns</a:t>
            </a:r>
          </a:p>
          <a:p>
            <a:r>
              <a:rPr lang="en-US" dirty="0"/>
              <a:t>Measuring the Software Process</a:t>
            </a:r>
          </a:p>
          <a:p>
            <a:r>
              <a:rPr lang="en-US" dirty="0"/>
              <a:t>Developer Testing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95E35AE-A671-49E9-A240-49A0D38C3304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5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824-EB7A-438D-A6F5-1E20BB55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 Other Quality Recipes?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5BFB3-F8E0-4ADC-9E5E-6F43F85A8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61B37C-85DA-482D-9CB8-9A112485AA5A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5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This Talk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A176B-5D5E-4687-98BF-B8A7FDDC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Intended to introduce variety of tools and ideas to give you options when working with legacy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Structure:</a:t>
            </a:r>
          </a:p>
          <a:p>
            <a:pPr lvl="1"/>
            <a:r>
              <a:rPr lang="en-US" dirty="0"/>
              <a:t>Quick Primer on Unit Testing</a:t>
            </a:r>
          </a:p>
          <a:p>
            <a:pPr lvl="1"/>
            <a:r>
              <a:rPr lang="en-US" dirty="0"/>
              <a:t>Highlighted .NET libraries that aid in unit testing</a:t>
            </a:r>
          </a:p>
          <a:p>
            <a:pPr lvl="1"/>
            <a:r>
              <a:rPr lang="en-US" dirty="0"/>
              <a:t>Other techniques for improving software quality</a:t>
            </a:r>
          </a:p>
          <a:p>
            <a:pPr lvl="1"/>
            <a:r>
              <a:rPr lang="en-US" dirty="0"/>
              <a:t>Quick Primer on Quality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4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Sample Codebase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A176B-5D5E-4687-98BF-B8A7FDDC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 Primer on Software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Types of Tests</a:t>
            </a:r>
          </a:p>
        </p:txBody>
      </p:sp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3285EE39-92DD-4873-B3EA-C7BCB8A95AE8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717712359"/>
              </p:ext>
            </p:extLst>
          </p:nvPr>
        </p:nvGraphicFramePr>
        <p:xfrm>
          <a:off x="1141412" y="722376"/>
          <a:ext cx="10572052" cy="526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56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Unit Test?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method that either passes or fails</a:t>
            </a:r>
          </a:p>
          <a:p>
            <a:r>
              <a:rPr lang="en-US" dirty="0"/>
              <a:t>Should call to a small unit of code</a:t>
            </a:r>
          </a:p>
          <a:p>
            <a:r>
              <a:rPr lang="en-US" dirty="0"/>
              <a:t>Should validate business rules </a:t>
            </a:r>
          </a:p>
          <a:p>
            <a:pPr lvl="1"/>
            <a:r>
              <a:rPr lang="en-US" dirty="0"/>
              <a:t>or the absence of a prior bug</a:t>
            </a:r>
          </a:p>
          <a:p>
            <a:r>
              <a:rPr lang="en-US" dirty="0"/>
              <a:t>Exceptions indicate a test failure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D63FDF-61AF-4BF6-AE2D-92AFFB561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6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311</TotalTime>
  <Words>542</Words>
  <Application>Microsoft Office PowerPoint</Application>
  <PresentationFormat>Widescreen</PresentationFormat>
  <Paragraphs>116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Tw Cen MT</vt:lpstr>
      <vt:lpstr>Circuit</vt:lpstr>
      <vt:lpstr>Software Quality Recipes for Legacy .NET Applications</vt:lpstr>
      <vt:lpstr>About Me</vt:lpstr>
      <vt:lpstr>My Background</vt:lpstr>
      <vt:lpstr>This Talk Is NOT</vt:lpstr>
      <vt:lpstr>About This Talk</vt:lpstr>
      <vt:lpstr>The Sample Codebase</vt:lpstr>
      <vt:lpstr>A Primer on Software Testing</vt:lpstr>
      <vt:lpstr>Types of Tests</vt:lpstr>
      <vt:lpstr>What is a Unit Test?</vt:lpstr>
      <vt:lpstr>Arrange / Act / Assert</vt:lpstr>
      <vt:lpstr>Test Driven Development (TDD)</vt:lpstr>
      <vt:lpstr>Unit Testing Frameworks</vt:lpstr>
      <vt:lpstr>Parameterized Unit Tests</vt:lpstr>
      <vt:lpstr>“Untestable” Code</vt:lpstr>
      <vt:lpstr>Making “Untestable” Code More Testable</vt:lpstr>
      <vt:lpstr>Sample Mock Object</vt:lpstr>
      <vt:lpstr>Testing Libraries</vt:lpstr>
      <vt:lpstr>Shouldly</vt:lpstr>
      <vt:lpstr>FluentAsserts</vt:lpstr>
      <vt:lpstr>Scientist .NET</vt:lpstr>
      <vt:lpstr>Bogus</vt:lpstr>
      <vt:lpstr>SharpFuzz</vt:lpstr>
      <vt:lpstr>SnapShotter</vt:lpstr>
      <vt:lpstr>ApprovalTests</vt:lpstr>
      <vt:lpstr>Moq to Create Mock Objects</vt:lpstr>
      <vt:lpstr>Moq to Verify Behavior</vt:lpstr>
      <vt:lpstr>Behavior Driven Development with SpecFlow</vt:lpstr>
      <vt:lpstr>Other Recipes</vt:lpstr>
      <vt:lpstr>User Interface Testing</vt:lpstr>
      <vt:lpstr>Code Reviews</vt:lpstr>
      <vt:lpstr>Code Analysis</vt:lpstr>
      <vt:lpstr>Postman Collections For API Testing</vt:lpstr>
      <vt:lpstr>Test Plans</vt:lpstr>
      <vt:lpstr>Testing &amp; CI/CD Pipelines</vt:lpstr>
      <vt:lpstr>JetBrains Annotations</vt:lpstr>
      <vt:lpstr>Code Contracts</vt:lpstr>
      <vt:lpstr>Functional Programming</vt:lpstr>
      <vt:lpstr>NCrunch</vt:lpstr>
      <vt:lpstr>Defect Analysis</vt:lpstr>
      <vt:lpstr>Tabulating Data</vt:lpstr>
      <vt:lpstr>Defects by Type</vt:lpstr>
      <vt:lpstr>New Defects by Root Cause</vt:lpstr>
      <vt:lpstr>Defects by Area</vt:lpstr>
      <vt:lpstr>Conclusion</vt:lpstr>
      <vt:lpstr>Key Takeaways</vt:lpstr>
      <vt:lpstr>Book Recommendations</vt:lpstr>
      <vt:lpstr>Questions? Other Quality Recipes?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Recipes for Legacy .NET Applications</dc:title>
  <dc:creator>Matt Eland</dc:creator>
  <cp:lastModifiedBy>Matt Eland</cp:lastModifiedBy>
  <cp:revision>21</cp:revision>
  <dcterms:created xsi:type="dcterms:W3CDTF">2019-08-14T00:37:57Z</dcterms:created>
  <dcterms:modified xsi:type="dcterms:W3CDTF">2019-08-14T05:49:54Z</dcterms:modified>
</cp:coreProperties>
</file>