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2"/>
  </p:notesMasterIdLst>
  <p:sldIdLst>
    <p:sldId id="256" r:id="rId2"/>
    <p:sldId id="265" r:id="rId3"/>
    <p:sldId id="266" r:id="rId4"/>
    <p:sldId id="282" r:id="rId5"/>
    <p:sldId id="267" r:id="rId6"/>
    <p:sldId id="276" r:id="rId7"/>
    <p:sldId id="277" r:id="rId8"/>
    <p:sldId id="278" r:id="rId9"/>
    <p:sldId id="268" r:id="rId10"/>
    <p:sldId id="279" r:id="rId11"/>
    <p:sldId id="280" r:id="rId12"/>
    <p:sldId id="281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64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18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4AE8-F999-41F0-BA66-F96114617649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F7C3-A6FC-49DF-A57F-2FF5AF1E65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3" y="3219822"/>
            <a:ext cx="8496299" cy="1188132"/>
          </a:xfrm>
          <a:prstGeom prst="rect">
            <a:avLst/>
          </a:prstGeom>
        </p:spPr>
        <p:txBody>
          <a:bodyPr lIns="90000" anchor="t"/>
          <a:lstStyle>
            <a:lvl1pPr marL="342900" indent="-342900">
              <a:buNone/>
              <a:defRPr lang="de-DE" sz="2000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Untertitel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23851" y="1599642"/>
            <a:ext cx="8496300" cy="1620180"/>
          </a:xfrm>
        </p:spPr>
        <p:txBody>
          <a:bodyPr anchor="b"/>
          <a:lstStyle>
            <a:lvl1pPr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pic>
        <p:nvPicPr>
          <p:cNvPr id="5" name="Bild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6" y="270031"/>
            <a:ext cx="2711917" cy="6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323852" y="2571750"/>
            <a:ext cx="849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©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Integrata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</a:t>
            </a:r>
            <a:r>
              <a:rPr lang="de-DE" sz="1800" baseline="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Cegos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GmbH</a:t>
            </a: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Integrata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Cegos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GmbH 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Zettachring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4 </a:t>
            </a:r>
            <a:br>
              <a:rPr lang="de-DE" sz="1800" dirty="0">
                <a:solidFill>
                  <a:schemeClr val="tx1"/>
                </a:solidFill>
                <a:latin typeface="+mn-lt"/>
              </a:rPr>
            </a:br>
            <a:r>
              <a:rPr lang="de-DE" sz="1800" dirty="0">
                <a:solidFill>
                  <a:schemeClr val="tx1"/>
                </a:solidFill>
                <a:latin typeface="+mn-lt"/>
              </a:rPr>
              <a:t>70567 Stuttgart</a:t>
            </a:r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r>
              <a:rPr lang="de-DE" sz="18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Alle Rechte, einschließlich derjenigen des auszugsweisen Abdrucks, der fotomechanischen und elektronischen Wiedergabe vorbehalten.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07410" y="1"/>
            <a:ext cx="5904656" cy="70127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Copyright und Impressum</a:t>
            </a:r>
          </a:p>
        </p:txBody>
      </p:sp>
    </p:spTree>
    <p:extLst>
      <p:ext uri="{BB962C8B-B14F-4D97-AF65-F5344CB8AC3E}">
        <p14:creationId xmlns:p14="http://schemas.microsoft.com/office/powerpoint/2010/main" val="163279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3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9515FE13-AC0F-A441-BB41-B4977ED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F27A7FF-463E-204E-9CEC-A6AC5E74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B370C5F-9464-6349-ADA0-350E0E9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8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344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läuter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 für Erläuterungen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976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3219823"/>
            <a:ext cx="8496300" cy="1021556"/>
          </a:xfrm>
        </p:spPr>
        <p:txBody>
          <a:bodyPr anchor="t"/>
          <a:lstStyle>
            <a:lvl1pPr algn="l">
              <a:defRPr sz="24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850" y="2094682"/>
            <a:ext cx="8496300" cy="1125140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Kapitelnummer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7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528" y="971551"/>
            <a:ext cx="4087918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74675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7213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464" y="971551"/>
            <a:ext cx="4103686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5C1633E4-9377-3D40-89DC-F89FB735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66FB4C1B-6CE1-BA45-93E0-6EF594CC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F9D74992-862A-FD4F-9B7B-D381264D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1" y="971551"/>
            <a:ext cx="409496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31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16464" y="971551"/>
            <a:ext cx="4103686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25183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8FBD8FD4-0261-AC4F-827E-9503172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117D95D8-0AE8-044E-A3DE-D007B8C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="" xmlns:a16="http://schemas.microsoft.com/office/drawing/2014/main" id="{928E8651-8196-2B47-ACFF-17A9B60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31" y="914000"/>
            <a:ext cx="3008313" cy="7429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7600" y="914401"/>
            <a:ext cx="5162550" cy="38175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31" y="1714501"/>
            <a:ext cx="3077385" cy="30174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51524" y="1"/>
            <a:ext cx="5688631" cy="701279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Titelmasterformat durch Klicken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="" xmlns:a16="http://schemas.microsoft.com/office/drawing/2014/main" id="{908931CD-3FC1-6D4A-9D97-7B9D9B60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B72D7D88-85F7-EC49-B4C6-3ED8F5D6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63E18A59-59B5-4B49-B2FA-57CC2D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3528" y="800101"/>
            <a:ext cx="8496622" cy="3525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850" y="4385071"/>
            <a:ext cx="8496300" cy="40005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0908A56-4B20-474C-8B1D-C606A83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05514699-F45F-CE46-9F96-CA29803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2FBF68FC-4B9C-3B4E-85D0-4724A1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12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9" y="1"/>
            <a:ext cx="5688631" cy="70127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>
            <a:off x="0" y="4844654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>
            <a:off x="0" y="701279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4844653"/>
            <a:ext cx="28356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l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47864" y="4844653"/>
            <a:ext cx="44644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lang="de-DE" sz="1000" b="0" dirty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4844653"/>
            <a:ext cx="819150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r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323528" y="897564"/>
            <a:ext cx="8496944" cy="3817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Bild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46" y="124725"/>
            <a:ext cx="2075326" cy="4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508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04" userDrawn="1">
          <p15:clr>
            <a:srgbClr val="F26B43"/>
          </p15:clr>
        </p15:guide>
        <p15:guide id="5" pos="2971" userDrawn="1">
          <p15:clr>
            <a:srgbClr val="F26B43"/>
          </p15:clr>
        </p15:guide>
        <p15:guide id="6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mtClean="0"/>
              <a:t>Tag 3&amp;4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Techem Spring Cloud</a:t>
            </a:r>
            <a:br>
              <a:rPr lang="de-DE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 bisher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Jedes API-Projekt besitzt eine eigene Konfiguration</a:t>
            </a:r>
          </a:p>
          <a:p>
            <a:pPr lvl="1"/>
            <a:r>
              <a:rPr lang="de-DE" dirty="0" smtClean="0"/>
              <a:t>vorwiegend zur Definition von Unit-Tests</a:t>
            </a:r>
          </a:p>
          <a:p>
            <a:r>
              <a:rPr lang="de-DE" dirty="0" smtClean="0"/>
              <a:t>Jede </a:t>
            </a:r>
            <a:r>
              <a:rPr lang="de-DE" dirty="0" err="1" smtClean="0"/>
              <a:t>Executable</a:t>
            </a:r>
            <a:r>
              <a:rPr lang="de-DE" dirty="0" smtClean="0"/>
              <a:t> besitzt die gesamte Konfiguration der laufenden Anwendung</a:t>
            </a:r>
          </a:p>
          <a:p>
            <a:pPr lvl="1"/>
            <a:r>
              <a:rPr lang="de-DE" dirty="0" smtClean="0"/>
              <a:t>Teilweise mit Redundanzen zum API-Projekt</a:t>
            </a:r>
          </a:p>
          <a:p>
            <a:pPr lvl="2"/>
            <a:r>
              <a:rPr lang="de-DE" dirty="0" smtClean="0"/>
              <a:t>Könnte mit </a:t>
            </a:r>
            <a:r>
              <a:rPr lang="de-DE" dirty="0" err="1" smtClean="0"/>
              <a:t>Profiles</a:t>
            </a:r>
            <a:r>
              <a:rPr lang="de-DE" dirty="0" smtClean="0"/>
              <a:t> gelöst werden…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9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Nun: Zentrale Konfiguration mit Spring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Zentrale Konfiguration, sämtliche Services werden über diese separate Anwendung konfiguriert</a:t>
            </a:r>
          </a:p>
          <a:p>
            <a:r>
              <a:rPr lang="de-DE" dirty="0" smtClean="0"/>
              <a:t>Web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3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Musterlösung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solution-cloud_config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-Repository für die Properties-Dateien</a:t>
            </a:r>
            <a:endParaRPr lang="de-DE" dirty="0"/>
          </a:p>
          <a:p>
            <a:pPr lvl="1"/>
            <a:r>
              <a:rPr lang="de-DE" dirty="0" err="1" smtClean="0"/>
              <a:t>Config</a:t>
            </a:r>
            <a:r>
              <a:rPr lang="de-DE" dirty="0" smtClean="0"/>
              <a:t>-Server starten als Spring Boot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r>
              <a:rPr lang="de-DE" dirty="0" smtClean="0"/>
              <a:t>Services müssen </a:t>
            </a:r>
            <a:r>
              <a:rPr lang="de-DE" dirty="0" err="1" smtClean="0"/>
              <a:t>umkonfiguriert</a:t>
            </a:r>
            <a:endParaRPr lang="de-DE" dirty="0" smtClean="0"/>
          </a:p>
          <a:p>
            <a:pPr lvl="2"/>
            <a:r>
              <a:rPr lang="de-DE" dirty="0" err="1" smtClean="0"/>
              <a:t>pom</a:t>
            </a:r>
            <a:r>
              <a:rPr lang="de-DE" dirty="0" smtClean="0"/>
              <a:t> </a:t>
            </a:r>
          </a:p>
          <a:p>
            <a:pPr lvl="2"/>
            <a:r>
              <a:rPr lang="de-DE" smtClean="0"/>
              <a:t>application.properties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2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und </a:t>
            </a:r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1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Cloud</a:t>
            </a:r>
            <a:r>
              <a:rPr lang="de-DE" dirty="0" smtClean="0"/>
              <a:t> Stream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4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RabbitMQ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-d --name </a:t>
            </a:r>
            <a:r>
              <a:rPr lang="de-DE" dirty="0" err="1"/>
              <a:t>rabbitmq</a:t>
            </a:r>
            <a:r>
              <a:rPr lang="de-DE" dirty="0"/>
              <a:t> -p 15672:15672 -p 5672:5672 </a:t>
            </a:r>
            <a:r>
              <a:rPr lang="de-DE" dirty="0" err="1"/>
              <a:t>rabbitmq:management-alpine</a:t>
            </a:r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Console</a:t>
            </a:r>
            <a:r>
              <a:rPr lang="de-DE" dirty="0"/>
              <a:t> unter </a:t>
            </a:r>
            <a:r>
              <a:rPr lang="de-DE" dirty="0" smtClean="0"/>
              <a:t>localhost:15672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Workshop "</a:t>
            </a:r>
            <a:r>
              <a:rPr lang="de-DE" dirty="0" err="1" smtClean="0"/>
              <a:t>Ordering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3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Neuer Service als Bestandteil der </a:t>
            </a:r>
            <a:r>
              <a:rPr lang="de-DE" dirty="0" smtClean="0"/>
              <a:t>Books-Applikation</a:t>
            </a:r>
          </a:p>
          <a:p>
            <a:pPr lvl="1"/>
            <a:r>
              <a:rPr lang="de-DE" dirty="0" smtClean="0"/>
              <a:t>also keine neuen Projekte anlegen!</a:t>
            </a:r>
          </a:p>
          <a:p>
            <a:pPr lvl="1"/>
            <a:r>
              <a:rPr lang="de-DE" dirty="0" smtClean="0"/>
              <a:t>Alles Bestandteil des Books-API und von Book Web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18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Operation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</a:t>
            </a:r>
            <a:r>
              <a:rPr lang="de-DE" dirty="0"/>
              <a:t>soll ermöglicht werden, ein Buchbestellung durchzuführen. Dazu erhält der Service eine Methode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order</a:t>
            </a:r>
            <a:r>
              <a:rPr lang="de-DE" dirty="0"/>
              <a:t>, die als Parameter bekommt:</a:t>
            </a:r>
          </a:p>
          <a:p>
            <a:pPr lvl="1"/>
            <a:r>
              <a:rPr lang="de-DE" dirty="0"/>
              <a:t>Eine ISBN</a:t>
            </a:r>
          </a:p>
          <a:p>
            <a:pPr lvl="1"/>
            <a:r>
              <a:rPr lang="de-DE" dirty="0"/>
              <a:t>Die Anzahl der zu bestellenden Bücher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03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Rückgabe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OrderId</a:t>
            </a:r>
            <a:r>
              <a:rPr lang="de-DE" dirty="0" smtClean="0"/>
              <a:t> </a:t>
            </a:r>
            <a:r>
              <a:rPr lang="de-DE" dirty="0"/>
              <a:t>(generierte Long)</a:t>
            </a:r>
          </a:p>
          <a:p>
            <a:r>
              <a:rPr lang="de-DE" dirty="0" err="1"/>
              <a:t>Isbn</a:t>
            </a:r>
            <a:endParaRPr lang="de-DE" dirty="0"/>
          </a:p>
          <a:p>
            <a:r>
              <a:rPr lang="de-DE" dirty="0" err="1"/>
              <a:t>OrderStatus</a:t>
            </a:r>
            <a:endParaRPr lang="de-DE" dirty="0"/>
          </a:p>
          <a:p>
            <a:pPr lvl="1"/>
            <a:r>
              <a:rPr lang="de-DE" dirty="0"/>
              <a:t>OK, falls Buch im </a:t>
            </a:r>
            <a:r>
              <a:rPr lang="de-DE" dirty="0" err="1"/>
              <a:t>BooksService</a:t>
            </a:r>
            <a:r>
              <a:rPr lang="de-DE" dirty="0"/>
              <a:t> </a:t>
            </a:r>
            <a:r>
              <a:rPr lang="de-DE" dirty="0" smtClean="0"/>
              <a:t>bekannt </a:t>
            </a:r>
            <a:r>
              <a:rPr lang="de-DE" dirty="0"/>
              <a:t>und genügend Exemplare im Store vorhanden sind</a:t>
            </a:r>
          </a:p>
          <a:p>
            <a:pPr lvl="1"/>
            <a:r>
              <a:rPr lang="de-DE" dirty="0"/>
              <a:t>PENDING, falls Buch im </a:t>
            </a:r>
            <a:r>
              <a:rPr lang="de-DE" dirty="0" err="1"/>
              <a:t>BooksService</a:t>
            </a:r>
            <a:r>
              <a:rPr lang="de-DE" dirty="0"/>
              <a:t>  bekannt aber nicht genügend Exemplare im Store vorhanden sind</a:t>
            </a:r>
          </a:p>
          <a:p>
            <a:pPr lvl="1"/>
            <a:r>
              <a:rPr lang="de-DE" dirty="0"/>
              <a:t>UNAVAILABLE, falls das Buch im </a:t>
            </a:r>
            <a:r>
              <a:rPr lang="de-DE" dirty="0" err="1"/>
              <a:t>BooksService</a:t>
            </a:r>
            <a:r>
              <a:rPr lang="de-DE" dirty="0"/>
              <a:t> nicht bekannt ist</a:t>
            </a:r>
          </a:p>
          <a:p>
            <a:r>
              <a:rPr lang="de-DE" dirty="0" err="1" smtClean="0"/>
              <a:t>TotalPrice</a:t>
            </a:r>
            <a:r>
              <a:rPr lang="de-DE" dirty="0" smtClean="0"/>
              <a:t> </a:t>
            </a:r>
            <a:r>
              <a:rPr lang="de-DE" dirty="0"/>
              <a:t>( = </a:t>
            </a:r>
            <a:r>
              <a:rPr lang="de-DE" dirty="0" err="1"/>
              <a:t>amount</a:t>
            </a:r>
            <a:r>
              <a:rPr lang="de-DE" dirty="0"/>
              <a:t> * </a:t>
            </a:r>
            <a:r>
              <a:rPr lang="de-DE" dirty="0" err="1"/>
              <a:t>bookPrice</a:t>
            </a:r>
            <a:r>
              <a:rPr lang="de-DE" dirty="0"/>
              <a:t>)</a:t>
            </a:r>
          </a:p>
          <a:p>
            <a:pPr lvl="1"/>
            <a:r>
              <a:rPr lang="de-DE" dirty="0" smtClean="0"/>
              <a:t>Hinweis</a:t>
            </a:r>
            <a:r>
              <a:rPr lang="de-DE" dirty="0"/>
              <a:t>: Der </a:t>
            </a:r>
            <a:r>
              <a:rPr lang="de-DE" dirty="0" err="1"/>
              <a:t>TotalPrice</a:t>
            </a:r>
            <a:r>
              <a:rPr lang="de-DE" dirty="0"/>
              <a:t> kann nur für OK und PENDING bestimmt werden</a:t>
            </a:r>
          </a:p>
        </p:txBody>
      </p:sp>
    </p:spTree>
    <p:extLst>
      <p:ext uri="{BB962C8B-B14F-4D97-AF65-F5344CB8AC3E}">
        <p14:creationId xmlns:p14="http://schemas.microsoft.com/office/powerpoint/2010/main" val="420930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3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Monitoring and Logging, Spring Actuator</a:t>
            </a:r>
          </a:p>
          <a:p>
            <a:r>
              <a:rPr lang="en-US" dirty="0"/>
              <a:t>Spring Cloud Stream</a:t>
            </a:r>
          </a:p>
          <a:p>
            <a:r>
              <a:rPr lang="en-US" dirty="0"/>
              <a:t>Workshop „Book Order“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95840"/>
            <a:ext cx="6368040" cy="84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770" b="0" strike="noStrike" spc="-1">
                <a:solidFill>
                  <a:srgbClr val="FFFFFF"/>
                </a:solidFill>
                <a:latin typeface="Arial"/>
              </a:rPr>
              <a:t>Ordering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457200" y="1240920"/>
            <a:ext cx="822960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Bei einer erfolgreichen Bestellung (OrderStatus = OK) soll der StoreService informiert werden und seinen Stock entsprechend verringern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Optional: Die Datenhaltung kann gerne über JPA oder ein Spring Data Repository in die embedded H2 erfolgen</a:t>
            </a:r>
          </a:p>
          <a:p>
            <a:pPr marL="864000" lvl="1" indent="-324000">
              <a:spcAft>
                <a:spcPts val="8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70" b="0" strike="noStrike" spc="-1">
                <a:latin typeface="Arial"/>
              </a:rPr>
              <a:t>In der ersten Ausbaustufe müssen die Bestellungen gar nicht persistiert werden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0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lvl="1"/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/>
              <a:t>Programmierung</a:t>
            </a:r>
            <a:endParaRPr lang="en-US" dirty="0"/>
          </a:p>
          <a:p>
            <a:pPr lvl="1"/>
            <a:r>
              <a:rPr lang="en-US" dirty="0"/>
              <a:t>Patterns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robuste</a:t>
            </a:r>
            <a:r>
              <a:rPr lang="en-US" dirty="0"/>
              <a:t> </a:t>
            </a:r>
            <a:r>
              <a:rPr lang="en-US" dirty="0" smtClean="0"/>
              <a:t>Service-</a:t>
            </a:r>
            <a:r>
              <a:rPr lang="en-US" dirty="0" err="1" smtClean="0"/>
              <a:t>Landschaften</a:t>
            </a:r>
            <a:endParaRPr lang="en-US" dirty="0" smtClean="0"/>
          </a:p>
          <a:p>
            <a:pPr lvl="1"/>
            <a:r>
              <a:rPr lang="en-US" dirty="0" smtClean="0"/>
              <a:t>Spring Data</a:t>
            </a:r>
            <a:endParaRPr lang="en-US" dirty="0"/>
          </a:p>
          <a:p>
            <a:r>
              <a:rPr lang="en-US" dirty="0"/>
              <a:t>Cloud-Features</a:t>
            </a:r>
          </a:p>
          <a:p>
            <a:pPr lvl="1"/>
            <a:r>
              <a:rPr lang="en-US" dirty="0"/>
              <a:t>Discovery &amp; Load Balancing</a:t>
            </a:r>
          </a:p>
          <a:p>
            <a:pPr lvl="1"/>
            <a:r>
              <a:rPr lang="en-US" dirty="0"/>
              <a:t>Up and down scaling, failover</a:t>
            </a:r>
          </a:p>
          <a:p>
            <a:pPr lvl="1"/>
            <a:r>
              <a:rPr lang="en-US" dirty="0"/>
              <a:t>Edge Server/API Gateways</a:t>
            </a:r>
          </a:p>
          <a:p>
            <a:r>
              <a:rPr lang="en-US" dirty="0" err="1"/>
              <a:t>Ausblick</a:t>
            </a:r>
            <a:r>
              <a:rPr lang="en-US" dirty="0"/>
              <a:t> auf </a:t>
            </a:r>
            <a:r>
              <a:rPr lang="en-US" dirty="0" err="1"/>
              <a:t>Microservices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und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Geplanter Ablauf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 Session 90 Minuten</a:t>
            </a:r>
          </a:p>
          <a:p>
            <a:pPr lvl="1"/>
            <a:r>
              <a:rPr lang="de-DE" dirty="0" smtClean="0"/>
              <a:t>Vortragssession</a:t>
            </a:r>
          </a:p>
          <a:p>
            <a:pPr lvl="2"/>
            <a:r>
              <a:rPr lang="de-DE" dirty="0" smtClean="0"/>
              <a:t>Etwa 45 Minuten Vortrag/Präsentation</a:t>
            </a:r>
          </a:p>
          <a:p>
            <a:pPr lvl="2"/>
            <a:r>
              <a:rPr lang="de-DE" dirty="0" smtClean="0"/>
              <a:t>Etwa 10 Minuten Fragen und Diskussion</a:t>
            </a:r>
          </a:p>
          <a:p>
            <a:pPr lvl="3"/>
            <a:r>
              <a:rPr lang="de-DE" dirty="0" smtClean="0"/>
              <a:t>Chat oder Wortmeldung</a:t>
            </a:r>
          </a:p>
          <a:p>
            <a:pPr lvl="2"/>
            <a:r>
              <a:rPr lang="de-DE" dirty="0" smtClean="0"/>
              <a:t>Etwa 25 Minuten eigenständige Übungen</a:t>
            </a:r>
          </a:p>
          <a:p>
            <a:pPr lvl="2"/>
            <a:r>
              <a:rPr lang="de-DE" dirty="0" smtClean="0"/>
              <a:t>Etwa 10 Minuten Nachbesprechung, Vorstellung der Musterlösung</a:t>
            </a:r>
          </a:p>
          <a:p>
            <a:pPr lvl="1"/>
            <a:r>
              <a:rPr lang="de-DE" dirty="0" smtClean="0"/>
              <a:t>Workshop</a:t>
            </a:r>
          </a:p>
          <a:p>
            <a:pPr lvl="2"/>
            <a:r>
              <a:rPr lang="de-DE" dirty="0" smtClean="0"/>
              <a:t>Etwa 10 Minuten Einführung</a:t>
            </a:r>
          </a:p>
          <a:p>
            <a:pPr lvl="2"/>
            <a:r>
              <a:rPr lang="de-DE" dirty="0" smtClean="0"/>
              <a:t>Etwa 60 Minuten eigenständige Übungen</a:t>
            </a:r>
          </a:p>
          <a:p>
            <a:pPr lvl="2"/>
            <a:r>
              <a:rPr lang="de-DE" dirty="0" smtClean="0"/>
              <a:t>Etwa 20 Minuten Nachbesprechung, </a:t>
            </a:r>
            <a:r>
              <a:rPr lang="de-DE" dirty="0"/>
              <a:t>Vorstellung der </a:t>
            </a:r>
            <a:r>
              <a:rPr lang="de-DE" dirty="0" smtClean="0"/>
              <a:t>Musterlösung</a:t>
            </a:r>
          </a:p>
          <a:p>
            <a:pPr lvl="3"/>
            <a:r>
              <a:rPr lang="de-DE" dirty="0"/>
              <a:t>Chat oder </a:t>
            </a:r>
            <a:r>
              <a:rPr lang="de-DE" dirty="0" smtClean="0"/>
              <a:t>Wortmeldung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8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 von Tag 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9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 und die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683568" y="771550"/>
            <a:ext cx="8280920" cy="39604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67544" y="1707654"/>
            <a:ext cx="1512168" cy="2232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Load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Balancing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55776" y="3795886"/>
            <a:ext cx="4752528" cy="925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Orchestrierung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</a:t>
            </a:r>
            <a:r>
              <a:rPr lang="de-DE" dirty="0" smtClean="0">
                <a:solidFill>
                  <a:schemeClr val="tx1"/>
                </a:solidFill>
              </a:rPr>
              <a:t> Performance Management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8556" y="987574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</a:t>
            </a:r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68556" y="2265716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Discovery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3707904" y="1135982"/>
            <a:ext cx="2448272" cy="1219744"/>
            <a:chOff x="3707904" y="1135982"/>
            <a:chExt cx="2448272" cy="1219744"/>
          </a:xfrm>
        </p:grpSpPr>
        <p:sp>
          <p:nvSpPr>
            <p:cNvPr id="12" name="Rechteck 11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707904" y="2508126"/>
            <a:ext cx="2448272" cy="1219744"/>
            <a:chOff x="3707904" y="1135982"/>
            <a:chExt cx="2448272" cy="1219744"/>
          </a:xfrm>
        </p:grpSpPr>
        <p:sp>
          <p:nvSpPr>
            <p:cNvPr id="18" name="Rechteck 17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78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/>
            <a:r>
              <a:rPr lang="de-DE" dirty="0" smtClean="0"/>
              <a:t>Books</a:t>
            </a:r>
          </a:p>
          <a:p>
            <a:pPr lvl="1"/>
            <a:r>
              <a:rPr lang="de-DE" dirty="0" smtClean="0"/>
              <a:t>Store</a:t>
            </a:r>
          </a:p>
          <a:p>
            <a:pPr lvl="1"/>
            <a:r>
              <a:rPr lang="de-DE" dirty="0" smtClean="0"/>
              <a:t>Content</a:t>
            </a:r>
          </a:p>
          <a:p>
            <a:r>
              <a:rPr lang="de-DE" dirty="0" smtClean="0"/>
              <a:t>Books selbst besteht aktuell aus den internen Services</a:t>
            </a:r>
          </a:p>
          <a:p>
            <a:pPr lvl="1"/>
            <a:r>
              <a:rPr lang="de-DE" dirty="0" smtClean="0"/>
              <a:t>Books Warehouse</a:t>
            </a:r>
          </a:p>
          <a:p>
            <a:pPr lvl="1"/>
            <a:r>
              <a:rPr lang="de-DE" dirty="0" err="1" smtClean="0"/>
              <a:t>IsbnGenerator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80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Books benutzt den Store um die Verfügbarkeit von Büchern zu bestimmen</a:t>
            </a:r>
          </a:p>
          <a:p>
            <a:pPr lvl="2"/>
            <a:r>
              <a:rPr lang="de-DE" dirty="0" smtClean="0"/>
              <a:t>Zugriff über den </a:t>
            </a:r>
            <a:r>
              <a:rPr lang="de-DE" dirty="0" err="1" smtClean="0"/>
              <a:t>ReadingStoreService</a:t>
            </a:r>
            <a:endParaRPr lang="de-DE" dirty="0" smtClean="0"/>
          </a:p>
          <a:p>
            <a:pPr lvl="1"/>
            <a:r>
              <a:rPr lang="de-DE" dirty="0" smtClean="0"/>
              <a:t>Books speichert seine Daten in einer </a:t>
            </a:r>
            <a:r>
              <a:rPr lang="de-DE" dirty="0" err="1" smtClean="0"/>
              <a:t>embedded</a:t>
            </a:r>
            <a:r>
              <a:rPr lang="de-DE" dirty="0" smtClean="0"/>
              <a:t> H2</a:t>
            </a:r>
          </a:p>
          <a:p>
            <a:pPr lvl="1"/>
            <a:r>
              <a:rPr lang="de-DE" dirty="0" smtClean="0"/>
              <a:t>Store </a:t>
            </a:r>
            <a:r>
              <a:rPr lang="de-DE" dirty="0"/>
              <a:t>speichert seine Daten in einer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smtClean="0"/>
              <a:t>H2</a:t>
            </a:r>
          </a:p>
          <a:p>
            <a:pPr lvl="1"/>
            <a:r>
              <a:rPr lang="de-DE" dirty="0" smtClean="0"/>
              <a:t>Content ist aktuell eine völlig separate Anwendung ohne Persistenz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9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41038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ta-Logo-2019-Cover-Vorlage-V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00"/>
      </a:accent1>
      <a:accent2>
        <a:srgbClr val="000000"/>
      </a:accent2>
      <a:accent3>
        <a:srgbClr val="D20000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ta2012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9999" dist="48400" dir="27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F43A950C-3817-CB49-B35A-A5282E14158E}" vid="{E0337DBD-E2EB-B74A-BCD1-B718ED0C7F8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Office PowerPoint</Application>
  <PresentationFormat>Bildschirmpräsentation (16:9)</PresentationFormat>
  <Paragraphs>159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Integrata-Logo-2019-Cover-Vorlage-V1</vt:lpstr>
      <vt:lpstr>Techem Spring Cloud </vt:lpstr>
      <vt:lpstr>Geplante Agenda Tag 3</vt:lpstr>
      <vt:lpstr>Geplante Agenda Tag 4</vt:lpstr>
      <vt:lpstr>Geplanter Ablauf</vt:lpstr>
      <vt:lpstr>Stand von Tag 2</vt:lpstr>
      <vt:lpstr>Anwendungen und die Cloud</vt:lpstr>
      <vt:lpstr>Unsere Anwendung</vt:lpstr>
      <vt:lpstr>Unsere Anwendung</vt:lpstr>
      <vt:lpstr>Spring Config</vt:lpstr>
      <vt:lpstr>Konfiguration bisher</vt:lpstr>
      <vt:lpstr>Nun: Zentrale Konfiguration mit Spring Cloud Config</vt:lpstr>
      <vt:lpstr>Musterlösung</vt:lpstr>
      <vt:lpstr>Monitoring und Logging</vt:lpstr>
      <vt:lpstr>Spring Cloud Stream</vt:lpstr>
      <vt:lpstr>RabbitMQ</vt:lpstr>
      <vt:lpstr>Workshop "Ordering"</vt:lpstr>
      <vt:lpstr>Vorgaben für Ordering</vt:lpstr>
      <vt:lpstr>Vorgaben für Ordering: Operation</vt:lpstr>
      <vt:lpstr>Vorgaben für Ordering: Rückgabe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Techem Spring Cloud</dc:title>
  <dc:creator>Administrator</dc:creator>
  <cp:lastModifiedBy>Sawitzki</cp:lastModifiedBy>
  <cp:revision>31</cp:revision>
  <dcterms:modified xsi:type="dcterms:W3CDTF">2020-03-19T08:43:20Z</dcterms:modified>
  <dc:language>de-DE</dc:language>
</cp:coreProperties>
</file>