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58" r:id="rId6"/>
    <p:sldId id="259" r:id="rId7"/>
    <p:sldId id="267" r:id="rId8"/>
    <p:sldId id="274" r:id="rId9"/>
    <p:sldId id="264" r:id="rId10"/>
    <p:sldId id="260" r:id="rId11"/>
    <p:sldId id="262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00107-A802-4A65-89BA-A59B06DF12FA}" type="datetimeFigureOut">
              <a:rPr lang="en-US" smtClean="0"/>
              <a:t>12-Dec-16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F17EC-6174-44E7-81CB-36E981998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Garching, 12/12/2016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ALMA-CTA Meeting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8153400" cy="1143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9362"/>
            <a:ext cx="762000" cy="9525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77975"/>
            <a:ext cx="88392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Integrated Alarm System for the ALMA Observatory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762000"/>
          </a:xfrm>
        </p:spPr>
        <p:txBody>
          <a:bodyPr/>
          <a:lstStyle/>
          <a:p>
            <a:r>
              <a:rPr lang="en-US" dirty="0" err="1"/>
              <a:t>Achitecture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3989" y="4953000"/>
            <a:ext cx="46760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Alessandro Caproni</a:t>
            </a:r>
          </a:p>
          <a:p>
            <a:pPr algn="ctr"/>
            <a:r>
              <a:rPr lang="en-US" sz="2400" dirty="0"/>
              <a:t>ESO Software Development Division</a:t>
            </a:r>
          </a:p>
        </p:txBody>
      </p:sp>
    </p:spTree>
    <p:extLst>
      <p:ext uri="{BB962C8B-B14F-4D97-AF65-F5344CB8AC3E}">
        <p14:creationId xmlns:p14="http://schemas.microsoft.com/office/powerpoint/2010/main" val="2294190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all together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2000" y="1219200"/>
            <a:ext cx="7620000" cy="5029200"/>
            <a:chOff x="762000" y="1600200"/>
            <a:chExt cx="7620000" cy="5029200"/>
          </a:xfrm>
        </p:grpSpPr>
        <p:pic>
          <p:nvPicPr>
            <p:cNvPr id="141" name="Picture 1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604" y="3623464"/>
              <a:ext cx="452438" cy="33893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9566" y="3623464"/>
              <a:ext cx="452438" cy="33893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0004" y="3623464"/>
              <a:ext cx="452438" cy="338935"/>
            </a:xfrm>
            <a:prstGeom prst="rect">
              <a:avLst/>
            </a:prstGeom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166" y="5604665"/>
              <a:ext cx="452438" cy="338935"/>
            </a:xfrm>
            <a:prstGeom prst="rect">
              <a:avLst/>
            </a:prstGeom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7604" y="5604665"/>
              <a:ext cx="452438" cy="338935"/>
            </a:xfrm>
            <a:prstGeom prst="rect">
              <a:avLst/>
            </a:prstGeom>
          </p:spPr>
        </p:pic>
        <p:cxnSp>
          <p:nvCxnSpPr>
            <p:cNvPr id="75" name="Elbow Connector 74"/>
            <p:cNvCxnSpPr>
              <a:endCxn id="4" idx="2"/>
            </p:cNvCxnSpPr>
            <p:nvPr/>
          </p:nvCxnSpPr>
          <p:spPr>
            <a:xfrm rot="10800000">
              <a:off x="3058604" y="4191000"/>
              <a:ext cx="1143000" cy="251067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372804" y="2590799"/>
              <a:ext cx="13716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5242" y="3581399"/>
              <a:ext cx="457200" cy="457200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4804" y="3581399"/>
              <a:ext cx="457200" cy="457200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830004" y="2895599"/>
              <a:ext cx="457200" cy="457200"/>
              <a:chOff x="1676400" y="3048000"/>
              <a:chExt cx="457200" cy="457200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1162" y="30900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676400" y="3048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V="1">
              <a:off x="3058604" y="2209800"/>
              <a:ext cx="1" cy="685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49004" y="41909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66236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875724" y="41909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30244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51580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5" idx="0"/>
              <a:endCxn id="12" idx="2"/>
            </p:cNvCxnSpPr>
            <p:nvPr/>
          </p:nvCxnSpPr>
          <p:spPr>
            <a:xfrm flipV="1">
              <a:off x="2723842" y="3352799"/>
              <a:ext cx="334762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9" idx="0"/>
              <a:endCxn id="12" idx="2"/>
            </p:cNvCxnSpPr>
            <p:nvPr/>
          </p:nvCxnSpPr>
          <p:spPr>
            <a:xfrm flipH="1" flipV="1">
              <a:off x="3058604" y="3352799"/>
              <a:ext cx="3048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515804" y="4648199"/>
              <a:ext cx="13716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766" y="4995064"/>
              <a:ext cx="452438" cy="338935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3973004" y="4952999"/>
              <a:ext cx="457200" cy="457200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49" idx="0"/>
            </p:cNvCxnSpPr>
            <p:nvPr/>
          </p:nvCxnSpPr>
          <p:spPr>
            <a:xfrm flipV="1">
              <a:off x="4201604" y="4267200"/>
              <a:ext cx="1" cy="68579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592004" y="62483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947604" y="62483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4303204" y="62483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658804" y="62483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2" idx="0"/>
              <a:endCxn id="49" idx="2"/>
            </p:cNvCxnSpPr>
            <p:nvPr/>
          </p:nvCxnSpPr>
          <p:spPr>
            <a:xfrm flipV="1">
              <a:off x="3896804" y="5410199"/>
              <a:ext cx="30480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0" idx="0"/>
              <a:endCxn id="49" idx="2"/>
            </p:cNvCxnSpPr>
            <p:nvPr/>
          </p:nvCxnSpPr>
          <p:spPr>
            <a:xfrm flipH="1" flipV="1">
              <a:off x="4201604" y="5410199"/>
              <a:ext cx="381000" cy="2286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1229804" y="4648200"/>
              <a:ext cx="13716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352242" y="5638800"/>
              <a:ext cx="457200" cy="457200"/>
              <a:chOff x="4724400" y="2667000"/>
              <a:chExt cx="4572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4724400" y="2667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162" y="2709065"/>
                <a:ext cx="452438" cy="338935"/>
              </a:xfrm>
              <a:prstGeom prst="rect">
                <a:avLst/>
              </a:prstGeom>
            </p:spPr>
          </p:pic>
        </p:grpSp>
        <p:grpSp>
          <p:nvGrpSpPr>
            <p:cNvPr id="58" name="Group 57"/>
            <p:cNvGrpSpPr/>
            <p:nvPr/>
          </p:nvGrpSpPr>
          <p:grpSpPr>
            <a:xfrm>
              <a:off x="1687004" y="4953000"/>
              <a:ext cx="457200" cy="457200"/>
              <a:chOff x="1676400" y="3048000"/>
              <a:chExt cx="457200" cy="457200"/>
            </a:xfrm>
          </p:grpSpPr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1162" y="30900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69" name="Rectangle 68"/>
              <p:cNvSpPr/>
              <p:nvPr/>
            </p:nvSpPr>
            <p:spPr>
              <a:xfrm>
                <a:off x="1676400" y="3048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" name="Straight Arrow Connector 58"/>
            <p:cNvCxnSpPr>
              <a:stCxn id="69" idx="0"/>
            </p:cNvCxnSpPr>
            <p:nvPr/>
          </p:nvCxnSpPr>
          <p:spPr>
            <a:xfrm flipV="1">
              <a:off x="1915604" y="4267201"/>
              <a:ext cx="1" cy="685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306004" y="62484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519364" y="62484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1732724" y="62484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1946084" y="62484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159444" y="62484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372804" y="62484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72" idx="0"/>
              <a:endCxn id="69" idx="2"/>
            </p:cNvCxnSpPr>
            <p:nvPr/>
          </p:nvCxnSpPr>
          <p:spPr>
            <a:xfrm flipV="1">
              <a:off x="1580842" y="5410200"/>
              <a:ext cx="334762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70" idx="0"/>
              <a:endCxn id="69" idx="2"/>
            </p:cNvCxnSpPr>
            <p:nvPr/>
          </p:nvCxnSpPr>
          <p:spPr>
            <a:xfrm flipH="1" flipV="1">
              <a:off x="1915604" y="5410200"/>
              <a:ext cx="304800" cy="22860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3668204" y="5638799"/>
              <a:ext cx="457200" cy="457200"/>
              <a:chOff x="4724400" y="2667000"/>
              <a:chExt cx="457200" cy="4572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724400" y="2667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162" y="2709065"/>
                <a:ext cx="452438" cy="338935"/>
              </a:xfrm>
              <a:prstGeom prst="rect">
                <a:avLst/>
              </a:prstGeom>
            </p:spPr>
          </p:pic>
        </p:grpSp>
        <p:grpSp>
          <p:nvGrpSpPr>
            <p:cNvPr id="57" name="Group 56"/>
            <p:cNvGrpSpPr/>
            <p:nvPr/>
          </p:nvGrpSpPr>
          <p:grpSpPr>
            <a:xfrm>
              <a:off x="1991804" y="5638800"/>
              <a:ext cx="457200" cy="457200"/>
              <a:chOff x="4724400" y="2667000"/>
              <a:chExt cx="457200" cy="457200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162" y="27090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70" name="Rectangle 69"/>
              <p:cNvSpPr/>
              <p:nvPr/>
            </p:nvSpPr>
            <p:spPr>
              <a:xfrm>
                <a:off x="4724400" y="2667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4354004" y="5638800"/>
              <a:ext cx="457200" cy="457200"/>
              <a:chOff x="3581400" y="5638800"/>
              <a:chExt cx="457200" cy="457200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6162" y="56808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3581400" y="56388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6030404" y="2590799"/>
              <a:ext cx="13716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152842" y="3581399"/>
              <a:ext cx="457200" cy="457200"/>
              <a:chOff x="4724400" y="2667000"/>
              <a:chExt cx="457200" cy="45720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724400" y="2667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7" name="Picture 9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162" y="2709065"/>
                <a:ext cx="452438" cy="338935"/>
              </a:xfrm>
              <a:prstGeom prst="rect">
                <a:avLst/>
              </a:prstGeom>
            </p:spPr>
          </p:pic>
        </p:grpSp>
        <p:grpSp>
          <p:nvGrpSpPr>
            <p:cNvPr id="82" name="Group 81"/>
            <p:cNvGrpSpPr/>
            <p:nvPr/>
          </p:nvGrpSpPr>
          <p:grpSpPr>
            <a:xfrm>
              <a:off x="6792404" y="3581399"/>
              <a:ext cx="457200" cy="457200"/>
              <a:chOff x="4724400" y="2667000"/>
              <a:chExt cx="457200" cy="4572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4724400" y="2667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5" name="Picture 9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162" y="2709065"/>
                <a:ext cx="452438" cy="338935"/>
              </a:xfrm>
              <a:prstGeom prst="rect">
                <a:avLst/>
              </a:prstGeom>
            </p:spPr>
          </p:pic>
        </p:grpSp>
        <p:grpSp>
          <p:nvGrpSpPr>
            <p:cNvPr id="83" name="Group 82"/>
            <p:cNvGrpSpPr/>
            <p:nvPr/>
          </p:nvGrpSpPr>
          <p:grpSpPr>
            <a:xfrm>
              <a:off x="6487604" y="2895599"/>
              <a:ext cx="457200" cy="457200"/>
              <a:chOff x="1676400" y="3048000"/>
              <a:chExt cx="457200" cy="457200"/>
            </a:xfrm>
          </p:grpSpPr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1162" y="30900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93" name="Rectangle 92"/>
              <p:cNvSpPr/>
              <p:nvPr/>
            </p:nvSpPr>
            <p:spPr>
              <a:xfrm>
                <a:off x="1676400" y="3048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>
              <a:stCxn id="93" idx="0"/>
            </p:cNvCxnSpPr>
            <p:nvPr/>
          </p:nvCxnSpPr>
          <p:spPr>
            <a:xfrm flipV="1">
              <a:off x="6716204" y="2209800"/>
              <a:ext cx="1" cy="685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631996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6533324" y="41909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696004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717340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96" idx="0"/>
              <a:endCxn id="93" idx="2"/>
            </p:cNvCxnSpPr>
            <p:nvPr/>
          </p:nvCxnSpPr>
          <p:spPr>
            <a:xfrm flipV="1">
              <a:off x="6381442" y="3352799"/>
              <a:ext cx="334762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94" idx="0"/>
              <a:endCxn id="93" idx="2"/>
            </p:cNvCxnSpPr>
            <p:nvPr/>
          </p:nvCxnSpPr>
          <p:spPr>
            <a:xfrm flipH="1" flipV="1">
              <a:off x="6716204" y="3352799"/>
              <a:ext cx="3048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/>
            <p:cNvSpPr/>
            <p:nvPr/>
          </p:nvSpPr>
          <p:spPr>
            <a:xfrm>
              <a:off x="6030404" y="4572000"/>
              <a:ext cx="13716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152842" y="5562600"/>
              <a:ext cx="457200" cy="457200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92404" y="5562600"/>
              <a:ext cx="457200" cy="457200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487604" y="4876800"/>
              <a:ext cx="457200" cy="457200"/>
              <a:chOff x="1676400" y="3048000"/>
              <a:chExt cx="457200" cy="457200"/>
            </a:xfrm>
          </p:grpSpPr>
          <p:pic>
            <p:nvPicPr>
              <p:cNvPr id="111" name="Picture 1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1162" y="30900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112" name="Rectangle 111"/>
              <p:cNvSpPr/>
              <p:nvPr/>
            </p:nvSpPr>
            <p:spPr>
              <a:xfrm>
                <a:off x="1676400" y="3048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3" name="Straight Arrow Connector 102"/>
            <p:cNvCxnSpPr>
              <a:stCxn id="112" idx="0"/>
            </p:cNvCxnSpPr>
            <p:nvPr/>
          </p:nvCxnSpPr>
          <p:spPr>
            <a:xfrm flipV="1">
              <a:off x="6716204" y="4191001"/>
              <a:ext cx="1" cy="68579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106604" y="61722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6280775" y="61722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6454946" y="61722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6977459" y="61722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1">
              <a:off x="7325804" y="61722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15" idx="0"/>
              <a:endCxn id="112" idx="2"/>
            </p:cNvCxnSpPr>
            <p:nvPr/>
          </p:nvCxnSpPr>
          <p:spPr>
            <a:xfrm flipV="1">
              <a:off x="6381442" y="5334000"/>
              <a:ext cx="334762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113" idx="0"/>
              <a:endCxn id="112" idx="2"/>
            </p:cNvCxnSpPr>
            <p:nvPr/>
          </p:nvCxnSpPr>
          <p:spPr>
            <a:xfrm flipH="1" flipV="1">
              <a:off x="6716204" y="5334000"/>
              <a:ext cx="30480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/>
            <p:cNvCxnSpPr/>
            <p:nvPr/>
          </p:nvCxnSpPr>
          <p:spPr>
            <a:xfrm flipV="1">
              <a:off x="4203334" y="4417729"/>
              <a:ext cx="1912782" cy="22904"/>
            </a:xfrm>
            <a:prstGeom prst="bentConnector3">
              <a:avLst>
                <a:gd name="adj1" fmla="val 58354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23"/>
            <p:cNvSpPr/>
            <p:nvPr/>
          </p:nvSpPr>
          <p:spPr>
            <a:xfrm>
              <a:off x="6030404" y="2590799"/>
              <a:ext cx="13716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152842" y="3581399"/>
              <a:ext cx="457200" cy="457200"/>
            </a:xfrm>
            <a:prstGeom prst="rect">
              <a:avLst/>
            </a:prstGeom>
            <a:noFill/>
            <a:ln w="952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/>
            <p:cNvGrpSpPr/>
            <p:nvPr/>
          </p:nvGrpSpPr>
          <p:grpSpPr>
            <a:xfrm>
              <a:off x="6792404" y="3581399"/>
              <a:ext cx="457200" cy="457200"/>
              <a:chOff x="4724400" y="2667000"/>
              <a:chExt cx="457200" cy="457200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9162" y="27090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138" name="Rectangle 137"/>
              <p:cNvSpPr/>
              <p:nvPr/>
            </p:nvSpPr>
            <p:spPr>
              <a:xfrm>
                <a:off x="4724400" y="2667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6487604" y="2895599"/>
              <a:ext cx="457200" cy="457200"/>
              <a:chOff x="1676400" y="3048000"/>
              <a:chExt cx="457200" cy="457200"/>
            </a:xfrm>
          </p:grpSpPr>
          <p:pic>
            <p:nvPicPr>
              <p:cNvPr id="136" name="Picture 1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1162" y="3090065"/>
                <a:ext cx="452438" cy="338935"/>
              </a:xfrm>
              <a:prstGeom prst="rect">
                <a:avLst/>
              </a:prstGeom>
            </p:spPr>
          </p:pic>
          <p:sp>
            <p:nvSpPr>
              <p:cNvPr id="137" name="Rectangle 136"/>
              <p:cNvSpPr/>
              <p:nvPr/>
            </p:nvSpPr>
            <p:spPr>
              <a:xfrm>
                <a:off x="1676400" y="3048000"/>
                <a:ext cx="457200" cy="457200"/>
              </a:xfrm>
              <a:prstGeom prst="rect">
                <a:avLst/>
              </a:prstGeom>
              <a:noFill/>
              <a:ln w="952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8" name="Straight Arrow Connector 127"/>
            <p:cNvCxnSpPr>
              <a:stCxn id="137" idx="0"/>
            </p:cNvCxnSpPr>
            <p:nvPr/>
          </p:nvCxnSpPr>
          <p:spPr>
            <a:xfrm flipV="1">
              <a:off x="6716204" y="2209800"/>
              <a:ext cx="1" cy="6857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/>
            <p:nvPr/>
          </p:nvCxnSpPr>
          <p:spPr>
            <a:xfrm flipV="1">
              <a:off x="6106604" y="41909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/>
            <p:nvPr/>
          </p:nvCxnSpPr>
          <p:spPr>
            <a:xfrm flipV="1">
              <a:off x="631996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1">
              <a:off x="6533324" y="4190999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1">
              <a:off x="696004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 flipV="1">
              <a:off x="7173404" y="4190999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140" idx="0"/>
              <a:endCxn id="137" idx="2"/>
            </p:cNvCxnSpPr>
            <p:nvPr/>
          </p:nvCxnSpPr>
          <p:spPr>
            <a:xfrm flipV="1">
              <a:off x="6381442" y="3352799"/>
              <a:ext cx="334762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8" idx="0"/>
              <a:endCxn id="137" idx="2"/>
            </p:cNvCxnSpPr>
            <p:nvPr/>
          </p:nvCxnSpPr>
          <p:spPr>
            <a:xfrm flipH="1" flipV="1">
              <a:off x="6716204" y="3352799"/>
              <a:ext cx="3048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 flipV="1">
              <a:off x="7151630" y="61722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 flipV="1">
              <a:off x="6629117" y="61722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6803288" y="6172200"/>
              <a:ext cx="0" cy="22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Rectangle 147"/>
            <p:cNvSpPr/>
            <p:nvPr/>
          </p:nvSpPr>
          <p:spPr>
            <a:xfrm>
              <a:off x="5486400" y="1905000"/>
              <a:ext cx="2895600" cy="472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62000" y="1905000"/>
              <a:ext cx="4419600" cy="472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26417" y="1600200"/>
              <a:ext cx="955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 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62000" y="1600200"/>
              <a:ext cx="955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Server 2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914400" y="2057400"/>
              <a:ext cx="4114800" cy="2285999"/>
            </a:xfrm>
            <a:prstGeom prst="rect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4344017" y="2025134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JVM1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7525561" y="1992868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JVM1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743200" y="4507468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JVM2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5715000" y="2057400"/>
              <a:ext cx="2438400" cy="4419599"/>
            </a:xfrm>
            <a:prstGeom prst="rect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914400" y="4529935"/>
              <a:ext cx="4114800" cy="1870865"/>
            </a:xfrm>
            <a:prstGeom prst="rect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US" dirty="0"/>
              <a:t>Identifiers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0" y="1066800"/>
            <a:ext cx="9144000" cy="5505576"/>
            <a:chOff x="0" y="1066800"/>
            <a:chExt cx="9144000" cy="5505576"/>
          </a:xfrm>
        </p:grpSpPr>
        <p:sp>
          <p:nvSpPr>
            <p:cNvPr id="9" name="Rectangle 8"/>
            <p:cNvSpPr/>
            <p:nvPr/>
          </p:nvSpPr>
          <p:spPr>
            <a:xfrm>
              <a:off x="2628900" y="1447800"/>
              <a:ext cx="3886200" cy="480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553200" y="1447800"/>
              <a:ext cx="710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DASU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229100" y="1600200"/>
              <a:ext cx="685800" cy="838200"/>
              <a:chOff x="3962400" y="1752600"/>
              <a:chExt cx="685800" cy="838200"/>
            </a:xfrm>
          </p:grpSpPr>
          <p:sp>
            <p:nvSpPr>
              <p:cNvPr id="83" name="Rectangle 82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12" name="Group 11"/>
            <p:cNvGrpSpPr/>
            <p:nvPr/>
          </p:nvGrpSpPr>
          <p:grpSpPr>
            <a:xfrm>
              <a:off x="3048000" y="4724400"/>
              <a:ext cx="685800" cy="838200"/>
              <a:chOff x="3962400" y="1752600"/>
              <a:chExt cx="685800" cy="838200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13" name="Group 12"/>
            <p:cNvGrpSpPr/>
            <p:nvPr/>
          </p:nvGrpSpPr>
          <p:grpSpPr>
            <a:xfrm>
              <a:off x="4267200" y="4724400"/>
              <a:ext cx="685800" cy="838200"/>
              <a:chOff x="3962400" y="1752600"/>
              <a:chExt cx="685800" cy="8382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5410200" y="4724400"/>
              <a:ext cx="685800" cy="838200"/>
              <a:chOff x="3962400" y="1752600"/>
              <a:chExt cx="685800" cy="8382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5410200" y="3352800"/>
              <a:ext cx="685800" cy="838200"/>
              <a:chOff x="3962400" y="1752600"/>
              <a:chExt cx="685800" cy="8382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16" name="Group 15"/>
            <p:cNvGrpSpPr/>
            <p:nvPr/>
          </p:nvGrpSpPr>
          <p:grpSpPr>
            <a:xfrm>
              <a:off x="3276600" y="3352800"/>
              <a:ext cx="685800" cy="838200"/>
              <a:chOff x="3962400" y="1752600"/>
              <a:chExt cx="685800" cy="8382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17" name="Group 16"/>
            <p:cNvGrpSpPr/>
            <p:nvPr/>
          </p:nvGrpSpPr>
          <p:grpSpPr>
            <a:xfrm>
              <a:off x="4229100" y="2895600"/>
              <a:ext cx="685800" cy="838200"/>
              <a:chOff x="3962400" y="1752600"/>
              <a:chExt cx="685800" cy="838200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2" name="Picture 7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cxnSp>
          <p:nvCxnSpPr>
            <p:cNvPr id="18" name="Straight Arrow Connector 17"/>
            <p:cNvCxnSpPr>
              <a:stCxn id="73" idx="0"/>
              <a:endCxn id="83" idx="2"/>
            </p:cNvCxnSpPr>
            <p:nvPr/>
          </p:nvCxnSpPr>
          <p:spPr>
            <a:xfrm flipV="1">
              <a:off x="3619500" y="2438400"/>
              <a:ext cx="95250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1" idx="0"/>
              <a:endCxn id="83" idx="2"/>
            </p:cNvCxnSpPr>
            <p:nvPr/>
          </p:nvCxnSpPr>
          <p:spPr>
            <a:xfrm flipV="1">
              <a:off x="4572000" y="24384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3" idx="0"/>
            </p:cNvCxnSpPr>
            <p:nvPr/>
          </p:nvCxnSpPr>
          <p:spPr>
            <a:xfrm flipV="1">
              <a:off x="4572000" y="1066800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7" idx="0"/>
              <a:endCxn id="75" idx="2"/>
            </p:cNvCxnSpPr>
            <p:nvPr/>
          </p:nvCxnSpPr>
          <p:spPr>
            <a:xfrm flipV="1">
              <a:off x="5753100" y="4191000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7" idx="0"/>
              <a:endCxn id="71" idx="2"/>
            </p:cNvCxnSpPr>
            <p:nvPr/>
          </p:nvCxnSpPr>
          <p:spPr>
            <a:xfrm flipH="1" flipV="1">
              <a:off x="4572000" y="3733800"/>
              <a:ext cx="1181100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81" idx="0"/>
              <a:endCxn id="75" idx="2"/>
            </p:cNvCxnSpPr>
            <p:nvPr/>
          </p:nvCxnSpPr>
          <p:spPr>
            <a:xfrm flipV="1">
              <a:off x="3390900" y="4191000"/>
              <a:ext cx="23622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81" idx="0"/>
              <a:endCxn id="73" idx="2"/>
            </p:cNvCxnSpPr>
            <p:nvPr/>
          </p:nvCxnSpPr>
          <p:spPr>
            <a:xfrm flipV="1">
              <a:off x="3390900" y="41910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5" idx="0"/>
              <a:endCxn id="83" idx="2"/>
            </p:cNvCxnSpPr>
            <p:nvPr/>
          </p:nvCxnSpPr>
          <p:spPr>
            <a:xfrm flipH="1" flipV="1">
              <a:off x="4572000" y="2438400"/>
              <a:ext cx="118110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9" idx="0"/>
              <a:endCxn id="71" idx="2"/>
            </p:cNvCxnSpPr>
            <p:nvPr/>
          </p:nvCxnSpPr>
          <p:spPr>
            <a:xfrm flipH="1" flipV="1">
              <a:off x="4572000" y="3733800"/>
              <a:ext cx="38100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79" idx="0"/>
              <a:endCxn id="73" idx="2"/>
            </p:cNvCxnSpPr>
            <p:nvPr/>
          </p:nvCxnSpPr>
          <p:spPr>
            <a:xfrm flipH="1" flipV="1">
              <a:off x="3619500" y="4191000"/>
              <a:ext cx="990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285750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308864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331978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55092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378206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01320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24434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47548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70662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937760" y="6248400"/>
              <a:ext cx="0" cy="3239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5162550" y="5715000"/>
              <a:ext cx="6350" cy="85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5400040" y="5715000"/>
              <a:ext cx="10160" cy="85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5631180" y="5715000"/>
              <a:ext cx="7620" cy="85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862320" y="5715000"/>
              <a:ext cx="5080" cy="85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093460" y="5715000"/>
              <a:ext cx="2540" cy="85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6324600" y="5715000"/>
              <a:ext cx="0" cy="857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931629" y="5943600"/>
              <a:ext cx="18341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CONVERSION PLUGIN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6400" y="47244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43400" y="47244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24200" y="47244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14533" y="33528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ASCE4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3380601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ASCE5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43400" y="28956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95333" y="16002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ASCE7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281940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05054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28168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351282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74396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397510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420624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443738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466852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4899660" y="57150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5" name="Rectangle 84"/>
            <p:cNvSpPr/>
            <p:nvPr/>
          </p:nvSpPr>
          <p:spPr>
            <a:xfrm>
              <a:off x="2628900" y="5965795"/>
              <a:ext cx="2400300" cy="2826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Line Callout 1 (Border and Accent Bar) 85"/>
            <p:cNvSpPr/>
            <p:nvPr/>
          </p:nvSpPr>
          <p:spPr>
            <a:xfrm>
              <a:off x="7467600" y="1828800"/>
              <a:ext cx="1600200" cy="276999"/>
            </a:xfrm>
            <a:prstGeom prst="accentBorderCallout1">
              <a:avLst>
                <a:gd name="adj1" fmla="val 18750"/>
                <a:gd name="adj2" fmla="val -8333"/>
                <a:gd name="adj3" fmla="val -12493"/>
                <a:gd name="adj4" fmla="val -599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ARRAY01@</a:t>
              </a:r>
            </a:p>
          </p:txBody>
        </p:sp>
        <p:sp>
          <p:nvSpPr>
            <p:cNvPr id="87" name="Line Callout 1 (Border and Accent Bar) 86"/>
            <p:cNvSpPr/>
            <p:nvPr/>
          </p:nvSpPr>
          <p:spPr>
            <a:xfrm>
              <a:off x="6934200" y="5214675"/>
              <a:ext cx="2209800" cy="276999"/>
            </a:xfrm>
            <a:prstGeom prst="accentBorderCallout1">
              <a:avLst>
                <a:gd name="adj1" fmla="val 18750"/>
                <a:gd name="adj2" fmla="val -8333"/>
                <a:gd name="adj3" fmla="val 247107"/>
                <a:gd name="adj4" fmla="val -7994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CURRENT@POWERP@PWDASU</a:t>
              </a:r>
            </a:p>
          </p:txBody>
        </p:sp>
        <p:sp>
          <p:nvSpPr>
            <p:cNvPr id="95" name="Line Callout 1 (Border and Accent Bar) 94"/>
            <p:cNvSpPr/>
            <p:nvPr/>
          </p:nvSpPr>
          <p:spPr>
            <a:xfrm>
              <a:off x="7124700" y="3150305"/>
              <a:ext cx="1943100" cy="276999"/>
            </a:xfrm>
            <a:prstGeom prst="accentBorderCallout1">
              <a:avLst>
                <a:gd name="adj1" fmla="val 18750"/>
                <a:gd name="adj2" fmla="val -8333"/>
                <a:gd name="adj3" fmla="val 170188"/>
                <a:gd name="adj4" fmla="val -5298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ASC4@ARRAY01</a:t>
              </a:r>
            </a:p>
          </p:txBody>
        </p:sp>
        <p:sp>
          <p:nvSpPr>
            <p:cNvPr id="96" name="Line Callout 1 (Border and Accent Bar) 95"/>
            <p:cNvSpPr/>
            <p:nvPr/>
          </p:nvSpPr>
          <p:spPr>
            <a:xfrm>
              <a:off x="76200" y="5333199"/>
              <a:ext cx="2019300" cy="276999"/>
            </a:xfrm>
            <a:prstGeom prst="accentBorderCallout1">
              <a:avLst>
                <a:gd name="adj1" fmla="val 79644"/>
                <a:gd name="adj2" fmla="val 103753"/>
                <a:gd name="adj3" fmla="val 227878"/>
                <a:gd name="adj4" fmla="val 13780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DBCONVERTER@ARRAY01</a:t>
              </a:r>
            </a:p>
          </p:txBody>
        </p:sp>
        <p:sp>
          <p:nvSpPr>
            <p:cNvPr id="97" name="Line Callout 1 (Border and Accent Bar) 96"/>
            <p:cNvSpPr/>
            <p:nvPr/>
          </p:nvSpPr>
          <p:spPr>
            <a:xfrm>
              <a:off x="0" y="4090600"/>
              <a:ext cx="2340006" cy="276999"/>
            </a:xfrm>
            <a:prstGeom prst="accentBorderCallout1">
              <a:avLst>
                <a:gd name="adj1" fmla="val 79644"/>
                <a:gd name="adj2" fmla="val 103753"/>
                <a:gd name="adj3" fmla="val 644521"/>
                <a:gd name="adj4" fmla="val 14996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TEMP@DBCONVERTER@ARRAY01</a:t>
              </a:r>
            </a:p>
          </p:txBody>
        </p:sp>
        <p:sp>
          <p:nvSpPr>
            <p:cNvPr id="98" name="Line Callout 1 (Border and Accent Bar) 97"/>
            <p:cNvSpPr/>
            <p:nvPr/>
          </p:nvSpPr>
          <p:spPr>
            <a:xfrm>
              <a:off x="80640" y="2161401"/>
              <a:ext cx="2340006" cy="276999"/>
            </a:xfrm>
            <a:prstGeom prst="accentBorderCallout1">
              <a:avLst>
                <a:gd name="adj1" fmla="val 79644"/>
                <a:gd name="adj2" fmla="val 103753"/>
                <a:gd name="adj3" fmla="val 295182"/>
                <a:gd name="adj4" fmla="val 16779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LOCKED@ASC5@ARRAY01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Communication with subsystems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20540" y="1905000"/>
            <a:ext cx="6302921" cy="4495800"/>
            <a:chOff x="76200" y="1905000"/>
            <a:chExt cx="6302921" cy="4495800"/>
          </a:xfrm>
        </p:grpSpPr>
        <p:sp>
          <p:nvSpPr>
            <p:cNvPr id="12" name="TextBox 11"/>
            <p:cNvSpPr txBox="1"/>
            <p:nvPr/>
          </p:nvSpPr>
          <p:spPr>
            <a:xfrm>
              <a:off x="76200" y="5943600"/>
              <a:ext cx="1313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Power plant</a:t>
              </a:r>
            </a:p>
          </p:txBody>
        </p:sp>
        <p:sp>
          <p:nvSpPr>
            <p:cNvPr id="4" name="Flowchart: Magnetic Disk 3"/>
            <p:cNvSpPr/>
            <p:nvPr/>
          </p:nvSpPr>
          <p:spPr>
            <a:xfrm>
              <a:off x="3733800" y="49530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BSDB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1905000"/>
              <a:ext cx="819149" cy="1143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3505200"/>
              <a:ext cx="819149" cy="11430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0" y="5257800"/>
              <a:ext cx="819149" cy="11430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7493" y="2362200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Online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9683" y="3821668"/>
              <a:ext cx="999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Weather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2900" y="2374037"/>
              <a:ext cx="841506" cy="130046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029200" y="2743200"/>
              <a:ext cx="1349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IAS server(s)</a:t>
              </a:r>
            </a:p>
          </p:txBody>
        </p:sp>
        <p:cxnSp>
          <p:nvCxnSpPr>
            <p:cNvPr id="16" name="Elbow Connector 15"/>
            <p:cNvCxnSpPr>
              <a:stCxn id="9" idx="3"/>
              <a:endCxn id="4" idx="3"/>
            </p:cNvCxnSpPr>
            <p:nvPr/>
          </p:nvCxnSpPr>
          <p:spPr>
            <a:xfrm>
              <a:off x="2190749" y="5829300"/>
              <a:ext cx="1962151" cy="114300"/>
            </a:xfrm>
            <a:prstGeom prst="bentConnector4">
              <a:avLst>
                <a:gd name="adj1" fmla="val 39320"/>
                <a:gd name="adj2" fmla="val 3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8" idx="3"/>
            </p:cNvCxnSpPr>
            <p:nvPr/>
          </p:nvCxnSpPr>
          <p:spPr>
            <a:xfrm>
              <a:off x="2190749" y="4076700"/>
              <a:ext cx="781051" cy="17526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7" idx="3"/>
            </p:cNvCxnSpPr>
            <p:nvPr/>
          </p:nvCxnSpPr>
          <p:spPr>
            <a:xfrm>
              <a:off x="2190749" y="2476500"/>
              <a:ext cx="781051" cy="16002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stCxn id="4" idx="1"/>
              <a:endCxn id="13" idx="2"/>
            </p:cNvCxnSpPr>
            <p:nvPr/>
          </p:nvCxnSpPr>
          <p:spPr>
            <a:xfrm rot="5400000" flipH="1" flipV="1">
              <a:off x="3724025" y="4103373"/>
              <a:ext cx="1278503" cy="42075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HIOs passing between ASCEs and DASUs</a:t>
            </a:r>
          </a:p>
          <a:p>
            <a:r>
              <a:rPr lang="en-US" dirty="0"/>
              <a:t>Commands (to DASUs, from GUIs..)</a:t>
            </a:r>
          </a:p>
          <a:p>
            <a:r>
              <a:rPr lang="en-US" dirty="0"/>
              <a:t>GUIs</a:t>
            </a:r>
          </a:p>
          <a:p>
            <a:endParaRPr lang="en-US" dirty="0"/>
          </a:p>
          <a:p>
            <a:r>
              <a:rPr lang="en-US" dirty="0"/>
              <a:t>(RTI)DDS?</a:t>
            </a:r>
          </a:p>
          <a:p>
            <a:r>
              <a:rPr lang="en-US" dirty="0"/>
              <a:t>Message passing (ZMQ, </a:t>
            </a:r>
            <a:r>
              <a:rPr lang="en-US" dirty="0" err="1"/>
              <a:t>ActiveMQ</a:t>
            </a:r>
            <a:r>
              <a:rPr lang="en-US" dirty="0"/>
              <a:t>..)?</a:t>
            </a:r>
          </a:p>
          <a:p>
            <a:r>
              <a:rPr lang="en-US" dirty="0"/>
              <a:t>Actors (</a:t>
            </a:r>
            <a:r>
              <a:rPr lang="en-US" dirty="0" err="1"/>
              <a:t>Akka</a:t>
            </a:r>
            <a:r>
              <a:rPr lang="en-US" dirty="0"/>
              <a:t>)?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59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stage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HIOs produced at run time</a:t>
            </a:r>
          </a:p>
          <a:p>
            <a:r>
              <a:rPr lang="en-US" dirty="0"/>
              <a:t>High load (reading/writing HIOs, logs, commands)</a:t>
            </a:r>
          </a:p>
          <a:p>
            <a:r>
              <a:rPr lang="en-US" dirty="0"/>
              <a:t>GUIs read HIOs from there</a:t>
            </a:r>
          </a:p>
          <a:p>
            <a:r>
              <a:rPr lang="en-US" dirty="0"/>
              <a:t>Cassandra already in use for monitoring seems a good candidate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6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HIOs, ASCE, DASUs configuration</a:t>
            </a:r>
          </a:p>
          <a:p>
            <a:r>
              <a:rPr lang="en-US" dirty="0"/>
              <a:t>Deployment configuration</a:t>
            </a:r>
          </a:p>
          <a:p>
            <a:r>
              <a:rPr lang="en-US" dirty="0"/>
              <a:t>A RDB suffices here (Oracle? </a:t>
            </a:r>
            <a:r>
              <a:rPr lang="en-US" dirty="0" err="1"/>
              <a:t>Mysql</a:t>
            </a:r>
            <a:r>
              <a:rPr lang="en-US" dirty="0"/>
              <a:t>?)</a:t>
            </a:r>
          </a:p>
          <a:p>
            <a:r>
              <a:rPr lang="en-US" dirty="0"/>
              <a:t>On files (JSON, XML..)?</a:t>
            </a:r>
          </a:p>
          <a:p>
            <a:r>
              <a:rPr lang="en-US" dirty="0"/>
              <a:t>Cassandra could be evaluated if we want to use only one technology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  <a:p>
            <a:r>
              <a:rPr lang="en-US" dirty="0"/>
              <a:t>Web server (JS, angular?)</a:t>
            </a:r>
          </a:p>
          <a:p>
            <a:r>
              <a:rPr lang="en-US" dirty="0"/>
              <a:t>Java FX for local (command line) GUIs</a:t>
            </a:r>
          </a:p>
          <a:p>
            <a:r>
              <a:rPr lang="en-US" dirty="0"/>
              <a:t>Google/apple notifications for mobile</a:t>
            </a:r>
          </a:p>
          <a:p>
            <a:r>
              <a:rPr lang="en-US" dirty="0"/>
              <a:t>Nice to have: support for mobile applications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6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Infrastructure (ant, </a:t>
            </a:r>
            <a:r>
              <a:rPr lang="en-US" dirty="0" err="1"/>
              <a:t>jenkins</a:t>
            </a:r>
            <a:r>
              <a:rPr lang="en-US" dirty="0"/>
              <a:t>, </a:t>
            </a:r>
            <a:r>
              <a:rPr lang="en-US" dirty="0" err="1"/>
              <a:t>git</a:t>
            </a:r>
            <a:r>
              <a:rPr lang="en-US" dirty="0"/>
              <a:t>…)</a:t>
            </a:r>
          </a:p>
          <a:p>
            <a:r>
              <a:rPr lang="en-US" dirty="0" err="1"/>
              <a:t>scala</a:t>
            </a:r>
            <a:r>
              <a:rPr lang="en-US" dirty="0"/>
              <a:t>, java, python, shell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Logging</a:t>
            </a:r>
          </a:p>
          <a:p>
            <a:pPr lvl="1"/>
            <a:r>
              <a:rPr lang="en-US" dirty="0"/>
              <a:t>HIO types</a:t>
            </a:r>
          </a:p>
          <a:p>
            <a:pPr lvl="1"/>
            <a:r>
              <a:rPr lang="en-US" dirty="0"/>
              <a:t>ASCE with ∑ (</a:t>
            </a:r>
            <a:r>
              <a:rPr lang="en-US" dirty="0" err="1"/>
              <a:t>scala</a:t>
            </a:r>
            <a:r>
              <a:rPr lang="en-US" dirty="0"/>
              <a:t>/java)</a:t>
            </a:r>
          </a:p>
          <a:p>
            <a:pPr lvl="1"/>
            <a:r>
              <a:rPr lang="en-US" dirty="0"/>
              <a:t>DASU (on going)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all!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438"/>
            <a:ext cx="9144000" cy="506916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8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∑ example: multiplicity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067800" cy="3733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 err="1"/>
              <a:t>def</a:t>
            </a:r>
            <a:r>
              <a:rPr lang="en-US" dirty="0"/>
              <a:t> </a:t>
            </a:r>
            <a:r>
              <a:rPr lang="en-US" dirty="0" err="1"/>
              <a:t>eval</a:t>
            </a:r>
            <a:r>
              <a:rPr lang="en-US" dirty="0"/>
              <a:t>(</a:t>
            </a:r>
            <a:r>
              <a:rPr lang="en-US" dirty="0" err="1"/>
              <a:t>compInputs</a:t>
            </a:r>
            <a:r>
              <a:rPr lang="en-US" dirty="0"/>
              <a:t>: Map[String, </a:t>
            </a:r>
            <a:r>
              <a:rPr lang="en-US" dirty="0" err="1"/>
              <a:t>HeteroInOut</a:t>
            </a:r>
            <a:r>
              <a:rPr lang="en-US" dirty="0"/>
              <a:t>], </a:t>
            </a:r>
            <a:r>
              <a:rPr lang="en-US" dirty="0" err="1"/>
              <a:t>actualOutput</a:t>
            </a:r>
            <a:r>
              <a:rPr lang="en-US" dirty="0"/>
              <a:t>: </a:t>
            </a:r>
            <a:r>
              <a:rPr lang="en-US" dirty="0" err="1"/>
              <a:t>HeteroInOut</a:t>
            </a:r>
            <a:r>
              <a:rPr lang="en-US" dirty="0"/>
              <a:t>): </a:t>
            </a:r>
            <a:r>
              <a:rPr lang="en-US" dirty="0" err="1"/>
              <a:t>HeteroInOut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compInputs.size</a:t>
            </a:r>
            <a:r>
              <a:rPr lang="en-US" dirty="0"/>
              <a:t>&lt;threshold) </a:t>
            </a:r>
            <a:r>
              <a:rPr lang="en-US" b="1" dirty="0"/>
              <a:t>throw new</a:t>
            </a:r>
            <a:r>
              <a:rPr lang="en-US" dirty="0"/>
              <a:t> </a:t>
            </a:r>
            <a:r>
              <a:rPr lang="en-US" dirty="0" err="1"/>
              <a:t>UnexpectedNumberOfInputsException</a:t>
            </a:r>
            <a:r>
              <a:rPr lang="en-US" dirty="0"/>
              <a:t>(</a:t>
            </a:r>
            <a:r>
              <a:rPr lang="en-US" dirty="0" err="1"/>
              <a:t>compInputs.size,threshold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actualOutput.iasType</a:t>
            </a:r>
            <a:r>
              <a:rPr lang="en-US" dirty="0"/>
              <a:t>!=ALARM) </a:t>
            </a:r>
            <a:r>
              <a:rPr lang="en-US" b="1" dirty="0"/>
              <a:t>throw new</a:t>
            </a:r>
            <a:r>
              <a:rPr lang="en-US" dirty="0"/>
              <a:t> </a:t>
            </a:r>
            <a:r>
              <a:rPr lang="en-US" dirty="0" err="1"/>
              <a:t>TypeMismatchException</a:t>
            </a:r>
            <a:r>
              <a:rPr lang="en-US" dirty="0"/>
              <a:t>(</a:t>
            </a:r>
            <a:r>
              <a:rPr lang="en-US" dirty="0" err="1"/>
              <a:t>actualOutput.id.runningID,actualOutput.iasType,ALARM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dirty="0" err="1"/>
              <a:t>hio</a:t>
            </a:r>
            <a:r>
              <a:rPr lang="en-US" dirty="0"/>
              <a:t> &lt;- </a:t>
            </a:r>
            <a:r>
              <a:rPr lang="en-US" dirty="0" err="1"/>
              <a:t>compInputs.values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hio.iasType</a:t>
            </a:r>
            <a:r>
              <a:rPr lang="en-US" dirty="0"/>
              <a:t>!=ALARM) </a:t>
            </a:r>
            <a:r>
              <a:rPr lang="en-US" b="1" dirty="0"/>
              <a:t>throw new</a:t>
            </a:r>
            <a:r>
              <a:rPr lang="en-US" dirty="0"/>
              <a:t> </a:t>
            </a:r>
            <a:r>
              <a:rPr lang="en-US" dirty="0" err="1"/>
              <a:t>TypeMismatchException</a:t>
            </a:r>
            <a:r>
              <a:rPr lang="en-US" dirty="0"/>
              <a:t>(</a:t>
            </a:r>
            <a:r>
              <a:rPr lang="en-US" dirty="0" err="1"/>
              <a:t>actualOutput.id.runningID,hio.iasType,ALARM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// Get the number of active alarms in input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/>
              <a:t>var</a:t>
            </a:r>
            <a:r>
              <a:rPr lang="en-US" dirty="0"/>
              <a:t> </a:t>
            </a:r>
            <a:r>
              <a:rPr lang="en-US" dirty="0" err="1"/>
              <a:t>activeAlarms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/>
              <a:t>val</a:t>
            </a:r>
            <a:r>
              <a:rPr lang="en-US" dirty="0"/>
              <a:t> </a:t>
            </a:r>
            <a:r>
              <a:rPr lang="en-US" dirty="0" err="1"/>
              <a:t>numOfActiveAlarms</a:t>
            </a:r>
            <a:r>
              <a:rPr lang="en-US" dirty="0"/>
              <a:t> = </a:t>
            </a:r>
            <a:r>
              <a:rPr lang="en-US" b="1" dirty="0"/>
              <a:t>for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hio</a:t>
            </a:r>
            <a:r>
              <a:rPr lang="en-US" dirty="0"/>
              <a:t> &lt;- </a:t>
            </a:r>
            <a:r>
              <a:rPr lang="en-US" dirty="0" err="1"/>
              <a:t>compInputs.values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alarmValue</a:t>
            </a:r>
            <a:r>
              <a:rPr lang="en-US" dirty="0"/>
              <a:t> = </a:t>
            </a:r>
            <a:r>
              <a:rPr lang="en-US" dirty="0" err="1"/>
              <a:t>hio.actualValue.get.value.asInstanceOf</a:t>
            </a:r>
            <a:r>
              <a:rPr lang="en-US" dirty="0"/>
              <a:t>[</a:t>
            </a:r>
            <a:r>
              <a:rPr lang="en-US" dirty="0" err="1"/>
              <a:t>AlarmValue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alarmValue.alarmState</a:t>
            </a:r>
            <a:r>
              <a:rPr lang="en-US" dirty="0"/>
              <a:t>==</a:t>
            </a:r>
            <a:r>
              <a:rPr lang="en-US" dirty="0" err="1"/>
              <a:t>AlarmState.Active</a:t>
            </a:r>
            <a:r>
              <a:rPr lang="en-US" dirty="0"/>
              <a:t>)} </a:t>
            </a:r>
            <a:r>
              <a:rPr lang="en-US" dirty="0" err="1"/>
              <a:t>activeAlarms</a:t>
            </a:r>
            <a:r>
              <a:rPr lang="en-US" dirty="0"/>
              <a:t>=activeAlarms+1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// Update the output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(</a:t>
            </a:r>
            <a:r>
              <a:rPr lang="en-US" dirty="0" err="1"/>
              <a:t>activeAlarms</a:t>
            </a:r>
            <a:r>
              <a:rPr lang="en-US" dirty="0"/>
              <a:t>&gt;=threshold) {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actualOutput.updateValue</a:t>
            </a:r>
            <a:r>
              <a:rPr lang="en-US" dirty="0"/>
              <a:t>(</a:t>
            </a:r>
            <a:r>
              <a:rPr lang="en-US" dirty="0" err="1"/>
              <a:t>AlarmValue.transition</a:t>
            </a:r>
            <a:r>
              <a:rPr lang="en-US" dirty="0"/>
              <a:t>(</a:t>
            </a:r>
            <a:r>
              <a:rPr lang="en-US" dirty="0" err="1"/>
              <a:t>actualOutput.actualValue.get.value.asInstanceOf</a:t>
            </a:r>
            <a:r>
              <a:rPr lang="en-US" dirty="0"/>
              <a:t>[</a:t>
            </a:r>
            <a:r>
              <a:rPr lang="en-US" dirty="0" err="1"/>
              <a:t>AlarmValue</a:t>
            </a:r>
            <a:r>
              <a:rPr lang="en-US" dirty="0"/>
              <a:t>], </a:t>
            </a:r>
            <a:r>
              <a:rPr lang="en-US" b="1" dirty="0"/>
              <a:t>new</a:t>
            </a:r>
            <a:r>
              <a:rPr lang="en-US" dirty="0"/>
              <a:t> Set()))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actualOutput.updateValue</a:t>
            </a:r>
            <a:r>
              <a:rPr lang="en-US" dirty="0"/>
              <a:t>(</a:t>
            </a:r>
            <a:r>
              <a:rPr lang="en-US" dirty="0" err="1"/>
              <a:t>AlarmValue.transition</a:t>
            </a:r>
            <a:r>
              <a:rPr lang="en-US" dirty="0"/>
              <a:t>(</a:t>
            </a:r>
            <a:r>
              <a:rPr lang="en-US" dirty="0" err="1"/>
              <a:t>actualOutput.actualValue.get.value.asInstanceOf</a:t>
            </a:r>
            <a:r>
              <a:rPr lang="en-US" dirty="0"/>
              <a:t>[</a:t>
            </a:r>
            <a:r>
              <a:rPr lang="en-US" dirty="0" err="1"/>
              <a:t>AlarmValue</a:t>
            </a:r>
            <a:r>
              <a:rPr lang="en-US" dirty="0"/>
              <a:t>], </a:t>
            </a:r>
            <a:r>
              <a:rPr lang="en-US" b="1" dirty="0"/>
              <a:t>new</a:t>
            </a:r>
            <a:r>
              <a:rPr lang="en-US" dirty="0"/>
              <a:t> Clear()))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9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ALMA alarm systems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43000" y="1371600"/>
            <a:ext cx="6858000" cy="4800600"/>
            <a:chOff x="838200" y="1219200"/>
            <a:chExt cx="7467600" cy="5562600"/>
          </a:xfrm>
        </p:grpSpPr>
        <p:sp>
          <p:nvSpPr>
            <p:cNvPr id="50" name="Rectangle 49"/>
            <p:cNvSpPr/>
            <p:nvPr/>
          </p:nvSpPr>
          <p:spPr>
            <a:xfrm>
              <a:off x="838200" y="5369340"/>
              <a:ext cx="6019800" cy="14124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1219200"/>
              <a:ext cx="2228850" cy="17145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784" y="5562600"/>
              <a:ext cx="819149" cy="1143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1435" y="5562600"/>
              <a:ext cx="819149" cy="1143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5533" y="5557259"/>
              <a:ext cx="819149" cy="1143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2384" y="3352800"/>
              <a:ext cx="1123060" cy="129540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13533" y="1547019"/>
              <a:ext cx="1143000" cy="1143000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11" idx="0"/>
            </p:cNvCxnSpPr>
            <p:nvPr/>
          </p:nvCxnSpPr>
          <p:spPr>
            <a:xfrm flipV="1">
              <a:off x="1708359" y="4648200"/>
              <a:ext cx="1875981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5" idx="0"/>
            </p:cNvCxnSpPr>
            <p:nvPr/>
          </p:nvCxnSpPr>
          <p:spPr>
            <a:xfrm flipH="1" flipV="1">
              <a:off x="3802148" y="4720395"/>
              <a:ext cx="58862" cy="842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6" idx="0"/>
              <a:endCxn id="14" idx="2"/>
            </p:cNvCxnSpPr>
            <p:nvPr/>
          </p:nvCxnSpPr>
          <p:spPr>
            <a:xfrm flipH="1" flipV="1">
              <a:off x="3993914" y="4648200"/>
              <a:ext cx="2191194" cy="9090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927051" y="4953000"/>
              <a:ext cx="2133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Alarms and monitor points</a:t>
              </a:r>
            </a:p>
          </p:txBody>
        </p:sp>
        <p:cxnSp>
          <p:nvCxnSpPr>
            <p:cNvPr id="36" name="Straight Arrow Connector 35"/>
            <p:cNvCxnSpPr>
              <a:stCxn id="14" idx="0"/>
              <a:endCxn id="34" idx="3"/>
            </p:cNvCxnSpPr>
            <p:nvPr/>
          </p:nvCxnSpPr>
          <p:spPr>
            <a:xfrm flipH="1" flipV="1">
              <a:off x="3295650" y="2076450"/>
              <a:ext cx="698264" cy="1276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0"/>
              <a:endCxn id="17" idx="3"/>
            </p:cNvCxnSpPr>
            <p:nvPr/>
          </p:nvCxnSpPr>
          <p:spPr>
            <a:xfrm flipV="1">
              <a:off x="3993914" y="2118519"/>
              <a:ext cx="1019619" cy="1234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439952" y="2244440"/>
              <a:ext cx="1365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Operator panels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48734" y="6016823"/>
              <a:ext cx="14570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Arial" panose="020B0604020202020204" pitchFamily="34" charset="0"/>
                </a:rPr>
                <a:t>Software systems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6800" y="3807023"/>
              <a:ext cx="198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Integrated Alarm System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927051" y="3200400"/>
              <a:ext cx="2025949" cy="16178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study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6139"/>
            <a:ext cx="8229600" cy="4329861"/>
          </a:xfr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Vague and confused ideas</a:t>
            </a:r>
          </a:p>
          <a:p>
            <a:r>
              <a:rPr lang="en-US" dirty="0"/>
              <a:t>A growing prototype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IAS core – Distributed Alarm System Units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1050954" y="2133600"/>
            <a:ext cx="7042093" cy="3200400"/>
            <a:chOff x="762000" y="2286000"/>
            <a:chExt cx="7042093" cy="32004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295400" y="4800600"/>
              <a:ext cx="6477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4" idx="2"/>
            </p:cNvCxnSpPr>
            <p:nvPr/>
          </p:nvCxnSpPr>
          <p:spPr>
            <a:xfrm flipV="1">
              <a:off x="2019300" y="4800600"/>
              <a:ext cx="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2095500" y="4800600"/>
              <a:ext cx="5715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0"/>
            </p:cNvCxnSpPr>
            <p:nvPr/>
          </p:nvCxnSpPr>
          <p:spPr>
            <a:xfrm flipV="1">
              <a:off x="2019300" y="22860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352800" y="4800600"/>
              <a:ext cx="6477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076700" y="4800600"/>
              <a:ext cx="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152900" y="4800600"/>
              <a:ext cx="5715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076700" y="22860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057900" y="4800600"/>
              <a:ext cx="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6134100" y="4800600"/>
              <a:ext cx="571500" cy="685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057900" y="2286000"/>
              <a:ext cx="0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19400" y="3886200"/>
              <a:ext cx="381000" cy="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76800" y="3886200"/>
              <a:ext cx="381000" cy="0"/>
            </a:xfrm>
            <a:prstGeom prst="line">
              <a:avLst/>
            </a:prstGeom>
            <a:ln w="2222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076700" y="2590800"/>
              <a:ext cx="990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067300" y="2590800"/>
              <a:ext cx="0" cy="255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067300" y="5143500"/>
              <a:ext cx="5715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638800" y="4800600"/>
              <a:ext cx="22860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1371600" y="2895600"/>
              <a:ext cx="1295400" cy="1905000"/>
              <a:chOff x="1371600" y="2895600"/>
              <a:chExt cx="1295400" cy="1905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371600" y="2895600"/>
                <a:ext cx="1295400" cy="190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3364376"/>
                <a:ext cx="1066800" cy="799171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3429000" y="2895600"/>
              <a:ext cx="1295400" cy="1905000"/>
              <a:chOff x="1371600" y="2895600"/>
              <a:chExt cx="1295400" cy="190500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1371600" y="2895600"/>
                <a:ext cx="1295400" cy="190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3364376"/>
                <a:ext cx="1066800" cy="799171"/>
              </a:xfrm>
              <a:prstGeom prst="rect">
                <a:avLst/>
              </a:prstGeom>
            </p:spPr>
          </p:pic>
        </p:grpSp>
        <p:grpSp>
          <p:nvGrpSpPr>
            <p:cNvPr id="55" name="Group 54"/>
            <p:cNvGrpSpPr/>
            <p:nvPr/>
          </p:nvGrpSpPr>
          <p:grpSpPr>
            <a:xfrm>
              <a:off x="5410200" y="2895600"/>
              <a:ext cx="1295400" cy="1905000"/>
              <a:chOff x="1371600" y="2895600"/>
              <a:chExt cx="1295400" cy="19050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371600" y="2895600"/>
                <a:ext cx="1295400" cy="19050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3364376"/>
                <a:ext cx="1066800" cy="799171"/>
              </a:xfrm>
              <a:prstGeom prst="rect">
                <a:avLst/>
              </a:prstGeom>
            </p:spPr>
          </p:pic>
        </p:grpSp>
        <p:cxnSp>
          <p:nvCxnSpPr>
            <p:cNvPr id="59" name="Straight Connector 58"/>
            <p:cNvCxnSpPr/>
            <p:nvPr/>
          </p:nvCxnSpPr>
          <p:spPr>
            <a:xfrm flipV="1">
              <a:off x="762000" y="2667000"/>
              <a:ext cx="6781800" cy="38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62000" y="5029200"/>
              <a:ext cx="6781800" cy="38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6858000" y="2286000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58000" y="3669268"/>
              <a:ext cx="800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DASUs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58000" y="510540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Inputs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9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086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IAS core – Alarm System Computing Elements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28900" y="1371600"/>
            <a:ext cx="4634559" cy="4876800"/>
            <a:chOff x="2628900" y="1066800"/>
            <a:chExt cx="4634559" cy="5505575"/>
          </a:xfrm>
        </p:grpSpPr>
        <p:sp>
          <p:nvSpPr>
            <p:cNvPr id="4" name="Rectangle 3"/>
            <p:cNvSpPr/>
            <p:nvPr/>
          </p:nvSpPr>
          <p:spPr>
            <a:xfrm>
              <a:off x="2628900" y="1447800"/>
              <a:ext cx="3886200" cy="4800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553200" y="1447800"/>
              <a:ext cx="710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DASU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229100" y="1600200"/>
              <a:ext cx="685800" cy="838200"/>
              <a:chOff x="3962400" y="1752600"/>
              <a:chExt cx="685800" cy="8382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>
              <a:off x="3048000" y="4724400"/>
              <a:ext cx="685800" cy="838200"/>
              <a:chOff x="3962400" y="1752600"/>
              <a:chExt cx="685800" cy="8382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22" name="Group 21"/>
            <p:cNvGrpSpPr/>
            <p:nvPr/>
          </p:nvGrpSpPr>
          <p:grpSpPr>
            <a:xfrm>
              <a:off x="4267200" y="4724400"/>
              <a:ext cx="685800" cy="838200"/>
              <a:chOff x="3962400" y="1752600"/>
              <a:chExt cx="685800" cy="838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25" name="Group 24"/>
            <p:cNvGrpSpPr/>
            <p:nvPr/>
          </p:nvGrpSpPr>
          <p:grpSpPr>
            <a:xfrm>
              <a:off x="5410200" y="4724400"/>
              <a:ext cx="685800" cy="838200"/>
              <a:chOff x="3962400" y="1752600"/>
              <a:chExt cx="685800" cy="8382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28" name="Group 27"/>
            <p:cNvGrpSpPr/>
            <p:nvPr/>
          </p:nvGrpSpPr>
          <p:grpSpPr>
            <a:xfrm>
              <a:off x="5410200" y="3352800"/>
              <a:ext cx="685800" cy="838200"/>
              <a:chOff x="3962400" y="1752600"/>
              <a:chExt cx="685800" cy="838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31" name="Group 30"/>
            <p:cNvGrpSpPr/>
            <p:nvPr/>
          </p:nvGrpSpPr>
          <p:grpSpPr>
            <a:xfrm>
              <a:off x="3276600" y="3352800"/>
              <a:ext cx="685800" cy="838200"/>
              <a:chOff x="3962400" y="1752600"/>
              <a:chExt cx="685800" cy="8382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4229100" y="2895600"/>
              <a:ext cx="685800" cy="838200"/>
              <a:chOff x="3962400" y="1752600"/>
              <a:chExt cx="685800" cy="83820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962400" y="1752600"/>
                <a:ext cx="685800" cy="838200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38600" y="1981200"/>
                <a:ext cx="552450" cy="400175"/>
              </a:xfrm>
              <a:prstGeom prst="rect">
                <a:avLst/>
              </a:prstGeom>
            </p:spPr>
          </p:pic>
        </p:grpSp>
        <p:cxnSp>
          <p:nvCxnSpPr>
            <p:cNvPr id="38" name="Straight Arrow Connector 37"/>
            <p:cNvCxnSpPr>
              <a:stCxn id="32" idx="0"/>
              <a:endCxn id="13" idx="2"/>
            </p:cNvCxnSpPr>
            <p:nvPr/>
          </p:nvCxnSpPr>
          <p:spPr>
            <a:xfrm flipV="1">
              <a:off x="3619500" y="2438400"/>
              <a:ext cx="95250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5" idx="0"/>
              <a:endCxn id="13" idx="2"/>
            </p:cNvCxnSpPr>
            <p:nvPr/>
          </p:nvCxnSpPr>
          <p:spPr>
            <a:xfrm flipV="1">
              <a:off x="4572000" y="2438400"/>
              <a:ext cx="0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3" idx="0"/>
            </p:cNvCxnSpPr>
            <p:nvPr/>
          </p:nvCxnSpPr>
          <p:spPr>
            <a:xfrm flipV="1">
              <a:off x="4572000" y="1066800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6" idx="0"/>
              <a:endCxn id="29" idx="2"/>
            </p:cNvCxnSpPr>
            <p:nvPr/>
          </p:nvCxnSpPr>
          <p:spPr>
            <a:xfrm flipV="1">
              <a:off x="5753100" y="4191000"/>
              <a:ext cx="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0"/>
              <a:endCxn id="35" idx="2"/>
            </p:cNvCxnSpPr>
            <p:nvPr/>
          </p:nvCxnSpPr>
          <p:spPr>
            <a:xfrm flipH="1" flipV="1">
              <a:off x="4572000" y="3733800"/>
              <a:ext cx="1181100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0" idx="0"/>
              <a:endCxn id="29" idx="2"/>
            </p:cNvCxnSpPr>
            <p:nvPr/>
          </p:nvCxnSpPr>
          <p:spPr>
            <a:xfrm flipV="1">
              <a:off x="3390900" y="4191000"/>
              <a:ext cx="23622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20" idx="0"/>
              <a:endCxn id="32" idx="2"/>
            </p:cNvCxnSpPr>
            <p:nvPr/>
          </p:nvCxnSpPr>
          <p:spPr>
            <a:xfrm flipV="1">
              <a:off x="3390900" y="41910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9" idx="0"/>
              <a:endCxn id="13" idx="2"/>
            </p:cNvCxnSpPr>
            <p:nvPr/>
          </p:nvCxnSpPr>
          <p:spPr>
            <a:xfrm flipH="1" flipV="1">
              <a:off x="4572000" y="2438400"/>
              <a:ext cx="118110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23" idx="0"/>
              <a:endCxn id="35" idx="2"/>
            </p:cNvCxnSpPr>
            <p:nvPr/>
          </p:nvCxnSpPr>
          <p:spPr>
            <a:xfrm flipH="1" flipV="1">
              <a:off x="4572000" y="3733800"/>
              <a:ext cx="38100" cy="990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23" idx="0"/>
              <a:endCxn id="32" idx="2"/>
            </p:cNvCxnSpPr>
            <p:nvPr/>
          </p:nvCxnSpPr>
          <p:spPr>
            <a:xfrm flipH="1" flipV="1">
              <a:off x="3619500" y="4191000"/>
              <a:ext cx="990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2857500" y="6248400"/>
              <a:ext cx="3467100" cy="323975"/>
              <a:chOff x="2857500" y="6248400"/>
              <a:chExt cx="3467100" cy="457200"/>
            </a:xfrm>
          </p:grpSpPr>
          <p:cxnSp>
            <p:nvCxnSpPr>
              <p:cNvPr id="64" name="Straight Arrow Connector 63"/>
              <p:cNvCxnSpPr/>
              <p:nvPr/>
            </p:nvCxnSpPr>
            <p:spPr>
              <a:xfrm flipV="1">
                <a:off x="285750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 flipV="1">
                <a:off x="308864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V="1">
                <a:off x="331978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V="1">
                <a:off x="355092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V="1">
                <a:off x="378206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V="1">
                <a:off x="401320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 flipV="1">
                <a:off x="424434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V="1">
                <a:off x="447548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470662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493776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516890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 flipV="1">
                <a:off x="540004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563118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/>
              <p:nvPr/>
            </p:nvCxnSpPr>
            <p:spPr>
              <a:xfrm flipV="1">
                <a:off x="586232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flipV="1">
                <a:off x="609346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 flipV="1">
                <a:off x="6324600" y="6248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/>
            <p:nvPr/>
          </p:nvCxnSpPr>
          <p:spPr>
            <a:xfrm>
              <a:off x="2628900" y="59436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3695094" y="5943600"/>
              <a:ext cx="17538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CONVERSION LAYER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486400" y="47244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3400" y="47244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ASCE2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24200" y="47244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ASCE3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514533" y="33528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ASCE4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52800" y="3380601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ASCE5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343400" y="28956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ASCE6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295333" y="1600200"/>
              <a:ext cx="580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ASCE7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2819400" y="5715000"/>
              <a:ext cx="3467100" cy="228600"/>
              <a:chOff x="2819400" y="5486400"/>
              <a:chExt cx="3467100" cy="457200"/>
            </a:xfrm>
          </p:grpSpPr>
          <p:cxnSp>
            <p:nvCxnSpPr>
              <p:cNvPr id="95" name="Straight Arrow Connector 94"/>
              <p:cNvCxnSpPr/>
              <p:nvPr/>
            </p:nvCxnSpPr>
            <p:spPr>
              <a:xfrm flipV="1">
                <a:off x="281940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V="1">
                <a:off x="305054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 flipV="1">
                <a:off x="328168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351282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374396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397510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420624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443738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/>
              <p:nvPr/>
            </p:nvCxnSpPr>
            <p:spPr>
              <a:xfrm flipV="1">
                <a:off x="466852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489966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513080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536194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 flipV="1">
                <a:off x="559308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 flipV="1">
                <a:off x="582422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 flipV="1">
                <a:off x="605536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6286500" y="5486400"/>
                <a:ext cx="0" cy="457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IAS Core – Alarm System Computing Element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073275"/>
            <a:ext cx="26670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∑∑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2000" y="5426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76350" y="5426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790700" y="5426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305050" y="5426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819400" y="54260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752600" y="1692275"/>
            <a:ext cx="0" cy="36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7200" y="3124200"/>
            <a:ext cx="2667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 out =</a:t>
            </a:r>
            <a:r>
              <a:rPr lang="en-US" sz="5400" dirty="0"/>
              <a:t>∑</a:t>
            </a:r>
            <a:r>
              <a:rPr lang="en-US" baseline="-25000" dirty="0"/>
              <a:t>1..n</a:t>
            </a:r>
            <a:r>
              <a:rPr lang="en-US" sz="5400" dirty="0"/>
              <a:t>(….)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28800" y="152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6314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58064" y="3048000"/>
            <a:ext cx="41234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 sent on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refreshed at a given time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 and output share the same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23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∑ (AKA Transfer Function)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/>
            <a:r>
              <a:rPr lang="en-US" dirty="0"/>
              <a:t>∑ brief calculation on the inputs </a:t>
            </a:r>
          </a:p>
          <a:p>
            <a:pPr marL="285750" indent="-285750"/>
            <a:r>
              <a:rPr lang="en-US" dirty="0"/>
              <a:t>∑ no remote access or I/O </a:t>
            </a:r>
          </a:p>
          <a:p>
            <a:pPr marL="285750" indent="-285750"/>
            <a:r>
              <a:rPr lang="en-US" dirty="0"/>
              <a:t>∑ Dynamically load from CDB</a:t>
            </a:r>
          </a:p>
          <a:p>
            <a:pPr marL="285750" indent="-285750"/>
            <a:r>
              <a:rPr lang="en-US" dirty="0"/>
              <a:t>Implementation</a:t>
            </a:r>
          </a:p>
          <a:p>
            <a:pPr marL="685800" lvl="1"/>
            <a:r>
              <a:rPr lang="en-US" dirty="0"/>
              <a:t>Java/</a:t>
            </a:r>
            <a:r>
              <a:rPr lang="en-US" dirty="0" err="1"/>
              <a:t>scala</a:t>
            </a:r>
            <a:endParaRPr lang="en-US" dirty="0"/>
          </a:p>
          <a:p>
            <a:pPr marL="685800" lvl="1"/>
            <a:r>
              <a:rPr lang="en-US" dirty="0"/>
              <a:t>Python?</a:t>
            </a:r>
          </a:p>
          <a:p>
            <a:pPr marL="685800" lvl="1"/>
            <a:r>
              <a:rPr lang="en-US" dirty="0"/>
              <a:t>DSL?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ASCE state machine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962400" y="1554162"/>
            <a:ext cx="12192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INIT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Load TF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 err="1"/>
              <a:t>Init</a:t>
            </a:r>
            <a:r>
              <a:rPr lang="en-US" sz="1200" dirty="0"/>
              <a:t> TF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4495800" y="990600"/>
            <a:ext cx="152400" cy="106362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  <a:endCxn id="4" idx="0"/>
          </p:cNvCxnSpPr>
          <p:nvPr/>
        </p:nvCxnSpPr>
        <p:spPr>
          <a:xfrm>
            <a:off x="4572000" y="1096962"/>
            <a:ext cx="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914400" y="2590800"/>
            <a:ext cx="1295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HEALTHY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TF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29400" y="2514600"/>
            <a:ext cx="1295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TF BROKEN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29400" y="3657600"/>
            <a:ext cx="1295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TF SLOW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Run TF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24300" y="4343400"/>
            <a:ext cx="1295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SHUTDOWN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Shut down TF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3924300" y="5486400"/>
            <a:ext cx="1295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CLOSED</a:t>
            </a:r>
          </a:p>
        </p:txBody>
      </p:sp>
      <p:cxnSp>
        <p:nvCxnSpPr>
          <p:cNvPr id="16" name="Straight Arrow Connector 15"/>
          <p:cNvCxnSpPr>
            <a:stCxn id="12" idx="2"/>
            <a:endCxn id="13" idx="0"/>
          </p:cNvCxnSpPr>
          <p:nvPr/>
        </p:nvCxnSpPr>
        <p:spPr>
          <a:xfrm>
            <a:off x="4572000" y="52578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nut 16"/>
          <p:cNvSpPr/>
          <p:nvPr/>
        </p:nvSpPr>
        <p:spPr>
          <a:xfrm>
            <a:off x="4495800" y="6629400"/>
            <a:ext cx="152400" cy="152400"/>
          </a:xfrm>
          <a:prstGeom prst="don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3" idx="2"/>
            <a:endCxn id="17" idx="0"/>
          </p:cNvCxnSpPr>
          <p:nvPr/>
        </p:nvCxnSpPr>
        <p:spPr>
          <a:xfrm>
            <a:off x="4572000" y="6400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2" idx="0"/>
          </p:cNvCxnSpPr>
          <p:nvPr/>
        </p:nvCxnSpPr>
        <p:spPr>
          <a:xfrm>
            <a:off x="4572000" y="2468562"/>
            <a:ext cx="0" cy="1874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1"/>
            <a:endCxn id="9" idx="0"/>
          </p:cNvCxnSpPr>
          <p:nvPr/>
        </p:nvCxnSpPr>
        <p:spPr>
          <a:xfrm flipH="1">
            <a:off x="1562100" y="2011362"/>
            <a:ext cx="2400300" cy="57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10" idx="1"/>
          </p:cNvCxnSpPr>
          <p:nvPr/>
        </p:nvCxnSpPr>
        <p:spPr>
          <a:xfrm flipV="1">
            <a:off x="2209800" y="2971800"/>
            <a:ext cx="4419600" cy="76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1" idx="1"/>
          </p:cNvCxnSpPr>
          <p:nvPr/>
        </p:nvCxnSpPr>
        <p:spPr>
          <a:xfrm>
            <a:off x="2209800" y="3048000"/>
            <a:ext cx="4419600" cy="106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1"/>
            <a:endCxn id="12" idx="0"/>
          </p:cNvCxnSpPr>
          <p:nvPr/>
        </p:nvCxnSpPr>
        <p:spPr>
          <a:xfrm flipH="1">
            <a:off x="4572000" y="2971800"/>
            <a:ext cx="2057400" cy="1371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12" idx="3"/>
          </p:cNvCxnSpPr>
          <p:nvPr/>
        </p:nvCxnSpPr>
        <p:spPr>
          <a:xfrm flipH="1">
            <a:off x="5219700" y="4114800"/>
            <a:ext cx="14097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2" idx="1"/>
          </p:cNvCxnSpPr>
          <p:nvPr/>
        </p:nvCxnSpPr>
        <p:spPr>
          <a:xfrm>
            <a:off x="1562100" y="3505200"/>
            <a:ext cx="2362200" cy="1295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209800" y="3200400"/>
            <a:ext cx="4419600" cy="10668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9800" y="1981200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52781" y="259080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00581" y="327660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62600" y="441960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43200" y="426720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shutdown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36013" y="525780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855149" y="28194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broken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92269" y="3182779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slow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10200" y="40386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Garching, 12/12/2016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ALMA-CTA Meeting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7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603</Words>
  <Application>Microsoft Office PowerPoint</Application>
  <PresentationFormat>On-screen Show (4:3)</PresentationFormat>
  <Paragraphs>205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Integrated Alarm System for the ALMA Observatory</vt:lpstr>
      <vt:lpstr>ALMA alarm systems</vt:lpstr>
      <vt:lpstr>Development study</vt:lpstr>
      <vt:lpstr>Current status</vt:lpstr>
      <vt:lpstr>IAS core – Distributed Alarm System Units</vt:lpstr>
      <vt:lpstr>IAS core – Alarm System Computing Elements</vt:lpstr>
      <vt:lpstr>IAS Core – Alarm System Computing Element</vt:lpstr>
      <vt:lpstr>∑ (AKA Transfer Function)</vt:lpstr>
      <vt:lpstr>ASCE state machine</vt:lpstr>
      <vt:lpstr>Putting all together</vt:lpstr>
      <vt:lpstr>Identifiers</vt:lpstr>
      <vt:lpstr>Communication with subsystems</vt:lpstr>
      <vt:lpstr>Communications</vt:lpstr>
      <vt:lpstr>Back stage DB</vt:lpstr>
      <vt:lpstr>Configuration DB</vt:lpstr>
      <vt:lpstr>GUIs</vt:lpstr>
      <vt:lpstr>Prototype</vt:lpstr>
      <vt:lpstr>That’s all!</vt:lpstr>
      <vt:lpstr>∑ example: multiplicity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Alarm System</dc:title>
  <dc:creator>acaproni</dc:creator>
  <cp:lastModifiedBy>Alessandro Caproni</cp:lastModifiedBy>
  <cp:revision>72</cp:revision>
  <dcterms:created xsi:type="dcterms:W3CDTF">2006-08-16T00:00:00Z</dcterms:created>
  <dcterms:modified xsi:type="dcterms:W3CDTF">2016-12-12T07:32:24Z</dcterms:modified>
</cp:coreProperties>
</file>