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3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4660"/>
  </p:normalViewPr>
  <p:slideViewPr>
    <p:cSldViewPr>
      <p:cViewPr>
        <p:scale>
          <a:sx n="94" d="100"/>
          <a:sy n="94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C1FDC-B3FF-45D7-9015-95A6928F1B41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26AA-C7FC-4228-B143-EBA3B24B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1860B18-B801-4594-A126-E361DE8FDF1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B1AAB2A-83B4-4169-BD88-554235AA437B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B532870-6527-42B1-BC24-074EC5EF5BAF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A6A6D55-34F5-477F-85C7-0D24FBD3EC1C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81CC070-C3F2-47D5-BC3B-11A3F544EE1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EE5732-6430-4C1D-AA6E-77B40CEF5A6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7257ED2-44A1-4004-BB4D-6154AE47F5BB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010AF4-7057-4A86-B455-F2C9FD3C6781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9755A0B-1EFC-4535-B01C-D1421BA14CE4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EFA5BDB-FBE1-48B7-980F-9DF264E1A82B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</a:rPr>
              <a:t>These elements are sufficient for managing phenotyping data from any field experiment, however a sixth component is required to facilitate integration of phenotyping data across studies. This is the Ontology Management System (OMS) which identifies comparable elements – labels, variates and values across studies.</a:t>
            </a:r>
            <a:endParaRPr lang="en-PH" altLang="en-US" smtClean="0">
              <a:latin typeface="Arial" charset="0"/>
              <a:ea typeface="ＭＳ Ｐゴシック" pitchFamily="34" charset="-128"/>
            </a:endParaRPr>
          </a:p>
          <a:p>
            <a:endParaRPr lang="en-PH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3099AC1-6A1D-4D70-95FA-DCDD7946C898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1" b="7141"/>
          <a:stretch/>
        </p:blipFill>
        <p:spPr>
          <a:xfrm flipH="1">
            <a:off x="0" y="-27384"/>
            <a:ext cx="9163990" cy="69171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6512" y="-27384"/>
            <a:ext cx="9200502" cy="691276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7" descr="IBP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725" y="6310313"/>
            <a:ext cx="5032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133600"/>
            <a:ext cx="6908800" cy="1008063"/>
          </a:xfrm>
        </p:spPr>
        <p:txBody>
          <a:bodyPr/>
          <a:lstStyle>
            <a:lvl1pPr>
              <a:defRPr sz="4000" baseline="0">
                <a:solidFill>
                  <a:srgbClr val="FF9933"/>
                </a:solidFill>
              </a:defRPr>
            </a:lvl1pPr>
          </a:lstStyle>
          <a:p>
            <a:pPr eaLnBrk="1" hangingPunct="1"/>
            <a:r>
              <a:rPr lang="en-CA" dirty="0" smtClean="0"/>
              <a:t>Section title</a:t>
            </a:r>
            <a:endParaRPr lang="en-GB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313" y="3140075"/>
            <a:ext cx="7304087" cy="1152525"/>
          </a:xfrm>
        </p:spPr>
        <p:txBody>
          <a:bodyPr/>
          <a:lstStyle>
            <a:lvl1pPr marL="0" indent="0">
              <a:buNone/>
              <a:defRPr sz="3000">
                <a:solidFill>
                  <a:srgbClr val="444444"/>
                </a:solidFill>
              </a:defRPr>
            </a:lvl1pPr>
          </a:lstStyle>
          <a:p>
            <a:pPr eaLnBrk="1" hangingPunct="1"/>
            <a:r>
              <a:rPr lang="en-CA" dirty="0" smtClean="0"/>
              <a:t>Subtitle</a:t>
            </a:r>
            <a:endParaRPr lang="en-GB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3725" y="6237288"/>
            <a:ext cx="8066088" cy="0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706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050925"/>
            <a:ext cx="8229600" cy="5121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4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9100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</a:t>
            </a:r>
            <a:endParaRPr lang="en-GB" altLang="en-US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para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del </a:t>
            </a:r>
            <a:r>
              <a:rPr lang="en-US" dirty="0" err="1" smtClean="0"/>
              <a:t>patrón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2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3"/>
            <a:r>
              <a:rPr lang="en-US" dirty="0" smtClean="0"/>
              <a:t>Cuarto </a:t>
            </a:r>
            <a:r>
              <a:rPr lang="en-US" dirty="0" err="1" smtClean="0"/>
              <a:t>nivel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endParaRPr lang="en-GB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3725" y="6237288"/>
            <a:ext cx="6066507" cy="0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450" y="6337300"/>
            <a:ext cx="7488238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100" i="1" dirty="0" smtClean="0"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93189" name="Picture 7" descr="IBP-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3725" y="6310313"/>
            <a:ext cx="5032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98152"/>
            <a:ext cx="2866703" cy="2168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21559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AA19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mod.org/wiki/Chado_Phenotype_Modu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mod.org/wiki/Chado_Natural_Diversity_Module" TargetMode="External"/><Relationship Id="rId5" Type="http://schemas.openxmlformats.org/officeDocument/2006/relationships/hyperlink" Target="http://gmod.org/wiki/Glossary#Schema" TargetMode="External"/><Relationship Id="rId4" Type="http://schemas.openxmlformats.org/officeDocument/2006/relationships/hyperlink" Target="http://gmod.org/wiki/Chad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mod.org/wiki/Chad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mod.org/wiki/Overview" TargetMode="External"/><Relationship Id="rId4" Type="http://schemas.openxmlformats.org/officeDocument/2006/relationships/hyperlink" Target="http://www.databasejournal.com/sqletc/article.php/146952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gmod.org/wiki/Chado_General_Module" TargetMode="External"/><Relationship Id="rId3" Type="http://schemas.openxmlformats.org/officeDocument/2006/relationships/hyperlink" Target="http://gmod.org/wiki/Chado_Audit_Module" TargetMode="External"/><Relationship Id="rId7" Type="http://schemas.openxmlformats.org/officeDocument/2006/relationships/hyperlink" Target="http://gmod.org/wiki/Chado_Expression_Mo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mod.org/wiki/Chado_CV_Module" TargetMode="External"/><Relationship Id="rId5" Type="http://schemas.openxmlformats.org/officeDocument/2006/relationships/hyperlink" Target="http://gmod.org/wiki/Chado_Contact_Module" TargetMode="External"/><Relationship Id="rId10" Type="http://schemas.openxmlformats.org/officeDocument/2006/relationships/hyperlink" Target="http://gmod.org/wiki/Chado_Library_Module" TargetMode="External"/><Relationship Id="rId4" Type="http://schemas.openxmlformats.org/officeDocument/2006/relationships/hyperlink" Target="http://gmod.org/wiki/Chado_Companalysis_Module" TargetMode="External"/><Relationship Id="rId9" Type="http://schemas.openxmlformats.org/officeDocument/2006/relationships/hyperlink" Target="http://gmod.org/wiki/Chado_Genetic_Modul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gmod.org/wiki/Chado_Publication_Module" TargetMode="External"/><Relationship Id="rId3" Type="http://schemas.openxmlformats.org/officeDocument/2006/relationships/hyperlink" Target="http://gmod.org/wiki/Chado_Mage_Module" TargetMode="External"/><Relationship Id="rId7" Type="http://schemas.openxmlformats.org/officeDocument/2006/relationships/hyperlink" Target="http://gmod.org/wiki/Chado_Phylogeny_Mo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mod.org/wiki/Chado_Phenotype_Module" TargetMode="External"/><Relationship Id="rId5" Type="http://schemas.openxmlformats.org/officeDocument/2006/relationships/hyperlink" Target="http://gmod.org/wiki/Chado_Organism_Module" TargetMode="External"/><Relationship Id="rId10" Type="http://schemas.openxmlformats.org/officeDocument/2006/relationships/hyperlink" Target="http://gmod.org/wiki/Chado_Stock_Module" TargetMode="External"/><Relationship Id="rId4" Type="http://schemas.openxmlformats.org/officeDocument/2006/relationships/hyperlink" Target="http://gmod.org/wiki/Chado_Map_Module" TargetMode="External"/><Relationship Id="rId9" Type="http://schemas.openxmlformats.org/officeDocument/2006/relationships/hyperlink" Target="http://gmod.org/wiki/Chado_Sequence_Modu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mod.org/wiki/Chado_Phenotype_Modu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mod.org/wiki/Chado_Stock_Module" TargetMode="External"/><Relationship Id="rId4" Type="http://schemas.openxmlformats.org/officeDocument/2006/relationships/hyperlink" Target="http://gmod.org/wiki/Chado_CV_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44" name="Group 12"/>
          <p:cNvGrpSpPr>
            <a:grpSpLocks/>
          </p:cNvGrpSpPr>
          <p:nvPr/>
        </p:nvGrpSpPr>
        <p:grpSpPr bwMode="auto">
          <a:xfrm>
            <a:off x="5867400" y="387350"/>
            <a:ext cx="2665413" cy="809625"/>
            <a:chOff x="5868144" y="386885"/>
            <a:chExt cx="2664296" cy="809867"/>
          </a:xfrm>
        </p:grpSpPr>
        <p:pic>
          <p:nvPicPr>
            <p:cNvPr id="116745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22573" y="386885"/>
              <a:ext cx="809867" cy="809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746" name="TextBox 14"/>
            <p:cNvSpPr txBox="1">
              <a:spLocks noChangeArrowheads="1"/>
            </p:cNvSpPr>
            <p:nvPr/>
          </p:nvSpPr>
          <p:spPr bwMode="auto">
            <a:xfrm>
              <a:off x="5868144" y="570746"/>
              <a:ext cx="259228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dirty="0">
                  <a:cs typeface="Arial" charset="0"/>
                </a:rPr>
                <a:t>An initiative of the CGIAR </a:t>
              </a:r>
            </a:p>
            <a:p>
              <a:r>
                <a:rPr lang="en-US" sz="1000" b="1" i="1" dirty="0">
                  <a:cs typeface="Arial" charset="0"/>
                </a:rPr>
                <a:t>Generation </a:t>
              </a:r>
            </a:p>
            <a:p>
              <a:r>
                <a:rPr lang="en-US" sz="1000" b="1" i="1" dirty="0">
                  <a:cs typeface="Arial" charset="0"/>
                </a:rPr>
                <a:t>Challenge Programme </a:t>
              </a:r>
              <a:r>
                <a:rPr lang="en-US" sz="1000" dirty="0">
                  <a:cs typeface="Arial" charset="0"/>
                </a:rPr>
                <a:t>(GCP)</a:t>
              </a:r>
              <a:endParaRPr lang="en-GB" sz="1000" dirty="0">
                <a:cs typeface="Arial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" y="332656"/>
            <a:ext cx="3743621" cy="846291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57419" y="2420640"/>
            <a:ext cx="7772400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kern="0" dirty="0" smtClean="0"/>
              <a:t>BMS DMS Schema</a:t>
            </a:r>
            <a:endParaRPr lang="fr-CA" altLang="en-US" kern="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827585" y="5324934"/>
            <a:ext cx="5256583" cy="1128402"/>
            <a:chOff x="827585" y="5324934"/>
            <a:chExt cx="5256583" cy="1128402"/>
          </a:xfrm>
        </p:grpSpPr>
        <p:grpSp>
          <p:nvGrpSpPr>
            <p:cNvPr id="18" name="Group 17"/>
            <p:cNvGrpSpPr/>
            <p:nvPr/>
          </p:nvGrpSpPr>
          <p:grpSpPr>
            <a:xfrm>
              <a:off x="827585" y="5324934"/>
              <a:ext cx="3716034" cy="984386"/>
              <a:chOff x="827585" y="5324934"/>
              <a:chExt cx="3716034" cy="984386"/>
            </a:xfrm>
          </p:grpSpPr>
          <p:pic>
            <p:nvPicPr>
              <p:cNvPr id="24" name="Picture 2" descr="C:\Users\VBOIRE\Desktop\stock photos\GCPcrops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5324934"/>
                <a:ext cx="1051739" cy="984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95736" y="5368101"/>
                <a:ext cx="1244408" cy="94121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5" y="5349310"/>
                <a:ext cx="1417187" cy="94469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572000" y="5349311"/>
              <a:ext cx="1512168" cy="1104025"/>
              <a:chOff x="4572000" y="5349311"/>
              <a:chExt cx="1512168" cy="110402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5349311"/>
                <a:ext cx="1421971" cy="94469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662197" y="6268670"/>
                <a:ext cx="142197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CA" sz="600" dirty="0" smtClean="0"/>
                  <a:t>Photo </a:t>
                </a:r>
                <a:r>
                  <a:rPr lang="fr-CA" sz="600" dirty="0" err="1" smtClean="0"/>
                  <a:t>credit</a:t>
                </a:r>
                <a:r>
                  <a:rPr lang="fr-CA" sz="600" dirty="0" smtClean="0"/>
                  <a:t>: Neil Palmer/CIAT</a:t>
                </a:r>
                <a:endParaRPr lang="en-US" sz="600" dirty="0"/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832665" y="4114800"/>
            <a:ext cx="3995778" cy="10080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21559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 </a:t>
            </a:r>
          </a:p>
          <a:p>
            <a:r>
              <a:rPr lang="en-US" sz="2000" kern="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Arllet</a:t>
            </a:r>
            <a:r>
              <a:rPr lang="en-US" sz="20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M. Portugal</a:t>
            </a:r>
          </a:p>
          <a:p>
            <a:r>
              <a:rPr lang="en-US" sz="20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IBP Deployment Officer</a:t>
            </a:r>
            <a:endParaRPr lang="en-US" sz="20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2819400" y="914400"/>
            <a:ext cx="5180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CHADO Natural Diversity Modules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086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PH" altLang="en-US">
              <a:hlinkClick r:id="rId3" tooltip="Chado Phenotype Module"/>
            </a:endParaRPr>
          </a:p>
          <a:p>
            <a:pPr>
              <a:buFont typeface="Arial" charset="0"/>
              <a:buChar char="•"/>
            </a:pPr>
            <a:r>
              <a:rPr lang="en-PH" altLang="en-US"/>
              <a:t>The </a:t>
            </a:r>
            <a:r>
              <a:rPr lang="en-PH" altLang="en-US">
                <a:hlinkClick r:id="rId4" tooltip="Chado"/>
              </a:rPr>
              <a:t>Chado</a:t>
            </a:r>
            <a:r>
              <a:rPr lang="en-PH" altLang="en-US"/>
              <a:t> Natural Diversity Module is an extension to the Chado </a:t>
            </a:r>
            <a:r>
              <a:rPr lang="en-PH" altLang="en-US">
                <a:hlinkClick r:id="rId5" tooltip="Glossary"/>
              </a:rPr>
              <a:t>schema</a:t>
            </a:r>
            <a:r>
              <a:rPr lang="en-PH" altLang="en-US"/>
              <a:t> to better support natural diversity data (phenotypic).</a:t>
            </a:r>
          </a:p>
          <a:p>
            <a:pPr>
              <a:buFont typeface="Arial" charset="0"/>
              <a:buChar char="•"/>
            </a:pPr>
            <a:endParaRPr lang="en-PH" altLang="en-US"/>
          </a:p>
          <a:p>
            <a:pPr>
              <a:buFont typeface="Arial" charset="0"/>
              <a:buChar char="•"/>
            </a:pPr>
            <a:r>
              <a:rPr lang="en-PH" altLang="en-US"/>
              <a:t>Under development</a:t>
            </a:r>
          </a:p>
          <a:p>
            <a:endParaRPr lang="en-PH" altLang="en-US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609600" y="6019800"/>
            <a:ext cx="5129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PH" altLang="en-US" sz="1400"/>
              <a:t>Source: </a:t>
            </a:r>
            <a:r>
              <a:rPr lang="en-PH" altLang="en-US" sz="1400">
                <a:hlinkClick r:id="rId6"/>
              </a:rPr>
              <a:t>http://gmod.org/wiki/Chado_Natural_Diversity_Module</a:t>
            </a:r>
            <a:endParaRPr lang="en-PH" altLang="en-US" sz="1400"/>
          </a:p>
        </p:txBody>
      </p:sp>
    </p:spTree>
    <p:extLst>
      <p:ext uri="{BB962C8B-B14F-4D97-AF65-F5344CB8AC3E}">
        <p14:creationId xmlns:p14="http://schemas.microsoft.com/office/powerpoint/2010/main" val="27778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Natdiv_simplified_S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7758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CHADO ND MODULE</a:t>
            </a:r>
            <a:endParaRPr lang="es-MX" dirty="0"/>
          </a:p>
        </p:txBody>
      </p:sp>
      <p:sp>
        <p:nvSpPr>
          <p:cNvPr id="8" name="Rectangle 7"/>
          <p:cNvSpPr/>
          <p:nvPr/>
        </p:nvSpPr>
        <p:spPr>
          <a:xfrm>
            <a:off x="2667000" y="990600"/>
            <a:ext cx="2133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sz="2000" dirty="0" err="1">
                <a:solidFill>
                  <a:srgbClr val="0070C0"/>
                </a:solidFill>
              </a:rPr>
              <a:t>ND_geolocation</a:t>
            </a:r>
            <a:endParaRPr lang="en-PH" sz="20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124200"/>
            <a:ext cx="2133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sz="2000" dirty="0" err="1">
                <a:solidFill>
                  <a:srgbClr val="0070C0"/>
                </a:solidFill>
              </a:rPr>
              <a:t>ND_experiment</a:t>
            </a:r>
            <a:endParaRPr lang="en-PH" sz="20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3581400"/>
            <a:ext cx="3810000" cy="2057400"/>
          </a:xfrm>
          <a:prstGeom prst="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2667000" y="1447800"/>
            <a:ext cx="2133600" cy="762000"/>
          </a:xfrm>
          <a:prstGeom prst="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5029200" y="1447800"/>
            <a:ext cx="1752600" cy="609600"/>
          </a:xfrm>
          <a:prstGeom prst="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4876800" y="990600"/>
            <a:ext cx="3276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sz="2000" dirty="0" err="1">
                <a:solidFill>
                  <a:srgbClr val="0070C0"/>
                </a:solidFill>
              </a:rPr>
              <a:t>ND_experiment_phenotype</a:t>
            </a:r>
            <a:endParaRPr lang="en-PH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smtClean="0"/>
              <a:t>New DMS </a:t>
            </a:r>
            <a:r>
              <a:rPr lang="es-MX" dirty="0" err="1" smtClean="0"/>
              <a:t>Schema</a:t>
            </a:r>
            <a:endParaRPr lang="es-MX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981200"/>
            <a:ext cx="3429000" cy="28194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dirty="0">
                <a:solidFill>
                  <a:schemeClr val="tx1"/>
                </a:solidFill>
              </a:rPr>
              <a:t>CHADO MODULES</a:t>
            </a:r>
          </a:p>
          <a:p>
            <a:pPr>
              <a:defRPr/>
            </a:pPr>
            <a:r>
              <a:rPr lang="en-PH" dirty="0">
                <a:solidFill>
                  <a:schemeClr val="tx1"/>
                </a:solidFill>
              </a:rPr>
              <a:t>Controlled Vocabulary (</a:t>
            </a:r>
            <a:r>
              <a:rPr lang="en-PH" dirty="0" err="1">
                <a:solidFill>
                  <a:schemeClr val="tx1"/>
                </a:solidFill>
              </a:rPr>
              <a:t>cv</a:t>
            </a:r>
            <a:r>
              <a:rPr lang="en-PH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PH" dirty="0">
                <a:solidFill>
                  <a:schemeClr val="tx1"/>
                </a:solidFill>
              </a:rPr>
              <a:t>Phenotype</a:t>
            </a:r>
            <a:r>
              <a:rPr lang="en-PH">
                <a:solidFill>
                  <a:schemeClr val="tx1"/>
                </a:solidFill>
              </a:rPr>
              <a:t> </a:t>
            </a:r>
            <a:endParaRPr lang="en-PH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PH" dirty="0">
                <a:solidFill>
                  <a:schemeClr val="tx1"/>
                </a:solidFill>
              </a:rPr>
              <a:t>Stock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1981200"/>
            <a:ext cx="3733800" cy="2819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dirty="0">
                <a:solidFill>
                  <a:schemeClr val="tx1"/>
                </a:solidFill>
              </a:rPr>
              <a:t>CHADO ND MODULE tables</a:t>
            </a:r>
          </a:p>
          <a:p>
            <a:pPr>
              <a:defRPr/>
            </a:pPr>
            <a:r>
              <a:rPr lang="en-PH" dirty="0" err="1">
                <a:solidFill>
                  <a:schemeClr val="tx1"/>
                </a:solidFill>
              </a:rPr>
              <a:t>ND_geolocation</a:t>
            </a:r>
            <a:endParaRPr lang="en-PH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PH" dirty="0" err="1">
                <a:solidFill>
                  <a:schemeClr val="tx1"/>
                </a:solidFill>
              </a:rPr>
              <a:t>ND_experiment</a:t>
            </a:r>
            <a:r>
              <a:rPr lang="en-PH" dirty="0">
                <a:solidFill>
                  <a:schemeClr val="tx1"/>
                </a:solidFill>
              </a:rPr>
              <a:t> tables</a:t>
            </a:r>
          </a:p>
          <a:p>
            <a:pPr>
              <a:defRPr/>
            </a:pPr>
            <a:r>
              <a:rPr lang="en-PH" dirty="0" err="1">
                <a:solidFill>
                  <a:schemeClr val="tx1"/>
                </a:solidFill>
              </a:rPr>
              <a:t>ND_experiment_phenotype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3810000" y="3124200"/>
            <a:ext cx="914400" cy="914400"/>
          </a:xfrm>
          <a:prstGeom prst="mathPlus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3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5943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981200" y="914400"/>
            <a:ext cx="5980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b="1">
                <a:solidFill>
                  <a:srgbClr val="0070C0"/>
                </a:solidFill>
              </a:rPr>
              <a:t>Key elements of the Logical Data Model</a:t>
            </a:r>
          </a:p>
          <a:p>
            <a:pPr algn="r"/>
            <a:r>
              <a:rPr lang="en-US" altLang="en-US" b="1">
                <a:solidFill>
                  <a:srgbClr val="0070C0"/>
                </a:solidFill>
              </a:rPr>
              <a:t> for Penotyping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334000"/>
            <a:ext cx="1981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 dirty="0" err="1">
                <a:solidFill>
                  <a:schemeClr val="tx1"/>
                </a:solidFill>
              </a:rPr>
              <a:t>cv</a:t>
            </a:r>
            <a:r>
              <a:rPr lang="en-PH" sz="1600" dirty="0">
                <a:solidFill>
                  <a:schemeClr val="tx1"/>
                </a:solidFill>
              </a:rPr>
              <a:t>,   </a:t>
            </a:r>
            <a:r>
              <a:rPr lang="en-PH" sz="1600" dirty="0" err="1">
                <a:solidFill>
                  <a:schemeClr val="tx1"/>
                </a:solidFill>
              </a:rPr>
              <a:t>cvterm</a:t>
            </a:r>
            <a:r>
              <a:rPr lang="en-PH" sz="1600" dirty="0">
                <a:solidFill>
                  <a:schemeClr val="tx1"/>
                </a:solidFill>
              </a:rPr>
              <a:t>, </a:t>
            </a:r>
            <a:r>
              <a:rPr lang="en-PH" sz="1600" dirty="0" err="1">
                <a:solidFill>
                  <a:schemeClr val="tx1"/>
                </a:solidFill>
              </a:rPr>
              <a:t>cvtermsynonym</a:t>
            </a:r>
            <a:r>
              <a:rPr lang="en-PH" sz="1600" dirty="0">
                <a:solidFill>
                  <a:schemeClr val="tx1"/>
                </a:solidFill>
              </a:rPr>
              <a:t>, </a:t>
            </a:r>
            <a:r>
              <a:rPr lang="en-PH" sz="1600" dirty="0" err="1">
                <a:solidFill>
                  <a:schemeClr val="tx1"/>
                </a:solidFill>
              </a:rPr>
              <a:t>cvterm_relationship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905000"/>
            <a:ext cx="2057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 dirty="0">
                <a:solidFill>
                  <a:schemeClr val="tx1"/>
                </a:solidFill>
              </a:rPr>
              <a:t>Project, </a:t>
            </a:r>
            <a:r>
              <a:rPr lang="en-PH" sz="1600" dirty="0" err="1">
                <a:solidFill>
                  <a:schemeClr val="tx1"/>
                </a:solidFill>
              </a:rPr>
              <a:t>projectprop</a:t>
            </a:r>
            <a:r>
              <a:rPr lang="en-PH" sz="1600" dirty="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PH" sz="1600" dirty="0" err="1">
                <a:solidFill>
                  <a:schemeClr val="tx1"/>
                </a:solidFill>
              </a:rPr>
              <a:t>Project_relationship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86600" y="4267200"/>
            <a:ext cx="1905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 dirty="0">
                <a:solidFill>
                  <a:schemeClr val="tx1"/>
                </a:solidFill>
              </a:rPr>
              <a:t>Stock, </a:t>
            </a:r>
            <a:r>
              <a:rPr lang="en-PH" sz="1600" dirty="0" err="1">
                <a:solidFill>
                  <a:schemeClr val="tx1"/>
                </a:solidFill>
              </a:rPr>
              <a:t>stockprop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5715000"/>
            <a:ext cx="2209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 dirty="0" err="1">
                <a:solidFill>
                  <a:schemeClr val="tx1"/>
                </a:solidFill>
              </a:rPr>
              <a:t>nd_experiment</a:t>
            </a:r>
            <a:r>
              <a:rPr lang="en-PH" sz="1600" dirty="0">
                <a:solidFill>
                  <a:schemeClr val="tx1"/>
                </a:solidFill>
              </a:rPr>
              <a:t>, </a:t>
            </a:r>
            <a:r>
              <a:rPr lang="en-PH" sz="1600" dirty="0" err="1">
                <a:solidFill>
                  <a:schemeClr val="tx1"/>
                </a:solidFill>
              </a:rPr>
              <a:t>nd_experiment_stock</a:t>
            </a:r>
            <a:r>
              <a:rPr lang="en-PH" sz="1600" dirty="0">
                <a:solidFill>
                  <a:schemeClr val="tx1"/>
                </a:solidFill>
              </a:rPr>
              <a:t>, </a:t>
            </a:r>
            <a:r>
              <a:rPr lang="en-PH" sz="1600" dirty="0" err="1">
                <a:solidFill>
                  <a:schemeClr val="tx1"/>
                </a:solidFill>
              </a:rPr>
              <a:t>nd_experiment_projectnd_experimentprop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V="1">
            <a:off x="5943600" y="2286000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7" name="Right Arrow 16"/>
          <p:cNvSpPr/>
          <p:nvPr/>
        </p:nvSpPr>
        <p:spPr>
          <a:xfrm>
            <a:off x="6553200" y="4648200"/>
            <a:ext cx="493713" cy="4079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8" name="Right Arrow 17"/>
          <p:cNvSpPr/>
          <p:nvPr/>
        </p:nvSpPr>
        <p:spPr>
          <a:xfrm>
            <a:off x="6613525" y="5495925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19" name="Down Arrow 18"/>
          <p:cNvSpPr/>
          <p:nvPr/>
        </p:nvSpPr>
        <p:spPr>
          <a:xfrm rot="2301384">
            <a:off x="1138238" y="5053013"/>
            <a:ext cx="454025" cy="3857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20" name="Rectangle 19"/>
          <p:cNvSpPr/>
          <p:nvPr/>
        </p:nvSpPr>
        <p:spPr>
          <a:xfrm>
            <a:off x="533400" y="27432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 dirty="0" err="1">
                <a:solidFill>
                  <a:schemeClr val="tx1"/>
                </a:solidFill>
              </a:rPr>
              <a:t>nd_geolocation</a:t>
            </a:r>
            <a:r>
              <a:rPr lang="en-PH" sz="1600" dirty="0">
                <a:solidFill>
                  <a:schemeClr val="tx1"/>
                </a:solidFill>
              </a:rPr>
              <a:t>,</a:t>
            </a:r>
          </a:p>
          <a:p>
            <a:pPr>
              <a:defRPr/>
            </a:pPr>
            <a:r>
              <a:rPr lang="en-PH" sz="1600" dirty="0" err="1">
                <a:solidFill>
                  <a:schemeClr val="tx1"/>
                </a:solidFill>
              </a:rPr>
              <a:t>nd_geolocationprop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3222751">
            <a:off x="2568575" y="3211513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22" name="Right Arrow 21"/>
          <p:cNvSpPr/>
          <p:nvPr/>
        </p:nvSpPr>
        <p:spPr>
          <a:xfrm rot="5400000">
            <a:off x="3571081" y="5268119"/>
            <a:ext cx="373063" cy="5048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23" name="Rectangle 22"/>
          <p:cNvSpPr/>
          <p:nvPr/>
        </p:nvSpPr>
        <p:spPr>
          <a:xfrm>
            <a:off x="7092950" y="5334000"/>
            <a:ext cx="1905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PH" sz="1600">
                <a:solidFill>
                  <a:schemeClr val="tx1"/>
                </a:solidFill>
              </a:rPr>
              <a:t>Phenotype</a:t>
            </a:r>
            <a:endParaRPr lang="en-P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06438"/>
          </a:xfrm>
        </p:spPr>
        <p:txBody>
          <a:bodyPr/>
          <a:lstStyle/>
          <a:p>
            <a:r>
              <a:rPr lang="en-US" b="1" dirty="0" smtClean="0"/>
              <a:t>Studies and 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52"/>
            <a:ext cx="8229600" cy="5121275"/>
          </a:xfrm>
        </p:spPr>
        <p:txBody>
          <a:bodyPr/>
          <a:lstStyle/>
          <a:p>
            <a:r>
              <a:rPr lang="en-US" sz="1800" dirty="0"/>
              <a:t>STUDIES and DATASETS are captured using the CHADO </a:t>
            </a:r>
            <a:r>
              <a:rPr lang="en-US" sz="1800" b="1" i="1" dirty="0"/>
              <a:t>project</a:t>
            </a:r>
            <a:r>
              <a:rPr lang="en-US" sz="1800" dirty="0"/>
              <a:t> </a:t>
            </a:r>
            <a:r>
              <a:rPr lang="en-US" sz="1800" dirty="0" smtClean="0"/>
              <a:t>tables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/>
              <a:t>The structure of folders, sub-folders, studies and datasets in managed through the </a:t>
            </a:r>
            <a:r>
              <a:rPr lang="en-US" sz="1800" b="1" i="1" dirty="0" err="1"/>
              <a:t>project_relationship</a:t>
            </a:r>
            <a:r>
              <a:rPr lang="en-US" sz="1800" dirty="0"/>
              <a:t> </a:t>
            </a:r>
            <a:r>
              <a:rPr lang="en-US" sz="1800" dirty="0" smtClean="0"/>
              <a:t>table</a:t>
            </a:r>
          </a:p>
          <a:p>
            <a:r>
              <a:rPr lang="en-US" sz="1800" b="1" i="1" dirty="0" err="1" smtClean="0"/>
              <a:t>type_id</a:t>
            </a:r>
            <a:r>
              <a:rPr lang="en-US" sz="1800" dirty="0" smtClean="0"/>
              <a:t> </a:t>
            </a:r>
            <a:r>
              <a:rPr lang="en-US" sz="1800" dirty="0"/>
              <a:t> </a:t>
            </a:r>
            <a:r>
              <a:rPr lang="en-US" sz="1800" dirty="0" smtClean="0"/>
              <a:t>=&gt; </a:t>
            </a:r>
            <a:r>
              <a:rPr lang="en-US" sz="1800" b="1" i="1" dirty="0" err="1" smtClean="0"/>
              <a:t>cvterm_id</a:t>
            </a:r>
            <a:r>
              <a:rPr lang="en-US" sz="1800" dirty="0" smtClean="0"/>
              <a:t>=1140 : </a:t>
            </a:r>
            <a:r>
              <a:rPr lang="en-US" sz="1800" dirty="0"/>
              <a:t>“is a sub-folder of</a:t>
            </a:r>
            <a:r>
              <a:rPr lang="en-US" sz="1800" dirty="0" smtClean="0"/>
              <a:t>”,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b="1" i="1" dirty="0" err="1" smtClean="0"/>
              <a:t>cvterm_id</a:t>
            </a:r>
            <a:r>
              <a:rPr lang="en-US" sz="1800" dirty="0" smtClean="0"/>
              <a:t>=1145 : </a:t>
            </a:r>
            <a:r>
              <a:rPr lang="en-US" sz="1800" dirty="0"/>
              <a:t>‘is a study in’ </a:t>
            </a:r>
            <a:r>
              <a:rPr lang="en-US" sz="1800" dirty="0" smtClean="0"/>
              <a:t>and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b="1" i="1" dirty="0" err="1" smtClean="0"/>
              <a:t>cvterm_id</a:t>
            </a:r>
            <a:r>
              <a:rPr lang="en-US" sz="1800" dirty="0" smtClean="0"/>
              <a:t>=1150:   </a:t>
            </a:r>
            <a:r>
              <a:rPr lang="en-US" sz="1800" dirty="0"/>
              <a:t>“is a dataset of”,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029200" cy="19138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6000" y="4876800"/>
            <a:ext cx="502031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Every study variable in a study is described by three records in the </a:t>
            </a:r>
            <a:r>
              <a:rPr lang="en-US" sz="1800" b="1" i="1" dirty="0" err="1"/>
              <a:t>projectprop</a:t>
            </a:r>
            <a:r>
              <a:rPr lang="en-US" sz="1800" dirty="0"/>
              <a:t> table with </a:t>
            </a:r>
            <a:r>
              <a:rPr lang="en-US" sz="1800" b="1" i="1" dirty="0" err="1"/>
              <a:t>projectprop.project_id</a:t>
            </a:r>
            <a:r>
              <a:rPr lang="en-US" sz="1800" dirty="0"/>
              <a:t> equal to the </a:t>
            </a:r>
            <a:r>
              <a:rPr lang="en-US" sz="1800" b="1" i="1" dirty="0" err="1"/>
              <a:t>project_id</a:t>
            </a:r>
            <a:r>
              <a:rPr lang="en-US" sz="1800" dirty="0"/>
              <a:t> of the study describing the user-supplied name, the user-supplied description of the variable and the </a:t>
            </a:r>
            <a:r>
              <a:rPr lang="en-US" sz="1800" b="1" i="1" dirty="0" err="1"/>
              <a:t>cvterm_id</a:t>
            </a:r>
            <a:r>
              <a:rPr lang="en-US" sz="1800" dirty="0"/>
              <a:t> of the standard variable to which it belongs. </a:t>
            </a:r>
            <a:endParaRPr lang="en-US" sz="1800" dirty="0" smtClean="0"/>
          </a:p>
          <a:p>
            <a:r>
              <a:rPr lang="en-US" sz="1800" dirty="0"/>
              <a:t>The </a:t>
            </a:r>
            <a:r>
              <a:rPr lang="en-US" sz="1800" b="1" i="1" dirty="0" err="1"/>
              <a:t>projectprop.type_id</a:t>
            </a:r>
            <a:r>
              <a:rPr lang="en-US" sz="1800" dirty="0"/>
              <a:t> field indicates whether the </a:t>
            </a:r>
            <a:r>
              <a:rPr lang="en-US" sz="1800" b="1" i="1" dirty="0" err="1"/>
              <a:t>projectprop.value</a:t>
            </a:r>
            <a:r>
              <a:rPr lang="en-US" sz="1800" dirty="0"/>
              <a:t> contains a local name for the variable and if so, where it is stored in the schema, or whether it contains a description (</a:t>
            </a:r>
            <a:r>
              <a:rPr lang="en-US" sz="1800" b="1" i="1" dirty="0" err="1"/>
              <a:t>type_id</a:t>
            </a:r>
            <a:r>
              <a:rPr lang="en-US" sz="1800" dirty="0"/>
              <a:t>=1060) or the link to a standard variable (</a:t>
            </a:r>
            <a:r>
              <a:rPr lang="en-US" sz="1800" b="1" i="1" dirty="0" err="1"/>
              <a:t>type_id</a:t>
            </a:r>
            <a:r>
              <a:rPr lang="en-US" sz="1800" dirty="0"/>
              <a:t>=1070). </a:t>
            </a:r>
            <a:endParaRPr lang="en-US" sz="1800" dirty="0" smtClean="0"/>
          </a:p>
          <a:p>
            <a:r>
              <a:rPr lang="en-US" sz="1800" dirty="0"/>
              <a:t>All </a:t>
            </a:r>
            <a:r>
              <a:rPr lang="en-US" sz="1800" b="1" i="1" dirty="0" err="1"/>
              <a:t>projectprop</a:t>
            </a:r>
            <a:r>
              <a:rPr lang="en-US" sz="1800" dirty="0"/>
              <a:t> records for the same label have the same </a:t>
            </a:r>
            <a:r>
              <a:rPr lang="en-US" sz="1800" b="1" i="1" dirty="0" err="1"/>
              <a:t>projectprop.rank</a:t>
            </a:r>
            <a:r>
              <a:rPr lang="en-US" sz="1800" dirty="0"/>
              <a:t> in the </a:t>
            </a:r>
            <a:r>
              <a:rPr lang="en-US" sz="1800" b="1" i="1" dirty="0" err="1"/>
              <a:t>projectprop</a:t>
            </a:r>
            <a:r>
              <a:rPr lang="en-US" sz="1800" dirty="0"/>
              <a:t> table. The rank specifies the user-supplied order of the variables in the study.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19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Projectprop</a:t>
            </a:r>
            <a:r>
              <a:rPr lang="en-US" dirty="0" smtClean="0"/>
              <a:t> for study information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600200"/>
            <a:ext cx="468693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Projectprop</a:t>
            </a:r>
            <a:r>
              <a:rPr lang="en-US" dirty="0" smtClean="0"/>
              <a:t> for variables of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All other variables (labels and </a:t>
            </a:r>
            <a:r>
              <a:rPr lang="en-US" sz="1600" dirty="0" err="1"/>
              <a:t>variates</a:t>
            </a:r>
            <a:r>
              <a:rPr lang="en-US" sz="1600" dirty="0"/>
              <a:t>) in the study belong to one or more datasets and these are described in </a:t>
            </a:r>
            <a:r>
              <a:rPr lang="en-US" sz="1600" b="1" i="1" dirty="0" err="1"/>
              <a:t>projectprop</a:t>
            </a:r>
            <a:r>
              <a:rPr lang="en-US" sz="1600" dirty="0"/>
              <a:t> records, in the same way as study variables, for each dataset in which they occur.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1" y="20574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Trial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location/environment component of the logical data model manages information about the trial environment where an experiment is conducted. It uses the </a:t>
            </a:r>
            <a:r>
              <a:rPr lang="en-US" sz="1600" b="1" i="1" dirty="0" err="1"/>
              <a:t>nd_geolocation</a:t>
            </a:r>
            <a:r>
              <a:rPr lang="en-US" sz="1600" dirty="0"/>
              <a:t> table and </a:t>
            </a:r>
            <a:r>
              <a:rPr lang="en-US" sz="1600" b="1" i="1" dirty="0" err="1"/>
              <a:t>nd_geolocationprop</a:t>
            </a:r>
            <a:r>
              <a:rPr lang="en-US" sz="1600" b="1" i="1" dirty="0"/>
              <a:t> </a:t>
            </a:r>
            <a:r>
              <a:rPr lang="en-US" sz="1600" dirty="0"/>
              <a:t>table to store all values of location labels. Information in these tables corresponds to actual physical locations where Field Trials are conducted. </a:t>
            </a:r>
            <a:endParaRPr lang="en-US" sz="1600" dirty="0" smtClean="0"/>
          </a:p>
          <a:p>
            <a:r>
              <a:rPr lang="en-US" sz="1600" dirty="0"/>
              <a:t>The </a:t>
            </a:r>
            <a:r>
              <a:rPr lang="en-US" sz="1600" b="1" i="1" dirty="0" err="1"/>
              <a:t>nd_geolocation.description</a:t>
            </a:r>
            <a:r>
              <a:rPr lang="en-US" sz="1600" dirty="0"/>
              <a:t> field is used to store the value of factor with property TRIAL INSTANCE, method ENUMERATED and scale NUMBER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P</a:t>
            </a:r>
            <a:r>
              <a:rPr lang="en-US" sz="1600" dirty="0" smtClean="0"/>
              <a:t>ut </a:t>
            </a:r>
            <a:r>
              <a:rPr lang="en-US" sz="1600" dirty="0"/>
              <a:t>all LOCATION labels in the </a:t>
            </a:r>
            <a:r>
              <a:rPr lang="en-US" sz="1600" b="1" i="1" dirty="0" err="1"/>
              <a:t>nd_gelocationprop</a:t>
            </a:r>
            <a:r>
              <a:rPr lang="en-US" sz="1600" dirty="0"/>
              <a:t> </a:t>
            </a:r>
            <a:r>
              <a:rPr lang="en-US" sz="1600" dirty="0" smtClean="0"/>
              <a:t>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In the BMS field book file, those under the CONDITIONS section labeled by Trial, should be stored in the </a:t>
            </a:r>
            <a:r>
              <a:rPr lang="en-US" sz="1600" dirty="0" err="1" smtClean="0"/>
              <a:t>nd_geolocationprop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99" y="2971800"/>
            <a:ext cx="5791835" cy="5715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4480560"/>
            <a:ext cx="520128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6438"/>
          </a:xfrm>
        </p:spPr>
        <p:txBody>
          <a:bodyPr/>
          <a:lstStyle/>
          <a:p>
            <a:r>
              <a:rPr lang="en-US" b="1" dirty="0" err="1" smtClean="0"/>
              <a:t>Germplasm</a:t>
            </a:r>
            <a:r>
              <a:rPr lang="en-US" b="1" dirty="0" smtClean="0"/>
              <a:t> Entries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21275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b="1" i="1" dirty="0"/>
              <a:t>stock</a:t>
            </a:r>
            <a:r>
              <a:rPr lang="en-US" sz="1600" dirty="0"/>
              <a:t> table maps to the </a:t>
            </a:r>
            <a:r>
              <a:rPr lang="en-US" sz="1600" dirty="0" err="1"/>
              <a:t>Germplasm</a:t>
            </a:r>
            <a:r>
              <a:rPr lang="en-US" sz="1600" dirty="0"/>
              <a:t> component of the logical data model. Entries in the </a:t>
            </a:r>
            <a:r>
              <a:rPr lang="en-US" sz="1600" b="1" i="1" dirty="0"/>
              <a:t>stock</a:t>
            </a:r>
            <a:r>
              <a:rPr lang="en-US" sz="1600" dirty="0"/>
              <a:t> table represent the </a:t>
            </a:r>
            <a:r>
              <a:rPr lang="en-US" sz="1600" dirty="0" err="1"/>
              <a:t>Germplasm</a:t>
            </a:r>
            <a:r>
              <a:rPr lang="en-US" sz="1600" dirty="0"/>
              <a:t> used in a field trail. Information about the </a:t>
            </a:r>
            <a:r>
              <a:rPr lang="en-US" sz="1600" dirty="0" err="1"/>
              <a:t>Germplasm</a:t>
            </a:r>
            <a:r>
              <a:rPr lang="en-US" sz="1600" dirty="0"/>
              <a:t> is stored in the GMS database, outside the scope of the Phenotyping database. </a:t>
            </a:r>
            <a:endParaRPr lang="en-US" sz="1600" dirty="0" smtClean="0"/>
          </a:p>
          <a:p>
            <a:r>
              <a:rPr lang="en-US" sz="1600" dirty="0"/>
              <a:t>The </a:t>
            </a:r>
            <a:r>
              <a:rPr lang="en-US" sz="1600" b="1" i="1" dirty="0" err="1"/>
              <a:t>stock.uniquename</a:t>
            </a:r>
            <a:r>
              <a:rPr lang="en-US" sz="1600" b="1" i="1" dirty="0"/>
              <a:t> </a:t>
            </a:r>
            <a:r>
              <a:rPr lang="en-US" sz="1600" dirty="0"/>
              <a:t>field is used to store the label with property GERMPLASM ENTRY, method ENUMERATED and scale NUMBER (ENTRY_NO, </a:t>
            </a:r>
            <a:r>
              <a:rPr lang="en-US" sz="1600" b="1" i="1" dirty="0" err="1"/>
              <a:t>cvterm_id</a:t>
            </a:r>
            <a:r>
              <a:rPr lang="en-US" sz="1600" dirty="0"/>
              <a:t>=8230) this is always present if the study comes from the </a:t>
            </a:r>
            <a:r>
              <a:rPr lang="en-US" sz="1600" dirty="0" smtClean="0"/>
              <a:t>BMS</a:t>
            </a:r>
          </a:p>
          <a:p>
            <a:r>
              <a:rPr lang="en-US" sz="1600" dirty="0"/>
              <a:t>If there is a label with property GERMPLASM ID, </a:t>
            </a:r>
            <a:r>
              <a:rPr lang="en-US" sz="1600" dirty="0" err="1"/>
              <a:t>nethod</a:t>
            </a:r>
            <a:r>
              <a:rPr lang="en-US" sz="1600" dirty="0"/>
              <a:t> ASSIGNED  and scale DBID (GID, </a:t>
            </a:r>
            <a:r>
              <a:rPr lang="en-US" sz="1600" b="1" i="1" dirty="0" err="1"/>
              <a:t>cvterm_id</a:t>
            </a:r>
            <a:r>
              <a:rPr lang="en-US" sz="1600" dirty="0"/>
              <a:t>=8240)  this contains the GID from GMS and they should be stored in the </a:t>
            </a:r>
            <a:r>
              <a:rPr lang="en-US" sz="1600" b="1" i="1" dirty="0" err="1"/>
              <a:t>stock.dbxref_id</a:t>
            </a:r>
            <a:r>
              <a:rPr lang="en-US" sz="1600" dirty="0"/>
              <a:t> </a:t>
            </a:r>
            <a:r>
              <a:rPr lang="en-US" sz="1600" dirty="0" smtClean="0"/>
              <a:t>field. </a:t>
            </a:r>
            <a:r>
              <a:rPr lang="en-US" sz="1600" dirty="0"/>
              <a:t>Else </a:t>
            </a:r>
            <a:r>
              <a:rPr lang="en-US" sz="1600" i="1" dirty="0"/>
              <a:t>null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If there is a label with property GERMPLASM ID, method ASSIGNED and scale DBCV (DESIGNATION, </a:t>
            </a:r>
            <a:r>
              <a:rPr lang="en-US" sz="1600" b="1" i="1" dirty="0" err="1"/>
              <a:t>cvterm_id</a:t>
            </a:r>
            <a:r>
              <a:rPr lang="en-US" sz="1600" dirty="0"/>
              <a:t>=8250)  it contains a </a:t>
            </a:r>
            <a:r>
              <a:rPr lang="en-US" sz="1600" dirty="0" err="1"/>
              <a:t>germplasm</a:t>
            </a:r>
            <a:r>
              <a:rPr lang="en-US" sz="1600" dirty="0"/>
              <a:t> name from the database and its levels should be stored in the </a:t>
            </a:r>
            <a:r>
              <a:rPr lang="en-US" sz="1600" b="1" i="1" dirty="0"/>
              <a:t>stock.name</a:t>
            </a:r>
            <a:r>
              <a:rPr lang="en-US" sz="1600" dirty="0"/>
              <a:t> field.  Else </a:t>
            </a:r>
            <a:r>
              <a:rPr lang="en-US" sz="1600" i="1" dirty="0"/>
              <a:t>null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If there is another label with property GERMPLASM ID, method ASSIGNED and scale CODE (ENTRY_CODE, </a:t>
            </a:r>
            <a:r>
              <a:rPr lang="en-US" sz="1600" b="1" i="1" dirty="0" err="1"/>
              <a:t>cvterm_id</a:t>
            </a:r>
            <a:r>
              <a:rPr lang="en-US" sz="1600" dirty="0"/>
              <a:t>=8300)  it contains a study level entry code for the </a:t>
            </a:r>
            <a:r>
              <a:rPr lang="en-US" sz="1600" dirty="0" err="1"/>
              <a:t>germplasm</a:t>
            </a:r>
            <a:r>
              <a:rPr lang="en-US" sz="1600" dirty="0"/>
              <a:t> and  its levels should be stored in the </a:t>
            </a:r>
            <a:r>
              <a:rPr lang="en-US" sz="1600" b="1" i="1" dirty="0" err="1"/>
              <a:t>stock.value</a:t>
            </a:r>
            <a:r>
              <a:rPr lang="en-US" sz="1600" b="1" i="1" dirty="0"/>
              <a:t> </a:t>
            </a:r>
            <a:r>
              <a:rPr lang="en-US" sz="1600" dirty="0"/>
              <a:t>field and its </a:t>
            </a:r>
            <a:r>
              <a:rPr lang="en-US" sz="1600" b="1" i="1" dirty="0" err="1"/>
              <a:t>cvterm_id</a:t>
            </a:r>
            <a:r>
              <a:rPr lang="en-US" sz="1600" dirty="0"/>
              <a:t> in the </a:t>
            </a:r>
            <a:r>
              <a:rPr lang="en-US" sz="1600" b="1" i="1" dirty="0" err="1"/>
              <a:t>stock.type_id</a:t>
            </a:r>
            <a:r>
              <a:rPr lang="en-US" sz="1600" b="1" i="1" dirty="0"/>
              <a:t> </a:t>
            </a:r>
            <a:r>
              <a:rPr lang="en-US" sz="1600" dirty="0"/>
              <a:t>field. Else both are </a:t>
            </a:r>
            <a:r>
              <a:rPr lang="en-US" sz="1600" i="1" dirty="0"/>
              <a:t>null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5334000"/>
            <a:ext cx="6172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8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381000" y="1828800"/>
            <a:ext cx="7620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US" altLang="en-US" sz="2000"/>
              <a:t>  The </a:t>
            </a:r>
            <a:r>
              <a:rPr lang="en-US" altLang="en-US" sz="2000">
                <a:solidFill>
                  <a:srgbClr val="0070C0"/>
                </a:solidFill>
              </a:rPr>
              <a:t>STUDY INFORMATION</a:t>
            </a:r>
            <a:r>
              <a:rPr lang="en-US" altLang="en-US" sz="2000"/>
              <a:t> component records global contextual information about the experiment</a:t>
            </a:r>
          </a:p>
          <a:p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US" altLang="en-US" sz="2000"/>
              <a:t>  The </a:t>
            </a:r>
            <a:r>
              <a:rPr lang="en-US" altLang="en-US" sz="2000">
                <a:solidFill>
                  <a:srgbClr val="0070C0"/>
                </a:solidFill>
              </a:rPr>
              <a:t>TRIAL ENVIRONMENT </a:t>
            </a:r>
            <a:r>
              <a:rPr lang="en-US" altLang="en-US" sz="2000"/>
              <a:t>component manages all data values describing the environments observed in the study including georeference information, place names, growing environments, and overall management practices (non-treatment factors).</a:t>
            </a:r>
          </a:p>
          <a:p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US" altLang="en-US" sz="2000"/>
              <a:t>  The </a:t>
            </a:r>
            <a:r>
              <a:rPr lang="en-US" altLang="en-US" sz="2000">
                <a:solidFill>
                  <a:srgbClr val="0070C0"/>
                </a:solidFill>
              </a:rPr>
              <a:t>GERMPLASM ENTRY </a:t>
            </a:r>
            <a:r>
              <a:rPr lang="en-US" altLang="en-US" sz="2000"/>
              <a:t>component manages all label values describing the germplasm entries in the the experiment including local and global identifiers, names, sources and roles (check or test lines) of the entries.</a:t>
            </a:r>
          </a:p>
          <a:p>
            <a:pPr>
              <a:buFont typeface="Arial" charset="0"/>
              <a:buChar char="•"/>
            </a:pPr>
            <a:endParaRPr lang="en-PH" altLang="en-US" sz="2000"/>
          </a:p>
        </p:txBody>
      </p:sp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2362200" y="838200"/>
            <a:ext cx="5627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70C0"/>
                </a:solidFill>
              </a:rPr>
              <a:t>Key elements of the Logical Data Model</a:t>
            </a:r>
          </a:p>
          <a:p>
            <a:pPr algn="r"/>
            <a:r>
              <a:rPr lang="en-US" altLang="en-US" dirty="0">
                <a:solidFill>
                  <a:srgbClr val="0070C0"/>
                </a:solidFill>
              </a:rPr>
              <a:t> for </a:t>
            </a:r>
            <a:r>
              <a:rPr lang="en-US" altLang="en-US" dirty="0" smtClean="0">
                <a:solidFill>
                  <a:srgbClr val="0070C0"/>
                </a:solidFill>
              </a:rPr>
              <a:t>Phenotyping </a:t>
            </a:r>
            <a:r>
              <a:rPr lang="en-US" altLang="en-US" dirty="0">
                <a:solidFill>
                  <a:srgbClr val="0070C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Stockprop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b="1" i="1" dirty="0" err="1"/>
              <a:t>stockprop</a:t>
            </a:r>
            <a:r>
              <a:rPr lang="en-US" sz="1800" dirty="0"/>
              <a:t> table contains levels of any other labels with relationship ‘stored in’ (</a:t>
            </a:r>
            <a:r>
              <a:rPr lang="en-US" sz="1800" b="1" i="1" dirty="0" err="1"/>
              <a:t>cvterm_id</a:t>
            </a:r>
            <a:r>
              <a:rPr lang="en-US" sz="1800" dirty="0"/>
              <a:t>=1044) pointing to ‘</a:t>
            </a:r>
            <a:r>
              <a:rPr lang="en-US" sz="1800" dirty="0" err="1"/>
              <a:t>Germplasm</a:t>
            </a:r>
            <a:r>
              <a:rPr lang="en-US" sz="1800" dirty="0"/>
              <a:t> entry’ (</a:t>
            </a:r>
            <a:r>
              <a:rPr lang="en-US" sz="1800" b="1" i="1" dirty="0" err="1"/>
              <a:t>cvterm_id</a:t>
            </a:r>
            <a:r>
              <a:rPr lang="en-US" sz="1800" dirty="0"/>
              <a:t>=1040) for example other names or whether a certain seed is a control/check in a field trial, or its seed source - where you got the seed or a label for the pedigree</a:t>
            </a:r>
          </a:p>
        </p:txBody>
      </p:sp>
    </p:spTree>
    <p:extLst>
      <p:ext uri="{BB962C8B-B14F-4D97-AF65-F5344CB8AC3E}">
        <p14:creationId xmlns:p14="http://schemas.microsoft.com/office/powerpoint/2010/main" val="212302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Field Trial component of the Logical Data Model uses the </a:t>
            </a:r>
            <a:r>
              <a:rPr lang="en-US" sz="1600" b="1" i="1" dirty="0" err="1"/>
              <a:t>nd_experiment</a:t>
            </a:r>
            <a:r>
              <a:rPr lang="en-US" sz="1600" dirty="0"/>
              <a:t> tables. The information stored in the </a:t>
            </a:r>
            <a:r>
              <a:rPr lang="en-US" sz="1600" b="1" i="1" dirty="0" err="1"/>
              <a:t>nd_experiment</a:t>
            </a:r>
            <a:r>
              <a:rPr lang="en-US" sz="1600" dirty="0"/>
              <a:t> and supporting tables describes the design of the nursery or field trial and/or the structure of derived data coming from summary processes or statistical analysis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nformation </a:t>
            </a:r>
            <a:r>
              <a:rPr lang="en-US" sz="1600" dirty="0"/>
              <a:t>on environments used in the study is provided by links to the </a:t>
            </a:r>
            <a:r>
              <a:rPr lang="en-US" sz="1600" b="1" i="1" dirty="0" err="1"/>
              <a:t>nd_geolocation</a:t>
            </a:r>
            <a:r>
              <a:rPr lang="en-US" sz="1600" dirty="0"/>
              <a:t> </a:t>
            </a:r>
            <a:r>
              <a:rPr lang="en-US" sz="1600" dirty="0" smtClean="0"/>
              <a:t>table</a:t>
            </a:r>
          </a:p>
          <a:p>
            <a:r>
              <a:rPr lang="en-US" sz="1600" dirty="0"/>
              <a:t>Each record in the </a:t>
            </a:r>
            <a:r>
              <a:rPr lang="en-US" sz="1600" b="1" i="1" dirty="0" err="1"/>
              <a:t>nd_experiment</a:t>
            </a:r>
            <a:r>
              <a:rPr lang="en-US" sz="1600" dirty="0"/>
              <a:t> table corresponds to one observation unit in a dataset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971800"/>
            <a:ext cx="2914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Each observation unit has a type indicated by </a:t>
            </a:r>
            <a:r>
              <a:rPr lang="en-US" sz="1600" b="1" i="1" dirty="0" err="1"/>
              <a:t>nd_experiment.type_id</a:t>
            </a:r>
            <a:r>
              <a:rPr lang="en-US" sz="1600" dirty="0"/>
              <a:t> linking to </a:t>
            </a:r>
            <a:r>
              <a:rPr lang="en-US" sz="1600" b="1" i="1" dirty="0" err="1"/>
              <a:t>cvterm</a:t>
            </a:r>
            <a:r>
              <a:rPr lang="en-US" sz="1600" dirty="0"/>
              <a:t>. Some types </a:t>
            </a:r>
            <a:r>
              <a:rPr lang="en-US" sz="1600"/>
              <a:t>are</a:t>
            </a:r>
            <a:r>
              <a:rPr lang="en-US" sz="160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200" dirty="0"/>
              <a:t>Type = Study (</a:t>
            </a:r>
            <a:r>
              <a:rPr lang="en-US" sz="1200" b="1" i="1" dirty="0" err="1"/>
              <a:t>cvterm_id</a:t>
            </a:r>
            <a:r>
              <a:rPr lang="en-US" sz="1200" dirty="0"/>
              <a:t>=1010) linking levels of labels which apply to the whole study (like the PI’s name) to observations which might have been made at the whole study level – like water condition </a:t>
            </a:r>
            <a:r>
              <a:rPr lang="en-US" sz="1200" dirty="0" err="1"/>
              <a:t>eg</a:t>
            </a:r>
            <a:r>
              <a:rPr lang="en-US" sz="1200" dirty="0"/>
              <a:t> irrigated or not</a:t>
            </a:r>
            <a:r>
              <a:rPr lang="en-US" sz="1200" dirty="0" smtClean="0"/>
              <a:t>.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 = Dataset (</a:t>
            </a:r>
            <a:r>
              <a:rPr lang="en-US" sz="1200" b="1" i="1" dirty="0" err="1"/>
              <a:t>cvterm_id</a:t>
            </a:r>
            <a:r>
              <a:rPr lang="en-US" sz="1200" dirty="0"/>
              <a:t>=1015) linking levels of the whole dataset environment to observations made at this level.  </a:t>
            </a:r>
            <a:endParaRPr lang="en-US" sz="1200" dirty="0" smtClean="0"/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 = Trial Environment (</a:t>
            </a:r>
            <a:r>
              <a:rPr lang="en-US" sz="1200" b="1" i="1" dirty="0" err="1"/>
              <a:t>cvterm_id</a:t>
            </a:r>
            <a:r>
              <a:rPr lang="en-US" sz="1200" dirty="0"/>
              <a:t>=1020) linking levels of labels which apply to each instance of a trial (</a:t>
            </a:r>
            <a:r>
              <a:rPr lang="en-US" sz="1200" dirty="0" err="1"/>
              <a:t>ie</a:t>
            </a:r>
            <a:r>
              <a:rPr lang="en-US" sz="1200" dirty="0"/>
              <a:t> each environment where a trail is repeated). Usage of properties is similar to study above</a:t>
            </a:r>
            <a:r>
              <a:rPr lang="en-US" sz="1200" dirty="0" smtClean="0"/>
              <a:t>.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 =Field Plot (</a:t>
            </a:r>
            <a:r>
              <a:rPr lang="en-US" sz="1200" b="1" i="1" dirty="0" err="1"/>
              <a:t>cvterm_id</a:t>
            </a:r>
            <a:r>
              <a:rPr lang="en-US" sz="1200" dirty="0"/>
              <a:t>=1155). A field trial. Linked by </a:t>
            </a:r>
            <a:r>
              <a:rPr lang="en-US" sz="1200" dirty="0" err="1"/>
              <a:t>proj_id</a:t>
            </a:r>
            <a:r>
              <a:rPr lang="en-US" sz="1200" dirty="0"/>
              <a:t> (to what?) and links into the stock table. The properties describe the plot. Raw observations are linked from here in the phenotype table</a:t>
            </a:r>
            <a:r>
              <a:rPr lang="en-US" sz="1200" dirty="0" smtClean="0"/>
              <a:t>.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Type=Sample. (</a:t>
            </a:r>
            <a:r>
              <a:rPr lang="en-US" sz="1200" b="1" i="1" dirty="0" err="1"/>
              <a:t>cvterm_id</a:t>
            </a:r>
            <a:r>
              <a:rPr lang="en-US" sz="1200" dirty="0"/>
              <a:t>=1160) For a sample unit smaller than a </a:t>
            </a:r>
            <a:r>
              <a:rPr lang="en-US" sz="1200" dirty="0" smtClean="0"/>
              <a:t>plot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 = Average (</a:t>
            </a:r>
            <a:r>
              <a:rPr lang="en-US" sz="1200" b="1" i="1" dirty="0" err="1"/>
              <a:t>cvterm_id</a:t>
            </a:r>
            <a:r>
              <a:rPr lang="en-US" sz="1200" dirty="0"/>
              <a:t>=1170). Linked by </a:t>
            </a:r>
            <a:r>
              <a:rPr lang="en-US" sz="1200" dirty="0" err="1"/>
              <a:t>proj_id</a:t>
            </a:r>
            <a:r>
              <a:rPr lang="en-US" sz="1200" dirty="0"/>
              <a:t>, links to the stock table, properties determined by what is being tracked. Means are linked from here in the phenotype table</a:t>
            </a:r>
            <a:r>
              <a:rPr lang="en-US" sz="1200" dirty="0" smtClean="0"/>
              <a:t>.</a:t>
            </a:r>
          </a:p>
          <a:p>
            <a:pPr marL="400050" lvl="1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sz="1200" dirty="0"/>
              <a:t>Type = Summary (</a:t>
            </a:r>
            <a:r>
              <a:rPr lang="en-US" sz="1200" b="1" i="1" dirty="0" err="1"/>
              <a:t>cvterm_id</a:t>
            </a:r>
            <a:r>
              <a:rPr lang="en-US" sz="1200" dirty="0"/>
              <a:t>=1180) for summary statistics like SEs and LSDs. Linked by </a:t>
            </a:r>
            <a:r>
              <a:rPr lang="en-US" sz="1200" dirty="0" err="1"/>
              <a:t>proj_id</a:t>
            </a:r>
            <a:r>
              <a:rPr lang="en-US" sz="1200" dirty="0"/>
              <a:t>, links to the stock table, properties similar to plot.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99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Nd_experimentprop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Levels of other labels describing the experiment context are supplied in the </a:t>
            </a:r>
            <a:r>
              <a:rPr lang="en-US" sz="1600" b="1" i="1" dirty="0" err="1"/>
              <a:t>nd_experimentprop</a:t>
            </a:r>
            <a:r>
              <a:rPr lang="en-US" sz="1600" dirty="0"/>
              <a:t> table and these are linked to their standard variable ID via the </a:t>
            </a:r>
            <a:r>
              <a:rPr lang="en-US" sz="1600" b="1" i="1" dirty="0" err="1"/>
              <a:t>nd_experimentprop.type_id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4181475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2209800"/>
            <a:ext cx="2286000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782"/>
              </p:ext>
            </p:extLst>
          </p:nvPr>
        </p:nvGraphicFramePr>
        <p:xfrm>
          <a:off x="4876800" y="1935480"/>
          <a:ext cx="3581400" cy="1565910"/>
        </p:xfrm>
        <a:graphic>
          <a:graphicData uri="http://schemas.openxmlformats.org/drawingml/2006/table">
            <a:tbl>
              <a:tblPr/>
              <a:tblGrid>
                <a:gridCol w="717609"/>
                <a:gridCol w="897012"/>
                <a:gridCol w="1966779"/>
              </a:tblGrid>
              <a:tr h="7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cvterm_id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 plot - enumerated (number)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Replication - assigned (number)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SUB_BLOCK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Sub-block or incomplete block in a field design - assigned (number)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SUB_PLOT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Sub-plot sampling unit within a field plot -assigned (number)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NFERT_TREAT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fertilizer treatment - applied (kg/ha)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7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Nd_experiment</a:t>
            </a:r>
            <a:r>
              <a:rPr lang="en-US" dirty="0" smtClean="0"/>
              <a:t> linkages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Each observation unit (</a:t>
            </a:r>
            <a:r>
              <a:rPr lang="en-US" sz="1600" b="1" i="1" dirty="0" err="1"/>
              <a:t>nd_experiment</a:t>
            </a:r>
            <a:r>
              <a:rPr lang="en-US" sz="1600" dirty="0"/>
              <a:t> record) belongs to a project (study or dataset) and this is recorded in the </a:t>
            </a:r>
            <a:r>
              <a:rPr lang="en-US" sz="1600" b="1" i="1" u="sng" dirty="0" err="1"/>
              <a:t>nd_experiment_project</a:t>
            </a:r>
            <a:r>
              <a:rPr lang="en-US" sz="1600" dirty="0"/>
              <a:t> </a:t>
            </a:r>
            <a:r>
              <a:rPr lang="en-US" sz="1600" dirty="0" smtClean="0"/>
              <a:t>table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Each </a:t>
            </a:r>
            <a:r>
              <a:rPr lang="en-US" sz="1600" b="1" i="1" dirty="0" err="1"/>
              <a:t>nd_experiment</a:t>
            </a:r>
            <a:r>
              <a:rPr lang="en-US" sz="1600" dirty="0"/>
              <a:t> record links to Trial Environment and Location labels via the </a:t>
            </a:r>
            <a:r>
              <a:rPr lang="en-US" sz="1600" b="1" i="1" u="sng" dirty="0" err="1"/>
              <a:t>nd_experiment.nd_geolocation_id</a:t>
            </a:r>
            <a:r>
              <a:rPr lang="en-US" sz="1600" dirty="0"/>
              <a:t> field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Details of the </a:t>
            </a:r>
            <a:r>
              <a:rPr lang="en-US" sz="1600" dirty="0" err="1"/>
              <a:t>germplasm</a:t>
            </a:r>
            <a:r>
              <a:rPr lang="en-US" sz="1600" dirty="0"/>
              <a:t> applied to each </a:t>
            </a:r>
            <a:r>
              <a:rPr lang="en-US" sz="1600" b="1" i="1" dirty="0" err="1"/>
              <a:t>nd_experiment</a:t>
            </a:r>
            <a:r>
              <a:rPr lang="en-US" sz="1600" dirty="0"/>
              <a:t> record are linked via the </a:t>
            </a:r>
            <a:r>
              <a:rPr lang="en-US" sz="1600" b="1" i="1" u="sng" dirty="0" err="1"/>
              <a:t>nd_experiment_stock</a:t>
            </a:r>
            <a:r>
              <a:rPr lang="en-US" sz="1600" dirty="0"/>
              <a:t> linkage table which allows many to many linkages between </a:t>
            </a:r>
            <a:r>
              <a:rPr lang="en-US" sz="1600" b="1" i="1" dirty="0" err="1"/>
              <a:t>nd_experiment</a:t>
            </a:r>
            <a:r>
              <a:rPr lang="en-US" sz="1600" b="1" i="1" dirty="0"/>
              <a:t> </a:t>
            </a:r>
            <a:r>
              <a:rPr lang="en-US" sz="1600" dirty="0"/>
              <a:t>records and stock records although in the breeding context this will almost always be one stock to many observation units (</a:t>
            </a:r>
            <a:r>
              <a:rPr lang="en-US" sz="1600" b="1" i="1" dirty="0" err="1"/>
              <a:t>nd_experiment</a:t>
            </a:r>
            <a:r>
              <a:rPr lang="en-US" sz="1600" dirty="0"/>
              <a:t> records).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All phenotype records are linked to the appropriate </a:t>
            </a:r>
            <a:r>
              <a:rPr lang="en-US" sz="1600" b="1" i="1" dirty="0" err="1"/>
              <a:t>nd_experiment</a:t>
            </a:r>
            <a:r>
              <a:rPr lang="en-US" sz="1600" b="1" i="1" dirty="0"/>
              <a:t> </a:t>
            </a:r>
            <a:r>
              <a:rPr lang="en-US" sz="1600" dirty="0"/>
              <a:t>record via the </a:t>
            </a:r>
            <a:r>
              <a:rPr lang="en-US" sz="1600" b="1" i="1" u="sng" dirty="0" err="1"/>
              <a:t>nd_experiment_phenotype</a:t>
            </a:r>
            <a:r>
              <a:rPr lang="en-US" sz="1600" dirty="0"/>
              <a:t> linkage table</a:t>
            </a:r>
          </a:p>
        </p:txBody>
      </p:sp>
    </p:spTree>
    <p:extLst>
      <p:ext uri="{BB962C8B-B14F-4D97-AF65-F5344CB8AC3E}">
        <p14:creationId xmlns:p14="http://schemas.microsoft.com/office/powerpoint/2010/main" val="271009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Observation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Variate</a:t>
            </a:r>
            <a:r>
              <a:rPr lang="en-US" sz="1600" dirty="0"/>
              <a:t> values </a:t>
            </a:r>
            <a:r>
              <a:rPr lang="en-US" sz="1600" dirty="0" smtClean="0"/>
              <a:t>(or observed values) are </a:t>
            </a:r>
            <a:r>
              <a:rPr lang="en-US" sz="1600" dirty="0"/>
              <a:t>recorded in the </a:t>
            </a:r>
            <a:r>
              <a:rPr lang="en-US" sz="1600" b="1" i="1" dirty="0"/>
              <a:t>phenotype</a:t>
            </a:r>
            <a:r>
              <a:rPr lang="en-US" sz="1600" dirty="0"/>
              <a:t> table. </a:t>
            </a:r>
            <a:endParaRPr lang="en-US" sz="1600" dirty="0" smtClean="0"/>
          </a:p>
          <a:p>
            <a:r>
              <a:rPr lang="en-US" sz="1600" dirty="0" smtClean="0"/>
              <a:t>All </a:t>
            </a:r>
            <a:r>
              <a:rPr lang="en-US" sz="1600" dirty="0"/>
              <a:t>phenotype records are linked to the appropriate </a:t>
            </a:r>
            <a:r>
              <a:rPr lang="en-US" sz="1600" b="1" i="1" dirty="0" err="1"/>
              <a:t>nd_experiment</a:t>
            </a:r>
            <a:r>
              <a:rPr lang="en-US" sz="1600" b="1" i="1" dirty="0"/>
              <a:t> </a:t>
            </a:r>
            <a:r>
              <a:rPr lang="en-US" sz="1600" dirty="0"/>
              <a:t>record via the </a:t>
            </a:r>
            <a:r>
              <a:rPr lang="en-US" sz="1600" b="1" i="1" dirty="0" err="1"/>
              <a:t>nd_experiment_phenotype</a:t>
            </a:r>
            <a:r>
              <a:rPr lang="en-US" sz="1600" dirty="0"/>
              <a:t> linkage table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variate</a:t>
            </a:r>
            <a:r>
              <a:rPr lang="en-US" sz="1600" dirty="0"/>
              <a:t> value is stored in the </a:t>
            </a:r>
            <a:r>
              <a:rPr lang="en-US" sz="1600" b="1" i="1" dirty="0" err="1"/>
              <a:t>phenotype.value</a:t>
            </a:r>
            <a:r>
              <a:rPr lang="en-US" sz="1600" dirty="0"/>
              <a:t> field whether it is numeric or character except for categorical </a:t>
            </a:r>
            <a:r>
              <a:rPr lang="en-US" sz="1600" dirty="0" err="1"/>
              <a:t>variates</a:t>
            </a:r>
            <a:r>
              <a:rPr lang="en-US" sz="1600" dirty="0"/>
              <a:t> for which the valid values are stored in the </a:t>
            </a:r>
            <a:r>
              <a:rPr lang="en-US" sz="1600" b="1" i="1" dirty="0" err="1"/>
              <a:t>cvterm</a:t>
            </a:r>
            <a:r>
              <a:rPr lang="en-US" sz="1600" b="1" i="1" dirty="0"/>
              <a:t> </a:t>
            </a:r>
            <a:r>
              <a:rPr lang="en-US" sz="1600" dirty="0"/>
              <a:t>table and the actual value is indicated by a link from </a:t>
            </a:r>
            <a:r>
              <a:rPr lang="en-US" sz="1600" b="1" i="1" dirty="0" err="1" smtClean="0"/>
              <a:t>phenotype.cvalue_id</a:t>
            </a:r>
            <a:endParaRPr lang="en-US" sz="1600" b="1" i="1" dirty="0" smtClean="0"/>
          </a:p>
          <a:p>
            <a:r>
              <a:rPr lang="en-US" sz="1600" dirty="0"/>
              <a:t>The </a:t>
            </a:r>
            <a:r>
              <a:rPr lang="en-US" sz="1600" b="1" i="1" dirty="0" err="1"/>
              <a:t>phenotype.observable_id</a:t>
            </a:r>
            <a:r>
              <a:rPr lang="en-US" sz="1600" dirty="0"/>
              <a:t> field links the phenotype value to the standard variable (STDVAR) cv term in the </a:t>
            </a:r>
            <a:r>
              <a:rPr lang="en-US" sz="1600" b="1" i="1" dirty="0" err="1"/>
              <a:t>cvterm</a:t>
            </a:r>
            <a:r>
              <a:rPr lang="en-US" sz="1600" dirty="0"/>
              <a:t> table. The </a:t>
            </a:r>
            <a:r>
              <a:rPr lang="en-US" sz="1600" b="1" i="1" dirty="0"/>
              <a:t>phenotype.name </a:t>
            </a:r>
            <a:r>
              <a:rPr lang="en-US" sz="1600" dirty="0" smtClean="0"/>
              <a:t>field </a:t>
            </a:r>
            <a:r>
              <a:rPr lang="en-US" sz="1600" dirty="0"/>
              <a:t>also stores the </a:t>
            </a:r>
            <a:r>
              <a:rPr lang="en-US" sz="1600" dirty="0" err="1"/>
              <a:t>cvterm</a:t>
            </a:r>
            <a:r>
              <a:rPr lang="en-US" sz="1600" dirty="0"/>
              <a:t> id for the standard variable so that links can easily be made to the standard variable id in the</a:t>
            </a:r>
            <a:r>
              <a:rPr lang="en-US" sz="1600" b="1" i="1" dirty="0"/>
              <a:t> </a:t>
            </a:r>
            <a:r>
              <a:rPr lang="en-US" sz="1600" b="1" i="1" dirty="0" err="1"/>
              <a:t>projectprop</a:t>
            </a:r>
            <a:r>
              <a:rPr lang="en-US" sz="1600" dirty="0"/>
              <a:t> table when browsing datasets.</a:t>
            </a:r>
          </a:p>
          <a:p>
            <a:endParaRPr lang="en-US" sz="1600" b="1" i="1" dirty="0" smtClean="0"/>
          </a:p>
          <a:p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3340"/>
            <a:ext cx="6657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953000"/>
            <a:ext cx="664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8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534400" cy="706438"/>
          </a:xfrm>
        </p:spPr>
        <p:txBody>
          <a:bodyPr/>
          <a:lstStyle/>
          <a:p>
            <a:r>
              <a:rPr lang="en-US" dirty="0" smtClean="0"/>
              <a:t>Controlled Vocabulary (CV) Related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–contains the different CV used in </a:t>
            </a:r>
            <a:r>
              <a:rPr lang="en-US" dirty="0" err="1" smtClean="0"/>
              <a:t>cvterm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1010 – CV for Trait or Property</a:t>
            </a:r>
          </a:p>
          <a:p>
            <a:pPr lvl="1"/>
            <a:r>
              <a:rPr lang="en-US" dirty="0" smtClean="0"/>
              <a:t>1020 – CV for Methods</a:t>
            </a:r>
          </a:p>
          <a:p>
            <a:pPr lvl="1"/>
            <a:r>
              <a:rPr lang="en-US" dirty="0" smtClean="0"/>
              <a:t>1030 – CV for Scale</a:t>
            </a:r>
          </a:p>
          <a:p>
            <a:pPr lvl="1"/>
            <a:r>
              <a:rPr lang="en-US" dirty="0" smtClean="0"/>
              <a:t>1040 – CV for Standard Variables</a:t>
            </a:r>
          </a:p>
          <a:p>
            <a:r>
              <a:rPr lang="en-US" dirty="0" err="1" smtClean="0"/>
              <a:t>Cvterm</a:t>
            </a:r>
            <a:r>
              <a:rPr lang="en-US" dirty="0" smtClean="0"/>
              <a:t> – contains the terms of the CVs used in BMS DMS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2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 standard variable has a minimum of 6 relationships specified in </a:t>
            </a:r>
            <a:r>
              <a:rPr lang="en-US" sz="1600" dirty="0" err="1" smtClean="0"/>
              <a:t>cvterm_relationship</a:t>
            </a:r>
            <a:r>
              <a:rPr lang="en-US" sz="1600" dirty="0" smtClean="0"/>
              <a:t>. The </a:t>
            </a:r>
            <a:r>
              <a:rPr lang="en-US" sz="1600" dirty="0" err="1" smtClean="0"/>
              <a:t>type_id</a:t>
            </a:r>
            <a:r>
              <a:rPr lang="en-US" sz="1600" dirty="0" smtClean="0"/>
              <a:t> field specifies the type of relationship</a:t>
            </a:r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The value of </a:t>
            </a:r>
            <a:r>
              <a:rPr lang="en-US" sz="1600" dirty="0" err="1" smtClean="0"/>
              <a:t>object_id</a:t>
            </a:r>
            <a:r>
              <a:rPr lang="en-US" sz="1600" dirty="0" smtClean="0"/>
              <a:t> is a </a:t>
            </a:r>
            <a:r>
              <a:rPr lang="en-US" sz="1600" dirty="0" err="1" smtClean="0"/>
              <a:t>cvterm_id</a:t>
            </a:r>
            <a:r>
              <a:rPr lang="en-US" sz="1600" dirty="0" smtClean="0"/>
              <a:t> from the </a:t>
            </a:r>
            <a:r>
              <a:rPr lang="en-US" sz="1600" dirty="0" err="1" smtClean="0"/>
              <a:t>ff</a:t>
            </a:r>
            <a:r>
              <a:rPr lang="en-US" sz="1600" dirty="0" smtClean="0"/>
              <a:t> sources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 = 1225, get the appropriate </a:t>
            </a:r>
            <a:r>
              <a:rPr lang="en-US" sz="1200" dirty="0" err="1" smtClean="0"/>
              <a:t>cvterm_id</a:t>
            </a:r>
            <a:r>
              <a:rPr lang="en-US" sz="1200" dirty="0" smtClean="0"/>
              <a:t> from Table 4 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 = 1044, get the </a:t>
            </a:r>
            <a:r>
              <a:rPr lang="en-US" sz="1200" dirty="0"/>
              <a:t>appropriate </a:t>
            </a:r>
            <a:r>
              <a:rPr lang="en-US" sz="1200" dirty="0" err="1"/>
              <a:t>cvterm_id</a:t>
            </a:r>
            <a:r>
              <a:rPr lang="en-US" sz="1200" dirty="0" smtClean="0"/>
              <a:t> from Table 6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 = 1105, get the </a:t>
            </a:r>
            <a:r>
              <a:rPr lang="en-US" sz="1200" dirty="0"/>
              <a:t>appropriate </a:t>
            </a:r>
            <a:r>
              <a:rPr lang="en-US" sz="1200" dirty="0" err="1"/>
              <a:t>cvterm_id</a:t>
            </a:r>
            <a:r>
              <a:rPr lang="en-US" sz="1200" dirty="0" smtClean="0"/>
              <a:t> from Table 5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=1200 </a:t>
            </a:r>
            <a:r>
              <a:rPr lang="en-US" sz="1200" dirty="0"/>
              <a:t>(property</a:t>
            </a:r>
            <a:r>
              <a:rPr lang="en-US" sz="1200" dirty="0" smtClean="0"/>
              <a:t>), get the </a:t>
            </a:r>
            <a:r>
              <a:rPr lang="en-US" sz="1200" dirty="0"/>
              <a:t>appropriate </a:t>
            </a:r>
            <a:r>
              <a:rPr lang="en-US" sz="1200" dirty="0" err="1"/>
              <a:t>cvterm_id</a:t>
            </a:r>
            <a:r>
              <a:rPr lang="en-US" sz="1200" dirty="0" smtClean="0"/>
              <a:t> under cv = 1010 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 = 1210 </a:t>
            </a:r>
            <a:r>
              <a:rPr lang="en-US" sz="1200" dirty="0"/>
              <a:t>(method)</a:t>
            </a:r>
            <a:r>
              <a:rPr lang="en-US" sz="1200" dirty="0" smtClean="0"/>
              <a:t>, get the </a:t>
            </a:r>
            <a:r>
              <a:rPr lang="en-US" sz="1200" dirty="0"/>
              <a:t>appropriate </a:t>
            </a:r>
            <a:r>
              <a:rPr lang="en-US" sz="1200" dirty="0" err="1"/>
              <a:t>cvterm_id</a:t>
            </a:r>
            <a:r>
              <a:rPr lang="en-US" sz="1200" dirty="0" smtClean="0"/>
              <a:t> under cv = 1020</a:t>
            </a:r>
          </a:p>
          <a:p>
            <a:pPr lvl="1"/>
            <a:r>
              <a:rPr lang="en-US" sz="1200" dirty="0" smtClean="0"/>
              <a:t>When </a:t>
            </a:r>
            <a:r>
              <a:rPr lang="en-US" sz="1200" dirty="0" err="1" smtClean="0"/>
              <a:t>type_id</a:t>
            </a:r>
            <a:r>
              <a:rPr lang="en-US" sz="1200" dirty="0" smtClean="0"/>
              <a:t>=1230 </a:t>
            </a:r>
            <a:r>
              <a:rPr lang="en-US" sz="1200" dirty="0"/>
              <a:t>(scale)</a:t>
            </a:r>
            <a:r>
              <a:rPr lang="en-US" sz="1200" dirty="0" smtClean="0"/>
              <a:t>, get the </a:t>
            </a:r>
            <a:r>
              <a:rPr lang="en-US" sz="1200" dirty="0"/>
              <a:t>appropriate </a:t>
            </a:r>
            <a:r>
              <a:rPr lang="en-US" sz="1200" dirty="0" err="1"/>
              <a:t>cvterm_id</a:t>
            </a:r>
            <a:r>
              <a:rPr lang="en-US" sz="1200" dirty="0" smtClean="0"/>
              <a:t> under the cv = 1030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9610"/>
              </p:ext>
            </p:extLst>
          </p:nvPr>
        </p:nvGraphicFramePr>
        <p:xfrm>
          <a:off x="990600" y="1676400"/>
          <a:ext cx="5207000" cy="2313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255"/>
                <a:gridCol w="609600"/>
                <a:gridCol w="722630"/>
                <a:gridCol w="673100"/>
                <a:gridCol w="1431290"/>
                <a:gridCol w="1254125"/>
              </a:tblGrid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subject_id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interpretation of the relationship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the related term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is 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GERMPLASM TERM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stored in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ENTRY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has type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CHARACTER VARIABLE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has property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GERMPLASM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has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8250 has scale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DBCV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25856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Note: The tables are in the document about Phenotyping DMS of IBDBV2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4051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381000" y="1828800"/>
            <a:ext cx="7620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US" altLang="en-US" sz="2000"/>
              <a:t> The </a:t>
            </a:r>
            <a:r>
              <a:rPr lang="en-US" altLang="en-US" sz="2000">
                <a:solidFill>
                  <a:srgbClr val="0070C0"/>
                </a:solidFill>
              </a:rPr>
              <a:t>TRIAL DESIGN </a:t>
            </a:r>
            <a:r>
              <a:rPr lang="en-US" altLang="en-US" sz="2000"/>
              <a:t>component manages the treatment and sampling design and structure of the datasets in the study. </a:t>
            </a:r>
          </a:p>
          <a:p>
            <a:pPr>
              <a:buFont typeface="Arial" charset="0"/>
              <a:buChar char="•"/>
            </a:pPr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0070C0"/>
                </a:solidFill>
              </a:rPr>
              <a:t>OBSERVATION</a:t>
            </a:r>
            <a:r>
              <a:rPr lang="en-US" altLang="en-US" sz="2000"/>
              <a:t> component manages the values of the variates for each dataset.</a:t>
            </a:r>
            <a:endParaRPr lang="en-PH" altLang="en-US" sz="2000"/>
          </a:p>
          <a:p>
            <a:pPr>
              <a:buFont typeface="Arial" charset="0"/>
              <a:buChar char="•"/>
            </a:pPr>
            <a:endParaRPr lang="en-PH" altLang="en-US" sz="2000"/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2362200" y="838200"/>
            <a:ext cx="5627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solidFill>
                  <a:srgbClr val="0070C0"/>
                </a:solidFill>
              </a:rPr>
              <a:t>Key elements of the Logical Data Model</a:t>
            </a:r>
          </a:p>
          <a:p>
            <a:pPr algn="r"/>
            <a:r>
              <a:rPr lang="en-US" altLang="en-US">
                <a:solidFill>
                  <a:srgbClr val="0070C0"/>
                </a:solidFill>
              </a:rPr>
              <a:t> for Penotyping Data</a:t>
            </a:r>
          </a:p>
        </p:txBody>
      </p:sp>
    </p:spTree>
    <p:extLst>
      <p:ext uri="{BB962C8B-B14F-4D97-AF65-F5344CB8AC3E}">
        <p14:creationId xmlns:p14="http://schemas.microsoft.com/office/powerpoint/2010/main" val="25816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5943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981200" y="914400"/>
            <a:ext cx="5980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b="1">
                <a:solidFill>
                  <a:srgbClr val="0070C0"/>
                </a:solidFill>
              </a:rPr>
              <a:t>Key elements of the Logical Data Model</a:t>
            </a:r>
          </a:p>
          <a:p>
            <a:pPr algn="r"/>
            <a:r>
              <a:rPr lang="en-US" altLang="en-US" b="1">
                <a:solidFill>
                  <a:srgbClr val="0070C0"/>
                </a:solidFill>
              </a:rPr>
              <a:t> for Penotyping 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1000" y="4191000"/>
            <a:ext cx="457200" cy="533400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914400" y="3505200"/>
            <a:ext cx="1905000" cy="1981200"/>
          </a:xfrm>
          <a:prstGeom prst="rect">
            <a:avLst/>
          </a:prstGeom>
          <a:noFill/>
          <a:ln w="508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35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286000" y="914400"/>
            <a:ext cx="5716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solidFill>
                  <a:srgbClr val="0070C0"/>
                </a:solidFill>
              </a:rPr>
              <a:t>Overview of the </a:t>
            </a:r>
          </a:p>
          <a:p>
            <a:pPr algn="r"/>
            <a:r>
              <a:rPr lang="en-US" altLang="en-US">
                <a:solidFill>
                  <a:srgbClr val="0070C0"/>
                </a:solidFill>
              </a:rPr>
              <a:t>ONTOLOGY MANAGEMENT SYSTEM</a:t>
            </a:r>
          </a:p>
        </p:txBody>
      </p:sp>
      <p:sp>
        <p:nvSpPr>
          <p:cNvPr id="14340" name="TextBox 10"/>
          <p:cNvSpPr txBox="1">
            <a:spLocks noChangeArrowheads="1"/>
          </p:cNvSpPr>
          <p:nvPr/>
        </p:nvSpPr>
        <p:spPr bwMode="auto">
          <a:xfrm>
            <a:off x="381000" y="18288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The Crop Ontology contains several controlled vocabularies (CV):</a:t>
            </a:r>
            <a:endParaRPr lang="en-PH" altLang="en-US" sz="2000"/>
          </a:p>
          <a:p>
            <a:endParaRPr lang="en-US" altLang="en-US" sz="900"/>
          </a:p>
          <a:p>
            <a:r>
              <a:rPr lang="en-US" altLang="en-US" sz="2000"/>
              <a:t>The </a:t>
            </a:r>
            <a:r>
              <a:rPr lang="en-US" altLang="en-US" sz="2000">
                <a:solidFill>
                  <a:srgbClr val="0070C0"/>
                </a:solidFill>
              </a:rPr>
              <a:t>PROPERTIES CV </a:t>
            </a:r>
            <a:r>
              <a:rPr lang="en-US" altLang="en-US" sz="2000"/>
              <a:t>has terms describing the design and treatment factors applied in phenotyping experiments and the traits being measured in them.</a:t>
            </a:r>
          </a:p>
          <a:p>
            <a:endParaRPr lang="en-PH" altLang="en-US" sz="900"/>
          </a:p>
          <a:p>
            <a:r>
              <a:rPr lang="en-US" altLang="en-US" sz="2000"/>
              <a:t>The </a:t>
            </a:r>
            <a:r>
              <a:rPr lang="en-US" altLang="en-US" sz="2000">
                <a:solidFill>
                  <a:srgbClr val="0070C0"/>
                </a:solidFill>
              </a:rPr>
              <a:t>METHODS CV </a:t>
            </a:r>
            <a:r>
              <a:rPr lang="en-US" altLang="en-US" sz="2000"/>
              <a:t>has terms describing the protocols by which those properties are applied or measured in phenotyping experiments.</a:t>
            </a:r>
          </a:p>
          <a:p>
            <a:endParaRPr lang="en-PH" altLang="en-US" sz="900"/>
          </a:p>
          <a:p>
            <a:r>
              <a:rPr lang="en-US" altLang="en-US" sz="2000"/>
              <a:t>The </a:t>
            </a:r>
            <a:r>
              <a:rPr lang="en-US" altLang="en-US" sz="2000">
                <a:solidFill>
                  <a:srgbClr val="0070C0"/>
                </a:solidFill>
              </a:rPr>
              <a:t>SCALES CV </a:t>
            </a:r>
            <a:r>
              <a:rPr lang="en-US" altLang="en-US" sz="2000"/>
              <a:t>has terms describing the scales or units in which the values of the properties are recorded.</a:t>
            </a:r>
          </a:p>
          <a:p>
            <a:endParaRPr lang="en-PH" altLang="en-US" sz="900"/>
          </a:p>
          <a:p>
            <a:r>
              <a:rPr lang="en-US" altLang="en-US" sz="2000"/>
              <a:t>The </a:t>
            </a:r>
            <a:r>
              <a:rPr lang="en-US" altLang="en-US" sz="2000">
                <a:solidFill>
                  <a:srgbClr val="0070C0"/>
                </a:solidFill>
              </a:rPr>
              <a:t>STANDARD VARIABLES CV </a:t>
            </a:r>
            <a:r>
              <a:rPr lang="en-US" altLang="en-US" sz="2000"/>
              <a:t>has terms defined by combinations of one property term, one method term and one scale term which describe the variables recording the design and observations of phenotyping experiments.</a:t>
            </a:r>
            <a:endParaRPr lang="en-PH" altLang="en-US" sz="2000"/>
          </a:p>
        </p:txBody>
      </p:sp>
    </p:spTree>
    <p:extLst>
      <p:ext uri="{BB962C8B-B14F-4D97-AF65-F5344CB8AC3E}">
        <p14:creationId xmlns:p14="http://schemas.microsoft.com/office/powerpoint/2010/main" val="2415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381000" y="1828800"/>
            <a:ext cx="76200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2000"/>
          </a:p>
          <a:p>
            <a:pPr>
              <a:buFont typeface="Arial" charset="0"/>
              <a:buChar char="•"/>
            </a:pPr>
            <a:r>
              <a:rPr lang="en-PH" altLang="en-US" u="sng">
                <a:hlinkClick r:id="rId3" tooltip="Chado"/>
              </a:rPr>
              <a:t>Chado</a:t>
            </a:r>
            <a:r>
              <a:rPr lang="en-PH" altLang="en-US"/>
              <a:t> is one of the </a:t>
            </a:r>
            <a:r>
              <a:rPr lang="en-PH" altLang="en-US">
                <a:hlinkClick r:id="rId4"/>
              </a:rPr>
              <a:t>relational databases</a:t>
            </a:r>
            <a:r>
              <a:rPr lang="en-PH" altLang="en-US"/>
              <a:t> that are used in GMOD</a:t>
            </a:r>
          </a:p>
          <a:p>
            <a:endParaRPr lang="en-PH" altLang="en-US" sz="900"/>
          </a:p>
          <a:p>
            <a:pPr>
              <a:buFont typeface="Arial" charset="0"/>
              <a:buChar char="•"/>
            </a:pPr>
            <a:r>
              <a:rPr lang="en-PH" altLang="en-US"/>
              <a:t>Its tables are broken down into groups called </a:t>
            </a:r>
            <a:r>
              <a:rPr lang="en-PH" altLang="en-US" i="1"/>
              <a:t>modules</a:t>
            </a:r>
          </a:p>
          <a:p>
            <a:endParaRPr lang="en-PH" altLang="en-US" sz="900"/>
          </a:p>
          <a:p>
            <a:pPr>
              <a:buFont typeface="Arial" charset="0"/>
              <a:buChar char="•"/>
            </a:pPr>
            <a:r>
              <a:rPr lang="en-PH" altLang="en-US"/>
              <a:t>Chado has been designed to allow extensibility</a:t>
            </a:r>
          </a:p>
          <a:p>
            <a:endParaRPr lang="en-PH" altLang="en-US" sz="900"/>
          </a:p>
          <a:p>
            <a:pPr>
              <a:buFont typeface="Arial" charset="0"/>
              <a:buChar char="•"/>
            </a:pPr>
            <a:r>
              <a:rPr lang="en-PH" altLang="en-US"/>
              <a:t>Chado is also ontology-aware. One could state this even more forcefully</a:t>
            </a:r>
            <a:r>
              <a:rPr lang="en-PH" altLang="en-US" b="1" u="sng">
                <a:solidFill>
                  <a:srgbClr val="0070C0"/>
                </a:solidFill>
              </a:rPr>
              <a:t>: Chado depends on ontologies</a:t>
            </a:r>
            <a:r>
              <a:rPr lang="en-PH" altLang="en-US"/>
              <a:t>.</a:t>
            </a:r>
          </a:p>
          <a:p>
            <a:endParaRPr lang="en-PH" altLang="en-US" sz="2000"/>
          </a:p>
          <a:p>
            <a:endParaRPr lang="en-PH" altLang="en-US" sz="2000"/>
          </a:p>
          <a:p>
            <a:endParaRPr lang="en-PH" altLang="en-US" sz="2000"/>
          </a:p>
          <a:p>
            <a:r>
              <a:rPr lang="en-PH" altLang="en-US" sz="1800"/>
              <a:t>Source: </a:t>
            </a:r>
            <a:r>
              <a:rPr lang="en-PH" altLang="en-US" sz="1800">
                <a:hlinkClick r:id="rId5"/>
              </a:rPr>
              <a:t>http://gmod.org/wiki/Overview</a:t>
            </a:r>
            <a:endParaRPr lang="en-PH" altLang="en-US" sz="1800"/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4953000" y="914400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Overview of CHADO</a:t>
            </a:r>
          </a:p>
        </p:txBody>
      </p:sp>
    </p:spTree>
    <p:extLst>
      <p:ext uri="{BB962C8B-B14F-4D97-AF65-F5344CB8AC3E}">
        <p14:creationId xmlns:p14="http://schemas.microsoft.com/office/powerpoint/2010/main" val="11938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5257800" y="9144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CHADO Modules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914400" y="1600200"/>
            <a:ext cx="7086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PH" altLang="en-US">
                <a:hlinkClick r:id="rId3" tooltip="Chado Audit Module"/>
              </a:rPr>
              <a:t>Audit</a:t>
            </a:r>
            <a:r>
              <a:rPr lang="en-PH" altLang="en-US"/>
              <a:t> - for database audits</a:t>
            </a:r>
          </a:p>
          <a:p>
            <a:r>
              <a:rPr lang="en-PH" altLang="en-US">
                <a:hlinkClick r:id="rId4" tooltip="Chado Companalysis Module"/>
              </a:rPr>
              <a:t>Companalysis</a:t>
            </a:r>
            <a:r>
              <a:rPr lang="en-PH" altLang="en-US"/>
              <a:t> - for data from computational analysis</a:t>
            </a:r>
          </a:p>
          <a:p>
            <a:r>
              <a:rPr lang="en-PH" altLang="en-US">
                <a:hlinkClick r:id="rId5" tooltip="Chado Contact Module"/>
              </a:rPr>
              <a:t>Contact</a:t>
            </a:r>
            <a:r>
              <a:rPr lang="en-PH" altLang="en-US"/>
              <a:t> - for people, groups, and organizations</a:t>
            </a:r>
          </a:p>
          <a:p>
            <a:r>
              <a:rPr lang="en-PH" altLang="en-US" b="1">
                <a:hlinkClick r:id="rId6" tooltip="Chado CV Module"/>
              </a:rPr>
              <a:t>Controlled Vocabulary (cv)</a:t>
            </a:r>
            <a:r>
              <a:rPr lang="en-PH" altLang="en-US" b="1"/>
              <a:t> </a:t>
            </a:r>
            <a:r>
              <a:rPr lang="en-PH" altLang="en-US" b="1">
                <a:solidFill>
                  <a:srgbClr val="FF0000"/>
                </a:solidFill>
              </a:rPr>
              <a:t>- for controlled vocabularies and ontologies</a:t>
            </a:r>
          </a:p>
          <a:p>
            <a:r>
              <a:rPr lang="en-PH" altLang="en-US">
                <a:hlinkClick r:id="rId7" tooltip="Chado Expression Module"/>
              </a:rPr>
              <a:t>Expression</a:t>
            </a:r>
            <a:r>
              <a:rPr lang="en-PH" altLang="en-US"/>
              <a:t> - for summaries of RNA and protein expresssion</a:t>
            </a:r>
          </a:p>
          <a:p>
            <a:r>
              <a:rPr lang="en-PH" altLang="en-US">
                <a:hlinkClick r:id="rId8" tooltip="Chado General Module"/>
              </a:rPr>
              <a:t>General</a:t>
            </a:r>
            <a:r>
              <a:rPr lang="en-PH" altLang="en-US"/>
              <a:t> - for identifiers</a:t>
            </a:r>
          </a:p>
          <a:p>
            <a:r>
              <a:rPr lang="en-PH" altLang="en-US">
                <a:hlinkClick r:id="rId9" tooltip="Chado Genetic Module"/>
              </a:rPr>
              <a:t>Genetic</a:t>
            </a:r>
            <a:r>
              <a:rPr lang="en-PH" altLang="en-US"/>
              <a:t> - for genetic data and genotypes</a:t>
            </a:r>
          </a:p>
          <a:p>
            <a:r>
              <a:rPr lang="en-PH" altLang="en-US">
                <a:hlinkClick r:id="rId10" tooltip="Chado Library Module"/>
              </a:rPr>
              <a:t>Library</a:t>
            </a:r>
            <a:r>
              <a:rPr lang="en-PH" altLang="en-US"/>
              <a:t> - for descriptions of molecular libraries</a:t>
            </a:r>
          </a:p>
          <a:p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3842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5257800" y="9144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CHADO Modules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086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PH" altLang="en-US">
                <a:hlinkClick r:id="rId3" tooltip="Chado Mage Module"/>
              </a:rPr>
              <a:t>Mage</a:t>
            </a:r>
            <a:r>
              <a:rPr lang="en-PH" altLang="en-US"/>
              <a:t> - for microarray data</a:t>
            </a:r>
          </a:p>
          <a:p>
            <a:r>
              <a:rPr lang="en-PH" altLang="en-US">
                <a:hlinkClick r:id="rId4" tooltip="Chado Map Module"/>
              </a:rPr>
              <a:t>Map</a:t>
            </a:r>
            <a:r>
              <a:rPr lang="en-PH" altLang="en-US"/>
              <a:t> - for maps without sequence</a:t>
            </a:r>
          </a:p>
          <a:p>
            <a:r>
              <a:rPr lang="en-PH" altLang="en-US">
                <a:hlinkClick r:id="rId5" tooltip="Chado Organism Module"/>
              </a:rPr>
              <a:t>Organism</a:t>
            </a:r>
            <a:r>
              <a:rPr lang="en-PH" altLang="en-US"/>
              <a:t> - for taxonomic data</a:t>
            </a:r>
          </a:p>
          <a:p>
            <a:r>
              <a:rPr lang="en-PH" altLang="en-US" b="1">
                <a:solidFill>
                  <a:srgbClr val="FF0000"/>
                </a:solidFill>
                <a:hlinkClick r:id="rId6" tooltip="Chado Phenotype Module"/>
              </a:rPr>
              <a:t>Phenotype</a:t>
            </a:r>
            <a:r>
              <a:rPr lang="en-PH" altLang="en-US" b="1">
                <a:solidFill>
                  <a:srgbClr val="FF0000"/>
                </a:solidFill>
              </a:rPr>
              <a:t> - for phenotypic data</a:t>
            </a:r>
          </a:p>
          <a:p>
            <a:r>
              <a:rPr lang="en-PH" altLang="en-US">
                <a:hlinkClick r:id="rId7" tooltip="Chado Phylogeny Module"/>
              </a:rPr>
              <a:t>Phylogeny</a:t>
            </a:r>
            <a:r>
              <a:rPr lang="en-PH" altLang="en-US"/>
              <a:t> - for organisms and phylogenetic trees</a:t>
            </a:r>
          </a:p>
          <a:p>
            <a:r>
              <a:rPr lang="en-PH" altLang="en-US">
                <a:hlinkClick r:id="rId8" tooltip="Chado Publication Module"/>
              </a:rPr>
              <a:t>Publication (pub)</a:t>
            </a:r>
            <a:r>
              <a:rPr lang="en-PH" altLang="en-US"/>
              <a:t> - for publications and references</a:t>
            </a:r>
          </a:p>
          <a:p>
            <a:r>
              <a:rPr lang="en-PH" altLang="en-US">
                <a:hlinkClick r:id="rId9" tooltip="Chado Sequence Module"/>
              </a:rPr>
              <a:t>Sequence</a:t>
            </a:r>
            <a:r>
              <a:rPr lang="en-PH" altLang="en-US"/>
              <a:t> - for sequences and sequence features</a:t>
            </a:r>
          </a:p>
          <a:p>
            <a:r>
              <a:rPr lang="en-PH" altLang="en-US" b="1">
                <a:solidFill>
                  <a:srgbClr val="FF0000"/>
                </a:solidFill>
                <a:hlinkClick r:id="rId10" tooltip="Chado Stock Module"/>
              </a:rPr>
              <a:t>Stock</a:t>
            </a:r>
            <a:r>
              <a:rPr lang="en-PH" altLang="en-US" b="1">
                <a:solidFill>
                  <a:srgbClr val="FF0000"/>
                </a:solidFill>
              </a:rPr>
              <a:t> - for specimens and biological collections</a:t>
            </a:r>
          </a:p>
          <a:p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7550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708025"/>
          </a:xfrm>
        </p:spPr>
        <p:txBody>
          <a:bodyPr/>
          <a:lstStyle/>
          <a:p>
            <a:pPr>
              <a:defRPr/>
            </a:pPr>
            <a:r>
              <a:rPr lang="es-MX" dirty="0" err="1" smtClean="0"/>
              <a:t>Concepts</a:t>
            </a:r>
            <a:endParaRPr lang="es-MX" dirty="0"/>
          </a:p>
        </p:txBody>
      </p:sp>
      <p:sp>
        <p:nvSpPr>
          <p:cNvPr id="18435" name="TextBox 7"/>
          <p:cNvSpPr txBox="1">
            <a:spLocks noChangeArrowheads="1"/>
          </p:cNvSpPr>
          <p:nvPr/>
        </p:nvSpPr>
        <p:spPr bwMode="auto">
          <a:xfrm>
            <a:off x="5257800" y="9144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0070C0"/>
                </a:solidFill>
              </a:rPr>
              <a:t>CHADO Modules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08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PH" altLang="en-US">
              <a:hlinkClick r:id="rId3" tooltip="Chado Phenotype Module"/>
            </a:endParaRPr>
          </a:p>
          <a:p>
            <a:r>
              <a:rPr lang="en-PH" altLang="en-US">
                <a:hlinkClick r:id="rId4" tooltip="Chado CV Module"/>
              </a:rPr>
              <a:t>Controlled Vocabulary (cv)</a:t>
            </a:r>
            <a:r>
              <a:rPr lang="en-PH" altLang="en-US"/>
              <a:t> - for controlled vocabularies and ontologies</a:t>
            </a:r>
          </a:p>
          <a:p>
            <a:r>
              <a:rPr lang="en-PH" altLang="en-US">
                <a:hlinkClick r:id="rId3" tooltip="Chado Phenotype Module"/>
              </a:rPr>
              <a:t>Phenotype</a:t>
            </a:r>
            <a:r>
              <a:rPr lang="en-PH" altLang="en-US"/>
              <a:t> - for phenotypic data</a:t>
            </a:r>
          </a:p>
          <a:p>
            <a:r>
              <a:rPr lang="en-PH" altLang="en-US">
                <a:hlinkClick r:id="rId5" tooltip="Chado Stock Module"/>
              </a:rPr>
              <a:t>Stock</a:t>
            </a:r>
            <a:r>
              <a:rPr lang="en-PH" altLang="en-US"/>
              <a:t> - for specimens and biological collections</a:t>
            </a:r>
          </a:p>
          <a:p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42336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BP Standard Colours">
      <a:dk1>
        <a:srgbClr val="000000"/>
      </a:dk1>
      <a:lt1>
        <a:srgbClr val="FFFFFF"/>
      </a:lt1>
      <a:dk2>
        <a:srgbClr val="444444"/>
      </a:dk2>
      <a:lt2>
        <a:srgbClr val="BED6B2"/>
      </a:lt2>
      <a:accent1>
        <a:srgbClr val="F47F2B"/>
      </a:accent1>
      <a:accent2>
        <a:srgbClr val="00508D"/>
      </a:accent2>
      <a:accent3>
        <a:srgbClr val="668425"/>
      </a:accent3>
      <a:accent4>
        <a:srgbClr val="2B80F4"/>
      </a:accent4>
      <a:accent5>
        <a:srgbClr val="43D23A"/>
      </a:accent5>
      <a:accent6>
        <a:srgbClr val="8F000A"/>
      </a:accent6>
      <a:hlink>
        <a:srgbClr val="00508D"/>
      </a:hlink>
      <a:folHlink>
        <a:srgbClr val="2B80F4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2440</Words>
  <Application>Microsoft Office PowerPoint</Application>
  <PresentationFormat>On-screen Show (4:3)</PresentationFormat>
  <Paragraphs>296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PowerPoint Presentation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CHADO ND MODULE</vt:lpstr>
      <vt:lpstr>New DMS Schema</vt:lpstr>
      <vt:lpstr>Concepts</vt:lpstr>
      <vt:lpstr>Studies and Datasets</vt:lpstr>
      <vt:lpstr>Projectprop</vt:lpstr>
      <vt:lpstr>Projectprop for study information</vt:lpstr>
      <vt:lpstr>Projectprop for variables of datasets</vt:lpstr>
      <vt:lpstr>Trial Environment</vt:lpstr>
      <vt:lpstr>Germplasm Entries</vt:lpstr>
      <vt:lpstr>Stockprop</vt:lpstr>
      <vt:lpstr>Trial Design</vt:lpstr>
      <vt:lpstr>Trial Design</vt:lpstr>
      <vt:lpstr>Nd_experimentprop</vt:lpstr>
      <vt:lpstr>Nd_experiment linkages</vt:lpstr>
      <vt:lpstr>The Observation</vt:lpstr>
      <vt:lpstr>Controlled Vocabulary (CV) Related tables</vt:lpstr>
      <vt:lpstr>Standard Variable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BOIRE, Valérie (GCP)</dc:creator>
  <cp:lastModifiedBy>PORTUGAL, Arllet (CIMMYT)</cp:lastModifiedBy>
  <cp:revision>27</cp:revision>
  <dcterms:created xsi:type="dcterms:W3CDTF">2014-11-18T17:11:33Z</dcterms:created>
  <dcterms:modified xsi:type="dcterms:W3CDTF">2015-04-13T15:57:16Z</dcterms:modified>
</cp:coreProperties>
</file>