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Garamond"/>
      <p:regular r:id="rId22"/>
      <p:bold r:id="rId23"/>
      <p:italic r:id="rId24"/>
      <p:boldItalic r:id="rId25"/>
    </p:embeddedFont>
    <p:embeddedFont>
      <p:font typeface="Gentium Bas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Garamond-regular.fntdata"/><Relationship Id="rId21" Type="http://schemas.openxmlformats.org/officeDocument/2006/relationships/slide" Target="slides/slide17.xml"/><Relationship Id="rId24" Type="http://schemas.openxmlformats.org/officeDocument/2006/relationships/font" Target="fonts/Garamond-italic.fntdata"/><Relationship Id="rId23" Type="http://schemas.openxmlformats.org/officeDocument/2006/relationships/font" Target="fonts/Garamo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entiumBasic-regular.fntdata"/><Relationship Id="rId25" Type="http://schemas.openxmlformats.org/officeDocument/2006/relationships/font" Target="fonts/Garamond-boldItalic.fntdata"/><Relationship Id="rId28" Type="http://schemas.openxmlformats.org/officeDocument/2006/relationships/font" Target="fonts/GentiumBasic-italic.fntdata"/><Relationship Id="rId27" Type="http://schemas.openxmlformats.org/officeDocument/2006/relationships/font" Target="fonts/GentiumBas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entiumBas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9" Type="http://schemas.openxmlformats.org/officeDocument/2006/relationships/image" Target="../media/image20.gif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12.png"/><Relationship Id="rId6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890233" y="1612005"/>
            <a:ext cx="6545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Integration of I 4.0 </a:t>
            </a:r>
            <a:r>
              <a:rPr b="1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standards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Alina Arunova, Maxim Maltsev, Philipp Matyash, Sattar Rahimbeyli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364214" y="3245475"/>
            <a:ext cx="207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Tutor:</a:t>
            </a: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 Irlán Grangel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Responsibilities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9419" y="1809821"/>
            <a:ext cx="800100" cy="10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3126" y="1809821"/>
            <a:ext cx="800100" cy="10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1543" y="1809821"/>
            <a:ext cx="800100" cy="10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5250" y="1695521"/>
            <a:ext cx="1019100" cy="11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2255809" y="1360958"/>
            <a:ext cx="7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Sattar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492033" y="1360958"/>
            <a:ext cx="6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Max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079724" y="1360958"/>
            <a:ext cx="54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8233200" y="1360958"/>
            <a:ext cx="67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Alina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95983" y="4411453"/>
            <a:ext cx="4414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Code specifications for Front-end;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User-manual.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407732" y="4411453"/>
            <a:ext cx="43245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Architecture;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Code specifications for Back-end;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System overview.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543333" y="2975144"/>
            <a:ext cx="2216399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High-level plan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Requirements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Workplan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49300" y="1498600"/>
            <a:ext cx="52452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Front end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01.06 – 01.07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Implementing the possibility of file uploading;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Visualizing the data (in XML format).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01.07 – 01.08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Implementing the possibility of browsing in the achieved result.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01.08 – 01.09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Testing of created tools;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Creating specifications and documents.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6995804" y="1498600"/>
            <a:ext cx="49422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Back end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01.06 – 01.07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Development and realization of matching logic.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01.07 – 01.08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Development and realization of transport and security logics.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01.08 – 01.09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Testing of created tools;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Creating specifications and documents.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Use Case Diagram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4750" y="1119675"/>
            <a:ext cx="4562475" cy="52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Required tools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pic>
        <p:nvPicPr>
          <p:cNvPr descr="nginx" id="230" name="Shape 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3917" y="3317966"/>
            <a:ext cx="1532700" cy="31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von Spring" id="231" name="Shape 2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4168" y="2449285"/>
            <a:ext cx="1481400" cy="88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ulnerabilityteam.files.wordpress.com/2009/06/apache-tomcat_logo_nomatte1.jpg%3Fw%3D268%26h%3D129" id="232" name="Shape 2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69725" y="3082000"/>
            <a:ext cx="1545600" cy="7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Jena" id="233" name="Shape 2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98525" y="3448594"/>
            <a:ext cx="1431300" cy="1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939950" y="1356975"/>
            <a:ext cx="40110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0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Conceptual tech stack </a:t>
            </a:r>
          </a:p>
        </p:txBody>
      </p:sp>
      <p:pic>
        <p:nvPicPr>
          <p:cNvPr descr="687474703a2f2f707265636973696f6e2d736f6674776172652e636f6d2f77702d636f6e74656e742f75706c6f6164732f323031342f30342f6a5175726572792e676966.gif" id="235" name="Shape 2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64625" y="2786359"/>
            <a:ext cx="1376741" cy="13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Test cases: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Challenges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Results after implementation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Integration of I 4.0 </a:t>
            </a:r>
            <a:r>
              <a:rPr b="1"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standards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286650" y="2247100"/>
            <a:ext cx="56187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Q&amp;A?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338625" y="1700043"/>
            <a:ext cx="49269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I 4.0 or Industry 4.0 </a:t>
            </a: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is a combination of production methods with state-of-the-art information and communication technology. In the world of Industry 4.0, people, machines, equipment, logistics systems and products communicate and cooperate with each other directly.</a:t>
            </a:r>
          </a:p>
        </p:txBody>
      </p:sp>
      <p:pic>
        <p:nvPicPr>
          <p:cNvPr descr="http://www.plattform-i40.de/I40/Redaktion/EN/Bilder/topteaser-handlungsfelder.jpg?__blob=normal&amp;v=3"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929" y="1644144"/>
            <a:ext cx="4286400" cy="2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What is “</a:t>
            </a: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 4.0 </a:t>
            </a:r>
            <a:r>
              <a:rPr b="1"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standards” ?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519400" y="1375175"/>
            <a:ext cx="113928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1" lang="en-US" sz="30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The</a:t>
            </a:r>
            <a:r>
              <a:rPr b="1"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Problem</a:t>
            </a:r>
          </a:p>
          <a:p>
            <a:pPr lvl="0" marR="0" rtl="0" algn="l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381000" lvl="0" marL="457200" marR="0" rtl="0" algn="ctr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ntium Basic"/>
              <a:buChar char="●"/>
            </a:pPr>
            <a:r>
              <a:rPr lang="en-US" sz="24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Globalization forces large companies to go international</a:t>
            </a:r>
          </a:p>
          <a:p>
            <a:pPr indent="-381000" lvl="0" marL="457200" marR="0" rtl="0" algn="ctr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ntium Basic"/>
              <a:buChar char="●"/>
            </a:pPr>
            <a:r>
              <a:rPr lang="en-US" sz="24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Multinational companies tend to consolidate the standards</a:t>
            </a:r>
          </a:p>
          <a:p>
            <a:pPr indent="-381000" lvl="0" marL="457200" marR="0" rtl="0" algn="ctr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ntium Basic"/>
              <a:buChar char="●"/>
            </a:pPr>
            <a:r>
              <a:rPr lang="en-US" sz="24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Different industrial standards need to be matched</a:t>
            </a:r>
          </a:p>
          <a:p>
            <a:pPr indent="-381000" lvl="0" marL="457200" marR="0" rtl="0" algn="ctr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ntium Basic"/>
              <a:buChar char="●"/>
            </a:pPr>
            <a:r>
              <a:rPr lang="en-US" sz="24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Lots of time wasted onto manual object notation transcription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problem behind it?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617107" y="1582475"/>
            <a:ext cx="11303100" cy="4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1" lang="en-US" sz="30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The Solution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38100" lvl="0" marL="0" marR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validates each document against standard schema 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-38100" lvl="0" marL="0" marR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matches each entity of the document to a respectful entity of another document if possible according to ontology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consolidate the knowledge into the new unified standard</a:t>
            </a:r>
            <a:br>
              <a:rPr b="1"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</a:br>
            <a:br>
              <a:rPr b="1"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</a:b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Goal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63048" y="1550533"/>
            <a:ext cx="2306400" cy="3340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AML – ontology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&amp;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OPCUA – ontology</a:t>
            </a:r>
          </a:p>
        </p:txBody>
      </p:sp>
      <p:sp>
        <p:nvSpPr>
          <p:cNvPr id="124" name="Shape 124"/>
          <p:cNvSpPr/>
          <p:nvPr/>
        </p:nvSpPr>
        <p:spPr>
          <a:xfrm>
            <a:off x="1265195" y="2042964"/>
            <a:ext cx="1654500" cy="42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AML</a:t>
            </a: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 file</a:t>
            </a:r>
          </a:p>
        </p:txBody>
      </p:sp>
      <p:sp>
        <p:nvSpPr>
          <p:cNvPr id="125" name="Shape 125"/>
          <p:cNvSpPr/>
          <p:nvPr/>
        </p:nvSpPr>
        <p:spPr>
          <a:xfrm>
            <a:off x="1265195" y="3848016"/>
            <a:ext cx="1654500" cy="42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OPCUA</a:t>
            </a: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 file</a:t>
            </a:r>
          </a:p>
        </p:txBody>
      </p:sp>
      <p:cxnSp>
        <p:nvCxnSpPr>
          <p:cNvPr id="126" name="Shape 126"/>
          <p:cNvCxnSpPr>
            <a:stCxn id="124" idx="3"/>
            <a:endCxn id="123" idx="1"/>
          </p:cNvCxnSpPr>
          <p:nvPr/>
        </p:nvCxnSpPr>
        <p:spPr>
          <a:xfrm>
            <a:off x="2919695" y="2253414"/>
            <a:ext cx="1043400" cy="967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7" name="Shape 127"/>
          <p:cNvCxnSpPr>
            <a:stCxn id="125" idx="3"/>
            <a:endCxn id="123" idx="1"/>
          </p:cNvCxnSpPr>
          <p:nvPr/>
        </p:nvCxnSpPr>
        <p:spPr>
          <a:xfrm flipH="1" rot="10800000">
            <a:off x="2919695" y="3220866"/>
            <a:ext cx="1043400" cy="837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8" name="Shape 128"/>
          <p:cNvSpPr/>
          <p:nvPr/>
        </p:nvSpPr>
        <p:spPr>
          <a:xfrm>
            <a:off x="7067103" y="1832506"/>
            <a:ext cx="1654500" cy="42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AML</a:t>
            </a: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 file</a:t>
            </a:r>
          </a:p>
        </p:txBody>
      </p:sp>
      <p:sp>
        <p:nvSpPr>
          <p:cNvPr id="129" name="Shape 129"/>
          <p:cNvSpPr/>
          <p:nvPr/>
        </p:nvSpPr>
        <p:spPr>
          <a:xfrm>
            <a:off x="7067103" y="4058473"/>
            <a:ext cx="1654500" cy="42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OPCUA</a:t>
            </a: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 file</a:t>
            </a:r>
          </a:p>
        </p:txBody>
      </p:sp>
      <p:sp>
        <p:nvSpPr>
          <p:cNvPr id="130" name="Shape 130"/>
          <p:cNvSpPr/>
          <p:nvPr/>
        </p:nvSpPr>
        <p:spPr>
          <a:xfrm>
            <a:off x="9392663" y="3010465"/>
            <a:ext cx="1859100" cy="42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Integration</a:t>
            </a:r>
            <a:r>
              <a:rPr lang="en-US" sz="1800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 file</a:t>
            </a:r>
          </a:p>
        </p:txBody>
      </p:sp>
      <p:cxnSp>
        <p:nvCxnSpPr>
          <p:cNvPr id="131" name="Shape 131"/>
          <p:cNvCxnSpPr>
            <a:stCxn id="123" idx="3"/>
            <a:endCxn id="128" idx="1"/>
          </p:cNvCxnSpPr>
          <p:nvPr/>
        </p:nvCxnSpPr>
        <p:spPr>
          <a:xfrm flipH="1" rot="10800000">
            <a:off x="6269448" y="2042833"/>
            <a:ext cx="797700" cy="117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23" idx="3"/>
            <a:endCxn id="129" idx="1"/>
          </p:cNvCxnSpPr>
          <p:nvPr/>
        </p:nvCxnSpPr>
        <p:spPr>
          <a:xfrm>
            <a:off x="6269448" y="3220933"/>
            <a:ext cx="797700" cy="1047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" name="Shape 133"/>
          <p:cNvCxnSpPr>
            <a:stCxn id="123" idx="3"/>
            <a:endCxn id="130" idx="1"/>
          </p:cNvCxnSpPr>
          <p:nvPr/>
        </p:nvCxnSpPr>
        <p:spPr>
          <a:xfrm>
            <a:off x="6269448" y="3220933"/>
            <a:ext cx="312329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1195726" y="5572025"/>
            <a:ext cx="35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A200"/>
                </a:solidFill>
                <a:latin typeface="Gentium Basic"/>
                <a:ea typeface="Gentium Basic"/>
                <a:cs typeface="Gentium Basic"/>
                <a:sym typeface="Gentium Basic"/>
              </a:rPr>
              <a:t>All files are in XML format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855" y="2609025"/>
            <a:ext cx="1041900" cy="6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557" y="4481339"/>
            <a:ext cx="1041900" cy="6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6992" y="3626914"/>
            <a:ext cx="1674900" cy="10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Visualisation of the process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Functional Requirements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979725" y="1067200"/>
            <a:ext cx="10077000" cy="5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3000" u="sng"/>
              <a:t>High Priority: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Provide automatic document validation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Visualizing input (tree mode)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Direct topology mapping and producing integration 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 u="sng">
                <a:solidFill>
                  <a:schemeClr val="dk1"/>
                </a:solidFill>
              </a:rPr>
              <a:t>Low Priority: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Demo testing of the output against Gold Standard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SPARQL query for the output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Non-functional</a:t>
            </a: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Requirements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979725" y="1067200"/>
            <a:ext cx="10077000" cy="5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3000" u="sng"/>
              <a:t>High Priority: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Security and fault tolerance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3000" u="sng">
                <a:solidFill>
                  <a:schemeClr val="dk1"/>
                </a:solidFill>
              </a:rPr>
              <a:t>Low Priority: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Time tolerant processing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Scalability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Semantic fuzzy matching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User-friendly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Architecture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8434" y="1003961"/>
            <a:ext cx="8775300" cy="53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332" y="6074001"/>
            <a:ext cx="1866600" cy="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0" y="0"/>
            <a:ext cx="11303100" cy="88890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Visualisation of the workflow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110" y="0"/>
            <a:ext cx="8889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17713" y="6371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8801" y="1487734"/>
            <a:ext cx="5885699" cy="41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4870" y="1426775"/>
            <a:ext cx="39243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