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2edd90b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2edd90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2edd90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2edd90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c4e164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c4e164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4e164c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4e164c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Important: in this case you start with the refinement, then test implementation then productive code and finally the test of the code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4e164c6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4e164c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c4e164c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c4e164c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2edd90b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b2edd90b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2edd90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2edd90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2edd9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b2edd9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b2edd9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b2edd9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c4e164c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c4e164c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c4e164c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c4e164c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2edd90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2edd90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2edd90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2edd90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2edd90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2edd90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4e164c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4e164c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700"/>
              <a:t>Agile Development of Computer Games</a:t>
            </a:r>
            <a:endParaRPr sz="7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Jürgen Hesser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- Prototyping first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If </a:t>
            </a:r>
            <a:r>
              <a:rPr lang="de"/>
              <a:t>clear what should be developed: do it, otherwise </a:t>
            </a:r>
            <a:r>
              <a:rPr b="1" lang="de"/>
              <a:t>Prototype!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yes</a:t>
            </a:r>
            <a:r>
              <a:rPr lang="de"/>
              <a:t>: </a:t>
            </a:r>
            <a:br>
              <a:rPr lang="de"/>
            </a:br>
            <a:r>
              <a:rPr lang="de"/>
              <a:t>- write </a:t>
            </a:r>
            <a:r>
              <a:rPr lang="de"/>
              <a:t>detailed</a:t>
            </a:r>
            <a:r>
              <a:rPr lang="de"/>
              <a:t> requirements - keep it complete, should be verifiable, </a:t>
            </a:r>
            <a:r>
              <a:rPr lang="de"/>
              <a:t>quantitative</a:t>
            </a:r>
            <a:r>
              <a:rPr lang="de"/>
              <a:t> (small: how small in mm)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no: </a:t>
            </a:r>
            <a:br>
              <a:rPr lang="de"/>
            </a:br>
            <a:r>
              <a:rPr lang="de"/>
              <a:t>- implement </a:t>
            </a:r>
            <a:r>
              <a:rPr b="1" lang="de"/>
              <a:t>prototype</a:t>
            </a:r>
            <a:r>
              <a:rPr lang="de"/>
              <a:t>: Each prototype </a:t>
            </a:r>
            <a:r>
              <a:rPr lang="de" u="sng"/>
              <a:t>answers a specific question</a:t>
            </a:r>
            <a:r>
              <a:rPr lang="de"/>
              <a:t>; if answered, task can be completed. Multiple questions = multiple prototypes. Prototypes are throw-away code, quite unstructured. You might use it for testing; prototypes are often formulated with scripting, final code with C++ or C#</a:t>
            </a:r>
            <a:endParaRPr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SCRUM - Process: Requirements - Tests - Implementation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first finalize requirements and all details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then test code </a:t>
            </a:r>
            <a:r>
              <a:rPr lang="de" sz="2200"/>
              <a:t>derived</a:t>
            </a:r>
            <a:r>
              <a:rPr lang="de" sz="2200"/>
              <a:t> from requirements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for simple code (setting flags etc): code review: </a:t>
            </a:r>
            <a:r>
              <a:rPr lang="de" sz="1800"/>
              <a:t>make a structured code review with pre-defined questions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sometimes, you have to write code that you can test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/>
              <a:t>develop code and test it</a:t>
            </a:r>
            <a:endParaRPr sz="2200"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Realization - gradual introduction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Week 1+2: </a:t>
            </a:r>
            <a:r>
              <a:rPr b="1" lang="de" sz="1500">
                <a:solidFill>
                  <a:srgbClr val="FF0000"/>
                </a:solidFill>
              </a:rPr>
              <a:t>only implement prototypes</a:t>
            </a:r>
            <a:r>
              <a:rPr lang="de" sz="1500">
                <a:solidFill>
                  <a:schemeClr val="dk1"/>
                </a:solidFill>
              </a:rPr>
              <a:t> (i.e. no productive code)</a:t>
            </a:r>
            <a:endParaRPr sz="15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a.</a:t>
            </a:r>
            <a:r>
              <a:rPr lang="de" sz="1100">
                <a:solidFill>
                  <a:schemeClr val="dk1"/>
                </a:solidFill>
              </a:rPr>
              <a:t>       </a:t>
            </a:r>
            <a:r>
              <a:rPr lang="de" sz="1500">
                <a:solidFill>
                  <a:schemeClr val="dk1"/>
                </a:solidFill>
              </a:rPr>
              <a:t>This allows to get </a:t>
            </a:r>
            <a:r>
              <a:rPr lang="de" sz="1500">
                <a:solidFill>
                  <a:srgbClr val="FF0000"/>
                </a:solidFill>
              </a:rPr>
              <a:t>acquainted with the game engine</a:t>
            </a:r>
            <a:r>
              <a:rPr lang="de" sz="1500">
                <a:solidFill>
                  <a:schemeClr val="dk1"/>
                </a:solidFill>
              </a:rPr>
              <a:t> for the most simple tasks.</a:t>
            </a:r>
            <a:endParaRPr sz="15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b.</a:t>
            </a:r>
            <a:r>
              <a:rPr lang="de" sz="1100">
                <a:solidFill>
                  <a:schemeClr val="dk1"/>
                </a:solidFill>
              </a:rPr>
              <a:t>       </a:t>
            </a:r>
            <a:r>
              <a:rPr lang="de" sz="1500">
                <a:solidFill>
                  <a:schemeClr val="dk1"/>
                </a:solidFill>
              </a:rPr>
              <a:t>It allows to learn </a:t>
            </a:r>
            <a:r>
              <a:rPr lang="de" sz="1500">
                <a:solidFill>
                  <a:srgbClr val="FF0000"/>
                </a:solidFill>
              </a:rPr>
              <a:t>how to realize unit tests</a:t>
            </a:r>
            <a:r>
              <a:rPr lang="de" sz="1500">
                <a:solidFill>
                  <a:schemeClr val="dk1"/>
                </a:solidFill>
              </a:rPr>
              <a:t> for the prototype code (which is for many not really clear how this is realized)</a:t>
            </a:r>
            <a:endParaRPr sz="15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c.</a:t>
            </a:r>
            <a:r>
              <a:rPr lang="de" sz="1100">
                <a:solidFill>
                  <a:schemeClr val="dk1"/>
                </a:solidFill>
              </a:rPr>
              <a:t>       </a:t>
            </a:r>
            <a:r>
              <a:rPr lang="de" sz="1500">
                <a:solidFill>
                  <a:schemeClr val="dk1"/>
                </a:solidFill>
              </a:rPr>
              <a:t>It allows to </a:t>
            </a:r>
            <a:r>
              <a:rPr lang="de" sz="1500">
                <a:solidFill>
                  <a:srgbClr val="FF0000"/>
                </a:solidFill>
              </a:rPr>
              <a:t>correctly use trello</a:t>
            </a:r>
            <a:r>
              <a:rPr lang="de" sz="1500">
                <a:solidFill>
                  <a:schemeClr val="dk1"/>
                </a:solidFill>
              </a:rPr>
              <a:t> (e.g. that the backlog stack should be completely filled with tasks as far as they are already known) and to use an extra stack for all documents (such as use-case text, UML diagrams, requirements)</a:t>
            </a:r>
            <a:endParaRPr sz="15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>
                <a:solidFill>
                  <a:schemeClr val="dk1"/>
                </a:solidFill>
              </a:rPr>
              <a:t>d.</a:t>
            </a:r>
            <a:r>
              <a:rPr lang="de" sz="1100">
                <a:solidFill>
                  <a:schemeClr val="dk1"/>
                </a:solidFill>
              </a:rPr>
              <a:t>       </a:t>
            </a:r>
            <a:r>
              <a:rPr lang="de" sz="1500">
                <a:solidFill>
                  <a:schemeClr val="dk1"/>
                </a:solidFill>
              </a:rPr>
              <a:t>It also allows to </a:t>
            </a:r>
            <a:r>
              <a:rPr lang="de" sz="1500">
                <a:solidFill>
                  <a:srgbClr val="FF0000"/>
                </a:solidFill>
              </a:rPr>
              <a:t>correctly use the Git</a:t>
            </a:r>
            <a:r>
              <a:rPr lang="de" sz="1500">
                <a:solidFill>
                  <a:schemeClr val="dk1"/>
                </a:solidFill>
              </a:rPr>
              <a:t> version control system in the first two weeks – hence the amount of programming is limited and the quality of the prototypes is secondary.</a:t>
            </a:r>
            <a:endParaRPr sz="15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>
                <a:solidFill>
                  <a:schemeClr val="dk1"/>
                </a:solidFill>
              </a:rPr>
              <a:t>e.</a:t>
            </a:r>
            <a:r>
              <a:rPr lang="de" sz="1100">
                <a:solidFill>
                  <a:schemeClr val="dk1"/>
                </a:solidFill>
              </a:rPr>
              <a:t>       </a:t>
            </a:r>
            <a:r>
              <a:rPr lang="de" sz="1500">
                <a:solidFill>
                  <a:schemeClr val="dk1"/>
                </a:solidFill>
              </a:rPr>
              <a:t>In the 2-weekly meeting it is checked by how far you are able to correctly use trello. </a:t>
            </a:r>
            <a:endParaRPr sz="2200"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Realization - gradual introduction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>
                <a:solidFill>
                  <a:schemeClr val="dk1"/>
                </a:solidFill>
              </a:rPr>
              <a:t>Week 3+4: develop </a:t>
            </a:r>
            <a:r>
              <a:rPr lang="de" sz="1900">
                <a:solidFill>
                  <a:srgbClr val="FF0000"/>
                </a:solidFill>
              </a:rPr>
              <a:t>first productive code</a:t>
            </a:r>
            <a:endParaRPr sz="1900">
              <a:solidFill>
                <a:srgbClr val="FF0000"/>
              </a:solidFill>
            </a:endParaRPr>
          </a:p>
          <a:p>
            <a:pPr indent="-630000" lvl="0" marL="126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>
                <a:solidFill>
                  <a:schemeClr val="dk1"/>
                </a:solidFill>
              </a:rPr>
              <a:t>a.</a:t>
            </a:r>
            <a:r>
              <a:rPr lang="de" sz="1500">
                <a:solidFill>
                  <a:schemeClr val="dk1"/>
                </a:solidFill>
              </a:rPr>
              <a:t>     </a:t>
            </a:r>
            <a:r>
              <a:rPr lang="de" sz="1900">
                <a:solidFill>
                  <a:schemeClr val="dk1"/>
                </a:solidFill>
              </a:rPr>
              <a:t>  Complement the </a:t>
            </a:r>
            <a:r>
              <a:rPr lang="de" sz="1900">
                <a:solidFill>
                  <a:srgbClr val="FF0000"/>
                </a:solidFill>
              </a:rPr>
              <a:t>requirements </a:t>
            </a:r>
            <a:r>
              <a:rPr lang="de" sz="1900">
                <a:solidFill>
                  <a:schemeClr val="dk1"/>
                </a:solidFill>
              </a:rPr>
              <a:t>and</a:t>
            </a:r>
            <a:br>
              <a:rPr lang="de" sz="1500">
                <a:solidFill>
                  <a:schemeClr val="dk1"/>
                </a:solidFill>
              </a:rPr>
            </a:br>
            <a:r>
              <a:rPr lang="de" sz="1900">
                <a:solidFill>
                  <a:schemeClr val="dk1"/>
                </a:solidFill>
              </a:rPr>
              <a:t>Use the </a:t>
            </a:r>
            <a:r>
              <a:rPr lang="de" sz="1900">
                <a:solidFill>
                  <a:srgbClr val="FF0000"/>
                </a:solidFill>
              </a:rPr>
              <a:t>test-driven</a:t>
            </a:r>
            <a:r>
              <a:rPr lang="de" sz="1900">
                <a:solidFill>
                  <a:schemeClr val="dk1"/>
                </a:solidFill>
              </a:rPr>
              <a:t> approach – and learn how to write code so that it is testable by unit tests</a:t>
            </a:r>
            <a:endParaRPr sz="19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>
                <a:solidFill>
                  <a:schemeClr val="dk1"/>
                </a:solidFill>
              </a:rPr>
              <a:t>b.</a:t>
            </a:r>
            <a:r>
              <a:rPr lang="de" sz="1500">
                <a:solidFill>
                  <a:schemeClr val="dk1"/>
                </a:solidFill>
              </a:rPr>
              <a:t>       </a:t>
            </a:r>
            <a:r>
              <a:rPr lang="de" sz="1900">
                <a:solidFill>
                  <a:srgbClr val="FF0000"/>
                </a:solidFill>
              </a:rPr>
              <a:t>Estimate used time</a:t>
            </a:r>
            <a:endParaRPr sz="1900">
              <a:solidFill>
                <a:srgbClr val="FF0000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</a:rPr>
              <a:t>c.</a:t>
            </a:r>
            <a:r>
              <a:rPr lang="de" sz="1500">
                <a:solidFill>
                  <a:schemeClr val="dk1"/>
                </a:solidFill>
              </a:rPr>
              <a:t>       </a:t>
            </a:r>
            <a:r>
              <a:rPr b="1" lang="de" sz="1900">
                <a:solidFill>
                  <a:srgbClr val="666666"/>
                </a:solidFill>
              </a:rPr>
              <a:t>Learn to use static code analysis such as SonarQube: </a:t>
            </a:r>
            <a:br>
              <a:rPr b="1" lang="de" sz="1900">
                <a:solidFill>
                  <a:srgbClr val="666666"/>
                </a:solidFill>
              </a:rPr>
            </a:br>
            <a:r>
              <a:rPr b="1" lang="de" sz="1900">
                <a:solidFill>
                  <a:srgbClr val="666666"/>
                </a:solidFill>
              </a:rPr>
              <a:t>very useful but not a must</a:t>
            </a:r>
            <a:endParaRPr b="1" sz="1900">
              <a:solidFill>
                <a:srgbClr val="666666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chemeClr val="dk1"/>
                </a:solidFill>
              </a:rPr>
              <a:t>d.</a:t>
            </a:r>
            <a:r>
              <a:rPr lang="de" sz="1500">
                <a:solidFill>
                  <a:schemeClr val="dk1"/>
                </a:solidFill>
              </a:rPr>
              <a:t>       </a:t>
            </a:r>
            <a:r>
              <a:rPr lang="de" sz="1900">
                <a:solidFill>
                  <a:schemeClr val="dk1"/>
                </a:solidFill>
              </a:rPr>
              <a:t>In the 2-weekly meeting the </a:t>
            </a:r>
            <a:r>
              <a:rPr lang="de" sz="1900">
                <a:solidFill>
                  <a:srgbClr val="FF0000"/>
                </a:solidFill>
              </a:rPr>
              <a:t>code quality</a:t>
            </a:r>
            <a:r>
              <a:rPr lang="de" sz="1900">
                <a:solidFill>
                  <a:schemeClr val="dk1"/>
                </a:solidFill>
              </a:rPr>
              <a:t> is checked (clean code, code complexity) and what results you got using static code analysis</a:t>
            </a:r>
            <a:endParaRPr sz="2600"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Realization - gradual introduction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>
                <a:solidFill>
                  <a:schemeClr val="dk1"/>
                </a:solidFill>
              </a:rPr>
              <a:t>Week 5+6: </a:t>
            </a:r>
            <a:r>
              <a:rPr b="1" lang="de" sz="1900">
                <a:solidFill>
                  <a:srgbClr val="FF0000"/>
                </a:solidFill>
              </a:rPr>
              <a:t>Process</a:t>
            </a:r>
            <a:r>
              <a:rPr lang="de" sz="1900">
                <a:solidFill>
                  <a:schemeClr val="dk1"/>
                </a:solidFill>
              </a:rPr>
              <a:t> understanding</a:t>
            </a:r>
            <a:endParaRPr sz="19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900">
                <a:solidFill>
                  <a:schemeClr val="dk1"/>
                </a:solidFill>
              </a:rPr>
              <a:t>a.</a:t>
            </a:r>
            <a:r>
              <a:rPr lang="de" sz="1500">
                <a:solidFill>
                  <a:schemeClr val="dk1"/>
                </a:solidFill>
              </a:rPr>
              <a:t>       </a:t>
            </a:r>
            <a:r>
              <a:rPr lang="de" sz="1900">
                <a:solidFill>
                  <a:schemeClr val="dk1"/>
                </a:solidFill>
              </a:rPr>
              <a:t>In this period you learn how to </a:t>
            </a:r>
            <a:r>
              <a:rPr lang="de" sz="1900">
                <a:solidFill>
                  <a:srgbClr val="FF0000"/>
                </a:solidFill>
              </a:rPr>
              <a:t>correctly list defects</a:t>
            </a:r>
            <a:r>
              <a:rPr lang="de" sz="1900">
                <a:solidFill>
                  <a:schemeClr val="dk1"/>
                </a:solidFill>
              </a:rPr>
              <a:t> in the process</a:t>
            </a:r>
            <a:endParaRPr sz="19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900">
                <a:solidFill>
                  <a:schemeClr val="dk1"/>
                </a:solidFill>
              </a:rPr>
              <a:t>b.</a:t>
            </a:r>
            <a:r>
              <a:rPr lang="de" sz="1500">
                <a:solidFill>
                  <a:schemeClr val="dk1"/>
                </a:solidFill>
              </a:rPr>
              <a:t>       </a:t>
            </a:r>
            <a:r>
              <a:rPr lang="de" sz="1900">
                <a:solidFill>
                  <a:schemeClr val="dk1"/>
                </a:solidFill>
              </a:rPr>
              <a:t>You also learn how to </a:t>
            </a:r>
            <a:r>
              <a:rPr lang="de" sz="1900">
                <a:solidFill>
                  <a:srgbClr val="FF0000"/>
                </a:solidFill>
              </a:rPr>
              <a:t>efficiently perform tests</a:t>
            </a:r>
            <a:endParaRPr sz="1900">
              <a:solidFill>
                <a:srgbClr val="FF0000"/>
              </a:solidFill>
            </a:endParaRPr>
          </a:p>
          <a:p>
            <a:pPr indent="-2286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900">
                <a:solidFill>
                  <a:schemeClr val="dk1"/>
                </a:solidFill>
              </a:rPr>
              <a:t>c. 	In the 2-weekly meeting the </a:t>
            </a:r>
            <a:r>
              <a:rPr lang="de" sz="1900">
                <a:solidFill>
                  <a:srgbClr val="FF0000"/>
                </a:solidFill>
              </a:rPr>
              <a:t>defect list is discussed</a:t>
            </a:r>
            <a:r>
              <a:rPr lang="de" sz="1900">
                <a:solidFill>
                  <a:schemeClr val="dk1"/>
                </a:solidFill>
              </a:rPr>
              <a:t> and the means how to overcome them, also the </a:t>
            </a:r>
            <a:r>
              <a:rPr lang="de" sz="1900">
                <a:solidFill>
                  <a:srgbClr val="FF0000"/>
                </a:solidFill>
              </a:rPr>
              <a:t>tests</a:t>
            </a:r>
            <a:r>
              <a:rPr lang="de" sz="1900">
                <a:solidFill>
                  <a:schemeClr val="dk1"/>
                </a:solidFill>
              </a:rPr>
              <a:t> are checked to see by how far your code is covered by tests. </a:t>
            </a:r>
            <a:endParaRPr sz="26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Realization - gradual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544275" lvl="0" marL="63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1.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Week 7+8: </a:t>
            </a:r>
            <a:r>
              <a:rPr lang="de" sz="2334">
                <a:solidFill>
                  <a:srgbClr val="FF0000"/>
                </a:solidFill>
              </a:rPr>
              <a:t>Full </a:t>
            </a:r>
            <a:r>
              <a:rPr lang="de" sz="2334">
                <a:solidFill>
                  <a:schemeClr val="dk1"/>
                </a:solidFill>
              </a:rPr>
              <a:t>SCRUM </a:t>
            </a:r>
            <a:r>
              <a:rPr lang="de" sz="2334">
                <a:solidFill>
                  <a:srgbClr val="FF0000"/>
                </a:solidFill>
              </a:rPr>
              <a:t>cycle </a:t>
            </a:r>
            <a:r>
              <a:rPr lang="de" sz="2334">
                <a:solidFill>
                  <a:schemeClr val="dk1"/>
                </a:solidFill>
              </a:rPr>
              <a:t>executed</a:t>
            </a:r>
            <a:endParaRPr sz="2334">
              <a:solidFill>
                <a:schemeClr val="dk1"/>
              </a:solidFill>
            </a:endParaRPr>
          </a:p>
          <a:p>
            <a:pPr indent="-544275" lvl="0" marL="108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a.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In this period you assemble all parts for your complete process and the first updates of the process</a:t>
            </a:r>
            <a:endParaRPr sz="2334">
              <a:solidFill>
                <a:schemeClr val="dk1"/>
              </a:solidFill>
            </a:endParaRPr>
          </a:p>
          <a:p>
            <a:pPr indent="-544275" lvl="0" marL="108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b.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In the 2-weekly meeting the </a:t>
            </a:r>
            <a:r>
              <a:rPr lang="de" sz="2334">
                <a:solidFill>
                  <a:srgbClr val="FF0000"/>
                </a:solidFill>
              </a:rPr>
              <a:t>process updates</a:t>
            </a:r>
            <a:r>
              <a:rPr lang="de" sz="2334">
                <a:solidFill>
                  <a:schemeClr val="dk1"/>
                </a:solidFill>
              </a:rPr>
              <a:t> are checked.</a:t>
            </a:r>
            <a:endParaRPr sz="2334">
              <a:solidFill>
                <a:schemeClr val="dk1"/>
              </a:solidFill>
            </a:endParaRPr>
          </a:p>
          <a:p>
            <a:pPr indent="-544275" lvl="0" marL="63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2.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Week 9-10: </a:t>
            </a:r>
            <a:r>
              <a:rPr lang="de" sz="2334">
                <a:solidFill>
                  <a:srgbClr val="FF0000"/>
                </a:solidFill>
              </a:rPr>
              <a:t>Continuous improvement</a:t>
            </a:r>
            <a:endParaRPr sz="2334">
              <a:solidFill>
                <a:srgbClr val="FF0000"/>
              </a:solidFill>
            </a:endParaRPr>
          </a:p>
          <a:p>
            <a:pPr indent="-544275" lvl="0" marL="108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a.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In this week you observe how your </a:t>
            </a:r>
            <a:r>
              <a:rPr lang="de" sz="2334">
                <a:solidFill>
                  <a:srgbClr val="FF0000"/>
                </a:solidFill>
              </a:rPr>
              <a:t>process improves</a:t>
            </a:r>
            <a:r>
              <a:rPr lang="de" sz="2334">
                <a:solidFill>
                  <a:schemeClr val="dk1"/>
                </a:solidFill>
              </a:rPr>
              <a:t> and report this in the 2-weekly meeting</a:t>
            </a:r>
            <a:endParaRPr sz="2334">
              <a:solidFill>
                <a:schemeClr val="dk1"/>
              </a:solidFill>
            </a:endParaRPr>
          </a:p>
          <a:p>
            <a:pPr indent="-544275" lvl="0" marL="63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113"/>
              <a:buFont typeface="Arial"/>
              <a:buNone/>
            </a:pPr>
            <a:r>
              <a:rPr lang="de" sz="2334">
                <a:solidFill>
                  <a:schemeClr val="dk1"/>
                </a:solidFill>
              </a:rPr>
              <a:t>3.</a:t>
            </a:r>
            <a:r>
              <a:rPr lang="de" sz="1934">
                <a:solidFill>
                  <a:schemeClr val="dk1"/>
                </a:solidFill>
              </a:rPr>
              <a:t>       </a:t>
            </a:r>
            <a:r>
              <a:rPr lang="de" sz="2334">
                <a:solidFill>
                  <a:schemeClr val="dk1"/>
                </a:solidFill>
              </a:rPr>
              <a:t>Week 11-20 (Anfängerpraktikum: 11-12): Depending on how much time is left, there are </a:t>
            </a:r>
            <a:r>
              <a:rPr lang="de" sz="2334">
                <a:solidFill>
                  <a:srgbClr val="FF0000"/>
                </a:solidFill>
              </a:rPr>
              <a:t>occasional checks or suggestions</a:t>
            </a:r>
            <a:r>
              <a:rPr lang="de" sz="2334">
                <a:solidFill>
                  <a:schemeClr val="dk1"/>
                </a:solidFill>
              </a:rPr>
              <a:t>. </a:t>
            </a:r>
            <a:endParaRPr sz="2334">
              <a:solidFill>
                <a:schemeClr val="dk1"/>
              </a:solidFill>
            </a:endParaRPr>
          </a:p>
          <a:p>
            <a:pPr indent="85725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Report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Important: First meet then report writing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All documents such as use-case, requirements (begin and end of project) and architecture / </a:t>
            </a:r>
            <a:r>
              <a:rPr lang="de"/>
              <a:t>class</a:t>
            </a:r>
            <a:r>
              <a:rPr lang="de"/>
              <a:t> diagram are part of the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&gt;=50% of report focus on development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discuss start point given e.g. graphically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discuss on examples, where improvements were necessary and </a:t>
            </a:r>
            <a:r>
              <a:rPr lang="de"/>
              <a:t>how</a:t>
            </a:r>
            <a:r>
              <a:rPr lang="de"/>
              <a:t> they improved the process (graphically)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If report is finished, send that to me for comments before you finally submit it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Presentations ca. 30 minutes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after report: Meeting for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Ca. 50% on development process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game development and game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</a:t>
            </a:r>
            <a:r>
              <a:rPr lang="de"/>
              <a:t>small</a:t>
            </a:r>
            <a:r>
              <a:rPr lang="de"/>
              <a:t> demo at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discussions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Important: send me </a:t>
            </a:r>
            <a:r>
              <a:rPr lang="de"/>
              <a:t>slides</a:t>
            </a:r>
            <a:r>
              <a:rPr lang="de"/>
              <a:t> beforehand for suggestions to </a:t>
            </a:r>
            <a:r>
              <a:rPr lang="de"/>
              <a:t>improve</a:t>
            </a:r>
            <a:r>
              <a:rPr lang="de"/>
              <a:t>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Test presentation first and then final presentation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First Steps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Link for, initialize CI/CD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Trello Link for management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3 or more columns with 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To Do or Backlog: sequence = priority resp. A before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Doing (1 Task per Team member)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Done (finished parts)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Central dashboard: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GitHub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Documents such as requirement analysis, use-case and architecture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Use-case definition- graphical, interaction diagram, use-case diagram, sequence diagram etc.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you should have an idea of the game in order to prevent later misunderstandings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this is the requirement to formulate the requirement analysis document that are derived from the use-cases - use also formal UML diagrams such as interaction diagram or use case to structure your ideas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Requirement Analysis- s. Google.Doc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beginning - rough items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refined during the project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format needs not to be filled completely - only if it makes sense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Architecture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de"/>
              <a:t>Important! Once defined, it is like concrete, hard to change: so make it as flexible as possible, overdesign 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SCRUM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Report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Presentation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Approach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Meeting Cycles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M1: Weekly meeting for development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M2: Bi-weekly meeting with supervisor (me)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SCRUM: M1 Meeting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42250" y="3314825"/>
            <a:ext cx="2262600" cy="8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Planning</a:t>
            </a:r>
            <a:r>
              <a:rPr lang="de"/>
              <a:t>: Trello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sorted according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necessity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742250" y="24115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Planning</a:t>
            </a:r>
            <a:r>
              <a:rPr lang="de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problems occurred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42250" y="15521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Planning: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report: what has been done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795075" y="24115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reasons for the problems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795075" y="15844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name the problems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795075" y="32386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solution, to prevent these problems in future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52150" y="3238625"/>
            <a:ext cx="2262600" cy="70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change the process! do not use long rule sets!</a:t>
            </a:r>
            <a:endParaRPr/>
          </a:p>
        </p:txBody>
      </p:sp>
      <p:cxnSp>
        <p:nvCxnSpPr>
          <p:cNvPr id="90" name="Google Shape;90;p17"/>
          <p:cNvCxnSpPr>
            <a:stCxn id="87" idx="2"/>
            <a:endCxn id="86" idx="0"/>
          </p:cNvCxnSpPr>
          <p:nvPr/>
        </p:nvCxnSpPr>
        <p:spPr>
          <a:xfrm>
            <a:off x="4926375" y="2285525"/>
            <a:ext cx="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6" idx="2"/>
            <a:endCxn id="88" idx="0"/>
          </p:cNvCxnSpPr>
          <p:nvPr/>
        </p:nvCxnSpPr>
        <p:spPr>
          <a:xfrm>
            <a:off x="4926375" y="3112625"/>
            <a:ext cx="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3146850" y="2154725"/>
            <a:ext cx="452400" cy="121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145050" y="3489300"/>
            <a:ext cx="528000" cy="18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Rough sequence: weekly meeting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Discussion of recent implementations - keep all on the current status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Discussion of steps that were not perfect (produced misunderstandings or errors):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everything that does not run perfectly, i.e. where errors or misunderstandings occurred, are considered as errors of the development process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Q: was could have been the reason for this problem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Q: how could the process to be improved to prevent such errors in the future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Planning for subsequent week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what has to be developed first from the logical point of view (e.g. abstract class before concrete class)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which has the higher priority: most important elements first so that in the end the most important elements of the game are implemented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after each week, the functionality of the game should be increased and a game should be runnable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e.g. you start with an empty frame at the beginning that is extended successively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For each task estimate the time needed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de"/>
              <a:t>good idea: diary: s. google doc; via such a diary you get experience how to estimate your required time for the task 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SCRUM: M1 Meeting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 day per week for implementation = requirements + tests + coding + code review + testing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update increases the functions of the game so that game can be played - this helps to see whether there are side effects (s.a. integration tests) and how this effects the 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Each test is a unit test to be able to run it later automatically (s.a. Continuous Delivery and Continuous Integration)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Time Estimate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two-weekly meetings: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Role: give feedback to different items in the development process (learning items in internship/practical)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Discussion of problems that occurred, changes on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time estimates ok?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requirements analysis detailing ok?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Tests ok?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Code snippets/code quality ok?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…</a:t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SCRUM: M2 Meeting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33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SCRUM Implementation Process Model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885" y="0"/>
            <a:ext cx="55019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