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D41C6E-8D2B-4992-8247-C64FB2FEDF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973F16-4294-4461-A985-837F6A2943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CAA83F-59A1-4765-BF35-ECB32E5BF0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A05253-0D6B-42A9-B11F-6D5CC74A51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A08233-F2E5-4422-971A-28F331099C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8523EE-E4D9-432A-85BF-C65554D6FD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E3C0D4-98CE-46C2-8C1A-D5EFA320C2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C31244-158F-4222-A901-08553D32D6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E82C72-456A-4ED8-8B49-1C43289B7E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156499-C887-44D7-9D67-5DC5D6476D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8CE7B7-4C33-43F6-97FE-2335EC74F2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738996-862B-4FF0-9E39-40C5E80AC7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E11EF5-88A6-4F95-8781-A7A717A40B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C56FDB-85AA-42C4-96ED-242BEC9E2C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B81129-BA5D-454D-8768-0DA85BC1D2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B0C94B-01C2-42A3-A625-D130E4F1B7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E4441F-C8B7-4AFB-ABA4-63E92D8080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DC16E4-7EC8-4677-AADA-2F5A3EE32B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765D92-E493-493E-98D6-B1FACFAD62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1F5320-4A40-4410-84F3-31D54854BA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F70465-403B-4F8E-91A8-D16EF4BD6E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1762D0-45CC-4055-9B35-3405665D54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24B4DE-E791-40BA-A9C7-CC82FCF2AE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A2E284-64E6-4AFA-9839-E23859FDB8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두 번째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세 번째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네 번째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 번째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8CD118-AF3B-4A72-8343-6BAA4FD5E3A5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F02DF0-330A-472C-8379-906BC1C68EA3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17"/>
          <p:cNvSpPr/>
          <p:nvPr/>
        </p:nvSpPr>
        <p:spPr>
          <a:xfrm>
            <a:off x="2813040" y="3391200"/>
            <a:ext cx="656568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32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TEAM01 : Board Maestro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ko-KR" sz="10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권춘구 </a:t>
            </a:r>
            <a:r>
              <a:rPr b="1" lang="en-US" sz="10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: </a:t>
            </a:r>
            <a:r>
              <a:rPr b="1" lang="ko-KR" sz="10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김영대 </a:t>
            </a:r>
            <a:r>
              <a:rPr b="1" lang="en-US" sz="10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: </a:t>
            </a:r>
            <a:r>
              <a:rPr b="1" lang="ko-KR" sz="10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박재병 </a:t>
            </a:r>
            <a:r>
              <a:rPr b="1" lang="en-US" sz="10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: </a:t>
            </a:r>
            <a:r>
              <a:rPr b="1" lang="ko-KR" sz="10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안석현 </a:t>
            </a:r>
            <a:r>
              <a:rPr b="1" lang="en-US" sz="10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: </a:t>
            </a:r>
            <a:r>
              <a:rPr b="1" lang="ko-KR" sz="10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안현홍 </a:t>
            </a:r>
            <a:r>
              <a:rPr b="1" lang="en-US" sz="10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: </a:t>
            </a:r>
            <a:r>
              <a:rPr b="1" lang="ko-KR" sz="10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한정재 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83" name="그룹 12"/>
          <p:cNvGrpSpPr/>
          <p:nvPr/>
        </p:nvGrpSpPr>
        <p:grpSpPr>
          <a:xfrm>
            <a:off x="4945320" y="2943000"/>
            <a:ext cx="2328480" cy="264600"/>
            <a:chOff x="4945320" y="2943000"/>
            <a:chExt cx="2328480" cy="264600"/>
          </a:xfrm>
        </p:grpSpPr>
        <p:sp>
          <p:nvSpPr>
            <p:cNvPr id="84" name="직사각형 4"/>
            <p:cNvSpPr/>
            <p:nvPr/>
          </p:nvSpPr>
          <p:spPr>
            <a:xfrm>
              <a:off x="5482440" y="2943000"/>
              <a:ext cx="1268280" cy="2646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사각형: 둥근 위쪽 모서리 1"/>
            <p:cNvSpPr/>
            <p:nvPr/>
          </p:nvSpPr>
          <p:spPr>
            <a:xfrm rot="5400000">
              <a:off x="6878880" y="2812680"/>
              <a:ext cx="264600" cy="5248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사각형: 둥근 위쪽 모서리 2"/>
            <p:cNvSpPr/>
            <p:nvPr/>
          </p:nvSpPr>
          <p:spPr>
            <a:xfrm rot="5400000">
              <a:off x="6688440" y="3006000"/>
              <a:ext cx="264600" cy="138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87" name="그룹 10"/>
            <p:cNvGrpSpPr/>
            <p:nvPr/>
          </p:nvGrpSpPr>
          <p:grpSpPr>
            <a:xfrm>
              <a:off x="4945320" y="2943000"/>
              <a:ext cx="524880" cy="264600"/>
              <a:chOff x="4945320" y="2943000"/>
              <a:chExt cx="524880" cy="264600"/>
            </a:xfrm>
          </p:grpSpPr>
          <p:sp>
            <p:nvSpPr>
              <p:cNvPr id="88" name="이등변 삼각형 3"/>
              <p:cNvSpPr/>
              <p:nvPr/>
            </p:nvSpPr>
            <p:spPr>
              <a:xfrm rot="16200000">
                <a:off x="5075280" y="2812680"/>
                <a:ext cx="264600" cy="524880"/>
              </a:xfrm>
              <a:prstGeom prst="triangle">
                <a:avLst>
                  <a:gd name="adj" fmla="val 50000"/>
                </a:avLst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이등변 삼각형 8"/>
              <p:cNvSpPr/>
              <p:nvPr/>
            </p:nvSpPr>
            <p:spPr>
              <a:xfrm rot="16200000">
                <a:off x="4982400" y="3000600"/>
                <a:ext cx="75240" cy="149760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0" name="직사각형 13"/>
            <p:cNvSpPr/>
            <p:nvPr/>
          </p:nvSpPr>
          <p:spPr>
            <a:xfrm>
              <a:off x="5497560" y="3113280"/>
              <a:ext cx="1775880" cy="7452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" name="TextBox 6"/>
          <p:cNvSpPr/>
          <p:nvPr/>
        </p:nvSpPr>
        <p:spPr>
          <a:xfrm>
            <a:off x="3154680" y="2481480"/>
            <a:ext cx="60955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56396b"/>
                </a:solidFill>
                <a:latin typeface="맑은 고딕"/>
              </a:rPr>
              <a:t>&lt;</a:t>
            </a:r>
            <a:r>
              <a:rPr b="1" lang="ko-KR" sz="1000" spc="-1" strike="noStrike">
                <a:solidFill>
                  <a:srgbClr val="56396b"/>
                </a:solidFill>
                <a:latin typeface="맑은 고딕"/>
              </a:rPr>
              <a:t>자세 인식 기반 지능형 수식 계산 시스템</a:t>
            </a:r>
            <a:r>
              <a:rPr b="1" lang="en-US" sz="1000" spc="-1" strike="noStrike">
                <a:solidFill>
                  <a:srgbClr val="56396b"/>
                </a:solidFill>
                <a:latin typeface="맑은 고딕"/>
              </a:rPr>
              <a:t>&gt;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그룹 1"/>
          <p:cNvGrpSpPr/>
          <p:nvPr/>
        </p:nvGrpSpPr>
        <p:grpSpPr>
          <a:xfrm>
            <a:off x="114480" y="114120"/>
            <a:ext cx="11962800" cy="6620040"/>
            <a:chOff x="114480" y="114120"/>
            <a:chExt cx="11962800" cy="6620040"/>
          </a:xfrm>
        </p:grpSpPr>
        <p:sp>
          <p:nvSpPr>
            <p:cNvPr id="239" name="자유형: 도형 4"/>
            <p:cNvSpPr/>
            <p:nvPr/>
          </p:nvSpPr>
          <p:spPr>
            <a:xfrm>
              <a:off x="123840" y="114480"/>
              <a:ext cx="11953440" cy="6619680"/>
            </a:xfrm>
            <a:custGeom>
              <a:avLst/>
              <a:gdLst/>
              <a:ahLst/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0963275" y="0"/>
                  </a:lnTo>
                  <a:lnTo>
                    <a:pt x="10963275" y="219075"/>
                  </a:lnTo>
                  <a:lnTo>
                    <a:pt x="444425" y="219075"/>
                  </a:lnTo>
                  <a:cubicBezTo>
                    <a:pt x="316773" y="219075"/>
                    <a:pt x="213290" y="322558"/>
                    <a:pt x="213290" y="450210"/>
                  </a:cubicBezTo>
                  <a:lnTo>
                    <a:pt x="213290" y="6169664"/>
                  </a:lnTo>
                  <a:cubicBezTo>
                    <a:pt x="213290" y="6297316"/>
                    <a:pt x="316773" y="6400799"/>
                    <a:pt x="444425" y="6400799"/>
                  </a:cubicBezTo>
                  <a:lnTo>
                    <a:pt x="11509448" y="6400799"/>
                  </a:lnTo>
                  <a:cubicBezTo>
                    <a:pt x="11637100" y="6400799"/>
                    <a:pt x="11740583" y="6297316"/>
                    <a:pt x="11740583" y="6169664"/>
                  </a:cubicBezTo>
                  <a:lnTo>
                    <a:pt x="11740583" y="895350"/>
                  </a:lnTo>
                  <a:lnTo>
                    <a:pt x="11953875" y="895350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rgbClr val="b0eadb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사각형: 둥근 위쪽 모서리 5"/>
            <p:cNvSpPr/>
            <p:nvPr/>
          </p:nvSpPr>
          <p:spPr>
            <a:xfrm rot="5400000">
              <a:off x="11202840" y="-720"/>
              <a:ext cx="218880" cy="4496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cccc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사각형: 둥근 위쪽 모서리 6"/>
            <p:cNvSpPr/>
            <p:nvPr/>
          </p:nvSpPr>
          <p:spPr>
            <a:xfrm rot="5400000">
              <a:off x="11049120" y="151920"/>
              <a:ext cx="218880" cy="14256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이등변 삼각형 7"/>
            <p:cNvSpPr/>
            <p:nvPr/>
          </p:nvSpPr>
          <p:spPr>
            <a:xfrm>
              <a:off x="11865600" y="570240"/>
              <a:ext cx="211680" cy="419760"/>
            </a:xfrm>
            <a:prstGeom prst="triangle">
              <a:avLst>
                <a:gd name="adj" fmla="val 50000"/>
              </a:avLst>
            </a:prstGeom>
            <a:solidFill>
              <a:srgbClr val="ffe6d0"/>
            </a:solidFill>
            <a:ln w="34925">
              <a:solidFill>
                <a:srgbClr val="66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이등변 삼각형 9"/>
            <p:cNvSpPr/>
            <p:nvPr/>
          </p:nvSpPr>
          <p:spPr>
            <a:xfrm>
              <a:off x="11941560" y="570240"/>
              <a:ext cx="60120" cy="11988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3492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자유형: 도형 13"/>
            <p:cNvSpPr/>
            <p:nvPr/>
          </p:nvSpPr>
          <p:spPr>
            <a:xfrm>
              <a:off x="114480" y="114120"/>
              <a:ext cx="11953440" cy="6619680"/>
            </a:xfrm>
            <a:custGeom>
              <a:avLst/>
              <a:gdLst/>
              <a:ahLst/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1422856" y="0"/>
                  </a:lnTo>
                  <a:lnTo>
                    <a:pt x="11422856" y="104776"/>
                  </a:lnTo>
                  <a:lnTo>
                    <a:pt x="420638" y="104776"/>
                  </a:lnTo>
                  <a:cubicBezTo>
                    <a:pt x="240931" y="104776"/>
                    <a:pt x="95250" y="250457"/>
                    <a:pt x="95250" y="430164"/>
                  </a:cubicBezTo>
                  <a:lnTo>
                    <a:pt x="95250" y="6189712"/>
                  </a:lnTo>
                  <a:cubicBezTo>
                    <a:pt x="95250" y="6369419"/>
                    <a:pt x="240931" y="6515100"/>
                    <a:pt x="420638" y="6515100"/>
                  </a:cubicBezTo>
                  <a:lnTo>
                    <a:pt x="11514187" y="6515100"/>
                  </a:lnTo>
                  <a:cubicBezTo>
                    <a:pt x="11693894" y="6515100"/>
                    <a:pt x="11839575" y="6369419"/>
                    <a:pt x="11839575" y="6189712"/>
                  </a:cubicBezTo>
                  <a:lnTo>
                    <a:pt x="11839575" y="876301"/>
                  </a:lnTo>
                  <a:lnTo>
                    <a:pt x="11953875" y="876301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5" name="TextBox 18"/>
          <p:cNvSpPr/>
          <p:nvPr/>
        </p:nvSpPr>
        <p:spPr>
          <a:xfrm>
            <a:off x="555480" y="490680"/>
            <a:ext cx="8302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20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Contents </a:t>
            </a:r>
            <a:r>
              <a:rPr b="0" lang="en-US" sz="7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Enjoy your stylish business and campus life with BIZCAM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46" name="TextBox 1"/>
          <p:cNvSpPr/>
          <p:nvPr/>
        </p:nvSpPr>
        <p:spPr>
          <a:xfrm>
            <a:off x="8001000" y="550440"/>
            <a:ext cx="3523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0</a:t>
            </a: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3</a:t>
            </a: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-</a:t>
            </a: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2</a:t>
            </a: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.</a:t>
            </a: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 </a:t>
            </a: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E</a:t>
            </a: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n</a:t>
            </a: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v</a:t>
            </a: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i</a:t>
            </a: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r</a:t>
            </a: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o</a:t>
            </a: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n</a:t>
            </a: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m</a:t>
            </a: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e</a:t>
            </a: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n</a:t>
            </a: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TextBox 3"/>
          <p:cNvSpPr/>
          <p:nvPr/>
        </p:nvSpPr>
        <p:spPr>
          <a:xfrm>
            <a:off x="1371600" y="1586160"/>
            <a:ext cx="3451320" cy="10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56396b"/>
                </a:solidFill>
                <a:latin typeface="맑은 고딕"/>
              </a:rPr>
              <a:t>· Visual Studio Code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56396b"/>
                </a:solidFill>
                <a:latin typeface="맑은 고딕"/>
              </a:rPr>
              <a:t>· Intel server train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56396b"/>
                </a:solidFill>
                <a:latin typeface="맑은 고딕"/>
              </a:rPr>
              <a:t>· OTX Setup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Box 17"/>
          <p:cNvSpPr/>
          <p:nvPr/>
        </p:nvSpPr>
        <p:spPr>
          <a:xfrm>
            <a:off x="5040360" y="2189880"/>
            <a:ext cx="372888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32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04. Result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ko-KR" sz="10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결과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9" name="TextBox 7"/>
          <p:cNvSpPr/>
          <p:nvPr/>
        </p:nvSpPr>
        <p:spPr>
          <a:xfrm>
            <a:off x="5845680" y="3131280"/>
            <a:ext cx="2818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04-1. Demo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TextBox 9"/>
          <p:cNvSpPr/>
          <p:nvPr/>
        </p:nvSpPr>
        <p:spPr>
          <a:xfrm>
            <a:off x="5659560" y="3785040"/>
            <a:ext cx="2818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04-2. Finally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TextBox 14"/>
          <p:cNvSpPr/>
          <p:nvPr/>
        </p:nvSpPr>
        <p:spPr>
          <a:xfrm>
            <a:off x="6325920" y="3423600"/>
            <a:ext cx="1858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ko-KR" sz="1050" spc="-1" strike="noStrike">
                <a:solidFill>
                  <a:srgbClr val="56396b"/>
                </a:solidFill>
                <a:latin typeface="맑은 고딕"/>
              </a:rPr>
              <a:t>데모 시연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52" name="TextBox 15"/>
          <p:cNvSpPr/>
          <p:nvPr/>
        </p:nvSpPr>
        <p:spPr>
          <a:xfrm>
            <a:off x="6139800" y="4096800"/>
            <a:ext cx="1858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ko-KR" sz="1050" spc="-1" strike="noStrike">
                <a:solidFill>
                  <a:srgbClr val="56396b"/>
                </a:solidFill>
                <a:latin typeface="맑은 고딕"/>
              </a:rPr>
              <a:t>마치며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53" name="TextBox 18"/>
          <p:cNvSpPr/>
          <p:nvPr/>
        </p:nvSpPr>
        <p:spPr>
          <a:xfrm>
            <a:off x="5578920" y="2887200"/>
            <a:ext cx="33048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en-US" sz="80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{</a:t>
            </a:r>
            <a:endParaRPr b="0" lang="en-US" sz="8000" spc="-1" strike="noStrike">
              <a:latin typeface="Arial"/>
            </a:endParaRPr>
          </a:p>
        </p:txBody>
      </p:sp>
      <p:grpSp>
        <p:nvGrpSpPr>
          <p:cNvPr id="254" name="그룹 31"/>
          <p:cNvGrpSpPr/>
          <p:nvPr/>
        </p:nvGrpSpPr>
        <p:grpSpPr>
          <a:xfrm>
            <a:off x="5113440" y="2189880"/>
            <a:ext cx="264960" cy="2328120"/>
            <a:chOff x="5113440" y="2189880"/>
            <a:chExt cx="264960" cy="2328120"/>
          </a:xfrm>
        </p:grpSpPr>
        <p:sp>
          <p:nvSpPr>
            <p:cNvPr id="255" name="직사각형 32"/>
            <p:cNvSpPr/>
            <p:nvPr/>
          </p:nvSpPr>
          <p:spPr>
            <a:xfrm rot="5400000">
              <a:off x="4611960" y="3228480"/>
              <a:ext cx="1268280" cy="2646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" name="사각형: 둥근 위쪽 모서리 33"/>
            <p:cNvSpPr/>
            <p:nvPr/>
          </p:nvSpPr>
          <p:spPr>
            <a:xfrm rot="10800000">
              <a:off x="5113800" y="3993120"/>
              <a:ext cx="264600" cy="5248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" name="사각형: 둥근 위쪽 모서리 34"/>
            <p:cNvSpPr/>
            <p:nvPr/>
          </p:nvSpPr>
          <p:spPr>
            <a:xfrm rot="10800000">
              <a:off x="5113800" y="3995640"/>
              <a:ext cx="264600" cy="138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58" name="그룹 35"/>
            <p:cNvGrpSpPr/>
            <p:nvPr/>
          </p:nvGrpSpPr>
          <p:grpSpPr>
            <a:xfrm>
              <a:off x="5113440" y="2189880"/>
              <a:ext cx="264600" cy="524880"/>
              <a:chOff x="5113440" y="2189880"/>
              <a:chExt cx="264600" cy="524880"/>
            </a:xfrm>
          </p:grpSpPr>
          <p:sp>
            <p:nvSpPr>
              <p:cNvPr id="259" name="이등변 삼각형 37"/>
              <p:cNvSpPr/>
              <p:nvPr/>
            </p:nvSpPr>
            <p:spPr>
              <a:xfrm>
                <a:off x="5113440" y="2189880"/>
                <a:ext cx="264600" cy="524880"/>
              </a:xfrm>
              <a:prstGeom prst="triangle">
                <a:avLst>
                  <a:gd name="adj" fmla="val 50000"/>
                </a:avLst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이등변 삼각형 38"/>
              <p:cNvSpPr/>
              <p:nvPr/>
            </p:nvSpPr>
            <p:spPr>
              <a:xfrm>
                <a:off x="5208120" y="2189880"/>
                <a:ext cx="75240" cy="149760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61" name="직사각형 36"/>
            <p:cNvSpPr/>
            <p:nvPr/>
          </p:nvSpPr>
          <p:spPr>
            <a:xfrm rot="5400000">
              <a:off x="4282920" y="3592800"/>
              <a:ext cx="1775880" cy="7452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2" name="그룹 39"/>
          <p:cNvGrpSpPr/>
          <p:nvPr/>
        </p:nvGrpSpPr>
        <p:grpSpPr>
          <a:xfrm>
            <a:off x="4726080" y="2196720"/>
            <a:ext cx="264600" cy="2328480"/>
            <a:chOff x="4726080" y="2196720"/>
            <a:chExt cx="264600" cy="2328480"/>
          </a:xfrm>
        </p:grpSpPr>
        <p:sp>
          <p:nvSpPr>
            <p:cNvPr id="263" name="직사각형 40"/>
            <p:cNvSpPr/>
            <p:nvPr/>
          </p:nvSpPr>
          <p:spPr>
            <a:xfrm rot="5400000">
              <a:off x="4224240" y="3235680"/>
              <a:ext cx="1268280" cy="2646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사각형: 둥근 위쪽 모서리 41"/>
            <p:cNvSpPr/>
            <p:nvPr/>
          </p:nvSpPr>
          <p:spPr>
            <a:xfrm rot="10800000">
              <a:off x="4726080" y="4000320"/>
              <a:ext cx="264600" cy="5248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" name="사각형: 둥근 위쪽 모서리 42"/>
            <p:cNvSpPr/>
            <p:nvPr/>
          </p:nvSpPr>
          <p:spPr>
            <a:xfrm rot="10800000">
              <a:off x="4726080" y="4002840"/>
              <a:ext cx="264600" cy="138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66" name="그룹 43"/>
            <p:cNvGrpSpPr/>
            <p:nvPr/>
          </p:nvGrpSpPr>
          <p:grpSpPr>
            <a:xfrm>
              <a:off x="4726080" y="2196720"/>
              <a:ext cx="264600" cy="524880"/>
              <a:chOff x="4726080" y="2196720"/>
              <a:chExt cx="264600" cy="524880"/>
            </a:xfrm>
          </p:grpSpPr>
          <p:sp>
            <p:nvSpPr>
              <p:cNvPr id="267" name="이등변 삼각형 45"/>
              <p:cNvSpPr/>
              <p:nvPr/>
            </p:nvSpPr>
            <p:spPr>
              <a:xfrm>
                <a:off x="4726080" y="2196720"/>
                <a:ext cx="264600" cy="524880"/>
              </a:xfrm>
              <a:prstGeom prst="triangle">
                <a:avLst>
                  <a:gd name="adj" fmla="val 50000"/>
                </a:avLst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8" name="이등변 삼각형 46"/>
              <p:cNvSpPr/>
              <p:nvPr/>
            </p:nvSpPr>
            <p:spPr>
              <a:xfrm>
                <a:off x="4820400" y="2196720"/>
                <a:ext cx="75240" cy="149760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69" name="직사각형 44"/>
            <p:cNvSpPr/>
            <p:nvPr/>
          </p:nvSpPr>
          <p:spPr>
            <a:xfrm rot="5400000">
              <a:off x="3895200" y="3599640"/>
              <a:ext cx="1775880" cy="7452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0" name="그룹 47"/>
          <p:cNvGrpSpPr/>
          <p:nvPr/>
        </p:nvGrpSpPr>
        <p:grpSpPr>
          <a:xfrm>
            <a:off x="4333320" y="2196720"/>
            <a:ext cx="264960" cy="2328480"/>
            <a:chOff x="4333320" y="2196720"/>
            <a:chExt cx="264960" cy="2328480"/>
          </a:xfrm>
        </p:grpSpPr>
        <p:sp>
          <p:nvSpPr>
            <p:cNvPr id="271" name="직사각형 48"/>
            <p:cNvSpPr/>
            <p:nvPr/>
          </p:nvSpPr>
          <p:spPr>
            <a:xfrm rot="5400000">
              <a:off x="3831840" y="3235680"/>
              <a:ext cx="1268280" cy="2646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사각형: 둥근 위쪽 모서리 49"/>
            <p:cNvSpPr/>
            <p:nvPr/>
          </p:nvSpPr>
          <p:spPr>
            <a:xfrm rot="10800000">
              <a:off x="4333680" y="4000320"/>
              <a:ext cx="264600" cy="5248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사각형: 둥근 위쪽 모서리 50"/>
            <p:cNvSpPr/>
            <p:nvPr/>
          </p:nvSpPr>
          <p:spPr>
            <a:xfrm rot="10800000">
              <a:off x="4333680" y="4002840"/>
              <a:ext cx="264600" cy="138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74" name="그룹 51"/>
            <p:cNvGrpSpPr/>
            <p:nvPr/>
          </p:nvGrpSpPr>
          <p:grpSpPr>
            <a:xfrm>
              <a:off x="4333320" y="2196720"/>
              <a:ext cx="264600" cy="524880"/>
              <a:chOff x="4333320" y="2196720"/>
              <a:chExt cx="264600" cy="524880"/>
            </a:xfrm>
          </p:grpSpPr>
          <p:sp>
            <p:nvSpPr>
              <p:cNvPr id="275" name="이등변 삼각형 53"/>
              <p:cNvSpPr/>
              <p:nvPr/>
            </p:nvSpPr>
            <p:spPr>
              <a:xfrm>
                <a:off x="4333320" y="2196720"/>
                <a:ext cx="264600" cy="524880"/>
              </a:xfrm>
              <a:prstGeom prst="triangle">
                <a:avLst>
                  <a:gd name="adj" fmla="val 50000"/>
                </a:avLst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이등변 삼각형 54"/>
              <p:cNvSpPr/>
              <p:nvPr/>
            </p:nvSpPr>
            <p:spPr>
              <a:xfrm>
                <a:off x="4428000" y="2196720"/>
                <a:ext cx="75240" cy="149760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77" name="직사각형 52"/>
            <p:cNvSpPr/>
            <p:nvPr/>
          </p:nvSpPr>
          <p:spPr>
            <a:xfrm rot="5400000">
              <a:off x="3502800" y="3599640"/>
              <a:ext cx="1775880" cy="7452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8" name="그룹 55"/>
          <p:cNvGrpSpPr/>
          <p:nvPr/>
        </p:nvGrpSpPr>
        <p:grpSpPr>
          <a:xfrm>
            <a:off x="3947400" y="2203920"/>
            <a:ext cx="264960" cy="2328480"/>
            <a:chOff x="3947400" y="2203920"/>
            <a:chExt cx="264960" cy="2328480"/>
          </a:xfrm>
        </p:grpSpPr>
        <p:sp>
          <p:nvSpPr>
            <p:cNvPr id="279" name="직사각형 56"/>
            <p:cNvSpPr/>
            <p:nvPr/>
          </p:nvSpPr>
          <p:spPr>
            <a:xfrm rot="5400000">
              <a:off x="3445920" y="3242880"/>
              <a:ext cx="1268280" cy="2646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사각형: 둥근 위쪽 모서리 57"/>
            <p:cNvSpPr/>
            <p:nvPr/>
          </p:nvSpPr>
          <p:spPr>
            <a:xfrm rot="10800000">
              <a:off x="3947760" y="4007520"/>
              <a:ext cx="264600" cy="5248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" name="사각형: 둥근 위쪽 모서리 58"/>
            <p:cNvSpPr/>
            <p:nvPr/>
          </p:nvSpPr>
          <p:spPr>
            <a:xfrm rot="10800000">
              <a:off x="3947760" y="4010040"/>
              <a:ext cx="264600" cy="138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82" name="그룹 59"/>
            <p:cNvGrpSpPr/>
            <p:nvPr/>
          </p:nvGrpSpPr>
          <p:grpSpPr>
            <a:xfrm>
              <a:off x="3947400" y="2203920"/>
              <a:ext cx="264600" cy="524880"/>
              <a:chOff x="3947400" y="2203920"/>
              <a:chExt cx="264600" cy="524880"/>
            </a:xfrm>
          </p:grpSpPr>
          <p:sp>
            <p:nvSpPr>
              <p:cNvPr id="283" name="이등변 삼각형 61"/>
              <p:cNvSpPr/>
              <p:nvPr/>
            </p:nvSpPr>
            <p:spPr>
              <a:xfrm>
                <a:off x="3947400" y="2203920"/>
                <a:ext cx="264600" cy="524880"/>
              </a:xfrm>
              <a:prstGeom prst="triangle">
                <a:avLst>
                  <a:gd name="adj" fmla="val 50000"/>
                </a:avLst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이등변 삼각형 62"/>
              <p:cNvSpPr/>
              <p:nvPr/>
            </p:nvSpPr>
            <p:spPr>
              <a:xfrm>
                <a:off x="4042080" y="2203920"/>
                <a:ext cx="75240" cy="149760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85" name="직사각형 60"/>
            <p:cNvSpPr/>
            <p:nvPr/>
          </p:nvSpPr>
          <p:spPr>
            <a:xfrm rot="5400000">
              <a:off x="3116880" y="3606840"/>
              <a:ext cx="1775880" cy="7452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1"/>
          <p:cNvGrpSpPr/>
          <p:nvPr/>
        </p:nvGrpSpPr>
        <p:grpSpPr>
          <a:xfrm>
            <a:off x="114480" y="114120"/>
            <a:ext cx="11962800" cy="6620040"/>
            <a:chOff x="114480" y="114120"/>
            <a:chExt cx="11962800" cy="6620040"/>
          </a:xfrm>
        </p:grpSpPr>
        <p:sp>
          <p:nvSpPr>
            <p:cNvPr id="287" name="자유형: 도형 4"/>
            <p:cNvSpPr/>
            <p:nvPr/>
          </p:nvSpPr>
          <p:spPr>
            <a:xfrm>
              <a:off x="123840" y="114480"/>
              <a:ext cx="11953440" cy="6619680"/>
            </a:xfrm>
            <a:custGeom>
              <a:avLst/>
              <a:gdLst/>
              <a:ahLst/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0963275" y="0"/>
                  </a:lnTo>
                  <a:lnTo>
                    <a:pt x="10963275" y="219075"/>
                  </a:lnTo>
                  <a:lnTo>
                    <a:pt x="444425" y="219075"/>
                  </a:lnTo>
                  <a:cubicBezTo>
                    <a:pt x="316773" y="219075"/>
                    <a:pt x="213290" y="322558"/>
                    <a:pt x="213290" y="450210"/>
                  </a:cubicBezTo>
                  <a:lnTo>
                    <a:pt x="213290" y="6169664"/>
                  </a:lnTo>
                  <a:cubicBezTo>
                    <a:pt x="213290" y="6297316"/>
                    <a:pt x="316773" y="6400799"/>
                    <a:pt x="444425" y="6400799"/>
                  </a:cubicBezTo>
                  <a:lnTo>
                    <a:pt x="11509448" y="6400799"/>
                  </a:lnTo>
                  <a:cubicBezTo>
                    <a:pt x="11637100" y="6400799"/>
                    <a:pt x="11740583" y="6297316"/>
                    <a:pt x="11740583" y="6169664"/>
                  </a:cubicBezTo>
                  <a:lnTo>
                    <a:pt x="11740583" y="895350"/>
                  </a:lnTo>
                  <a:lnTo>
                    <a:pt x="11953875" y="895350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rgbClr val="b0eadb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사각형: 둥근 위쪽 모서리 5"/>
            <p:cNvSpPr/>
            <p:nvPr/>
          </p:nvSpPr>
          <p:spPr>
            <a:xfrm rot="5400000">
              <a:off x="11202840" y="-720"/>
              <a:ext cx="218880" cy="4496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cccc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사각형: 둥근 위쪽 모서리 6"/>
            <p:cNvSpPr/>
            <p:nvPr/>
          </p:nvSpPr>
          <p:spPr>
            <a:xfrm rot="5400000">
              <a:off x="11049120" y="151920"/>
              <a:ext cx="218880" cy="14256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이등변 삼각형 7"/>
            <p:cNvSpPr/>
            <p:nvPr/>
          </p:nvSpPr>
          <p:spPr>
            <a:xfrm>
              <a:off x="11865600" y="570240"/>
              <a:ext cx="211680" cy="419760"/>
            </a:xfrm>
            <a:prstGeom prst="triangle">
              <a:avLst>
                <a:gd name="adj" fmla="val 50000"/>
              </a:avLst>
            </a:prstGeom>
            <a:solidFill>
              <a:srgbClr val="ffe6d0"/>
            </a:solidFill>
            <a:ln w="34925">
              <a:solidFill>
                <a:srgbClr val="66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이등변 삼각형 9"/>
            <p:cNvSpPr/>
            <p:nvPr/>
          </p:nvSpPr>
          <p:spPr>
            <a:xfrm>
              <a:off x="11941560" y="570240"/>
              <a:ext cx="60120" cy="11988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3492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자유형: 도형 13"/>
            <p:cNvSpPr/>
            <p:nvPr/>
          </p:nvSpPr>
          <p:spPr>
            <a:xfrm>
              <a:off x="114480" y="114120"/>
              <a:ext cx="11953440" cy="6619680"/>
            </a:xfrm>
            <a:custGeom>
              <a:avLst/>
              <a:gdLst/>
              <a:ahLst/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1422856" y="0"/>
                  </a:lnTo>
                  <a:lnTo>
                    <a:pt x="11422856" y="104776"/>
                  </a:lnTo>
                  <a:lnTo>
                    <a:pt x="420638" y="104776"/>
                  </a:lnTo>
                  <a:cubicBezTo>
                    <a:pt x="240931" y="104776"/>
                    <a:pt x="95250" y="250457"/>
                    <a:pt x="95250" y="430164"/>
                  </a:cubicBezTo>
                  <a:lnTo>
                    <a:pt x="95250" y="6189712"/>
                  </a:lnTo>
                  <a:cubicBezTo>
                    <a:pt x="95250" y="6369419"/>
                    <a:pt x="240931" y="6515100"/>
                    <a:pt x="420638" y="6515100"/>
                  </a:cubicBezTo>
                  <a:lnTo>
                    <a:pt x="11514187" y="6515100"/>
                  </a:lnTo>
                  <a:cubicBezTo>
                    <a:pt x="11693894" y="6515100"/>
                    <a:pt x="11839575" y="6369419"/>
                    <a:pt x="11839575" y="6189712"/>
                  </a:cubicBezTo>
                  <a:lnTo>
                    <a:pt x="11839575" y="876301"/>
                  </a:lnTo>
                  <a:lnTo>
                    <a:pt x="11953875" y="876301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3" name="TextBox 18"/>
          <p:cNvSpPr/>
          <p:nvPr/>
        </p:nvSpPr>
        <p:spPr>
          <a:xfrm>
            <a:off x="555480" y="490680"/>
            <a:ext cx="8302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20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Contents </a:t>
            </a:r>
            <a:r>
              <a:rPr b="0" lang="en-US" sz="7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Enjoy your stylish business and campus life with BIZCAM</a:t>
            </a:r>
            <a:endParaRPr b="0" lang="en-US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직사각형 3"/>
          <p:cNvSpPr/>
          <p:nvPr/>
        </p:nvSpPr>
        <p:spPr>
          <a:xfrm>
            <a:off x="3988800" y="461160"/>
            <a:ext cx="423648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  <a:buNone/>
            </a:pPr>
            <a:r>
              <a:rPr b="1" lang="ko-KR" sz="2800" spc="-1" strike="noStrike">
                <a:solidFill>
                  <a:srgbClr val="404040"/>
                </a:solidFill>
                <a:latin typeface="맑은 고딕"/>
              </a:rPr>
              <a:t>오늘 사용한 색상은</a:t>
            </a:r>
            <a:r>
              <a:rPr b="1" lang="en-US" sz="2800" spc="-1" strike="noStrike">
                <a:solidFill>
                  <a:srgbClr val="404040"/>
                </a:solidFill>
                <a:latin typeface="맑은 고딕"/>
              </a:rPr>
              <a:t>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5" name="직사각형 4"/>
          <p:cNvSpPr/>
          <p:nvPr/>
        </p:nvSpPr>
        <p:spPr>
          <a:xfrm>
            <a:off x="2456280" y="5524200"/>
            <a:ext cx="730224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  <a:buNone/>
            </a:pPr>
            <a:r>
              <a:rPr b="0" lang="en-US" sz="1400" spc="-1" strike="noStrike">
                <a:solidFill>
                  <a:srgbClr val="404040"/>
                </a:solidFill>
                <a:latin typeface="맑은 고딕"/>
              </a:rPr>
              <a:t>2013 </a:t>
            </a:r>
            <a:r>
              <a:rPr b="0" lang="ko-KR" sz="1400" spc="-1" strike="noStrike">
                <a:solidFill>
                  <a:srgbClr val="404040"/>
                </a:solidFill>
                <a:latin typeface="맑은 고딕"/>
              </a:rPr>
              <a:t>버전 이상 사용자께서는 스포이트 기능을 이용하시면 편하구요</a:t>
            </a:r>
            <a:r>
              <a:rPr b="0" lang="en-US" sz="1400" spc="-1" strike="noStrike">
                <a:solidFill>
                  <a:srgbClr val="404040"/>
                </a:solidFill>
                <a:latin typeface="맑은 고딕"/>
              </a:rPr>
              <a:t>.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0" lang="en-US" sz="1400" spc="-1" strike="noStrike">
                <a:solidFill>
                  <a:srgbClr val="404040"/>
                </a:solidFill>
                <a:latin typeface="맑은 고딕"/>
              </a:rPr>
              <a:t>2010 </a:t>
            </a:r>
            <a:r>
              <a:rPr b="0" lang="ko-KR" sz="1400" spc="-1" strike="noStrike">
                <a:solidFill>
                  <a:srgbClr val="404040"/>
                </a:solidFill>
                <a:latin typeface="맑은 고딕"/>
              </a:rPr>
              <a:t>이하 버전 사용자 께서는 다른 채우기 색 </a:t>
            </a:r>
            <a:r>
              <a:rPr b="0" lang="en-US" sz="1400" spc="-1" strike="noStrike">
                <a:solidFill>
                  <a:srgbClr val="404040"/>
                </a:solidFill>
                <a:latin typeface="맑은 고딕"/>
              </a:rPr>
              <a:t>&gt; </a:t>
            </a:r>
            <a:r>
              <a:rPr b="0" lang="ko-KR" sz="1400" spc="-1" strike="noStrike">
                <a:solidFill>
                  <a:srgbClr val="404040"/>
                </a:solidFill>
                <a:latin typeface="맑은 고딕"/>
              </a:rPr>
              <a:t>사용자 지정 탭 </a:t>
            </a:r>
            <a:r>
              <a:rPr b="0" lang="en-US" sz="1400" spc="-1" strike="noStrike">
                <a:solidFill>
                  <a:srgbClr val="404040"/>
                </a:solidFill>
                <a:latin typeface="맑은 고딕"/>
              </a:rPr>
              <a:t>&gt; RGB </a:t>
            </a:r>
            <a:r>
              <a:rPr b="0" lang="ko-KR" sz="1400" spc="-1" strike="noStrike">
                <a:solidFill>
                  <a:srgbClr val="404040"/>
                </a:solidFill>
                <a:latin typeface="맑은 고딕"/>
              </a:rPr>
              <a:t>색상 값 입력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타원 6"/>
          <p:cNvSpPr/>
          <p:nvPr/>
        </p:nvSpPr>
        <p:spPr>
          <a:xfrm>
            <a:off x="4897440" y="1963800"/>
            <a:ext cx="2712240" cy="2712240"/>
          </a:xfrm>
          <a:prstGeom prst="ellipse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ko-KR" sz="3200" spc="-1" strike="noStrike">
                <a:solidFill>
                  <a:srgbClr val="ffffff"/>
                </a:solidFill>
                <a:latin typeface="맑은 고딕"/>
              </a:rPr>
              <a:t>기본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7" name="타원 7"/>
          <p:cNvSpPr/>
          <p:nvPr/>
        </p:nvSpPr>
        <p:spPr>
          <a:xfrm>
            <a:off x="8183160" y="1963800"/>
            <a:ext cx="2712240" cy="2712240"/>
          </a:xfrm>
          <a:prstGeom prst="ellipse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ko-KR" sz="3200" spc="-1" strike="noStrike">
                <a:solidFill>
                  <a:srgbClr val="ffffff"/>
                </a:solidFill>
                <a:latin typeface="맑은 고딕"/>
              </a:rPr>
              <a:t>기본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8" name="타원 5"/>
          <p:cNvSpPr/>
          <p:nvPr/>
        </p:nvSpPr>
        <p:spPr>
          <a:xfrm>
            <a:off x="1611720" y="1963800"/>
            <a:ext cx="2712240" cy="2712240"/>
          </a:xfrm>
          <a:prstGeom prst="ellipse">
            <a:avLst/>
          </a:prstGeom>
          <a:solidFill>
            <a:srgbClr val="b0e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맑은 고딕"/>
              </a:rPr>
              <a:t>R 176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맑은 고딕"/>
              </a:rPr>
              <a:t>G 234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맑은 고딕"/>
              </a:rPr>
              <a:t>B 219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1"/>
          <p:cNvGrpSpPr/>
          <p:nvPr/>
        </p:nvGrpSpPr>
        <p:grpSpPr>
          <a:xfrm>
            <a:off x="114480" y="114120"/>
            <a:ext cx="11962800" cy="6620040"/>
            <a:chOff x="114480" y="114120"/>
            <a:chExt cx="11962800" cy="6620040"/>
          </a:xfrm>
        </p:grpSpPr>
        <p:sp>
          <p:nvSpPr>
            <p:cNvPr id="93" name="자유형: 도형 4"/>
            <p:cNvSpPr/>
            <p:nvPr/>
          </p:nvSpPr>
          <p:spPr>
            <a:xfrm>
              <a:off x="123840" y="114480"/>
              <a:ext cx="11953440" cy="6619680"/>
            </a:xfrm>
            <a:custGeom>
              <a:avLst/>
              <a:gdLst/>
              <a:ahLst/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0963275" y="0"/>
                  </a:lnTo>
                  <a:lnTo>
                    <a:pt x="10963275" y="219075"/>
                  </a:lnTo>
                  <a:lnTo>
                    <a:pt x="444425" y="219075"/>
                  </a:lnTo>
                  <a:cubicBezTo>
                    <a:pt x="316773" y="219075"/>
                    <a:pt x="213290" y="322558"/>
                    <a:pt x="213290" y="450210"/>
                  </a:cubicBezTo>
                  <a:lnTo>
                    <a:pt x="213290" y="6169664"/>
                  </a:lnTo>
                  <a:cubicBezTo>
                    <a:pt x="213290" y="6297316"/>
                    <a:pt x="316773" y="6400799"/>
                    <a:pt x="444425" y="6400799"/>
                  </a:cubicBezTo>
                  <a:lnTo>
                    <a:pt x="11509448" y="6400799"/>
                  </a:lnTo>
                  <a:cubicBezTo>
                    <a:pt x="11637100" y="6400799"/>
                    <a:pt x="11740583" y="6297316"/>
                    <a:pt x="11740583" y="6169664"/>
                  </a:cubicBezTo>
                  <a:lnTo>
                    <a:pt x="11740583" y="895350"/>
                  </a:lnTo>
                  <a:lnTo>
                    <a:pt x="11953875" y="895350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rgbClr val="b0eadb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사각형: 둥근 위쪽 모서리 5"/>
            <p:cNvSpPr/>
            <p:nvPr/>
          </p:nvSpPr>
          <p:spPr>
            <a:xfrm rot="5400000">
              <a:off x="11202840" y="-720"/>
              <a:ext cx="218880" cy="4496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cccc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사각형: 둥근 위쪽 모서리 6"/>
            <p:cNvSpPr/>
            <p:nvPr/>
          </p:nvSpPr>
          <p:spPr>
            <a:xfrm rot="5400000">
              <a:off x="11049120" y="151920"/>
              <a:ext cx="218880" cy="14256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이등변 삼각형 7"/>
            <p:cNvSpPr/>
            <p:nvPr/>
          </p:nvSpPr>
          <p:spPr>
            <a:xfrm>
              <a:off x="11865600" y="570240"/>
              <a:ext cx="211680" cy="419760"/>
            </a:xfrm>
            <a:prstGeom prst="triangle">
              <a:avLst>
                <a:gd name="adj" fmla="val 50000"/>
              </a:avLst>
            </a:prstGeom>
            <a:solidFill>
              <a:srgbClr val="ffe6d0"/>
            </a:solidFill>
            <a:ln w="34925">
              <a:solidFill>
                <a:srgbClr val="66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이등변 삼각형 9"/>
            <p:cNvSpPr/>
            <p:nvPr/>
          </p:nvSpPr>
          <p:spPr>
            <a:xfrm>
              <a:off x="11941560" y="570240"/>
              <a:ext cx="60120" cy="11988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3492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자유형: 도형 13"/>
            <p:cNvSpPr/>
            <p:nvPr/>
          </p:nvSpPr>
          <p:spPr>
            <a:xfrm>
              <a:off x="114480" y="114120"/>
              <a:ext cx="11953440" cy="6619680"/>
            </a:xfrm>
            <a:custGeom>
              <a:avLst/>
              <a:gdLst/>
              <a:ahLst/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1422856" y="0"/>
                  </a:lnTo>
                  <a:lnTo>
                    <a:pt x="11422856" y="104776"/>
                  </a:lnTo>
                  <a:lnTo>
                    <a:pt x="420638" y="104776"/>
                  </a:lnTo>
                  <a:cubicBezTo>
                    <a:pt x="240931" y="104776"/>
                    <a:pt x="95250" y="250457"/>
                    <a:pt x="95250" y="430164"/>
                  </a:cubicBezTo>
                  <a:lnTo>
                    <a:pt x="95250" y="6189712"/>
                  </a:lnTo>
                  <a:cubicBezTo>
                    <a:pt x="95250" y="6369419"/>
                    <a:pt x="240931" y="6515100"/>
                    <a:pt x="420638" y="6515100"/>
                  </a:cubicBezTo>
                  <a:lnTo>
                    <a:pt x="11514187" y="6515100"/>
                  </a:lnTo>
                  <a:cubicBezTo>
                    <a:pt x="11693894" y="6515100"/>
                    <a:pt x="11839575" y="6369419"/>
                    <a:pt x="11839575" y="6189712"/>
                  </a:cubicBezTo>
                  <a:lnTo>
                    <a:pt x="11839575" y="876301"/>
                  </a:lnTo>
                  <a:lnTo>
                    <a:pt x="11953875" y="876301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9" name="TextBox 18"/>
          <p:cNvSpPr/>
          <p:nvPr/>
        </p:nvSpPr>
        <p:spPr>
          <a:xfrm>
            <a:off x="555480" y="490680"/>
            <a:ext cx="8302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20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Contents </a:t>
            </a:r>
            <a:r>
              <a:rPr b="0" lang="ko-KR" sz="7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목차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00" name="타원 10"/>
          <p:cNvSpPr/>
          <p:nvPr/>
        </p:nvSpPr>
        <p:spPr>
          <a:xfrm>
            <a:off x="1078560" y="2160720"/>
            <a:ext cx="1799640" cy="179964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algn="tl" dir="2700000" dist="37674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</a:rPr>
              <a:t>Overview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타원 11"/>
          <p:cNvSpPr/>
          <p:nvPr/>
        </p:nvSpPr>
        <p:spPr>
          <a:xfrm>
            <a:off x="1187640" y="2323800"/>
            <a:ext cx="293400" cy="2934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68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맑은 고딕"/>
              </a:rPr>
              <a:t>01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02" name="그룹 12"/>
          <p:cNvGrpSpPr/>
          <p:nvPr/>
        </p:nvGrpSpPr>
        <p:grpSpPr>
          <a:xfrm>
            <a:off x="1386000" y="1666080"/>
            <a:ext cx="1169640" cy="601920"/>
            <a:chOff x="1386000" y="1666080"/>
            <a:chExt cx="1169640" cy="601920"/>
          </a:xfrm>
        </p:grpSpPr>
        <p:sp>
          <p:nvSpPr>
            <p:cNvPr id="103" name="달 14"/>
            <p:cNvSpPr/>
            <p:nvPr/>
          </p:nvSpPr>
          <p:spPr>
            <a:xfrm flipH="1" rot="19835400">
              <a:off x="1560600" y="1721160"/>
              <a:ext cx="353520" cy="491760"/>
            </a:xfrm>
            <a:prstGeom prst="moon">
              <a:avLst>
                <a:gd name="adj" fmla="val 50000"/>
              </a:avLst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사각형: 둥근 모서리 11"/>
            <p:cNvSpPr/>
            <p:nvPr/>
          </p:nvSpPr>
          <p:spPr>
            <a:xfrm>
              <a:off x="1386000" y="1704960"/>
              <a:ext cx="1169640" cy="395640"/>
            </a:xfrm>
            <a:prstGeom prst="roundRect">
              <a:avLst>
                <a:gd name="adj" fmla="val 50000"/>
              </a:avLst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ko-KR" sz="1200" spc="-1" strike="noStrike">
                  <a:solidFill>
                    <a:srgbClr val="ffffff"/>
                  </a:solidFill>
                  <a:latin typeface="맑은 고딕"/>
                </a:rPr>
                <a:t>개발 개요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105" name="사각형: 둥근 모서리 13"/>
          <p:cNvSpPr/>
          <p:nvPr/>
        </p:nvSpPr>
        <p:spPr>
          <a:xfrm>
            <a:off x="822240" y="4372200"/>
            <a:ext cx="2296800" cy="1037520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algn="tl" dir="2700000" dist="37674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1400" spc="-1" strike="noStrike">
                <a:solidFill>
                  <a:srgbClr val="404040"/>
                </a:solidFill>
                <a:latin typeface="맑은 고딕"/>
              </a:rPr>
              <a:t>01. </a:t>
            </a:r>
            <a:r>
              <a:rPr b="1" lang="ko-KR" sz="1400" spc="-1" strike="noStrike">
                <a:solidFill>
                  <a:srgbClr val="404040"/>
                </a:solidFill>
                <a:latin typeface="맑은 고딕"/>
              </a:rPr>
              <a:t>개발 개요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0" lang="ko-KR" sz="1100" spc="-1" strike="noStrike">
                <a:solidFill>
                  <a:srgbClr val="404040"/>
                </a:solidFill>
                <a:latin typeface="맑은 고딕"/>
              </a:rPr>
              <a:t>개발 동기 </a:t>
            </a:r>
            <a:r>
              <a:rPr b="0" lang="en-US" sz="1100" spc="-1" strike="noStrike">
                <a:solidFill>
                  <a:srgbClr val="404040"/>
                </a:solidFill>
                <a:latin typeface="맑은 고딕"/>
              </a:rPr>
              <a:t>/ </a:t>
            </a:r>
            <a:r>
              <a:rPr b="0" lang="ko-KR" sz="1100" spc="-1" strike="noStrike">
                <a:solidFill>
                  <a:srgbClr val="404040"/>
                </a:solidFill>
                <a:latin typeface="맑은 고딕"/>
              </a:rPr>
              <a:t>기획 의도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6" name="타원 17"/>
          <p:cNvSpPr/>
          <p:nvPr/>
        </p:nvSpPr>
        <p:spPr>
          <a:xfrm>
            <a:off x="3753360" y="2159280"/>
            <a:ext cx="1799640" cy="179964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algn="tl" dir="2700000" dist="37674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</a:rPr>
              <a:t>Detail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타원 19"/>
          <p:cNvSpPr/>
          <p:nvPr/>
        </p:nvSpPr>
        <p:spPr>
          <a:xfrm>
            <a:off x="3862440" y="2322360"/>
            <a:ext cx="293400" cy="2934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68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맑은 고딕"/>
              </a:rPr>
              <a:t>02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08" name="그룹 20"/>
          <p:cNvGrpSpPr/>
          <p:nvPr/>
        </p:nvGrpSpPr>
        <p:grpSpPr>
          <a:xfrm>
            <a:off x="4060800" y="1664640"/>
            <a:ext cx="1169640" cy="601920"/>
            <a:chOff x="4060800" y="1664640"/>
            <a:chExt cx="1169640" cy="601920"/>
          </a:xfrm>
        </p:grpSpPr>
        <p:sp>
          <p:nvSpPr>
            <p:cNvPr id="109" name="달 21"/>
            <p:cNvSpPr/>
            <p:nvPr/>
          </p:nvSpPr>
          <p:spPr>
            <a:xfrm flipH="1" rot="19835400">
              <a:off x="4235760" y="1719720"/>
              <a:ext cx="353520" cy="491760"/>
            </a:xfrm>
            <a:prstGeom prst="moon">
              <a:avLst>
                <a:gd name="adj" fmla="val 50000"/>
              </a:avLst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사각형: 둥근 모서리 17"/>
            <p:cNvSpPr/>
            <p:nvPr/>
          </p:nvSpPr>
          <p:spPr>
            <a:xfrm>
              <a:off x="4060800" y="1703520"/>
              <a:ext cx="1169640" cy="395640"/>
            </a:xfrm>
            <a:prstGeom prst="roundRect">
              <a:avLst>
                <a:gd name="adj" fmla="val 50000"/>
              </a:avLst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ko-KR" sz="1200" spc="-1" strike="noStrike">
                  <a:solidFill>
                    <a:srgbClr val="ffffff"/>
                  </a:solidFill>
                  <a:latin typeface="맑은 고딕"/>
                </a:rPr>
                <a:t>개발 상세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111" name="사각형: 둥근 모서리 18"/>
          <p:cNvSpPr/>
          <p:nvPr/>
        </p:nvSpPr>
        <p:spPr>
          <a:xfrm>
            <a:off x="3497400" y="4370760"/>
            <a:ext cx="2296800" cy="1037520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algn="tl" dir="2700000" dist="37674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1400" spc="-1" strike="noStrike">
                <a:solidFill>
                  <a:srgbClr val="404040"/>
                </a:solidFill>
                <a:latin typeface="맑은 고딕"/>
              </a:rPr>
              <a:t>02. </a:t>
            </a:r>
            <a:r>
              <a:rPr b="1" lang="ko-KR" sz="1400" spc="-1" strike="noStrike">
                <a:solidFill>
                  <a:srgbClr val="404040"/>
                </a:solidFill>
                <a:latin typeface="맑은 고딕"/>
              </a:rPr>
              <a:t>개발 상세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0" lang="ko-KR" sz="1100" spc="-1" strike="noStrike">
                <a:solidFill>
                  <a:srgbClr val="404040"/>
                </a:solidFill>
                <a:latin typeface="맑은 고딕"/>
              </a:rPr>
              <a:t>구조도 </a:t>
            </a:r>
            <a:r>
              <a:rPr b="0" lang="en-US" sz="1100" spc="-1" strike="noStrike">
                <a:solidFill>
                  <a:srgbClr val="404040"/>
                </a:solidFill>
                <a:latin typeface="맑은 고딕"/>
              </a:rPr>
              <a:t>/ </a:t>
            </a:r>
            <a:r>
              <a:rPr b="0" lang="ko-KR" sz="1100" spc="-1" strike="noStrike">
                <a:solidFill>
                  <a:srgbClr val="404040"/>
                </a:solidFill>
                <a:latin typeface="맑은 고딕"/>
              </a:rPr>
              <a:t>기술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2" name="타원 24"/>
          <p:cNvSpPr/>
          <p:nvPr/>
        </p:nvSpPr>
        <p:spPr>
          <a:xfrm>
            <a:off x="6455880" y="2159280"/>
            <a:ext cx="1799640" cy="179964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algn="tl" dir="2700000" dist="37674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</a:rPr>
              <a:t>Process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타원 25"/>
          <p:cNvSpPr/>
          <p:nvPr/>
        </p:nvSpPr>
        <p:spPr>
          <a:xfrm>
            <a:off x="6564960" y="2322360"/>
            <a:ext cx="293400" cy="2934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68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맑은 고딕"/>
              </a:rPr>
              <a:t>03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14" name="그룹 26"/>
          <p:cNvGrpSpPr/>
          <p:nvPr/>
        </p:nvGrpSpPr>
        <p:grpSpPr>
          <a:xfrm>
            <a:off x="6763320" y="1664640"/>
            <a:ext cx="1169640" cy="601920"/>
            <a:chOff x="6763320" y="1664640"/>
            <a:chExt cx="1169640" cy="601920"/>
          </a:xfrm>
        </p:grpSpPr>
        <p:sp>
          <p:nvSpPr>
            <p:cNvPr id="115" name="달 27"/>
            <p:cNvSpPr/>
            <p:nvPr/>
          </p:nvSpPr>
          <p:spPr>
            <a:xfrm flipH="1" rot="19835400">
              <a:off x="6938280" y="1719720"/>
              <a:ext cx="353520" cy="491760"/>
            </a:xfrm>
            <a:prstGeom prst="moon">
              <a:avLst>
                <a:gd name="adj" fmla="val 50000"/>
              </a:avLst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사각형: 둥근 모서리 22"/>
            <p:cNvSpPr/>
            <p:nvPr/>
          </p:nvSpPr>
          <p:spPr>
            <a:xfrm>
              <a:off x="6763320" y="1703520"/>
              <a:ext cx="1169640" cy="395640"/>
            </a:xfrm>
            <a:prstGeom prst="roundRect">
              <a:avLst>
                <a:gd name="adj" fmla="val 50000"/>
              </a:avLst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ko-KR" sz="1200" spc="-1" strike="noStrike">
                  <a:solidFill>
                    <a:srgbClr val="ffffff"/>
                  </a:solidFill>
                  <a:latin typeface="맑은 고딕"/>
                </a:rPr>
                <a:t>진행 과정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117" name="사각형: 둥근 모서리 23"/>
          <p:cNvSpPr/>
          <p:nvPr/>
        </p:nvSpPr>
        <p:spPr>
          <a:xfrm>
            <a:off x="6199920" y="4370760"/>
            <a:ext cx="2296800" cy="1037520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algn="tl" dir="2700000" dist="37674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1400" spc="-1" strike="noStrike">
                <a:solidFill>
                  <a:srgbClr val="404040"/>
                </a:solidFill>
                <a:latin typeface="맑은 고딕"/>
              </a:rPr>
              <a:t>03. </a:t>
            </a:r>
            <a:r>
              <a:rPr b="1" lang="ko-KR" sz="1400" spc="-1" strike="noStrike">
                <a:solidFill>
                  <a:srgbClr val="404040"/>
                </a:solidFill>
                <a:latin typeface="맑은 고딕"/>
              </a:rPr>
              <a:t>진행 과정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0" lang="ko-KR" sz="1100" spc="-1" strike="noStrike">
                <a:solidFill>
                  <a:srgbClr val="404040"/>
                </a:solidFill>
                <a:latin typeface="맑은 고딕"/>
              </a:rPr>
              <a:t>개발 일정 </a:t>
            </a:r>
            <a:r>
              <a:rPr b="0" lang="en-US" sz="1100" spc="-1" strike="noStrike">
                <a:solidFill>
                  <a:srgbClr val="404040"/>
                </a:solidFill>
                <a:latin typeface="맑은 고딕"/>
              </a:rPr>
              <a:t>/ </a:t>
            </a:r>
            <a:r>
              <a:rPr b="0" lang="ko-KR" sz="1100" spc="-1" strike="noStrike">
                <a:solidFill>
                  <a:srgbClr val="404040"/>
                </a:solidFill>
                <a:latin typeface="맑은 고딕"/>
              </a:rPr>
              <a:t>개발 환경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0" lang="en-US" sz="1100" spc="-1" strike="noStrike">
                <a:solidFill>
                  <a:srgbClr val="404040"/>
                </a:solidFill>
                <a:latin typeface="맑은 고딕"/>
              </a:rPr>
              <a:t> </a:t>
            </a:r>
            <a:r>
              <a:rPr b="0" lang="ko-KR" sz="1100" spc="-1" strike="noStrike">
                <a:solidFill>
                  <a:srgbClr val="404040"/>
                </a:solidFill>
                <a:latin typeface="맑은 고딕"/>
              </a:rPr>
              <a:t>의존성 </a:t>
            </a:r>
            <a:r>
              <a:rPr b="0" lang="en-US" sz="1100" spc="-1" strike="noStrike">
                <a:solidFill>
                  <a:srgbClr val="404040"/>
                </a:solidFill>
                <a:latin typeface="맑은 고딕"/>
              </a:rPr>
              <a:t>/ </a:t>
            </a:r>
            <a:r>
              <a:rPr b="0" lang="ko-KR" sz="1100" spc="-1" strike="noStrike">
                <a:solidFill>
                  <a:srgbClr val="404040"/>
                </a:solidFill>
                <a:latin typeface="맑은 고딕"/>
              </a:rPr>
              <a:t>문제와 해결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8" name="타원 2"/>
          <p:cNvSpPr/>
          <p:nvPr/>
        </p:nvSpPr>
        <p:spPr>
          <a:xfrm>
            <a:off x="9328320" y="2159280"/>
            <a:ext cx="1799640" cy="179964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algn="tl" dir="2700000" dist="37674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</a:rPr>
              <a:t>Result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타원 3"/>
          <p:cNvSpPr/>
          <p:nvPr/>
        </p:nvSpPr>
        <p:spPr>
          <a:xfrm>
            <a:off x="9437400" y="2322360"/>
            <a:ext cx="293400" cy="2934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68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맑은 고딕"/>
              </a:rPr>
              <a:t>04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20" name="그룹 8"/>
          <p:cNvGrpSpPr/>
          <p:nvPr/>
        </p:nvGrpSpPr>
        <p:grpSpPr>
          <a:xfrm>
            <a:off x="9635760" y="1664640"/>
            <a:ext cx="1169640" cy="601920"/>
            <a:chOff x="9635760" y="1664640"/>
            <a:chExt cx="1169640" cy="601920"/>
          </a:xfrm>
        </p:grpSpPr>
        <p:sp>
          <p:nvSpPr>
            <p:cNvPr id="121" name="달 30"/>
            <p:cNvSpPr/>
            <p:nvPr/>
          </p:nvSpPr>
          <p:spPr>
            <a:xfrm flipH="1" rot="19835400">
              <a:off x="9810720" y="1719720"/>
              <a:ext cx="353520" cy="491760"/>
            </a:xfrm>
            <a:prstGeom prst="moon">
              <a:avLst>
                <a:gd name="adj" fmla="val 50000"/>
              </a:avLst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사각형: 둥근 모서리 22"/>
            <p:cNvSpPr/>
            <p:nvPr/>
          </p:nvSpPr>
          <p:spPr>
            <a:xfrm>
              <a:off x="9635760" y="1703520"/>
              <a:ext cx="1169640" cy="395640"/>
            </a:xfrm>
            <a:prstGeom prst="roundRect">
              <a:avLst>
                <a:gd name="adj" fmla="val 50000"/>
              </a:avLst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맑은 고딕"/>
                </a:rPr>
                <a:t> </a:t>
              </a:r>
              <a:r>
                <a:rPr b="1" lang="ko-KR" sz="1200" spc="-1" strike="noStrike">
                  <a:solidFill>
                    <a:srgbClr val="ffffff"/>
                  </a:solidFill>
                  <a:latin typeface="맑은 고딕"/>
                </a:rPr>
                <a:t>결과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123" name="사각형: 둥근 모서리 23"/>
          <p:cNvSpPr/>
          <p:nvPr/>
        </p:nvSpPr>
        <p:spPr>
          <a:xfrm>
            <a:off x="9072360" y="4370760"/>
            <a:ext cx="2296800" cy="1037520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algn="tl" dir="2700000" dist="37674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1400" spc="-1" strike="noStrike">
                <a:solidFill>
                  <a:srgbClr val="404040"/>
                </a:solidFill>
                <a:latin typeface="맑은 고딕"/>
              </a:rPr>
              <a:t>04. </a:t>
            </a:r>
            <a:r>
              <a:rPr b="1" lang="ko-KR" sz="1400" spc="-1" strike="noStrike">
                <a:solidFill>
                  <a:srgbClr val="404040"/>
                </a:solidFill>
                <a:latin typeface="맑은 고딕"/>
              </a:rPr>
              <a:t>결과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0" lang="ko-KR" sz="1100" spc="-1" strike="noStrike">
                <a:solidFill>
                  <a:srgbClr val="404040"/>
                </a:solidFill>
                <a:latin typeface="맑은 고딕"/>
              </a:rPr>
              <a:t>데모 시연 </a:t>
            </a:r>
            <a:r>
              <a:rPr b="0" lang="en-US" sz="1100" spc="-1" strike="noStrike">
                <a:solidFill>
                  <a:srgbClr val="404040"/>
                </a:solidFill>
                <a:latin typeface="맑은 고딕"/>
              </a:rPr>
              <a:t>/ </a:t>
            </a:r>
            <a:r>
              <a:rPr b="0" lang="ko-KR" sz="1100" spc="-1" strike="noStrike">
                <a:solidFill>
                  <a:srgbClr val="404040"/>
                </a:solidFill>
                <a:latin typeface="맑은 고딕"/>
              </a:rPr>
              <a:t>마치며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7"/>
          <p:cNvSpPr/>
          <p:nvPr/>
        </p:nvSpPr>
        <p:spPr>
          <a:xfrm>
            <a:off x="4474440" y="2180880"/>
            <a:ext cx="372888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32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01. Overview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ko-KR" sz="10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개발 개요 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25" name="그룹 12"/>
          <p:cNvGrpSpPr/>
          <p:nvPr/>
        </p:nvGrpSpPr>
        <p:grpSpPr>
          <a:xfrm>
            <a:off x="4271760" y="2142720"/>
            <a:ext cx="264960" cy="2328480"/>
            <a:chOff x="4271760" y="2142720"/>
            <a:chExt cx="264960" cy="2328480"/>
          </a:xfrm>
        </p:grpSpPr>
        <p:sp>
          <p:nvSpPr>
            <p:cNvPr id="126" name="직사각형 4"/>
            <p:cNvSpPr/>
            <p:nvPr/>
          </p:nvSpPr>
          <p:spPr>
            <a:xfrm rot="5400000">
              <a:off x="3770280" y="3181680"/>
              <a:ext cx="1268280" cy="2646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사각형: 둥근 위쪽 모서리 1"/>
            <p:cNvSpPr/>
            <p:nvPr/>
          </p:nvSpPr>
          <p:spPr>
            <a:xfrm rot="10800000">
              <a:off x="4272120" y="3946320"/>
              <a:ext cx="264600" cy="5248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사각형: 둥근 위쪽 모서리 2"/>
            <p:cNvSpPr/>
            <p:nvPr/>
          </p:nvSpPr>
          <p:spPr>
            <a:xfrm rot="10800000">
              <a:off x="4272120" y="3948840"/>
              <a:ext cx="264600" cy="138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9" name="그룹 10"/>
            <p:cNvGrpSpPr/>
            <p:nvPr/>
          </p:nvGrpSpPr>
          <p:grpSpPr>
            <a:xfrm>
              <a:off x="4271760" y="2142720"/>
              <a:ext cx="264600" cy="524880"/>
              <a:chOff x="4271760" y="2142720"/>
              <a:chExt cx="264600" cy="524880"/>
            </a:xfrm>
          </p:grpSpPr>
          <p:sp>
            <p:nvSpPr>
              <p:cNvPr id="130" name="이등변 삼각형 3"/>
              <p:cNvSpPr/>
              <p:nvPr/>
            </p:nvSpPr>
            <p:spPr>
              <a:xfrm>
                <a:off x="4271760" y="2142720"/>
                <a:ext cx="264600" cy="524880"/>
              </a:xfrm>
              <a:prstGeom prst="triangle">
                <a:avLst>
                  <a:gd name="adj" fmla="val 50000"/>
                </a:avLst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이등변 삼각형 8"/>
              <p:cNvSpPr/>
              <p:nvPr/>
            </p:nvSpPr>
            <p:spPr>
              <a:xfrm>
                <a:off x="4366440" y="2142720"/>
                <a:ext cx="75240" cy="149760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32" name="직사각형 13"/>
            <p:cNvSpPr/>
            <p:nvPr/>
          </p:nvSpPr>
          <p:spPr>
            <a:xfrm rot="5400000">
              <a:off x="3441240" y="3545640"/>
              <a:ext cx="1775880" cy="7452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TextBox 7"/>
          <p:cNvSpPr/>
          <p:nvPr/>
        </p:nvSpPr>
        <p:spPr>
          <a:xfrm>
            <a:off x="5279760" y="3122280"/>
            <a:ext cx="2818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01-1. Motivation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9"/>
          <p:cNvSpPr/>
          <p:nvPr/>
        </p:nvSpPr>
        <p:spPr>
          <a:xfrm>
            <a:off x="4836240" y="3792960"/>
            <a:ext cx="2818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01-2. Intent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TextBox 14"/>
          <p:cNvSpPr/>
          <p:nvPr/>
        </p:nvSpPr>
        <p:spPr>
          <a:xfrm>
            <a:off x="5760000" y="3426840"/>
            <a:ext cx="1858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ko-KR" sz="1050" spc="-1" strike="noStrike">
                <a:solidFill>
                  <a:srgbClr val="56396b"/>
                </a:solidFill>
                <a:latin typeface="맑은 고딕"/>
              </a:rPr>
              <a:t>개발 동기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36" name="TextBox 15"/>
          <p:cNvSpPr/>
          <p:nvPr/>
        </p:nvSpPr>
        <p:spPr>
          <a:xfrm>
            <a:off x="5409720" y="4087440"/>
            <a:ext cx="1858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ko-KR" sz="1050" spc="-1" strike="noStrike">
                <a:solidFill>
                  <a:srgbClr val="56396b"/>
                </a:solidFill>
                <a:latin typeface="맑은 고딕"/>
              </a:rPr>
              <a:t>개발 의도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37" name="TextBox 18"/>
          <p:cNvSpPr/>
          <p:nvPr/>
        </p:nvSpPr>
        <p:spPr>
          <a:xfrm>
            <a:off x="4934880" y="2903760"/>
            <a:ext cx="33048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en-US" sz="80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{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"/>
          <p:cNvGrpSpPr/>
          <p:nvPr/>
        </p:nvGrpSpPr>
        <p:grpSpPr>
          <a:xfrm>
            <a:off x="114480" y="114120"/>
            <a:ext cx="11962800" cy="6620040"/>
            <a:chOff x="114480" y="114120"/>
            <a:chExt cx="11962800" cy="6620040"/>
          </a:xfrm>
        </p:grpSpPr>
        <p:sp>
          <p:nvSpPr>
            <p:cNvPr id="139" name="자유형: 도형 4"/>
            <p:cNvSpPr/>
            <p:nvPr/>
          </p:nvSpPr>
          <p:spPr>
            <a:xfrm>
              <a:off x="123840" y="114480"/>
              <a:ext cx="11953440" cy="6619680"/>
            </a:xfrm>
            <a:custGeom>
              <a:avLst/>
              <a:gdLst/>
              <a:ahLst/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0963275" y="0"/>
                  </a:lnTo>
                  <a:lnTo>
                    <a:pt x="10963275" y="219075"/>
                  </a:lnTo>
                  <a:lnTo>
                    <a:pt x="444425" y="219075"/>
                  </a:lnTo>
                  <a:cubicBezTo>
                    <a:pt x="316773" y="219075"/>
                    <a:pt x="213290" y="322558"/>
                    <a:pt x="213290" y="450210"/>
                  </a:cubicBezTo>
                  <a:lnTo>
                    <a:pt x="213290" y="6169664"/>
                  </a:lnTo>
                  <a:cubicBezTo>
                    <a:pt x="213290" y="6297316"/>
                    <a:pt x="316773" y="6400799"/>
                    <a:pt x="444425" y="6400799"/>
                  </a:cubicBezTo>
                  <a:lnTo>
                    <a:pt x="11509448" y="6400799"/>
                  </a:lnTo>
                  <a:cubicBezTo>
                    <a:pt x="11637100" y="6400799"/>
                    <a:pt x="11740583" y="6297316"/>
                    <a:pt x="11740583" y="6169664"/>
                  </a:cubicBezTo>
                  <a:lnTo>
                    <a:pt x="11740583" y="895350"/>
                  </a:lnTo>
                  <a:lnTo>
                    <a:pt x="11953875" y="895350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rgbClr val="b0eadb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사각형: 둥근 위쪽 모서리 5"/>
            <p:cNvSpPr/>
            <p:nvPr/>
          </p:nvSpPr>
          <p:spPr>
            <a:xfrm rot="5400000">
              <a:off x="11202840" y="-720"/>
              <a:ext cx="218880" cy="4496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cccc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사각형: 둥근 위쪽 모서리 6"/>
            <p:cNvSpPr/>
            <p:nvPr/>
          </p:nvSpPr>
          <p:spPr>
            <a:xfrm rot="5400000">
              <a:off x="11049120" y="151920"/>
              <a:ext cx="218880" cy="14256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이등변 삼각형 7"/>
            <p:cNvSpPr/>
            <p:nvPr/>
          </p:nvSpPr>
          <p:spPr>
            <a:xfrm>
              <a:off x="11865600" y="570240"/>
              <a:ext cx="211680" cy="419760"/>
            </a:xfrm>
            <a:prstGeom prst="triangle">
              <a:avLst>
                <a:gd name="adj" fmla="val 50000"/>
              </a:avLst>
            </a:prstGeom>
            <a:solidFill>
              <a:srgbClr val="ffe6d0"/>
            </a:solidFill>
            <a:ln w="34925">
              <a:solidFill>
                <a:srgbClr val="66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이등변 삼각형 9"/>
            <p:cNvSpPr/>
            <p:nvPr/>
          </p:nvSpPr>
          <p:spPr>
            <a:xfrm>
              <a:off x="11941560" y="570240"/>
              <a:ext cx="60120" cy="11988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3492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자유형: 도형 13"/>
            <p:cNvSpPr/>
            <p:nvPr/>
          </p:nvSpPr>
          <p:spPr>
            <a:xfrm>
              <a:off x="114480" y="114120"/>
              <a:ext cx="11953440" cy="6619680"/>
            </a:xfrm>
            <a:custGeom>
              <a:avLst/>
              <a:gdLst/>
              <a:ahLst/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1422856" y="0"/>
                  </a:lnTo>
                  <a:lnTo>
                    <a:pt x="11422856" y="104776"/>
                  </a:lnTo>
                  <a:lnTo>
                    <a:pt x="420638" y="104776"/>
                  </a:lnTo>
                  <a:cubicBezTo>
                    <a:pt x="240931" y="104776"/>
                    <a:pt x="95250" y="250457"/>
                    <a:pt x="95250" y="430164"/>
                  </a:cubicBezTo>
                  <a:lnTo>
                    <a:pt x="95250" y="6189712"/>
                  </a:lnTo>
                  <a:cubicBezTo>
                    <a:pt x="95250" y="6369419"/>
                    <a:pt x="240931" y="6515100"/>
                    <a:pt x="420638" y="6515100"/>
                  </a:cubicBezTo>
                  <a:lnTo>
                    <a:pt x="11514187" y="6515100"/>
                  </a:lnTo>
                  <a:cubicBezTo>
                    <a:pt x="11693894" y="6515100"/>
                    <a:pt x="11839575" y="6369419"/>
                    <a:pt x="11839575" y="6189712"/>
                  </a:cubicBezTo>
                  <a:lnTo>
                    <a:pt x="11839575" y="876301"/>
                  </a:lnTo>
                  <a:lnTo>
                    <a:pt x="11953875" y="876301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5" name="TextBox 18"/>
          <p:cNvSpPr/>
          <p:nvPr/>
        </p:nvSpPr>
        <p:spPr>
          <a:xfrm>
            <a:off x="555480" y="490680"/>
            <a:ext cx="8302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20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Contents </a:t>
            </a:r>
            <a:r>
              <a:rPr b="0" lang="en-US" sz="7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Enjoy your stylish business and campus life with BIZCAM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146" name="그림 2" descr=""/>
          <p:cNvPicPr/>
          <p:nvPr/>
        </p:nvPicPr>
        <p:blipFill>
          <a:blip r:embed="rId1"/>
          <a:stretch/>
        </p:blipFill>
        <p:spPr>
          <a:xfrm>
            <a:off x="1276200" y="990720"/>
            <a:ext cx="9649080" cy="534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7"/>
          <p:cNvSpPr/>
          <p:nvPr/>
        </p:nvSpPr>
        <p:spPr>
          <a:xfrm>
            <a:off x="4474440" y="2180880"/>
            <a:ext cx="372888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32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02. Details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ko-KR" sz="10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개발 상세 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48" name="그룹 12"/>
          <p:cNvGrpSpPr/>
          <p:nvPr/>
        </p:nvGrpSpPr>
        <p:grpSpPr>
          <a:xfrm>
            <a:off x="4271760" y="2142720"/>
            <a:ext cx="264960" cy="2328480"/>
            <a:chOff x="4271760" y="2142720"/>
            <a:chExt cx="264960" cy="2328480"/>
          </a:xfrm>
        </p:grpSpPr>
        <p:sp>
          <p:nvSpPr>
            <p:cNvPr id="149" name="직사각형 4"/>
            <p:cNvSpPr/>
            <p:nvPr/>
          </p:nvSpPr>
          <p:spPr>
            <a:xfrm rot="5400000">
              <a:off x="3770280" y="3181680"/>
              <a:ext cx="1268280" cy="2646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사각형: 둥근 위쪽 모서리 1"/>
            <p:cNvSpPr/>
            <p:nvPr/>
          </p:nvSpPr>
          <p:spPr>
            <a:xfrm rot="10800000">
              <a:off x="4272120" y="3946320"/>
              <a:ext cx="264600" cy="5248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사각형: 둥근 위쪽 모서리 2"/>
            <p:cNvSpPr/>
            <p:nvPr/>
          </p:nvSpPr>
          <p:spPr>
            <a:xfrm rot="10800000">
              <a:off x="4272120" y="3948840"/>
              <a:ext cx="264600" cy="138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2" name="그룹 10"/>
            <p:cNvGrpSpPr/>
            <p:nvPr/>
          </p:nvGrpSpPr>
          <p:grpSpPr>
            <a:xfrm>
              <a:off x="4271760" y="2142720"/>
              <a:ext cx="264600" cy="524880"/>
              <a:chOff x="4271760" y="2142720"/>
              <a:chExt cx="264600" cy="524880"/>
            </a:xfrm>
          </p:grpSpPr>
          <p:sp>
            <p:nvSpPr>
              <p:cNvPr id="153" name="이등변 삼각형 3"/>
              <p:cNvSpPr/>
              <p:nvPr/>
            </p:nvSpPr>
            <p:spPr>
              <a:xfrm>
                <a:off x="4271760" y="2142720"/>
                <a:ext cx="264600" cy="524880"/>
              </a:xfrm>
              <a:prstGeom prst="triangle">
                <a:avLst>
                  <a:gd name="adj" fmla="val 50000"/>
                </a:avLst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이등변 삼각형 8"/>
              <p:cNvSpPr/>
              <p:nvPr/>
            </p:nvSpPr>
            <p:spPr>
              <a:xfrm>
                <a:off x="4366440" y="2142720"/>
                <a:ext cx="75240" cy="149760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5" name="직사각형 13"/>
            <p:cNvSpPr/>
            <p:nvPr/>
          </p:nvSpPr>
          <p:spPr>
            <a:xfrm rot="5400000">
              <a:off x="3441240" y="3545640"/>
              <a:ext cx="1775880" cy="7452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6" name="TextBox 7"/>
          <p:cNvSpPr/>
          <p:nvPr/>
        </p:nvSpPr>
        <p:spPr>
          <a:xfrm>
            <a:off x="5279760" y="3122280"/>
            <a:ext cx="2818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02-1. Diagram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TextBox 9"/>
          <p:cNvSpPr/>
          <p:nvPr/>
        </p:nvSpPr>
        <p:spPr>
          <a:xfrm>
            <a:off x="4836240" y="3792960"/>
            <a:ext cx="465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02-2. Technical Description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TextBox 14"/>
          <p:cNvSpPr/>
          <p:nvPr/>
        </p:nvSpPr>
        <p:spPr>
          <a:xfrm>
            <a:off x="5760000" y="3414600"/>
            <a:ext cx="1858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56396b"/>
                </a:solidFill>
                <a:latin typeface="맑은 고딕"/>
              </a:rPr>
              <a:t>  </a:t>
            </a:r>
            <a:r>
              <a:rPr b="1" lang="ko-KR" sz="1050" spc="-1" strike="noStrike">
                <a:solidFill>
                  <a:srgbClr val="56396b"/>
                </a:solidFill>
                <a:latin typeface="맑은 고딕"/>
              </a:rPr>
              <a:t>구조도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59" name="TextBox 15"/>
          <p:cNvSpPr/>
          <p:nvPr/>
        </p:nvSpPr>
        <p:spPr>
          <a:xfrm>
            <a:off x="6234840" y="4081680"/>
            <a:ext cx="1858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ko-KR" sz="1050" spc="-1" strike="noStrike">
                <a:solidFill>
                  <a:srgbClr val="56396b"/>
                </a:solidFill>
                <a:latin typeface="맑은 고딕"/>
              </a:rPr>
              <a:t>기술 명세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60" name="TextBox 18"/>
          <p:cNvSpPr/>
          <p:nvPr/>
        </p:nvSpPr>
        <p:spPr>
          <a:xfrm>
            <a:off x="4934880" y="2903760"/>
            <a:ext cx="33048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en-US" sz="80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{</a:t>
            </a:r>
            <a:endParaRPr b="0" lang="en-US" sz="8000" spc="-1" strike="noStrike">
              <a:latin typeface="Arial"/>
            </a:endParaRPr>
          </a:p>
        </p:txBody>
      </p:sp>
      <p:grpSp>
        <p:nvGrpSpPr>
          <p:cNvPr id="161" name="그룹 5"/>
          <p:cNvGrpSpPr/>
          <p:nvPr/>
        </p:nvGrpSpPr>
        <p:grpSpPr>
          <a:xfrm>
            <a:off x="3856320" y="2142720"/>
            <a:ext cx="264600" cy="2328480"/>
            <a:chOff x="3856320" y="2142720"/>
            <a:chExt cx="264600" cy="2328480"/>
          </a:xfrm>
        </p:grpSpPr>
        <p:sp>
          <p:nvSpPr>
            <p:cNvPr id="162" name="직사각형 6"/>
            <p:cNvSpPr/>
            <p:nvPr/>
          </p:nvSpPr>
          <p:spPr>
            <a:xfrm rot="5400000">
              <a:off x="3354480" y="3181680"/>
              <a:ext cx="1268280" cy="2646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사각형: 둥근 위쪽 모서리 11"/>
            <p:cNvSpPr/>
            <p:nvPr/>
          </p:nvSpPr>
          <p:spPr>
            <a:xfrm rot="10800000">
              <a:off x="3856320" y="3946320"/>
              <a:ext cx="264600" cy="5248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사각형: 둥근 위쪽 모서리 16"/>
            <p:cNvSpPr/>
            <p:nvPr/>
          </p:nvSpPr>
          <p:spPr>
            <a:xfrm rot="10800000">
              <a:off x="3856320" y="3948840"/>
              <a:ext cx="264600" cy="138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65" name="그룹 19"/>
            <p:cNvGrpSpPr/>
            <p:nvPr/>
          </p:nvGrpSpPr>
          <p:grpSpPr>
            <a:xfrm>
              <a:off x="3856320" y="2142720"/>
              <a:ext cx="264600" cy="524880"/>
              <a:chOff x="3856320" y="2142720"/>
              <a:chExt cx="264600" cy="524880"/>
            </a:xfrm>
          </p:grpSpPr>
          <p:sp>
            <p:nvSpPr>
              <p:cNvPr id="166" name="이등변 삼각형 21"/>
              <p:cNvSpPr/>
              <p:nvPr/>
            </p:nvSpPr>
            <p:spPr>
              <a:xfrm>
                <a:off x="3856320" y="2142720"/>
                <a:ext cx="264600" cy="524880"/>
              </a:xfrm>
              <a:prstGeom prst="triangle">
                <a:avLst>
                  <a:gd name="adj" fmla="val 50000"/>
                </a:avLst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이등변 삼각형 22"/>
              <p:cNvSpPr/>
              <p:nvPr/>
            </p:nvSpPr>
            <p:spPr>
              <a:xfrm>
                <a:off x="3950640" y="2142720"/>
                <a:ext cx="75240" cy="149760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68" name="직사각형 20"/>
            <p:cNvSpPr/>
            <p:nvPr/>
          </p:nvSpPr>
          <p:spPr>
            <a:xfrm rot="5400000">
              <a:off x="3025440" y="3545640"/>
              <a:ext cx="1775880" cy="7452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그룹 1"/>
          <p:cNvGrpSpPr/>
          <p:nvPr/>
        </p:nvGrpSpPr>
        <p:grpSpPr>
          <a:xfrm>
            <a:off x="114480" y="114120"/>
            <a:ext cx="11962800" cy="6620040"/>
            <a:chOff x="114480" y="114120"/>
            <a:chExt cx="11962800" cy="6620040"/>
          </a:xfrm>
        </p:grpSpPr>
        <p:sp>
          <p:nvSpPr>
            <p:cNvPr id="170" name="자유형: 도형 4"/>
            <p:cNvSpPr/>
            <p:nvPr/>
          </p:nvSpPr>
          <p:spPr>
            <a:xfrm>
              <a:off x="123840" y="114480"/>
              <a:ext cx="11953440" cy="6619680"/>
            </a:xfrm>
            <a:custGeom>
              <a:avLst/>
              <a:gdLst/>
              <a:ahLst/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0963275" y="0"/>
                  </a:lnTo>
                  <a:lnTo>
                    <a:pt x="10963275" y="219075"/>
                  </a:lnTo>
                  <a:lnTo>
                    <a:pt x="444425" y="219075"/>
                  </a:lnTo>
                  <a:cubicBezTo>
                    <a:pt x="316773" y="219075"/>
                    <a:pt x="213290" y="322558"/>
                    <a:pt x="213290" y="450210"/>
                  </a:cubicBezTo>
                  <a:lnTo>
                    <a:pt x="213290" y="6169664"/>
                  </a:lnTo>
                  <a:cubicBezTo>
                    <a:pt x="213290" y="6297316"/>
                    <a:pt x="316773" y="6400799"/>
                    <a:pt x="444425" y="6400799"/>
                  </a:cubicBezTo>
                  <a:lnTo>
                    <a:pt x="11509448" y="6400799"/>
                  </a:lnTo>
                  <a:cubicBezTo>
                    <a:pt x="11637100" y="6400799"/>
                    <a:pt x="11740583" y="6297316"/>
                    <a:pt x="11740583" y="6169664"/>
                  </a:cubicBezTo>
                  <a:lnTo>
                    <a:pt x="11740583" y="895350"/>
                  </a:lnTo>
                  <a:lnTo>
                    <a:pt x="11953875" y="895350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rgbClr val="b0eadb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사각형: 둥근 위쪽 모서리 5"/>
            <p:cNvSpPr/>
            <p:nvPr/>
          </p:nvSpPr>
          <p:spPr>
            <a:xfrm rot="5400000">
              <a:off x="11202840" y="-720"/>
              <a:ext cx="218880" cy="4496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cccc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사각형: 둥근 위쪽 모서리 6"/>
            <p:cNvSpPr/>
            <p:nvPr/>
          </p:nvSpPr>
          <p:spPr>
            <a:xfrm rot="5400000">
              <a:off x="11049120" y="151920"/>
              <a:ext cx="218880" cy="14256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이등변 삼각형 7"/>
            <p:cNvSpPr/>
            <p:nvPr/>
          </p:nvSpPr>
          <p:spPr>
            <a:xfrm>
              <a:off x="11865600" y="570240"/>
              <a:ext cx="211680" cy="419760"/>
            </a:xfrm>
            <a:prstGeom prst="triangle">
              <a:avLst>
                <a:gd name="adj" fmla="val 50000"/>
              </a:avLst>
            </a:prstGeom>
            <a:solidFill>
              <a:srgbClr val="ffe6d0"/>
            </a:solidFill>
            <a:ln w="34925">
              <a:solidFill>
                <a:srgbClr val="66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이등변 삼각형 9"/>
            <p:cNvSpPr/>
            <p:nvPr/>
          </p:nvSpPr>
          <p:spPr>
            <a:xfrm>
              <a:off x="11941560" y="570240"/>
              <a:ext cx="60120" cy="11988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3492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자유형: 도형 13"/>
            <p:cNvSpPr/>
            <p:nvPr/>
          </p:nvSpPr>
          <p:spPr>
            <a:xfrm>
              <a:off x="114480" y="114120"/>
              <a:ext cx="11953440" cy="6619680"/>
            </a:xfrm>
            <a:custGeom>
              <a:avLst/>
              <a:gdLst/>
              <a:ahLst/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1422856" y="0"/>
                  </a:lnTo>
                  <a:lnTo>
                    <a:pt x="11422856" y="104776"/>
                  </a:lnTo>
                  <a:lnTo>
                    <a:pt x="420638" y="104776"/>
                  </a:lnTo>
                  <a:cubicBezTo>
                    <a:pt x="240931" y="104776"/>
                    <a:pt x="95250" y="250457"/>
                    <a:pt x="95250" y="430164"/>
                  </a:cubicBezTo>
                  <a:lnTo>
                    <a:pt x="95250" y="6189712"/>
                  </a:lnTo>
                  <a:cubicBezTo>
                    <a:pt x="95250" y="6369419"/>
                    <a:pt x="240931" y="6515100"/>
                    <a:pt x="420638" y="6515100"/>
                  </a:cubicBezTo>
                  <a:lnTo>
                    <a:pt x="11514187" y="6515100"/>
                  </a:lnTo>
                  <a:cubicBezTo>
                    <a:pt x="11693894" y="6515100"/>
                    <a:pt x="11839575" y="6369419"/>
                    <a:pt x="11839575" y="6189712"/>
                  </a:cubicBezTo>
                  <a:lnTo>
                    <a:pt x="11839575" y="876301"/>
                  </a:lnTo>
                  <a:lnTo>
                    <a:pt x="11953875" y="876301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6" name="TextBox 18"/>
          <p:cNvSpPr/>
          <p:nvPr/>
        </p:nvSpPr>
        <p:spPr>
          <a:xfrm>
            <a:off x="555480" y="490680"/>
            <a:ext cx="8302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20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Contents </a:t>
            </a:r>
            <a:r>
              <a:rPr b="0" lang="en-US" sz="7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Enjoy your stylish business and campus life with BIZCAM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177" name="그림 2" descr=""/>
          <p:cNvPicPr/>
          <p:nvPr/>
        </p:nvPicPr>
        <p:blipFill>
          <a:blip r:embed="rId1"/>
          <a:stretch/>
        </p:blipFill>
        <p:spPr>
          <a:xfrm>
            <a:off x="2004840" y="780480"/>
            <a:ext cx="8172360" cy="542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그룹 1"/>
          <p:cNvGrpSpPr/>
          <p:nvPr/>
        </p:nvGrpSpPr>
        <p:grpSpPr>
          <a:xfrm>
            <a:off x="114480" y="114120"/>
            <a:ext cx="11962800" cy="6620040"/>
            <a:chOff x="114480" y="114120"/>
            <a:chExt cx="11962800" cy="6620040"/>
          </a:xfrm>
        </p:grpSpPr>
        <p:sp>
          <p:nvSpPr>
            <p:cNvPr id="179" name="자유형: 도형 4"/>
            <p:cNvSpPr/>
            <p:nvPr/>
          </p:nvSpPr>
          <p:spPr>
            <a:xfrm>
              <a:off x="123840" y="114480"/>
              <a:ext cx="11953440" cy="6619680"/>
            </a:xfrm>
            <a:custGeom>
              <a:avLst/>
              <a:gdLst/>
              <a:ahLst/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0963275" y="0"/>
                  </a:lnTo>
                  <a:lnTo>
                    <a:pt x="10963275" y="219075"/>
                  </a:lnTo>
                  <a:lnTo>
                    <a:pt x="444425" y="219075"/>
                  </a:lnTo>
                  <a:cubicBezTo>
                    <a:pt x="316773" y="219075"/>
                    <a:pt x="213290" y="322558"/>
                    <a:pt x="213290" y="450210"/>
                  </a:cubicBezTo>
                  <a:lnTo>
                    <a:pt x="213290" y="6169664"/>
                  </a:lnTo>
                  <a:cubicBezTo>
                    <a:pt x="213290" y="6297316"/>
                    <a:pt x="316773" y="6400799"/>
                    <a:pt x="444425" y="6400799"/>
                  </a:cubicBezTo>
                  <a:lnTo>
                    <a:pt x="11509448" y="6400799"/>
                  </a:lnTo>
                  <a:cubicBezTo>
                    <a:pt x="11637100" y="6400799"/>
                    <a:pt x="11740583" y="6297316"/>
                    <a:pt x="11740583" y="6169664"/>
                  </a:cubicBezTo>
                  <a:lnTo>
                    <a:pt x="11740583" y="895350"/>
                  </a:lnTo>
                  <a:lnTo>
                    <a:pt x="11953875" y="895350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rgbClr val="b0eadb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사각형: 둥근 위쪽 모서리 5"/>
            <p:cNvSpPr/>
            <p:nvPr/>
          </p:nvSpPr>
          <p:spPr>
            <a:xfrm rot="5400000">
              <a:off x="11202840" y="-720"/>
              <a:ext cx="218880" cy="4496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cccc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사각형: 둥근 위쪽 모서리 6"/>
            <p:cNvSpPr/>
            <p:nvPr/>
          </p:nvSpPr>
          <p:spPr>
            <a:xfrm rot="5400000">
              <a:off x="11049120" y="151920"/>
              <a:ext cx="218880" cy="14256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이등변 삼각형 7"/>
            <p:cNvSpPr/>
            <p:nvPr/>
          </p:nvSpPr>
          <p:spPr>
            <a:xfrm>
              <a:off x="11865600" y="570240"/>
              <a:ext cx="211680" cy="419760"/>
            </a:xfrm>
            <a:prstGeom prst="triangle">
              <a:avLst>
                <a:gd name="adj" fmla="val 50000"/>
              </a:avLst>
            </a:prstGeom>
            <a:solidFill>
              <a:srgbClr val="ffe6d0"/>
            </a:solidFill>
            <a:ln w="34925">
              <a:solidFill>
                <a:srgbClr val="66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이등변 삼각형 9"/>
            <p:cNvSpPr/>
            <p:nvPr/>
          </p:nvSpPr>
          <p:spPr>
            <a:xfrm>
              <a:off x="11941560" y="570240"/>
              <a:ext cx="60120" cy="11988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3492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" name="자유형: 도형 13"/>
            <p:cNvSpPr/>
            <p:nvPr/>
          </p:nvSpPr>
          <p:spPr>
            <a:xfrm>
              <a:off x="114480" y="114120"/>
              <a:ext cx="11953440" cy="6619680"/>
            </a:xfrm>
            <a:custGeom>
              <a:avLst/>
              <a:gdLst/>
              <a:ahLst/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1422856" y="0"/>
                  </a:lnTo>
                  <a:lnTo>
                    <a:pt x="11422856" y="104776"/>
                  </a:lnTo>
                  <a:lnTo>
                    <a:pt x="420638" y="104776"/>
                  </a:lnTo>
                  <a:cubicBezTo>
                    <a:pt x="240931" y="104776"/>
                    <a:pt x="95250" y="250457"/>
                    <a:pt x="95250" y="430164"/>
                  </a:cubicBezTo>
                  <a:lnTo>
                    <a:pt x="95250" y="6189712"/>
                  </a:lnTo>
                  <a:cubicBezTo>
                    <a:pt x="95250" y="6369419"/>
                    <a:pt x="240931" y="6515100"/>
                    <a:pt x="420638" y="6515100"/>
                  </a:cubicBezTo>
                  <a:lnTo>
                    <a:pt x="11514187" y="6515100"/>
                  </a:lnTo>
                  <a:cubicBezTo>
                    <a:pt x="11693894" y="6515100"/>
                    <a:pt x="11839575" y="6369419"/>
                    <a:pt x="11839575" y="6189712"/>
                  </a:cubicBezTo>
                  <a:lnTo>
                    <a:pt x="11839575" y="876301"/>
                  </a:lnTo>
                  <a:lnTo>
                    <a:pt x="11953875" y="876301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Box 18"/>
          <p:cNvSpPr/>
          <p:nvPr/>
        </p:nvSpPr>
        <p:spPr>
          <a:xfrm>
            <a:off x="555480" y="490680"/>
            <a:ext cx="8302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20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Contents </a:t>
            </a:r>
            <a:r>
              <a:rPr b="0" lang="en-US" sz="7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Enjoy your stylish business and campus life with BIZCAM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86" name="TextBox 11"/>
          <p:cNvSpPr/>
          <p:nvPr/>
        </p:nvSpPr>
        <p:spPr>
          <a:xfrm>
            <a:off x="9360" y="890640"/>
            <a:ext cx="18583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그림 15" descr=""/>
          <p:cNvPicPr/>
          <p:nvPr/>
        </p:nvPicPr>
        <p:blipFill>
          <a:blip r:embed="rId1"/>
          <a:stretch/>
        </p:blipFill>
        <p:spPr>
          <a:xfrm>
            <a:off x="555480" y="1600200"/>
            <a:ext cx="5754960" cy="3229560"/>
          </a:xfrm>
          <a:prstGeom prst="rect">
            <a:avLst/>
          </a:prstGeom>
          <a:ln w="0">
            <a:noFill/>
          </a:ln>
        </p:spPr>
      </p:pic>
      <p:pic>
        <p:nvPicPr>
          <p:cNvPr id="188" name="그림 16" descr=""/>
          <p:cNvPicPr/>
          <p:nvPr/>
        </p:nvPicPr>
        <p:blipFill>
          <a:blip r:embed="rId2"/>
          <a:stretch/>
        </p:blipFill>
        <p:spPr>
          <a:xfrm>
            <a:off x="6629400" y="1600200"/>
            <a:ext cx="486036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그룹 1"/>
          <p:cNvGrpSpPr/>
          <p:nvPr/>
        </p:nvGrpSpPr>
        <p:grpSpPr>
          <a:xfrm>
            <a:off x="114480" y="114120"/>
            <a:ext cx="11962800" cy="6620040"/>
            <a:chOff x="114480" y="114120"/>
            <a:chExt cx="11962800" cy="6620040"/>
          </a:xfrm>
        </p:grpSpPr>
        <p:sp>
          <p:nvSpPr>
            <p:cNvPr id="190" name="자유형: 도형 4"/>
            <p:cNvSpPr/>
            <p:nvPr/>
          </p:nvSpPr>
          <p:spPr>
            <a:xfrm>
              <a:off x="123840" y="114480"/>
              <a:ext cx="11953440" cy="6619680"/>
            </a:xfrm>
            <a:custGeom>
              <a:avLst/>
              <a:gdLst/>
              <a:ahLst/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0963275" y="0"/>
                  </a:lnTo>
                  <a:lnTo>
                    <a:pt x="10963275" y="219075"/>
                  </a:lnTo>
                  <a:lnTo>
                    <a:pt x="444425" y="219075"/>
                  </a:lnTo>
                  <a:cubicBezTo>
                    <a:pt x="316773" y="219075"/>
                    <a:pt x="213290" y="322558"/>
                    <a:pt x="213290" y="450210"/>
                  </a:cubicBezTo>
                  <a:lnTo>
                    <a:pt x="213290" y="6169664"/>
                  </a:lnTo>
                  <a:cubicBezTo>
                    <a:pt x="213290" y="6297316"/>
                    <a:pt x="316773" y="6400799"/>
                    <a:pt x="444425" y="6400799"/>
                  </a:cubicBezTo>
                  <a:lnTo>
                    <a:pt x="11509448" y="6400799"/>
                  </a:lnTo>
                  <a:cubicBezTo>
                    <a:pt x="11637100" y="6400799"/>
                    <a:pt x="11740583" y="6297316"/>
                    <a:pt x="11740583" y="6169664"/>
                  </a:cubicBezTo>
                  <a:lnTo>
                    <a:pt x="11740583" y="895350"/>
                  </a:lnTo>
                  <a:lnTo>
                    <a:pt x="11953875" y="895350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rgbClr val="b0eadb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사각형: 둥근 위쪽 모서리 5"/>
            <p:cNvSpPr/>
            <p:nvPr/>
          </p:nvSpPr>
          <p:spPr>
            <a:xfrm rot="5400000">
              <a:off x="11202840" y="-720"/>
              <a:ext cx="218880" cy="4496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cccc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사각형: 둥근 위쪽 모서리 6"/>
            <p:cNvSpPr/>
            <p:nvPr/>
          </p:nvSpPr>
          <p:spPr>
            <a:xfrm rot="5400000">
              <a:off x="11049120" y="151920"/>
              <a:ext cx="218880" cy="14256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이등변 삼각형 7"/>
            <p:cNvSpPr/>
            <p:nvPr/>
          </p:nvSpPr>
          <p:spPr>
            <a:xfrm>
              <a:off x="11865600" y="570240"/>
              <a:ext cx="211680" cy="419760"/>
            </a:xfrm>
            <a:prstGeom prst="triangle">
              <a:avLst>
                <a:gd name="adj" fmla="val 50000"/>
              </a:avLst>
            </a:prstGeom>
            <a:solidFill>
              <a:srgbClr val="ffe6d0"/>
            </a:solidFill>
            <a:ln w="34925">
              <a:solidFill>
                <a:srgbClr val="66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이등변 삼각형 9"/>
            <p:cNvSpPr/>
            <p:nvPr/>
          </p:nvSpPr>
          <p:spPr>
            <a:xfrm>
              <a:off x="11941560" y="570240"/>
              <a:ext cx="60120" cy="11988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3492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자유형: 도형 13"/>
            <p:cNvSpPr/>
            <p:nvPr/>
          </p:nvSpPr>
          <p:spPr>
            <a:xfrm>
              <a:off x="114480" y="114120"/>
              <a:ext cx="11953440" cy="6619680"/>
            </a:xfrm>
            <a:custGeom>
              <a:avLst/>
              <a:gdLst/>
              <a:ahLst/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1422856" y="0"/>
                  </a:lnTo>
                  <a:lnTo>
                    <a:pt x="11422856" y="104776"/>
                  </a:lnTo>
                  <a:lnTo>
                    <a:pt x="420638" y="104776"/>
                  </a:lnTo>
                  <a:cubicBezTo>
                    <a:pt x="240931" y="104776"/>
                    <a:pt x="95250" y="250457"/>
                    <a:pt x="95250" y="430164"/>
                  </a:cubicBezTo>
                  <a:lnTo>
                    <a:pt x="95250" y="6189712"/>
                  </a:lnTo>
                  <a:cubicBezTo>
                    <a:pt x="95250" y="6369419"/>
                    <a:pt x="240931" y="6515100"/>
                    <a:pt x="420638" y="6515100"/>
                  </a:cubicBezTo>
                  <a:lnTo>
                    <a:pt x="11514187" y="6515100"/>
                  </a:lnTo>
                  <a:cubicBezTo>
                    <a:pt x="11693894" y="6515100"/>
                    <a:pt x="11839575" y="6369419"/>
                    <a:pt x="11839575" y="6189712"/>
                  </a:cubicBezTo>
                  <a:lnTo>
                    <a:pt x="11839575" y="876301"/>
                  </a:lnTo>
                  <a:lnTo>
                    <a:pt x="11953875" y="876301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6" name="TextBox 18"/>
          <p:cNvSpPr/>
          <p:nvPr/>
        </p:nvSpPr>
        <p:spPr>
          <a:xfrm>
            <a:off x="555480" y="490680"/>
            <a:ext cx="8302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20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Contents </a:t>
            </a:r>
            <a:r>
              <a:rPr b="0" lang="en-US" sz="7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Enjoy your stylish business and campus life with BIZCAM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97" name="TextBox 10"/>
          <p:cNvSpPr/>
          <p:nvPr/>
        </p:nvSpPr>
        <p:spPr>
          <a:xfrm>
            <a:off x="7535880" y="521280"/>
            <a:ext cx="465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02-2. Technical Description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14"/>
          <p:cNvSpPr/>
          <p:nvPr/>
        </p:nvSpPr>
        <p:spPr>
          <a:xfrm>
            <a:off x="1045800" y="1734120"/>
            <a:ext cx="3047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56396b"/>
                </a:solidFill>
                <a:latin typeface="맑은 고딕"/>
              </a:rPr>
              <a:t>Dataset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56396b"/>
                </a:solidFill>
                <a:latin typeface="맑은 고딕"/>
              </a:rPr>
              <a:t>224,519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9" name="TextBox 19"/>
          <p:cNvSpPr/>
          <p:nvPr/>
        </p:nvSpPr>
        <p:spPr>
          <a:xfrm>
            <a:off x="1045800" y="3198960"/>
            <a:ext cx="3039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56396b"/>
                </a:solidFill>
                <a:latin typeface="맑은 고딕"/>
              </a:rPr>
              <a:t>Classification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56396b"/>
                </a:solidFill>
                <a:latin typeface="맑은 고딕"/>
              </a:rPr>
              <a:t>OTX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0" name="TextBox 20"/>
          <p:cNvSpPr/>
          <p:nvPr/>
        </p:nvSpPr>
        <p:spPr>
          <a:xfrm>
            <a:off x="1045800" y="4663440"/>
            <a:ext cx="3047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56396b"/>
                </a:solidFill>
                <a:latin typeface="맑은 고딕"/>
              </a:rPr>
              <a:t>MobileNet-V3-large-1x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56396b"/>
                </a:solidFill>
                <a:latin typeface="맑은 고딕"/>
              </a:rPr>
              <a:t>Batch 16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1" name="아래쪽 화살표 2"/>
          <p:cNvSpPr/>
          <p:nvPr/>
        </p:nvSpPr>
        <p:spPr>
          <a:xfrm>
            <a:off x="2306520" y="2611440"/>
            <a:ext cx="403200" cy="419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아래쪽 화살표 21"/>
          <p:cNvSpPr/>
          <p:nvPr/>
        </p:nvSpPr>
        <p:spPr>
          <a:xfrm>
            <a:off x="2364120" y="4074120"/>
            <a:ext cx="403200" cy="419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TextBox 22"/>
          <p:cNvSpPr/>
          <p:nvPr/>
        </p:nvSpPr>
        <p:spPr>
          <a:xfrm>
            <a:off x="7679160" y="3847680"/>
            <a:ext cx="345132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56396b"/>
                </a:solidFill>
                <a:latin typeface="맑은 고딕"/>
              </a:rPr>
              <a:t>· Dataset</a:t>
            </a:r>
            <a:r>
              <a:rPr b="1" lang="en-US" sz="2000" spc="-1" strike="noStrike">
                <a:solidFill>
                  <a:srgbClr val="56396b"/>
                </a:solidFill>
                <a:latin typeface="맑은 고딕"/>
              </a:rPr>
              <a:t> 2</a:t>
            </a:r>
            <a:r>
              <a:rPr b="1" lang="ko-KR" sz="2000" spc="-1" strike="noStrike">
                <a:solidFill>
                  <a:srgbClr val="56396b"/>
                </a:solidFill>
                <a:latin typeface="맑은 고딕"/>
              </a:rPr>
              <a:t>가지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56396b"/>
                </a:solidFill>
                <a:latin typeface="맑은 고딕"/>
              </a:rPr>
              <a:t>· Model 4</a:t>
            </a:r>
            <a:r>
              <a:rPr b="1" lang="ko-KR" sz="2000" spc="-1" strike="noStrike">
                <a:solidFill>
                  <a:srgbClr val="56396b"/>
                </a:solidFill>
                <a:latin typeface="맑은 고딕"/>
              </a:rPr>
              <a:t>개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56396b"/>
                </a:solidFill>
                <a:latin typeface="맑은 고딕"/>
              </a:rPr>
              <a:t>· Batch 8 , 16 , 32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56396b"/>
                </a:solidFill>
                <a:latin typeface="맑은 고딕"/>
              </a:rPr>
              <a:t>· Epochs 10, 20, ∞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56396b"/>
                </a:solidFill>
                <a:latin typeface="맑은 고딕"/>
              </a:rPr>
              <a:t>· </a:t>
            </a:r>
            <a:r>
              <a:rPr b="1" lang="ko-KR" sz="2000" spc="-1" strike="noStrike">
                <a:solidFill>
                  <a:srgbClr val="56396b"/>
                </a:solidFill>
                <a:latin typeface="맑은 고딕"/>
              </a:rPr>
              <a:t>실제 </a:t>
            </a:r>
            <a:r>
              <a:rPr b="1" lang="en-US" sz="2000" spc="-1" strike="noStrike">
                <a:solidFill>
                  <a:srgbClr val="56396b"/>
                </a:solidFill>
                <a:latin typeface="맑은 고딕"/>
              </a:rPr>
              <a:t>Eval </a:t>
            </a:r>
            <a:r>
              <a:rPr b="1" lang="ko-KR" sz="2000" spc="-1" strike="noStrike">
                <a:solidFill>
                  <a:srgbClr val="56396b"/>
                </a:solidFill>
                <a:latin typeface="맑은 고딕"/>
              </a:rPr>
              <a:t>높은 모델 선정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204" name="표 8"/>
          <p:cNvGraphicFramePr/>
          <p:nvPr/>
        </p:nvGraphicFramePr>
        <p:xfrm>
          <a:off x="4628880" y="1665360"/>
          <a:ext cx="6516360" cy="1975320"/>
        </p:xfrm>
        <a:graphic>
          <a:graphicData uri="http://schemas.openxmlformats.org/drawingml/2006/table">
            <a:tbl>
              <a:tblPr/>
              <a:tblGrid>
                <a:gridCol w="1904760"/>
                <a:gridCol w="935280"/>
                <a:gridCol w="630360"/>
                <a:gridCol w="852840"/>
                <a:gridCol w="876960"/>
                <a:gridCol w="479520"/>
                <a:gridCol w="836640"/>
              </a:tblGrid>
              <a:tr h="2822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Classification model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Batch size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epoch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Accuracy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infertime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시간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실제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eval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822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MobileNet-V3-large-1x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0.9619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0.1674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△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822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MobileNet-V3-large-1x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0.9786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0.1714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180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822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MobileNet-V3-large-1x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0.9868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0.1671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822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MobileNet-V3-large-1x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0.9885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0.1677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△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822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MobileNet-V3-large-1x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0.9709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0.2412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822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MobileNet-V3-large-1x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0.9743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0.1755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anchor="ctr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Box 17"/>
          <p:cNvSpPr/>
          <p:nvPr/>
        </p:nvSpPr>
        <p:spPr>
          <a:xfrm>
            <a:off x="4318560" y="1850040"/>
            <a:ext cx="372888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32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03. Process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ko-KR" sz="1000" spc="-1" strike="noStrike">
                <a:solidFill>
                  <a:srgbClr val="56396b"/>
                </a:solidFill>
                <a:latin typeface="맑은 고딕"/>
                <a:ea typeface="Tmon몬소리 Black"/>
              </a:rPr>
              <a:t>개발 과정 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06" name="그룹 12"/>
          <p:cNvGrpSpPr/>
          <p:nvPr/>
        </p:nvGrpSpPr>
        <p:grpSpPr>
          <a:xfrm>
            <a:off x="4605480" y="2595600"/>
            <a:ext cx="264960" cy="2328120"/>
            <a:chOff x="4605480" y="2595600"/>
            <a:chExt cx="264960" cy="2328120"/>
          </a:xfrm>
        </p:grpSpPr>
        <p:sp>
          <p:nvSpPr>
            <p:cNvPr id="207" name="직사각형 4"/>
            <p:cNvSpPr/>
            <p:nvPr/>
          </p:nvSpPr>
          <p:spPr>
            <a:xfrm rot="5400000">
              <a:off x="4104000" y="3634200"/>
              <a:ext cx="1268280" cy="2646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사각형: 둥근 위쪽 모서리 1"/>
            <p:cNvSpPr/>
            <p:nvPr/>
          </p:nvSpPr>
          <p:spPr>
            <a:xfrm rot="10800000">
              <a:off x="4605840" y="4398840"/>
              <a:ext cx="264600" cy="5248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사각형: 둥근 위쪽 모서리 2"/>
            <p:cNvSpPr/>
            <p:nvPr/>
          </p:nvSpPr>
          <p:spPr>
            <a:xfrm rot="10800000">
              <a:off x="4605840" y="4401360"/>
              <a:ext cx="264600" cy="138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10" name="그룹 10"/>
            <p:cNvGrpSpPr/>
            <p:nvPr/>
          </p:nvGrpSpPr>
          <p:grpSpPr>
            <a:xfrm>
              <a:off x="4605480" y="2595600"/>
              <a:ext cx="264600" cy="524880"/>
              <a:chOff x="4605480" y="2595600"/>
              <a:chExt cx="264600" cy="524880"/>
            </a:xfrm>
          </p:grpSpPr>
          <p:sp>
            <p:nvSpPr>
              <p:cNvPr id="211" name="이등변 삼각형 3"/>
              <p:cNvSpPr/>
              <p:nvPr/>
            </p:nvSpPr>
            <p:spPr>
              <a:xfrm>
                <a:off x="4605480" y="2595600"/>
                <a:ext cx="264600" cy="524880"/>
              </a:xfrm>
              <a:prstGeom prst="triangle">
                <a:avLst>
                  <a:gd name="adj" fmla="val 50000"/>
                </a:avLst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이등변 삼각형 8"/>
              <p:cNvSpPr/>
              <p:nvPr/>
            </p:nvSpPr>
            <p:spPr>
              <a:xfrm>
                <a:off x="4700160" y="2595600"/>
                <a:ext cx="75240" cy="149760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13" name="직사각형 13"/>
            <p:cNvSpPr/>
            <p:nvPr/>
          </p:nvSpPr>
          <p:spPr>
            <a:xfrm rot="5400000">
              <a:off x="3774960" y="3998520"/>
              <a:ext cx="1775880" cy="7452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4" name="TextBox 7"/>
          <p:cNvSpPr/>
          <p:nvPr/>
        </p:nvSpPr>
        <p:spPr>
          <a:xfrm>
            <a:off x="5480280" y="2601000"/>
            <a:ext cx="2818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03-1. Timeline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TextBox 9"/>
          <p:cNvSpPr/>
          <p:nvPr/>
        </p:nvSpPr>
        <p:spPr>
          <a:xfrm>
            <a:off x="5121720" y="3261240"/>
            <a:ext cx="3523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03-2. Environment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TextBox 14"/>
          <p:cNvSpPr/>
          <p:nvPr/>
        </p:nvSpPr>
        <p:spPr>
          <a:xfrm>
            <a:off x="5972040" y="2876040"/>
            <a:ext cx="1858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ko-KR" sz="1050" spc="-1" strike="noStrike">
                <a:solidFill>
                  <a:srgbClr val="56396b"/>
                </a:solidFill>
                <a:latin typeface="맑은 고딕"/>
              </a:rPr>
              <a:t>개발 일정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17" name="TextBox 15"/>
          <p:cNvSpPr/>
          <p:nvPr/>
        </p:nvSpPr>
        <p:spPr>
          <a:xfrm>
            <a:off x="5837400" y="3549960"/>
            <a:ext cx="1858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ko-KR" sz="1050" spc="-1" strike="noStrike">
                <a:solidFill>
                  <a:srgbClr val="56396b"/>
                </a:solidFill>
                <a:latin typeface="맑은 고딕"/>
              </a:rPr>
              <a:t>개발환경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18" name="TextBox 5"/>
          <p:cNvSpPr/>
          <p:nvPr/>
        </p:nvSpPr>
        <p:spPr>
          <a:xfrm>
            <a:off x="4889880" y="3953160"/>
            <a:ext cx="3523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03-3. Dependency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TextBox 6"/>
          <p:cNvSpPr/>
          <p:nvPr/>
        </p:nvSpPr>
        <p:spPr>
          <a:xfrm>
            <a:off x="5703120" y="4249800"/>
            <a:ext cx="1858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ko-KR" sz="1050" spc="-1" strike="noStrike">
                <a:solidFill>
                  <a:srgbClr val="56396b"/>
                </a:solidFill>
                <a:latin typeface="맑은 고딕"/>
              </a:rPr>
              <a:t>의존성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0" name="TextBox 11"/>
          <p:cNvSpPr/>
          <p:nvPr/>
        </p:nvSpPr>
        <p:spPr>
          <a:xfrm>
            <a:off x="5121720" y="4613040"/>
            <a:ext cx="3523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56396b"/>
                </a:solidFill>
                <a:latin typeface="Tmon몬소리 Black"/>
                <a:ea typeface="Tmon몬소리 Black"/>
              </a:rPr>
              <a:t>03-4. Problem &amp; Solution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16"/>
          <p:cNvSpPr/>
          <p:nvPr/>
        </p:nvSpPr>
        <p:spPr>
          <a:xfrm>
            <a:off x="6058080" y="4921560"/>
            <a:ext cx="1858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ko-KR" sz="1050" spc="-1" strike="noStrike">
                <a:solidFill>
                  <a:srgbClr val="56396b"/>
                </a:solidFill>
                <a:latin typeface="맑은 고딕"/>
              </a:rPr>
              <a:t>문제 및 해결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222" name="그룹 19"/>
          <p:cNvGrpSpPr/>
          <p:nvPr/>
        </p:nvGrpSpPr>
        <p:grpSpPr>
          <a:xfrm>
            <a:off x="4218120" y="2602440"/>
            <a:ext cx="264600" cy="2328480"/>
            <a:chOff x="4218120" y="2602440"/>
            <a:chExt cx="264600" cy="2328480"/>
          </a:xfrm>
        </p:grpSpPr>
        <p:sp>
          <p:nvSpPr>
            <p:cNvPr id="223" name="직사각형 20"/>
            <p:cNvSpPr/>
            <p:nvPr/>
          </p:nvSpPr>
          <p:spPr>
            <a:xfrm rot="5400000">
              <a:off x="3716280" y="3641400"/>
              <a:ext cx="1268280" cy="2646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사각형: 둥근 위쪽 모서리 21"/>
            <p:cNvSpPr/>
            <p:nvPr/>
          </p:nvSpPr>
          <p:spPr>
            <a:xfrm rot="10800000">
              <a:off x="4218120" y="4406040"/>
              <a:ext cx="264600" cy="5248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사각형: 둥근 위쪽 모서리 22"/>
            <p:cNvSpPr/>
            <p:nvPr/>
          </p:nvSpPr>
          <p:spPr>
            <a:xfrm rot="10800000">
              <a:off x="4218120" y="4408560"/>
              <a:ext cx="264600" cy="138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26" name="그룹 23"/>
            <p:cNvGrpSpPr/>
            <p:nvPr/>
          </p:nvGrpSpPr>
          <p:grpSpPr>
            <a:xfrm>
              <a:off x="4218120" y="2602440"/>
              <a:ext cx="264600" cy="524880"/>
              <a:chOff x="4218120" y="2602440"/>
              <a:chExt cx="264600" cy="524880"/>
            </a:xfrm>
          </p:grpSpPr>
          <p:sp>
            <p:nvSpPr>
              <p:cNvPr id="227" name="이등변 삼각형 25"/>
              <p:cNvSpPr/>
              <p:nvPr/>
            </p:nvSpPr>
            <p:spPr>
              <a:xfrm>
                <a:off x="4218120" y="2602440"/>
                <a:ext cx="264600" cy="524880"/>
              </a:xfrm>
              <a:prstGeom prst="triangle">
                <a:avLst>
                  <a:gd name="adj" fmla="val 50000"/>
                </a:avLst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이등변 삼각형 26"/>
              <p:cNvSpPr/>
              <p:nvPr/>
            </p:nvSpPr>
            <p:spPr>
              <a:xfrm>
                <a:off x="4312440" y="2602440"/>
                <a:ext cx="75240" cy="149760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29" name="직사각형 24"/>
            <p:cNvSpPr/>
            <p:nvPr/>
          </p:nvSpPr>
          <p:spPr>
            <a:xfrm rot="5400000">
              <a:off x="3387240" y="4005360"/>
              <a:ext cx="1775880" cy="7452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30" name="그룹 27"/>
          <p:cNvGrpSpPr/>
          <p:nvPr/>
        </p:nvGrpSpPr>
        <p:grpSpPr>
          <a:xfrm>
            <a:off x="3825360" y="2602440"/>
            <a:ext cx="264960" cy="2328480"/>
            <a:chOff x="3825360" y="2602440"/>
            <a:chExt cx="264960" cy="2328480"/>
          </a:xfrm>
        </p:grpSpPr>
        <p:sp>
          <p:nvSpPr>
            <p:cNvPr id="231" name="직사각형 28"/>
            <p:cNvSpPr/>
            <p:nvPr/>
          </p:nvSpPr>
          <p:spPr>
            <a:xfrm rot="5400000">
              <a:off x="3323880" y="3641400"/>
              <a:ext cx="1268280" cy="2646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사각형: 둥근 위쪽 모서리 29"/>
            <p:cNvSpPr/>
            <p:nvPr/>
          </p:nvSpPr>
          <p:spPr>
            <a:xfrm rot="10800000">
              <a:off x="3825720" y="4406040"/>
              <a:ext cx="264600" cy="5248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사각형: 둥근 위쪽 모서리 30"/>
            <p:cNvSpPr/>
            <p:nvPr/>
          </p:nvSpPr>
          <p:spPr>
            <a:xfrm rot="10800000">
              <a:off x="3825720" y="4408560"/>
              <a:ext cx="264600" cy="138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34" name="그룹 31"/>
            <p:cNvGrpSpPr/>
            <p:nvPr/>
          </p:nvGrpSpPr>
          <p:grpSpPr>
            <a:xfrm>
              <a:off x="3825360" y="2602440"/>
              <a:ext cx="264600" cy="524880"/>
              <a:chOff x="3825360" y="2602440"/>
              <a:chExt cx="264600" cy="524880"/>
            </a:xfrm>
          </p:grpSpPr>
          <p:sp>
            <p:nvSpPr>
              <p:cNvPr id="235" name="이등변 삼각형 33"/>
              <p:cNvSpPr/>
              <p:nvPr/>
            </p:nvSpPr>
            <p:spPr>
              <a:xfrm>
                <a:off x="3825360" y="2602440"/>
                <a:ext cx="264600" cy="524880"/>
              </a:xfrm>
              <a:prstGeom prst="triangle">
                <a:avLst>
                  <a:gd name="adj" fmla="val 50000"/>
                </a:avLst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" name="이등변 삼각형 34"/>
              <p:cNvSpPr/>
              <p:nvPr/>
            </p:nvSpPr>
            <p:spPr>
              <a:xfrm>
                <a:off x="3920040" y="2602440"/>
                <a:ext cx="75240" cy="149760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37" name="직사각형 32"/>
            <p:cNvSpPr/>
            <p:nvPr/>
          </p:nvSpPr>
          <p:spPr>
            <a:xfrm rot="5400000">
              <a:off x="2994840" y="4005360"/>
              <a:ext cx="1775880" cy="7452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Application>LibreOffice/7.3.7.2$Linux_X86_64 LibreOffice_project/30$Build-2</Application>
  <AppVersion>15.0000</AppVersion>
  <Words>338</Words>
  <Paragraphs>131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2022-12-19T15:19:09Z</dcterms:created>
  <dc:creator>Microsoft 계정</dc:creator>
  <dc:description/>
  <dc:language>en-US</dc:language>
  <cp:lastModifiedBy/>
  <dcterms:modified xsi:type="dcterms:W3CDTF">2023-11-27T15:24:02Z</dcterms:modified>
  <cp:revision>20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13</vt:i4>
  </property>
</Properties>
</file>