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259" r:id="rId3"/>
    <p:sldId id="263" r:id="rId4"/>
    <p:sldId id="276" r:id="rId5"/>
    <p:sldId id="273" r:id="rId6"/>
    <p:sldId id="274" r:id="rId7"/>
    <p:sldId id="277" r:id="rId8"/>
    <p:sldId id="264" r:id="rId9"/>
    <p:sldId id="261" r:id="rId10"/>
    <p:sldId id="268" r:id="rId11"/>
    <p:sldId id="262" r:id="rId12"/>
    <p:sldId id="269" r:id="rId13"/>
    <p:sldId id="270" r:id="rId14"/>
    <p:sldId id="258" r:id="rId15"/>
    <p:sldId id="272" r:id="rId1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695" autoAdjust="0"/>
  </p:normalViewPr>
  <p:slideViewPr>
    <p:cSldViewPr snapToGrid="0">
      <p:cViewPr varScale="1">
        <p:scale>
          <a:sx n="94" d="100"/>
          <a:sy n="94"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55C0259C-16B0-4266-AFC7-1333BE129B15}" type="datetimeFigureOut">
              <a:rPr lang="en-US" smtClean="0"/>
              <a:t>5/29/2018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0331ECBF-CC2B-47B0-A627-BCA69053E9B5}" type="slidenum">
              <a:rPr lang="en-US" smtClean="0"/>
              <a:t>‹#›</a:t>
            </a:fld>
            <a:endParaRPr lang="en-US"/>
          </a:p>
        </p:txBody>
      </p:sp>
    </p:spTree>
    <p:extLst>
      <p:ext uri="{BB962C8B-B14F-4D97-AF65-F5344CB8AC3E}">
        <p14:creationId xmlns:p14="http://schemas.microsoft.com/office/powerpoint/2010/main" val="3387456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3D889956-7041-41AC-97B5-8DE670E7B5BF}"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4270904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701040" y="4415790"/>
            <a:ext cx="5608320" cy="4183380"/>
          </a:xfrm>
          <a:prstGeom prst="rect">
            <a:avLst/>
          </a:prstGeom>
        </p:spPr>
        <p:txBody>
          <a:bodyPr wrap="square" lIns="93162" tIns="93162" rIns="93162" bIns="93162" anchor="t" anchorCtr="0">
            <a:noAutofit/>
          </a:bodyPr>
          <a:lstStyle/>
          <a:p>
            <a:endParaRPr/>
          </a:p>
        </p:txBody>
      </p:sp>
      <p:sp>
        <p:nvSpPr>
          <p:cNvPr id="261" name="Shape 261"/>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1220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txBox="1">
            <a:spLocks noGrp="1"/>
          </p:cNvSpPr>
          <p:nvPr>
            <p:ph type="body" idx="1"/>
          </p:nvPr>
        </p:nvSpPr>
        <p:spPr>
          <a:xfrm>
            <a:off x="701040" y="4415790"/>
            <a:ext cx="5608320" cy="4183380"/>
          </a:xfrm>
          <a:prstGeom prst="rect">
            <a:avLst/>
          </a:prstGeom>
        </p:spPr>
        <p:txBody>
          <a:bodyPr wrap="square" lIns="93162" tIns="93162" rIns="93162" bIns="93162" anchor="t" anchorCtr="0">
            <a:noAutofit/>
          </a:bodyPr>
          <a:lstStyle/>
          <a:p>
            <a:endParaRPr/>
          </a:p>
        </p:txBody>
      </p:sp>
      <p:sp>
        <p:nvSpPr>
          <p:cNvPr id="312" name="Shape 312"/>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0192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Shape 356"/>
          <p:cNvSpPr txBox="1">
            <a:spLocks noGrp="1"/>
          </p:cNvSpPr>
          <p:nvPr>
            <p:ph type="body" idx="1"/>
          </p:nvPr>
        </p:nvSpPr>
        <p:spPr>
          <a:xfrm>
            <a:off x="701041" y="4415790"/>
            <a:ext cx="5608319" cy="4183380"/>
          </a:xfrm>
          <a:prstGeom prst="rect">
            <a:avLst/>
          </a:prstGeom>
          <a:noFill/>
          <a:ln>
            <a:noFill/>
          </a:ln>
        </p:spPr>
        <p:txBody>
          <a:bodyPr wrap="square" lIns="93162" tIns="93162" rIns="93162" bIns="93162" anchor="t" anchorCtr="0">
            <a:noAutofit/>
          </a:bodyPr>
          <a:lstStyle/>
          <a:p>
            <a:pPr>
              <a:buClr>
                <a:schemeClr val="dk1"/>
              </a:buClr>
              <a:buSzPct val="25000"/>
            </a:pPr>
            <a:endParaRPr sz="1100">
              <a:solidFill>
                <a:schemeClr val="dk1"/>
              </a:solidFill>
              <a:latin typeface="Arial"/>
              <a:ea typeface="Arial"/>
              <a:cs typeface="Arial"/>
              <a:sym typeface="Arial"/>
            </a:endParaRPr>
          </a:p>
        </p:txBody>
      </p:sp>
      <p:sp>
        <p:nvSpPr>
          <p:cNvPr id="357" name="Shape 357"/>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16759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31ECBF-CC2B-47B0-A627-BCA69053E9B5}" type="slidenum">
              <a:rPr lang="en-US" smtClean="0"/>
              <a:t>14</a:t>
            </a:fld>
            <a:endParaRPr lang="en-US"/>
          </a:p>
        </p:txBody>
      </p:sp>
    </p:spTree>
    <p:extLst>
      <p:ext uri="{BB962C8B-B14F-4D97-AF65-F5344CB8AC3E}">
        <p14:creationId xmlns:p14="http://schemas.microsoft.com/office/powerpoint/2010/main" val="2406075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a:off x="701040" y="4415790"/>
            <a:ext cx="5608320" cy="4183380"/>
          </a:xfrm>
          <a:prstGeom prst="rect">
            <a:avLst/>
          </a:prstGeom>
        </p:spPr>
        <p:txBody>
          <a:bodyPr wrap="square" lIns="93162" tIns="93162" rIns="93162" bIns="93162" anchor="t" anchorCtr="0">
            <a:noAutofit/>
          </a:bodyPr>
          <a:lstStyle/>
          <a:p>
            <a:endParaRPr/>
          </a:p>
        </p:txBody>
      </p:sp>
      <p:sp>
        <p:nvSpPr>
          <p:cNvPr id="237" name="Shape 237"/>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3932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1ECBF-CC2B-47B0-A627-BCA69053E9B5}" type="slidenum">
              <a:rPr lang="en-US" smtClean="0"/>
              <a:t>2</a:t>
            </a:fld>
            <a:endParaRPr lang="en-US"/>
          </a:p>
        </p:txBody>
      </p:sp>
    </p:spTree>
    <p:extLst>
      <p:ext uri="{BB962C8B-B14F-4D97-AF65-F5344CB8AC3E}">
        <p14:creationId xmlns:p14="http://schemas.microsoft.com/office/powerpoint/2010/main" val="2346364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SCARA body-and-arm configuration typically does not use a separate wrist assembly; its usual operative environment is for insertion-type assembly operations where wrists joints are unnecessary. The other four body-and-arm configurations more-or-less follow the wrist-joint configuration given above, deploying various combinations of rotary joints type R and T</a:t>
            </a:r>
          </a:p>
          <a:p>
            <a:endParaRPr lang="en-US" dirty="0" smtClean="0"/>
          </a:p>
          <a:p>
            <a:r>
              <a:rPr lang="en-US" sz="1200" b="0" i="0" kern="1200" dirty="0" smtClean="0">
                <a:solidFill>
                  <a:schemeClr val="tx1"/>
                </a:solidFill>
                <a:effectLst/>
                <a:latin typeface="+mn-lt"/>
                <a:ea typeface="+mn-ea"/>
                <a:cs typeface="+mn-cs"/>
              </a:rPr>
              <a:t>An example is outlined below: TLR : TR</a:t>
            </a: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Body-and-arm manipulator: </a:t>
            </a:r>
          </a:p>
          <a:p>
            <a:r>
              <a:rPr lang="en-US" sz="1200" b="0" i="0" kern="1200" dirty="0" smtClean="0">
                <a:solidFill>
                  <a:schemeClr val="tx1"/>
                </a:solidFill>
                <a:effectLst/>
                <a:latin typeface="+mn-lt"/>
                <a:ea typeface="+mn-ea"/>
                <a:cs typeface="+mn-cs"/>
              </a:rPr>
              <a:t>T = Twisting joint for joint 1;</a:t>
            </a:r>
          </a:p>
          <a:p>
            <a:r>
              <a:rPr lang="en-US" sz="1200" b="0" i="0" kern="1200" dirty="0" smtClean="0">
                <a:solidFill>
                  <a:schemeClr val="tx1"/>
                </a:solidFill>
                <a:effectLst/>
                <a:latin typeface="+mn-lt"/>
                <a:ea typeface="+mn-ea"/>
                <a:cs typeface="+mn-cs"/>
              </a:rPr>
              <a:t>L = Linear joint for joint 2;</a:t>
            </a:r>
          </a:p>
          <a:p>
            <a:r>
              <a:rPr lang="en-US" sz="1200" b="0" i="0" kern="1200" dirty="0" smtClean="0">
                <a:solidFill>
                  <a:schemeClr val="tx1"/>
                </a:solidFill>
                <a:effectLst/>
                <a:latin typeface="+mn-lt"/>
                <a:ea typeface="+mn-ea"/>
                <a:cs typeface="+mn-cs"/>
              </a:rPr>
              <a:t>R = Rotational joint for joint 3.</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Wrist: </a:t>
            </a:r>
          </a:p>
          <a:p>
            <a:r>
              <a:rPr lang="en-US" sz="1200" b="0" i="0" kern="1200" dirty="0" smtClean="0">
                <a:solidFill>
                  <a:schemeClr val="tx1"/>
                </a:solidFill>
                <a:effectLst/>
                <a:latin typeface="+mn-lt"/>
                <a:ea typeface="+mn-ea"/>
                <a:cs typeface="+mn-cs"/>
              </a:rPr>
              <a:t>T = Twisting joint for joint 4; </a:t>
            </a:r>
          </a:p>
          <a:p>
            <a:r>
              <a:rPr lang="en-US" sz="1200" b="0" i="0" kern="1200" dirty="0" smtClean="0">
                <a:solidFill>
                  <a:schemeClr val="tx1"/>
                </a:solidFill>
                <a:effectLst/>
                <a:latin typeface="+mn-lt"/>
                <a:ea typeface="+mn-ea"/>
                <a:cs typeface="+mn-cs"/>
              </a:rPr>
              <a:t>R = Rotational joint for joint 5</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combination of drive system, sensors, and feedback control system determines the dynamic response characteristics of the manipulator. Speed in robotic terms refers to the absolute velocity of the manipulator at its end-of-arm.</a:t>
            </a:r>
          </a:p>
          <a:p>
            <a:r>
              <a:rPr lang="en-US" sz="1200" b="0" i="0" kern="1200" dirty="0" smtClean="0">
                <a:solidFill>
                  <a:schemeClr val="tx1"/>
                </a:solidFill>
                <a:effectLst/>
                <a:latin typeface="+mn-lt"/>
                <a:ea typeface="+mn-ea"/>
                <a:cs typeface="+mn-cs"/>
              </a:rPr>
              <a:t>Speed of response influence’s the robot’s cycle time, which in turn affects the production rate that can be achieved.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EXAMPLE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 robot performs a loading and unloading operation for a machine tool. </a:t>
            </a:r>
          </a:p>
          <a:p>
            <a:r>
              <a:rPr lang="en-US" sz="1200" b="0" i="0" kern="1200" dirty="0" smtClean="0">
                <a:solidFill>
                  <a:schemeClr val="tx1"/>
                </a:solidFill>
                <a:effectLst/>
                <a:latin typeface="+mn-lt"/>
                <a:ea typeface="+mn-ea"/>
                <a:cs typeface="+mn-cs"/>
              </a:rPr>
              <a:t>The work cycle consists of the following sequence of activities:</a:t>
            </a:r>
          </a:p>
          <a:p>
            <a:pPr marL="228600" indent="-228600">
              <a:buFont typeface="+mj-lt"/>
              <a:buAutoNum type="arabicPeriod"/>
            </a:pPr>
            <a:r>
              <a:rPr lang="en-US" sz="1200" b="0" i="0" kern="1200" dirty="0" smtClean="0">
                <a:solidFill>
                  <a:schemeClr val="tx1"/>
                </a:solidFill>
                <a:effectLst/>
                <a:latin typeface="+mn-lt"/>
                <a:ea typeface="+mn-ea"/>
                <a:cs typeface="+mn-cs"/>
              </a:rPr>
              <a:t>Robot reaches and picks part from incoming conveyor and loads into fixture on-machine tool. (Time=5.5 sec)</a:t>
            </a:r>
          </a:p>
          <a:p>
            <a:pPr marL="228600" indent="-228600">
              <a:buFont typeface="+mj-lt"/>
              <a:buAutoNum type="arabicPeriod"/>
            </a:pPr>
            <a:r>
              <a:rPr lang="en-US" sz="1200" b="0" i="0" kern="1200" dirty="0" smtClean="0">
                <a:solidFill>
                  <a:schemeClr val="tx1"/>
                </a:solidFill>
                <a:effectLst/>
                <a:latin typeface="+mn-lt"/>
                <a:ea typeface="+mn-ea"/>
                <a:cs typeface="+mn-cs"/>
              </a:rPr>
              <a:t>Machining cycle (automatic). (Time=33.0 sec)</a:t>
            </a:r>
          </a:p>
          <a:p>
            <a:pPr marL="228600" indent="-228600">
              <a:buFont typeface="+mj-lt"/>
              <a:buAutoNum type="arabicPeriod"/>
            </a:pPr>
            <a:r>
              <a:rPr lang="en-US" sz="1200" b="0" i="0" kern="1200" dirty="0" smtClean="0">
                <a:solidFill>
                  <a:schemeClr val="tx1"/>
                </a:solidFill>
                <a:effectLst/>
                <a:latin typeface="+mn-lt"/>
                <a:ea typeface="+mn-ea"/>
                <a:cs typeface="+mn-cs"/>
              </a:rPr>
              <a:t>Robot reaches in, retrieves part from machine tool, and deposits it onto outgoing conveyor. (Time=4.8 sec)</a:t>
            </a:r>
          </a:p>
          <a:p>
            <a:pPr marL="228600" indent="-228600">
              <a:buFont typeface="+mj-lt"/>
              <a:buAutoNum type="arabicPeriod"/>
            </a:pPr>
            <a:r>
              <a:rPr lang="en-US" sz="1200" b="0" i="0" kern="1200" dirty="0" smtClean="0">
                <a:solidFill>
                  <a:schemeClr val="tx1"/>
                </a:solidFill>
                <a:effectLst/>
                <a:latin typeface="+mn-lt"/>
                <a:ea typeface="+mn-ea"/>
                <a:cs typeface="+mn-cs"/>
              </a:rPr>
              <a:t>Move back to pickup position. (Time=1.7 sec)</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activities are performed sequentially as listed.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Every 30 work-parts, the cutting tools in the machine must be changed. This irregular cycle takes 3.0minutes to accomplish. The uptime efficiency of the robot is 97%; and the uptime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efficiency of the machine tool is 98%, not including interruptions for tool changes. These two efficiencies are assumed not to overlap (i.e., if the robot breaks down, the cell will cease to operate, so the machine tool will not have the opportunity to break down; and vice versa). </a:t>
            </a:r>
          </a:p>
          <a:p>
            <a:r>
              <a:rPr lang="en-US" sz="1200" b="0" i="0" kern="1200" dirty="0" smtClean="0">
                <a:solidFill>
                  <a:schemeClr val="tx1"/>
                </a:solidFill>
                <a:effectLst/>
                <a:latin typeface="+mn-lt"/>
                <a:ea typeface="+mn-ea"/>
                <a:cs typeface="+mn-cs"/>
              </a:rPr>
              <a:t>Downtime results from electrical and mechanical malfunctions of the robot, machine tool, and fixture. Determine the hourly production rate, taking into account the lost time due to tool changes and the uptime efficiency.</a:t>
            </a:r>
          </a:p>
          <a:p>
            <a:r>
              <a:rPr lang="en-US" sz="1200" b="0" i="0" kern="1200" dirty="0" smtClean="0">
                <a:solidFill>
                  <a:schemeClr val="tx1"/>
                </a:solidFill>
                <a:effectLst/>
                <a:latin typeface="+mn-lt"/>
                <a:ea typeface="+mn-ea"/>
                <a:cs typeface="+mn-cs"/>
              </a:rPr>
              <a:t>Solution</a:t>
            </a:r>
          </a:p>
          <a:p>
            <a:r>
              <a:rPr lang="en-US" sz="1200" b="0" i="0" kern="1200" dirty="0" smtClean="0">
                <a:solidFill>
                  <a:schemeClr val="tx1"/>
                </a:solidFill>
                <a:effectLst/>
                <a:latin typeface="+mn-lt"/>
                <a:ea typeface="+mn-ea"/>
                <a:cs typeface="+mn-cs"/>
              </a:rPr>
              <a:t>Tc</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5.5 + 33.0 + 4.8 + 1.7 = 45 sec/cycle Tool change time </a:t>
            </a:r>
          </a:p>
          <a:p>
            <a:r>
              <a:rPr lang="en-US" sz="1200" b="0" i="0" kern="1200" dirty="0" err="1" smtClean="0">
                <a:solidFill>
                  <a:schemeClr val="tx1"/>
                </a:solidFill>
                <a:effectLst/>
                <a:latin typeface="+mn-lt"/>
                <a:ea typeface="+mn-ea"/>
                <a:cs typeface="+mn-cs"/>
              </a:rPr>
              <a:t>Ttc</a:t>
            </a:r>
            <a:r>
              <a:rPr lang="en-US" sz="1200" b="0" i="0" kern="1200" dirty="0" smtClean="0">
                <a:solidFill>
                  <a:schemeClr val="tx1"/>
                </a:solidFill>
                <a:effectLst/>
                <a:latin typeface="+mn-lt"/>
                <a:ea typeface="+mn-ea"/>
                <a:cs typeface="+mn-cs"/>
              </a:rPr>
              <a:t> = 180 sec/30 pc = 6 sec/pc</a:t>
            </a:r>
          </a:p>
          <a:p>
            <a:r>
              <a:rPr lang="en-US" sz="1200" b="0" i="0" kern="1200" dirty="0" smtClean="0">
                <a:solidFill>
                  <a:schemeClr val="tx1"/>
                </a:solidFill>
                <a:effectLst/>
                <a:latin typeface="+mn-lt"/>
                <a:ea typeface="+mn-ea"/>
                <a:cs typeface="+mn-cs"/>
              </a:rPr>
              <a:t>Robot uptime E = 0.97, lost time = 0.03. </a:t>
            </a:r>
          </a:p>
          <a:p>
            <a:r>
              <a:rPr lang="en-US" sz="1200" b="0" i="0" kern="1200" dirty="0" smtClean="0">
                <a:solidFill>
                  <a:schemeClr val="tx1"/>
                </a:solidFill>
                <a:effectLst/>
                <a:latin typeface="+mn-lt"/>
                <a:ea typeface="+mn-ea"/>
                <a:cs typeface="+mn-cs"/>
              </a:rPr>
              <a:t>Machine tool uptime E = 0.98, lost time= 0.02. </a:t>
            </a:r>
          </a:p>
          <a:p>
            <a:r>
              <a:rPr lang="en-US" sz="1200" b="0" i="0" kern="1200" dirty="0" smtClean="0">
                <a:solidFill>
                  <a:schemeClr val="tx1"/>
                </a:solidFill>
                <a:effectLst/>
                <a:latin typeface="+mn-lt"/>
                <a:ea typeface="+mn-ea"/>
                <a:cs typeface="+mn-cs"/>
              </a:rPr>
              <a:t>These two inefficiencies are assumed not to overlap in the following</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solution. </a:t>
            </a:r>
          </a:p>
          <a:p>
            <a:r>
              <a:rPr lang="en-US" sz="1200" b="0" i="0" kern="1200" dirty="0" smtClean="0">
                <a:solidFill>
                  <a:schemeClr val="tx1"/>
                </a:solidFill>
                <a:effectLst/>
                <a:latin typeface="+mn-lt"/>
                <a:ea typeface="+mn-ea"/>
                <a:cs typeface="+mn-cs"/>
              </a:rPr>
              <a:t>Tc+ </a:t>
            </a:r>
            <a:r>
              <a:rPr lang="en-US" sz="1200" b="0" i="0" kern="1200" dirty="0" err="1" smtClean="0">
                <a:solidFill>
                  <a:schemeClr val="tx1"/>
                </a:solidFill>
                <a:effectLst/>
                <a:latin typeface="+mn-lt"/>
                <a:ea typeface="+mn-ea"/>
                <a:cs typeface="+mn-cs"/>
              </a:rPr>
              <a:t>Ttc</a:t>
            </a:r>
            <a:r>
              <a:rPr lang="en-US" sz="1200" b="0" i="0" kern="1200" dirty="0" smtClean="0">
                <a:solidFill>
                  <a:schemeClr val="tx1"/>
                </a:solidFill>
                <a:effectLst/>
                <a:latin typeface="+mn-lt"/>
                <a:ea typeface="+mn-ea"/>
                <a:cs typeface="+mn-cs"/>
              </a:rPr>
              <a:t>/30 = 45 + 6 = 51 sec = 0.85 min/pc</a:t>
            </a:r>
          </a:p>
          <a:p>
            <a:r>
              <a:rPr lang="en-US" sz="1200" b="0" i="0" kern="1200" dirty="0" err="1" smtClean="0">
                <a:solidFill>
                  <a:schemeClr val="tx1"/>
                </a:solidFill>
                <a:effectLst/>
                <a:latin typeface="+mn-lt"/>
                <a:ea typeface="+mn-ea"/>
                <a:cs typeface="+mn-cs"/>
              </a:rPr>
              <a:t>Rc</a:t>
            </a:r>
            <a:r>
              <a:rPr lang="en-US" sz="1200" b="0" i="0" kern="1200" dirty="0" smtClean="0">
                <a:solidFill>
                  <a:schemeClr val="tx1"/>
                </a:solidFill>
                <a:effectLst/>
                <a:latin typeface="+mn-lt"/>
                <a:ea typeface="+mn-ea"/>
                <a:cs typeface="+mn-cs"/>
              </a:rPr>
              <a:t>= 60/0.85 = 70.59 pc/</a:t>
            </a:r>
            <a:r>
              <a:rPr lang="en-US" sz="1200" b="0" i="0" kern="1200" dirty="0" err="1" smtClean="0">
                <a:solidFill>
                  <a:schemeClr val="tx1"/>
                </a:solidFill>
                <a:effectLst/>
                <a:latin typeface="+mn-lt"/>
                <a:ea typeface="+mn-ea"/>
                <a:cs typeface="+mn-cs"/>
              </a:rPr>
              <a:t>hr</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Accounting for uptime efficiencies,</a:t>
            </a:r>
          </a:p>
          <a:p>
            <a:r>
              <a:rPr lang="en-US" sz="1200" b="0" i="0" kern="1200" dirty="0" err="1" smtClean="0">
                <a:solidFill>
                  <a:schemeClr val="tx1"/>
                </a:solidFill>
                <a:effectLst/>
                <a:latin typeface="+mn-lt"/>
                <a:ea typeface="+mn-ea"/>
                <a:cs typeface="+mn-cs"/>
              </a:rPr>
              <a:t>Rp</a:t>
            </a:r>
            <a:r>
              <a:rPr lang="en-US" sz="1200" b="0" i="0" kern="1200" dirty="0" smtClean="0">
                <a:solidFill>
                  <a:schemeClr val="tx1"/>
                </a:solidFill>
                <a:effectLst/>
                <a:latin typeface="+mn-lt"/>
                <a:ea typeface="+mn-ea"/>
                <a:cs typeface="+mn-cs"/>
              </a:rPr>
              <a:t>= 70.59(1.0 0.03 0.02) = 67.06 pc/</a:t>
            </a:r>
            <a:r>
              <a:rPr lang="en-US" sz="1200" b="0" i="0" kern="1200" dirty="0" err="1" smtClean="0">
                <a:solidFill>
                  <a:schemeClr val="tx1"/>
                </a:solidFill>
                <a:effectLst/>
                <a:latin typeface="+mn-lt"/>
                <a:ea typeface="+mn-ea"/>
                <a:cs typeface="+mn-cs"/>
              </a:rPr>
              <a:t>hr</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331ECBF-CC2B-47B0-A627-BCA69053E9B5}" type="slidenum">
              <a:rPr lang="en-US" smtClean="0"/>
              <a:t>3</a:t>
            </a:fld>
            <a:endParaRPr lang="en-US"/>
          </a:p>
        </p:txBody>
      </p:sp>
    </p:spTree>
    <p:extLst>
      <p:ext uri="{BB962C8B-B14F-4D97-AF65-F5344CB8AC3E}">
        <p14:creationId xmlns:p14="http://schemas.microsoft.com/office/powerpoint/2010/main" val="2621183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our Robot example, the absolute velocity of the manipulator at its end-of-arm influence’s the </a:t>
            </a:r>
            <a:r>
              <a:rPr lang="en-US" b="1" dirty="0" smtClean="0"/>
              <a:t>cycle time</a:t>
            </a:r>
            <a:r>
              <a:rPr lang="en-US" dirty="0" smtClean="0"/>
              <a:t>, which in turn affects the production rate that can be achieved. Three factors may be examined : </a:t>
            </a:r>
          </a:p>
          <a:p>
            <a:pPr marL="171450" indent="-171450">
              <a:spcBef>
                <a:spcPts val="600"/>
              </a:spcBef>
              <a:buFont typeface="Arial" panose="020B0604020202020204" pitchFamily="34" charset="0"/>
              <a:buChar char="•"/>
            </a:pPr>
            <a:r>
              <a:rPr lang="en-US" b="1" dirty="0" smtClean="0">
                <a:solidFill>
                  <a:schemeClr val="accent3"/>
                </a:solidFill>
              </a:rPr>
              <a:t>Control resolution </a:t>
            </a:r>
            <a:r>
              <a:rPr lang="en-US" sz="1200" dirty="0" smtClean="0"/>
              <a:t>— ex: the capability of the robot’s positioning system to divide the range of the joint into closely spaced points, called addressable points, to which the joint can be moved by the controller.</a:t>
            </a:r>
          </a:p>
          <a:p>
            <a:pPr marL="171450" indent="-171450">
              <a:spcBef>
                <a:spcPts val="600"/>
              </a:spcBef>
              <a:buFont typeface="Arial" panose="020B0604020202020204" pitchFamily="34" charset="0"/>
              <a:buChar char="•"/>
            </a:pPr>
            <a:r>
              <a:rPr lang="en-US" b="1" dirty="0" smtClean="0">
                <a:solidFill>
                  <a:schemeClr val="accent3"/>
                </a:solidFill>
              </a:rPr>
              <a:t>Repeatability</a:t>
            </a:r>
            <a:r>
              <a:rPr lang="en-US" sz="1200" dirty="0" smtClean="0"/>
              <a:t> — ex: the measure of the robot’s ability to position its end-of-wrist at a previously taught point in the work volume.</a:t>
            </a:r>
          </a:p>
          <a:p>
            <a:pPr marL="171450" indent="-171450">
              <a:spcBef>
                <a:spcPts val="600"/>
              </a:spcBef>
              <a:buFont typeface="Arial" panose="020B0604020202020204" pitchFamily="34" charset="0"/>
              <a:buChar char="•"/>
            </a:pPr>
            <a:r>
              <a:rPr lang="en-US" b="1" dirty="0" smtClean="0">
                <a:solidFill>
                  <a:schemeClr val="accent3"/>
                </a:solidFill>
              </a:rPr>
              <a:t>Accuracy</a:t>
            </a:r>
            <a:r>
              <a:rPr lang="en-US" sz="1200" dirty="0" smtClean="0"/>
              <a:t> — ex: the robot’s ability to position its end-of-wrist at a desired location in the work volume.</a:t>
            </a:r>
          </a:p>
          <a:p>
            <a:endParaRPr lang="en-US" dirty="0"/>
          </a:p>
        </p:txBody>
      </p:sp>
      <p:sp>
        <p:nvSpPr>
          <p:cNvPr id="4" name="Slide Number Placeholder 3"/>
          <p:cNvSpPr>
            <a:spLocks noGrp="1"/>
          </p:cNvSpPr>
          <p:nvPr>
            <p:ph type="sldNum" sz="quarter" idx="10"/>
          </p:nvPr>
        </p:nvSpPr>
        <p:spPr/>
        <p:txBody>
          <a:bodyPr/>
          <a:lstStyle/>
          <a:p>
            <a:fld id="{0331ECBF-CC2B-47B0-A627-BCA69053E9B5}" type="slidenum">
              <a:rPr lang="en-US" smtClean="0"/>
              <a:t>4</a:t>
            </a:fld>
            <a:endParaRPr lang="en-US"/>
          </a:p>
        </p:txBody>
      </p:sp>
    </p:spTree>
    <p:extLst>
      <p:ext uri="{BB962C8B-B14F-4D97-AF65-F5344CB8AC3E}">
        <p14:creationId xmlns:p14="http://schemas.microsoft.com/office/powerpoint/2010/main" val="1298480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1ECBF-CC2B-47B0-A627-BCA69053E9B5}" type="slidenum">
              <a:rPr lang="en-US" smtClean="0"/>
              <a:t>5</a:t>
            </a:fld>
            <a:endParaRPr lang="en-US"/>
          </a:p>
        </p:txBody>
      </p:sp>
    </p:spTree>
    <p:extLst>
      <p:ext uri="{BB962C8B-B14F-4D97-AF65-F5344CB8AC3E}">
        <p14:creationId xmlns:p14="http://schemas.microsoft.com/office/powerpoint/2010/main" val="2322945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1ECBF-CC2B-47B0-A627-BCA69053E9B5}" type="slidenum">
              <a:rPr lang="en-US" smtClean="0"/>
              <a:t>7</a:t>
            </a:fld>
            <a:endParaRPr lang="en-US"/>
          </a:p>
        </p:txBody>
      </p:sp>
    </p:spTree>
    <p:extLst>
      <p:ext uri="{BB962C8B-B14F-4D97-AF65-F5344CB8AC3E}">
        <p14:creationId xmlns:p14="http://schemas.microsoft.com/office/powerpoint/2010/main" val="3104398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31ECBF-CC2B-47B0-A627-BCA69053E9B5}" type="slidenum">
              <a:rPr lang="en-US" smtClean="0"/>
              <a:t>8</a:t>
            </a:fld>
            <a:endParaRPr lang="en-US"/>
          </a:p>
        </p:txBody>
      </p:sp>
    </p:spTree>
    <p:extLst>
      <p:ext uri="{BB962C8B-B14F-4D97-AF65-F5344CB8AC3E}">
        <p14:creationId xmlns:p14="http://schemas.microsoft.com/office/powerpoint/2010/main" val="2460818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a:off x="701040" y="4415790"/>
            <a:ext cx="5608320" cy="4183380"/>
          </a:xfrm>
          <a:prstGeom prst="rect">
            <a:avLst/>
          </a:prstGeom>
        </p:spPr>
        <p:txBody>
          <a:bodyPr wrap="square" lIns="93162" tIns="93162" rIns="93162" bIns="93162" anchor="t" anchorCtr="0">
            <a:noAutofit/>
          </a:bodyPr>
          <a:lstStyle/>
          <a:p>
            <a:endParaRPr/>
          </a:p>
        </p:txBody>
      </p:sp>
      <p:sp>
        <p:nvSpPr>
          <p:cNvPr id="237" name="Shape 237"/>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4563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txBox="1">
            <a:spLocks noGrp="1"/>
          </p:cNvSpPr>
          <p:nvPr>
            <p:ph type="body" idx="1"/>
          </p:nvPr>
        </p:nvSpPr>
        <p:spPr>
          <a:xfrm>
            <a:off x="701041" y="4415790"/>
            <a:ext cx="5608319" cy="4183380"/>
          </a:xfrm>
          <a:prstGeom prst="rect">
            <a:avLst/>
          </a:prstGeom>
          <a:noFill/>
          <a:ln>
            <a:noFill/>
          </a:ln>
        </p:spPr>
        <p:txBody>
          <a:bodyPr wrap="square" lIns="93162" tIns="93162" rIns="93162" bIns="93162" anchor="t" anchorCtr="0">
            <a:noAutofit/>
          </a:bodyPr>
          <a:lstStyle/>
          <a:p>
            <a:pPr>
              <a:buClr>
                <a:schemeClr val="dk1"/>
              </a:buClr>
              <a:buSzPct val="25000"/>
            </a:pPr>
            <a:endParaRPr sz="1100">
              <a:solidFill>
                <a:schemeClr val="dk1"/>
              </a:solidFill>
              <a:latin typeface="Arial"/>
              <a:ea typeface="Arial"/>
              <a:cs typeface="Arial"/>
              <a:sym typeface="Arial"/>
            </a:endParaRPr>
          </a:p>
        </p:txBody>
      </p:sp>
      <p:sp>
        <p:nvSpPr>
          <p:cNvPr id="302" name="Shape 302"/>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451199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Tree>
    <p:extLst>
      <p:ext uri="{BB962C8B-B14F-4D97-AF65-F5344CB8AC3E}">
        <p14:creationId xmlns:p14="http://schemas.microsoft.com/office/powerpoint/2010/main" val="132093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left-picture-righ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4917" y="261570"/>
            <a:ext cx="5342253" cy="724365"/>
          </a:xfrm>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
        <p:nvSpPr>
          <p:cNvPr id="5" name="Picture Placeholder 4"/>
          <p:cNvSpPr>
            <a:spLocks noGrp="1"/>
          </p:cNvSpPr>
          <p:nvPr>
            <p:ph type="pic" sz="quarter" idx="15"/>
          </p:nvPr>
        </p:nvSpPr>
        <p:spPr>
          <a:xfrm>
            <a:off x="5865813" y="0"/>
            <a:ext cx="6326187" cy="6407150"/>
          </a:xfrm>
        </p:spPr>
        <p:txBody>
          <a:bodyPr/>
          <a:lstStyle/>
          <a:p>
            <a:endParaRPr lang="en-US"/>
          </a:p>
        </p:txBody>
      </p:sp>
      <p:sp>
        <p:nvSpPr>
          <p:cNvPr id="7" name="Text Placeholder 6"/>
          <p:cNvSpPr>
            <a:spLocks noGrp="1"/>
          </p:cNvSpPr>
          <p:nvPr>
            <p:ph type="body" sz="quarter" idx="16"/>
          </p:nvPr>
        </p:nvSpPr>
        <p:spPr>
          <a:xfrm>
            <a:off x="241300" y="1225550"/>
            <a:ext cx="5375275" cy="4778375"/>
          </a:xfrm>
        </p:spPr>
        <p:txBody>
          <a:bodyPr/>
          <a:lstStyle>
            <a:lvl1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2pPr>
            <a:lvl3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3pPr>
            <a:lvl4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4pPr>
            <a:lvl5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13390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Tree>
    <p:extLst>
      <p:ext uri="{BB962C8B-B14F-4D97-AF65-F5344CB8AC3E}">
        <p14:creationId xmlns:p14="http://schemas.microsoft.com/office/powerpoint/2010/main" val="41812121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oll">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88937" y="339664"/>
            <a:ext cx="11331575" cy="867930"/>
          </a:xfrm>
        </p:spPr>
        <p:txBody>
          <a:bodyPr wrap="square" anchor="b" anchorCtr="0">
            <a:spAutoFit/>
          </a:bodyPr>
          <a:lstStyle>
            <a:lvl1pPr algn="l">
              <a:lnSpc>
                <a:spcPct val="70000"/>
              </a:lnSpc>
              <a:defRPr sz="72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1233577" y="3070900"/>
            <a:ext cx="10486936" cy="2862322"/>
          </a:xfrm>
        </p:spPr>
        <p:txBody>
          <a:bodyPr wrap="square">
            <a:spAutoFit/>
          </a:bodyPr>
          <a:lstStyle>
            <a:lvl1pPr marL="342900" indent="-342900">
              <a:lnSpc>
                <a:spcPct val="150000"/>
              </a:lnSpc>
              <a:spcBef>
                <a:spcPts val="0"/>
              </a:spcBef>
              <a:buClr>
                <a:schemeClr val="accent2">
                  <a:lumMod val="40000"/>
                  <a:lumOff val="60000"/>
                </a:schemeClr>
              </a:buClr>
              <a:buFont typeface="Arial" panose="020B0604020202020204" pitchFamily="34" charset="0"/>
              <a:buChar char="•"/>
              <a:defRPr sz="2400">
                <a:solidFill>
                  <a:schemeClr val="accent2">
                    <a:lumMod val="40000"/>
                    <a:lumOff val="60000"/>
                  </a:schemeClr>
                </a:solidFill>
              </a:defRPr>
            </a:lvl1pPr>
            <a:lvl2pPr>
              <a:lnSpc>
                <a:spcPct val="150000"/>
              </a:lnSpc>
              <a:spcBef>
                <a:spcPts val="0"/>
              </a:spcBef>
              <a:buClr>
                <a:schemeClr val="accent2">
                  <a:lumMod val="40000"/>
                  <a:lumOff val="60000"/>
                </a:schemeClr>
              </a:buClr>
              <a:defRPr sz="2400">
                <a:solidFill>
                  <a:schemeClr val="accent2">
                    <a:lumMod val="40000"/>
                    <a:lumOff val="60000"/>
                  </a:schemeClr>
                </a:solidFill>
              </a:defRPr>
            </a:lvl2pPr>
            <a:lvl3pPr>
              <a:lnSpc>
                <a:spcPct val="150000"/>
              </a:lnSpc>
              <a:spcBef>
                <a:spcPts val="0"/>
              </a:spcBef>
              <a:buClr>
                <a:schemeClr val="accent2">
                  <a:lumMod val="40000"/>
                  <a:lumOff val="60000"/>
                </a:schemeClr>
              </a:buClr>
              <a:defRPr sz="2400">
                <a:solidFill>
                  <a:schemeClr val="accent2">
                    <a:lumMod val="40000"/>
                    <a:lumOff val="60000"/>
                  </a:schemeClr>
                </a:solidFill>
              </a:defRPr>
            </a:lvl3pPr>
            <a:lvl4pPr>
              <a:lnSpc>
                <a:spcPct val="150000"/>
              </a:lnSpc>
              <a:spcBef>
                <a:spcPts val="0"/>
              </a:spcBef>
              <a:buClr>
                <a:schemeClr val="accent2">
                  <a:lumMod val="40000"/>
                  <a:lumOff val="60000"/>
                </a:schemeClr>
              </a:buClr>
              <a:defRPr sz="2400">
                <a:solidFill>
                  <a:schemeClr val="accent2">
                    <a:lumMod val="40000"/>
                    <a:lumOff val="60000"/>
                  </a:schemeClr>
                </a:solidFill>
              </a:defRPr>
            </a:lvl4pPr>
            <a:lvl5pPr>
              <a:lnSpc>
                <a:spcPct val="150000"/>
              </a:lnSpc>
              <a:spcBef>
                <a:spcPts val="0"/>
              </a:spcBef>
              <a:buClr>
                <a:schemeClr val="accent2">
                  <a:lumMod val="40000"/>
                  <a:lumOff val="60000"/>
                </a:schemeClr>
              </a:buClr>
              <a:defRPr sz="2400">
                <a:solidFill>
                  <a:schemeClr val="accent2">
                    <a:lumMod val="40000"/>
                    <a:lumOff val="60000"/>
                  </a:schemeClr>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Slide Number Placeholder 1"/>
          <p:cNvSpPr>
            <a:spLocks noGrp="1"/>
          </p:cNvSpPr>
          <p:nvPr>
            <p:ph type="sldNum" sz="quarter" idx="12"/>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
        <p:nvSpPr>
          <p:cNvPr id="10" name="Text Placeholder 9"/>
          <p:cNvSpPr>
            <a:spLocks noGrp="1"/>
          </p:cNvSpPr>
          <p:nvPr>
            <p:ph type="body" sz="quarter" idx="13" hasCustomPrompt="1"/>
          </p:nvPr>
        </p:nvSpPr>
        <p:spPr>
          <a:xfrm>
            <a:off x="388938" y="1881188"/>
            <a:ext cx="11331575" cy="1095375"/>
          </a:xfrm>
        </p:spPr>
        <p:txBody>
          <a:bodyPr/>
          <a:lstStyle>
            <a:lvl1pPr>
              <a:defRPr sz="4000" baseline="0">
                <a:solidFill>
                  <a:srgbClr val="F3D54E"/>
                </a:solidFill>
              </a:defRPr>
            </a:lvl1pPr>
          </a:lstStyle>
          <a:p>
            <a:pPr lvl="0"/>
            <a:r>
              <a:rPr lang="en-US" dirty="0" smtClean="0"/>
              <a:t>Insert Poll Question here…</a:t>
            </a:r>
            <a:endParaRPr lang="en-US" dirty="0"/>
          </a:p>
        </p:txBody>
      </p:sp>
    </p:spTree>
    <p:extLst>
      <p:ext uri="{BB962C8B-B14F-4D97-AF65-F5344CB8AC3E}">
        <p14:creationId xmlns:p14="http://schemas.microsoft.com/office/powerpoint/2010/main" val="42030423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hoto Section Header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471951" y="3544791"/>
            <a:ext cx="11248100" cy="867930"/>
          </a:xfrm>
        </p:spPr>
        <p:txBody>
          <a:bodyPr anchor="t" anchorCtr="0">
            <a:spAutoFit/>
          </a:bodyPr>
          <a:lstStyle>
            <a:lvl1pPr algn="l">
              <a:lnSpc>
                <a:spcPct val="70000"/>
              </a:lnSpc>
              <a:defRPr sz="72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471951" y="4443499"/>
            <a:ext cx="11248100" cy="1569853"/>
          </a:xfrm>
        </p:spPr>
        <p:txBody>
          <a:bodyPr>
            <a:spAutoFit/>
          </a:bodyPr>
          <a:lstStyle>
            <a:lvl1pPr>
              <a:spcBef>
                <a:spcPts val="0"/>
              </a:spcBef>
              <a:buClr>
                <a:schemeClr val="accent2">
                  <a:lumMod val="40000"/>
                  <a:lumOff val="60000"/>
                </a:schemeClr>
              </a:buClr>
              <a:defRPr sz="2133">
                <a:solidFill>
                  <a:schemeClr val="accent2">
                    <a:lumMod val="40000"/>
                    <a:lumOff val="60000"/>
                  </a:schemeClr>
                </a:solidFill>
              </a:defRPr>
            </a:lvl1pPr>
            <a:lvl2pPr>
              <a:spcBef>
                <a:spcPts val="0"/>
              </a:spcBef>
              <a:buClr>
                <a:schemeClr val="accent2">
                  <a:lumMod val="40000"/>
                  <a:lumOff val="60000"/>
                </a:schemeClr>
              </a:buClr>
              <a:defRPr sz="1867">
                <a:solidFill>
                  <a:schemeClr val="accent2">
                    <a:lumMod val="40000"/>
                    <a:lumOff val="60000"/>
                  </a:schemeClr>
                </a:solidFill>
              </a:defRPr>
            </a:lvl2pPr>
            <a:lvl3pPr>
              <a:spcBef>
                <a:spcPts val="0"/>
              </a:spcBef>
              <a:buClr>
                <a:schemeClr val="accent2">
                  <a:lumMod val="40000"/>
                  <a:lumOff val="60000"/>
                </a:schemeClr>
              </a:buClr>
              <a:defRPr sz="1867">
                <a:solidFill>
                  <a:schemeClr val="accent2">
                    <a:lumMod val="40000"/>
                    <a:lumOff val="60000"/>
                  </a:schemeClr>
                </a:solidFill>
              </a:defRPr>
            </a:lvl3pPr>
            <a:lvl4pPr>
              <a:spcBef>
                <a:spcPts val="0"/>
              </a:spcBef>
              <a:buClr>
                <a:schemeClr val="accent2">
                  <a:lumMod val="40000"/>
                  <a:lumOff val="60000"/>
                </a:schemeClr>
              </a:buClr>
              <a:defRPr sz="1867">
                <a:solidFill>
                  <a:schemeClr val="accent2">
                    <a:lumMod val="40000"/>
                    <a:lumOff val="60000"/>
                  </a:schemeClr>
                </a:solidFill>
              </a:defRPr>
            </a:lvl4pPr>
            <a:lvl5pPr>
              <a:spcBef>
                <a:spcPts val="0"/>
              </a:spcBef>
              <a:buClr>
                <a:schemeClr val="accent2">
                  <a:lumMod val="40000"/>
                  <a:lumOff val="60000"/>
                </a:schemeClr>
              </a:buClr>
              <a:defRPr sz="1867">
                <a:solidFill>
                  <a:schemeClr val="accent2">
                    <a:lumMod val="40000"/>
                    <a:lumOff val="60000"/>
                  </a:schemeClr>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Picture Placeholder 14"/>
          <p:cNvSpPr>
            <a:spLocks noGrp="1"/>
          </p:cNvSpPr>
          <p:nvPr>
            <p:ph type="pic" sz="quarter" idx="12"/>
          </p:nvPr>
        </p:nvSpPr>
        <p:spPr>
          <a:xfrm>
            <a:off x="0" y="0"/>
            <a:ext cx="12192000" cy="3432176"/>
          </a:xfrm>
        </p:spPr>
        <p:txBody>
          <a:bodyPr/>
          <a:lstStyle>
            <a:lvl1pPr>
              <a:defRPr>
                <a:solidFill>
                  <a:schemeClr val="tx1"/>
                </a:solidFill>
              </a:defRPr>
            </a:lvl1pPr>
          </a:lstStyle>
          <a:p>
            <a:endParaRPr lang="en-US" dirty="0"/>
          </a:p>
        </p:txBody>
      </p:sp>
      <p:sp>
        <p:nvSpPr>
          <p:cNvPr id="2" name="Slide Number Placeholder 1"/>
          <p:cNvSpPr>
            <a:spLocks noGrp="1"/>
          </p:cNvSpPr>
          <p:nvPr>
            <p:ph type="sldNum" sz="quarter" idx="13"/>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Tree>
    <p:extLst>
      <p:ext uri="{BB962C8B-B14F-4D97-AF65-F5344CB8AC3E}">
        <p14:creationId xmlns:p14="http://schemas.microsoft.com/office/powerpoint/2010/main" val="3030648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9" name="Rectangle 7"/>
          <p:cNvSpPr/>
          <p:nvPr userDrawn="1"/>
        </p:nvSpPr>
        <p:spPr>
          <a:xfrm>
            <a:off x="0" y="0"/>
            <a:ext cx="12192000" cy="6858000"/>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grpSp>
        <p:nvGrpSpPr>
          <p:cNvPr id="11" name="Group 10"/>
          <p:cNvGrpSpPr/>
          <p:nvPr userDrawn="1"/>
        </p:nvGrpSpPr>
        <p:grpSpPr>
          <a:xfrm>
            <a:off x="4690112" y="2500173"/>
            <a:ext cx="2811779" cy="1853184"/>
            <a:chOff x="451796" y="386081"/>
            <a:chExt cx="1249194" cy="823318"/>
          </a:xfrm>
        </p:grpSpPr>
        <p:sp>
          <p:nvSpPr>
            <p:cNvPr id="12"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white"/>
                </a:solidFill>
              </a:endParaRPr>
            </a:p>
          </p:txBody>
        </p:sp>
        <p:sp>
          <p:nvSpPr>
            <p:cNvPr id="13"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white"/>
                </a:solidFill>
              </a:endParaRPr>
            </a:p>
          </p:txBody>
        </p:sp>
      </p:grpSp>
    </p:spTree>
    <p:extLst>
      <p:ext uri="{BB962C8B-B14F-4D97-AF65-F5344CB8AC3E}">
        <p14:creationId xmlns:p14="http://schemas.microsoft.com/office/powerpoint/2010/main" val="35049392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Text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
        <p:nvSpPr>
          <p:cNvPr id="5" name="Content Placeholder 4"/>
          <p:cNvSpPr>
            <a:spLocks noGrp="1"/>
          </p:cNvSpPr>
          <p:nvPr>
            <p:ph sz="quarter" idx="15"/>
          </p:nvPr>
        </p:nvSpPr>
        <p:spPr>
          <a:xfrm>
            <a:off x="471951" y="1233488"/>
            <a:ext cx="11248562" cy="4649787"/>
          </a:xfrm>
        </p:spPr>
        <p:txBody>
          <a:bodyPr/>
          <a:lstStyle>
            <a:lvl1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2pPr>
            <a:lvl3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3pPr>
            <a:lvl4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4pPr>
            <a:lvl5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044123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0"/>
        <p:cNvGrpSpPr/>
        <p:nvPr/>
      </p:nvGrpSpPr>
      <p:grpSpPr>
        <a:xfrm>
          <a:off x="0" y="0"/>
          <a:ext cx="0" cy="0"/>
          <a:chOff x="0" y="0"/>
          <a:chExt cx="0" cy="0"/>
        </a:xfrm>
      </p:grpSpPr>
      <p:sp>
        <p:nvSpPr>
          <p:cNvPr id="31" name="Shape 31"/>
          <p:cNvSpPr/>
          <p:nvPr/>
        </p:nvSpPr>
        <p:spPr>
          <a:xfrm rot="10800000" flipH="1">
            <a:off x="0" y="875197"/>
            <a:ext cx="12192000" cy="5982800"/>
          </a:xfrm>
          <a:prstGeom prst="rect">
            <a:avLst/>
          </a:prstGeom>
          <a:solidFill>
            <a:schemeClr val="accent4"/>
          </a:solidFill>
          <a:ln>
            <a:noFill/>
          </a:ln>
        </p:spPr>
        <p:txBody>
          <a:bodyPr wrap="square" lIns="121900" tIns="121900" rIns="121900" bIns="121900" anchor="ctr" anchorCtr="0">
            <a:noAutofit/>
          </a:bodyPr>
          <a:lstStyle/>
          <a:p>
            <a:pPr marL="0" marR="0" lvl="0" indent="0" algn="l" rtl="0">
              <a:lnSpc>
                <a:spcPct val="100000"/>
              </a:lnSpc>
              <a:spcBef>
                <a:spcPts val="0"/>
              </a:spcBef>
              <a:spcAft>
                <a:spcPts val="0"/>
              </a:spcAft>
              <a:buClr>
                <a:srgbClr val="000000"/>
              </a:buClr>
              <a:buFont typeface="Arial"/>
              <a:buNone/>
            </a:pPr>
            <a:endParaRPr sz="1867" b="0" i="0" u="none" strike="noStrike" cap="none">
              <a:solidFill>
                <a:srgbClr val="000000"/>
              </a:solidFill>
              <a:latin typeface="Arial"/>
              <a:ea typeface="Arial"/>
              <a:cs typeface="Arial"/>
              <a:sym typeface="Arial"/>
            </a:endParaRPr>
          </a:p>
        </p:txBody>
      </p:sp>
      <p:sp>
        <p:nvSpPr>
          <p:cNvPr id="32" name="Shape 32"/>
          <p:cNvSpPr/>
          <p:nvPr/>
        </p:nvSpPr>
        <p:spPr>
          <a:xfrm>
            <a:off x="0" y="875133"/>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121900" tIns="121900" rIns="121900" bIns="121900" anchor="ctr" anchorCtr="0">
            <a:noAutofit/>
          </a:bodyPr>
          <a:lstStyle/>
          <a:p>
            <a:pPr marL="0" marR="0" lvl="0" indent="0" algn="l" rtl="0">
              <a:lnSpc>
                <a:spcPct val="100000"/>
              </a:lnSpc>
              <a:spcBef>
                <a:spcPts val="0"/>
              </a:spcBef>
              <a:spcAft>
                <a:spcPts val="0"/>
              </a:spcAft>
              <a:buClr>
                <a:srgbClr val="000000"/>
              </a:buClr>
              <a:buFont typeface="Arial"/>
              <a:buNone/>
            </a:pPr>
            <a:endParaRPr sz="1867" b="0" i="0" u="none" strike="noStrike" cap="none">
              <a:solidFill>
                <a:srgbClr val="000000"/>
              </a:solidFill>
              <a:latin typeface="Arial"/>
              <a:ea typeface="Arial"/>
              <a:cs typeface="Arial"/>
              <a:sym typeface="Arial"/>
            </a:endParaRPr>
          </a:p>
        </p:txBody>
      </p:sp>
      <p:sp>
        <p:nvSpPr>
          <p:cNvPr id="33" name="Shape 33"/>
          <p:cNvSpPr txBox="1">
            <a:spLocks noGrp="1"/>
          </p:cNvSpPr>
          <p:nvPr>
            <p:ph type="title"/>
          </p:nvPr>
        </p:nvSpPr>
        <p:spPr>
          <a:xfrm>
            <a:off x="131000" y="146616"/>
            <a:ext cx="11768800" cy="553968"/>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2400">
                <a:solidFill>
                  <a:schemeClr val="lt1"/>
                </a:solidFill>
                <a:latin typeface="Roboto"/>
                <a:ea typeface="Roboto"/>
                <a:cs typeface="Roboto"/>
                <a:sym typeface="Roboto"/>
              </a:defRPr>
            </a:lvl2pPr>
            <a:lvl3pPr lvl="2" indent="0">
              <a:spcBef>
                <a:spcPts val="0"/>
              </a:spcBef>
              <a:buClr>
                <a:schemeClr val="lt1"/>
              </a:buClr>
              <a:buFont typeface="Roboto"/>
              <a:buNone/>
              <a:defRPr sz="2400">
                <a:solidFill>
                  <a:schemeClr val="lt1"/>
                </a:solidFill>
                <a:latin typeface="Roboto"/>
                <a:ea typeface="Roboto"/>
                <a:cs typeface="Roboto"/>
                <a:sym typeface="Roboto"/>
              </a:defRPr>
            </a:lvl3pPr>
            <a:lvl4pPr lvl="3" indent="0">
              <a:spcBef>
                <a:spcPts val="0"/>
              </a:spcBef>
              <a:buClr>
                <a:schemeClr val="lt1"/>
              </a:buClr>
              <a:buFont typeface="Roboto"/>
              <a:buNone/>
              <a:defRPr sz="2400">
                <a:solidFill>
                  <a:schemeClr val="lt1"/>
                </a:solidFill>
                <a:latin typeface="Roboto"/>
                <a:ea typeface="Roboto"/>
                <a:cs typeface="Roboto"/>
                <a:sym typeface="Roboto"/>
              </a:defRPr>
            </a:lvl4pPr>
            <a:lvl5pPr lvl="4" indent="0">
              <a:spcBef>
                <a:spcPts val="0"/>
              </a:spcBef>
              <a:buClr>
                <a:schemeClr val="lt1"/>
              </a:buClr>
              <a:buFont typeface="Roboto"/>
              <a:buNone/>
              <a:defRPr sz="2400">
                <a:solidFill>
                  <a:schemeClr val="lt1"/>
                </a:solidFill>
                <a:latin typeface="Roboto"/>
                <a:ea typeface="Roboto"/>
                <a:cs typeface="Roboto"/>
                <a:sym typeface="Roboto"/>
              </a:defRPr>
            </a:lvl5pPr>
            <a:lvl6pPr lvl="5" indent="0">
              <a:spcBef>
                <a:spcPts val="0"/>
              </a:spcBef>
              <a:buClr>
                <a:schemeClr val="lt1"/>
              </a:buClr>
              <a:buFont typeface="Roboto"/>
              <a:buNone/>
              <a:defRPr sz="2400">
                <a:solidFill>
                  <a:schemeClr val="lt1"/>
                </a:solidFill>
                <a:latin typeface="Roboto"/>
                <a:ea typeface="Roboto"/>
                <a:cs typeface="Roboto"/>
                <a:sym typeface="Roboto"/>
              </a:defRPr>
            </a:lvl6pPr>
            <a:lvl7pPr lvl="6" indent="0">
              <a:spcBef>
                <a:spcPts val="0"/>
              </a:spcBef>
              <a:buClr>
                <a:schemeClr val="lt1"/>
              </a:buClr>
              <a:buFont typeface="Roboto"/>
              <a:buNone/>
              <a:defRPr sz="2400">
                <a:solidFill>
                  <a:schemeClr val="lt1"/>
                </a:solidFill>
                <a:latin typeface="Roboto"/>
                <a:ea typeface="Roboto"/>
                <a:cs typeface="Roboto"/>
                <a:sym typeface="Roboto"/>
              </a:defRPr>
            </a:lvl7pPr>
            <a:lvl8pPr lvl="7" indent="0">
              <a:spcBef>
                <a:spcPts val="0"/>
              </a:spcBef>
              <a:buClr>
                <a:schemeClr val="lt1"/>
              </a:buClr>
              <a:buFont typeface="Roboto"/>
              <a:buNone/>
              <a:defRPr sz="2400">
                <a:solidFill>
                  <a:schemeClr val="lt1"/>
                </a:solidFill>
                <a:latin typeface="Roboto"/>
                <a:ea typeface="Roboto"/>
                <a:cs typeface="Roboto"/>
                <a:sym typeface="Roboto"/>
              </a:defRPr>
            </a:lvl8pPr>
            <a:lvl9pPr lvl="8" indent="0">
              <a:spcBef>
                <a:spcPts val="0"/>
              </a:spcBef>
              <a:buClr>
                <a:schemeClr val="lt1"/>
              </a:buClr>
              <a:buFont typeface="Roboto"/>
              <a:buNone/>
              <a:defRPr sz="2400">
                <a:solidFill>
                  <a:schemeClr val="lt1"/>
                </a:solidFill>
                <a:latin typeface="Roboto"/>
                <a:ea typeface="Roboto"/>
                <a:cs typeface="Roboto"/>
                <a:sym typeface="Roboto"/>
              </a:defRPr>
            </a:lvl9pPr>
          </a:lstStyle>
          <a:p>
            <a:endParaRPr/>
          </a:p>
        </p:txBody>
      </p:sp>
      <p:sp>
        <p:nvSpPr>
          <p:cNvPr id="34" name="Shape 34"/>
          <p:cNvSpPr txBox="1">
            <a:spLocks noGrp="1"/>
          </p:cNvSpPr>
          <p:nvPr>
            <p:ph type="sldNum" idx="12"/>
          </p:nvPr>
        </p:nvSpPr>
        <p:spPr>
          <a:xfrm>
            <a:off x="11364720" y="6260831"/>
            <a:ext cx="731600" cy="524800"/>
          </a:xfrm>
          <a:prstGeom prst="rect">
            <a:avLst/>
          </a:prstGeom>
          <a:noFill/>
          <a:ln>
            <a:noFill/>
          </a:ln>
        </p:spPr>
        <p:txBody>
          <a:bodyPr wrap="square" lIns="91425" tIns="91425" rIns="91425" bIns="91425" anchor="ctr" anchorCtr="0">
            <a:noAutofit/>
          </a:bodyPr>
          <a:lstStyle/>
          <a:p>
            <a:pPr>
              <a:buClr>
                <a:srgbClr val="000000"/>
              </a:buClr>
              <a:buSzPct val="25000"/>
            </a:pPr>
            <a:fld id="{00000000-1234-1234-1234-123412341234}" type="slidenum">
              <a:rPr lang="en" sz="1867" smtClean="0">
                <a:solidFill>
                  <a:srgbClr val="000000"/>
                </a:solidFill>
                <a:latin typeface="Arial"/>
                <a:ea typeface="Arial"/>
                <a:cs typeface="Arial"/>
                <a:sym typeface="Arial"/>
              </a:rPr>
              <a:pPr>
                <a:buClr>
                  <a:srgbClr val="000000"/>
                </a:buClr>
                <a:buSzPct val="25000"/>
              </a:pPr>
              <a:t>‹#›</a:t>
            </a:fld>
            <a:endParaRPr lang="en" sz="1867">
              <a:solidFill>
                <a:srgbClr val="000000"/>
              </a:solidFill>
              <a:latin typeface="Arial"/>
              <a:ea typeface="Arial"/>
              <a:cs typeface="Arial"/>
              <a:sym typeface="Arial"/>
            </a:endParaRPr>
          </a:p>
        </p:txBody>
      </p:sp>
      <p:pic>
        <p:nvPicPr>
          <p:cNvPr id="35" name="Shape 35"/>
          <p:cNvPicPr preferRelativeResize="0"/>
          <p:nvPr/>
        </p:nvPicPr>
        <p:blipFill rotWithShape="1">
          <a:blip r:embed="rId2">
            <a:alphaModFix/>
          </a:blip>
          <a:srcRect/>
          <a:stretch/>
        </p:blipFill>
        <p:spPr>
          <a:xfrm>
            <a:off x="10539043" y="21800"/>
            <a:ext cx="1210000" cy="803600"/>
          </a:xfrm>
          <a:prstGeom prst="rect">
            <a:avLst/>
          </a:prstGeom>
          <a:noFill/>
          <a:ln>
            <a:noFill/>
          </a:ln>
        </p:spPr>
      </p:pic>
    </p:spTree>
    <p:extLst>
      <p:ext uri="{BB962C8B-B14F-4D97-AF65-F5344CB8AC3E}">
        <p14:creationId xmlns:p14="http://schemas.microsoft.com/office/powerpoint/2010/main" val="2815146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7"/>
          <p:cNvSpPr/>
          <p:nvPr/>
        </p:nvSpPr>
        <p:spPr>
          <a:xfrm>
            <a:off x="0" y="6406896"/>
            <a:ext cx="12192000" cy="451104"/>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cxnSp>
        <p:nvCxnSpPr>
          <p:cNvPr id="10" name="Straight Connector 9"/>
          <p:cNvCxnSpPr/>
          <p:nvPr/>
        </p:nvCxnSpPr>
        <p:spPr>
          <a:xfrm>
            <a:off x="11633712" y="6516197"/>
            <a:ext cx="0" cy="238125"/>
          </a:xfrm>
          <a:prstGeom prst="line">
            <a:avLst/>
          </a:prstGeom>
          <a:ln w="3175">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71951" y="304703"/>
            <a:ext cx="11248101" cy="724365"/>
          </a:xfrm>
          <a:prstGeom prst="rect">
            <a:avLst/>
          </a:prstGeom>
        </p:spPr>
        <p:txBody>
          <a:bodyPr vert="horz" lIns="91440" tIns="45720" rIns="91440" bIns="4572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71951" y="1558458"/>
            <a:ext cx="11248101" cy="4285107"/>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5" name="Group 14"/>
          <p:cNvGrpSpPr/>
          <p:nvPr/>
        </p:nvGrpSpPr>
        <p:grpSpPr>
          <a:xfrm>
            <a:off x="11027965" y="6486791"/>
            <a:ext cx="452539" cy="298259"/>
            <a:chOff x="451796" y="386081"/>
            <a:chExt cx="1249194" cy="823318"/>
          </a:xfrm>
        </p:grpSpPr>
        <p:sp>
          <p:nvSpPr>
            <p:cNvPr id="16"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endParaRPr>
            </a:p>
          </p:txBody>
        </p:sp>
        <p:sp>
          <p:nvSpPr>
            <p:cNvPr id="17"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endParaRPr>
            </a:p>
          </p:txBody>
        </p:sp>
      </p:grpSp>
    </p:spTree>
    <p:extLst>
      <p:ext uri="{BB962C8B-B14F-4D97-AF65-F5344CB8AC3E}">
        <p14:creationId xmlns:p14="http://schemas.microsoft.com/office/powerpoint/2010/main" val="442967150"/>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2" r:id="rId3"/>
    <p:sldLayoutId id="2147483663" r:id="rId4"/>
    <p:sldLayoutId id="2147483664" r:id="rId5"/>
    <p:sldLayoutId id="2147483665" r:id="rId6"/>
    <p:sldLayoutId id="2147483666" r:id="rId7"/>
    <p:sldLayoutId id="2147483668"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1219140" rtl="0" eaLnBrk="1" latinLnBrk="0" hangingPunct="1">
        <a:lnSpc>
          <a:spcPct val="70000"/>
        </a:lnSpc>
        <a:spcBef>
          <a:spcPct val="0"/>
        </a:spcBef>
        <a:buNone/>
        <a:defRPr sz="5867" b="0" kern="1200">
          <a:solidFill>
            <a:schemeClr val="tx2"/>
          </a:solidFill>
          <a:latin typeface="+mj-lt"/>
          <a:ea typeface="+mj-ea"/>
          <a:cs typeface="+mj-cs"/>
        </a:defRPr>
      </a:lvl1pPr>
    </p:titleStyle>
    <p:bodyStyle>
      <a:lvl1pPr marL="0" indent="0" algn="l" defTabSz="1219140" rtl="0" eaLnBrk="1" latinLnBrk="0" hangingPunct="1">
        <a:spcBef>
          <a:spcPts val="800"/>
        </a:spcBef>
        <a:buClr>
          <a:schemeClr val="accent2"/>
        </a:buClr>
        <a:buFont typeface="Wingdings" panose="05000000000000000000" pitchFamily="2" charset="2"/>
        <a:buNone/>
        <a:defRPr sz="2400" kern="1200">
          <a:solidFill>
            <a:schemeClr val="accent1"/>
          </a:solidFill>
          <a:latin typeface="+mn-lt"/>
          <a:ea typeface="+mn-ea"/>
          <a:cs typeface="+mn-cs"/>
        </a:defRPr>
      </a:lvl1pPr>
      <a:lvl2pPr marL="228589" indent="-228589" algn="l" defTabSz="1219140" rtl="0" eaLnBrk="1" latinLnBrk="0" hangingPunct="1">
        <a:spcBef>
          <a:spcPts val="800"/>
        </a:spcBef>
        <a:buClr>
          <a:schemeClr val="tx2"/>
        </a:buClr>
        <a:buFont typeface="Wingdings" panose="05000000000000000000" pitchFamily="2" charset="2"/>
        <a:buChar char="§"/>
        <a:defRPr sz="2400" kern="1200">
          <a:solidFill>
            <a:schemeClr val="tx2"/>
          </a:solidFill>
          <a:latin typeface="+mn-lt"/>
          <a:ea typeface="+mn-ea"/>
          <a:cs typeface="+mn-cs"/>
        </a:defRPr>
      </a:lvl2pPr>
      <a:lvl3pPr marL="463527" indent="-228589" algn="l" defTabSz="1219140" rtl="0" eaLnBrk="1" latinLnBrk="0" hangingPunct="1">
        <a:spcBef>
          <a:spcPts val="800"/>
        </a:spcBef>
        <a:buClr>
          <a:schemeClr val="tx2"/>
        </a:buClr>
        <a:buFont typeface="Intel Clear" panose="020B0604020203020204" pitchFamily="34" charset="0"/>
        <a:buChar char="–"/>
        <a:defRPr sz="2400" kern="1200">
          <a:solidFill>
            <a:schemeClr val="tx2"/>
          </a:solidFill>
          <a:latin typeface="+mn-lt"/>
          <a:ea typeface="+mn-ea"/>
          <a:cs typeface="+mn-cs"/>
        </a:defRPr>
      </a:lvl3pPr>
      <a:lvl4pPr marL="681534" indent="-228589" algn="l" defTabSz="1219140" rtl="0" eaLnBrk="1" latinLnBrk="0" hangingPunct="1">
        <a:spcBef>
          <a:spcPts val="800"/>
        </a:spcBef>
        <a:buClr>
          <a:schemeClr val="tx2"/>
        </a:buClr>
        <a:buFont typeface="Intel Clear" panose="020B0604020203020204" pitchFamily="34" charset="0"/>
        <a:buChar char="–"/>
        <a:defRPr sz="2133" kern="1200">
          <a:solidFill>
            <a:schemeClr val="tx2"/>
          </a:solidFill>
          <a:latin typeface="+mn-lt"/>
          <a:ea typeface="+mn-ea"/>
          <a:cs typeface="+mn-cs"/>
        </a:defRPr>
      </a:lvl4pPr>
      <a:lvl5pPr marL="918588" indent="-224356" algn="l" defTabSz="1219140" rtl="0" eaLnBrk="1" latinLnBrk="0" hangingPunct="1">
        <a:spcBef>
          <a:spcPts val="800"/>
        </a:spcBef>
        <a:buClr>
          <a:schemeClr val="tx2"/>
        </a:buClr>
        <a:buFont typeface="Intel Clear" panose="020B0604020203020204" pitchFamily="34" charset="0"/>
        <a:buChar char="–"/>
        <a:defRPr sz="1867" kern="1200">
          <a:solidFill>
            <a:schemeClr val="tx2"/>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intel-iot-devkit/upm"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github.com/intel-iot-devkit/mraa"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2.gif"/><Relationship Id="rId26" Type="http://schemas.openxmlformats.org/officeDocument/2006/relationships/image" Target="../media/image40.png"/><Relationship Id="rId3" Type="http://schemas.openxmlformats.org/officeDocument/2006/relationships/image" Target="../media/image17.png"/><Relationship Id="rId21" Type="http://schemas.openxmlformats.org/officeDocument/2006/relationships/image" Target="../media/image35.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5" Type="http://schemas.openxmlformats.org/officeDocument/2006/relationships/image" Target="../media/image39.png"/><Relationship Id="rId2" Type="http://schemas.openxmlformats.org/officeDocument/2006/relationships/notesSlide" Target="../notesSlides/notesSlide10.xml"/><Relationship Id="rId16" Type="http://schemas.openxmlformats.org/officeDocument/2006/relationships/image" Target="../media/image30.png"/><Relationship Id="rId20"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image" Target="../media/image25.png"/><Relationship Id="rId24" Type="http://schemas.openxmlformats.org/officeDocument/2006/relationships/image" Target="../media/image38.png"/><Relationship Id="rId5" Type="http://schemas.openxmlformats.org/officeDocument/2006/relationships/image" Target="../media/image19.png"/><Relationship Id="rId15" Type="http://schemas.openxmlformats.org/officeDocument/2006/relationships/image" Target="../media/image29.png"/><Relationship Id="rId23" Type="http://schemas.openxmlformats.org/officeDocument/2006/relationships/image" Target="../media/image37.png"/><Relationship Id="rId28" Type="http://schemas.openxmlformats.org/officeDocument/2006/relationships/image" Target="../media/image42.png"/><Relationship Id="rId10" Type="http://schemas.openxmlformats.org/officeDocument/2006/relationships/image" Target="../media/image24.png"/><Relationship Id="rId19" Type="http://schemas.openxmlformats.org/officeDocument/2006/relationships/image" Target="../media/image33.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jpg"/><Relationship Id="rId22" Type="http://schemas.openxmlformats.org/officeDocument/2006/relationships/image" Target="../media/image36.png"/><Relationship Id="rId27" Type="http://schemas.openxmlformats.org/officeDocument/2006/relationships/image" Target="../media/image4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SSG-DRD-IOT/ultrasound_sensor"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hyperlink" Target="https://goo.gl/cbQmcH"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video" Target="https://www.youtube.com/embed/hY4HudLuvEM" TargetMode="External"/><Relationship Id="rId4" Type="http://schemas.openxmlformats.org/officeDocument/2006/relationships/image" Target="../media/image44.jpe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software.intel.com/en-us/industrial-sensors-with-upm-support"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8" Type="http://schemas.openxmlformats.org/officeDocument/2006/relationships/hyperlink" Target="https://github.com/intel-iot-devkit/mraa/blob/master/docs/phyboard-wega.md" TargetMode="External"/><Relationship Id="rId3" Type="http://schemas.openxmlformats.org/officeDocument/2006/relationships/image" Target="../media/image16.png"/><Relationship Id="rId7" Type="http://schemas.openxmlformats.org/officeDocument/2006/relationships/hyperlink" Target="https://github.com/intel-iot-devkit/mraa/blob/master/docs/beaglebone.md"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github.com/intel-iot-devkit/mraa/blob/master/docs/banana_pi.md" TargetMode="External"/><Relationship Id="rId5" Type="http://schemas.openxmlformats.org/officeDocument/2006/relationships/hyperlink" Target="https://github.com/intel-iot-devkit/mraa/blob/master/docs/raspberry_pi.md" TargetMode="External"/><Relationship Id="rId4" Type="http://schemas.openxmlformats.org/officeDocument/2006/relationships/hyperlink" Target="https://github.com/intel-iot-devkit/mraa/blob/master/docs/joule.md" TargetMode="External"/><Relationship Id="rId9" Type="http://schemas.openxmlformats.org/officeDocument/2006/relationships/hyperlink" Target="https://github.com/intel-iot-devkit/mraa/blob/master/docs/96boards.m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105" name="Group 104"/>
          <p:cNvGrpSpPr/>
          <p:nvPr/>
        </p:nvGrpSpPr>
        <p:grpSpPr>
          <a:xfrm>
            <a:off x="873549" y="2885256"/>
            <a:ext cx="9546532" cy="2482344"/>
            <a:chOff x="-1728742" y="3438466"/>
            <a:chExt cx="7001329" cy="2930546"/>
          </a:xfrm>
        </p:grpSpPr>
        <p:sp>
          <p:nvSpPr>
            <p:cNvPr id="106" name="Title 3"/>
            <p:cNvSpPr txBox="1">
              <a:spLocks/>
            </p:cNvSpPr>
            <p:nvPr/>
          </p:nvSpPr>
          <p:spPr bwMode="auto">
            <a:xfrm>
              <a:off x="-1728742" y="3438466"/>
              <a:ext cx="7001329" cy="799659"/>
            </a:xfrm>
            <a:prstGeom prst="rect">
              <a:avLst/>
            </a:prstGeom>
            <a:noFill/>
            <a:ln w="9525">
              <a:noFill/>
              <a:miter lim="800000"/>
              <a:headEnd/>
              <a:tailEnd/>
            </a:ln>
            <a:effectLst/>
          </p:spPr>
          <p:txBody>
            <a:bodyPr vert="horz" wrap="square" lIns="67921" tIns="33960" rIns="67921" bIns="33960" numCol="1" anchor="ctr" anchorCtr="0" compatLnSpc="1">
              <a:prstTxWarp prst="textNoShape">
                <a:avLst/>
              </a:prstTxWarp>
            </a:bodyPr>
            <a:lstStyle>
              <a:lvl1pPr algn="l" rtl="0" eaLnBrk="1" fontAlgn="base" hangingPunct="1">
                <a:lnSpc>
                  <a:spcPct val="75000"/>
                </a:lnSpc>
                <a:spcBef>
                  <a:spcPct val="0"/>
                </a:spcBef>
                <a:spcAft>
                  <a:spcPct val="0"/>
                </a:spcAft>
                <a:defRPr sz="8178">
                  <a:solidFill>
                    <a:schemeClr val="tx1">
                      <a:alpha val="80000"/>
                    </a:schemeClr>
                  </a:solidFill>
                  <a:effectLst/>
                  <a:latin typeface="+mj-lt"/>
                  <a:ea typeface="+mj-ea"/>
                  <a:cs typeface="+mj-cs"/>
                </a:defRPr>
              </a:lvl1pPr>
              <a:lvl2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2pPr>
              <a:lvl3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3pPr>
              <a:lvl4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4pPr>
              <a:lvl5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5pPr>
              <a:lvl6pPr marL="67738"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6pPr>
              <a:lvl7pPr marL="135474"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7pPr>
              <a:lvl8pPr marL="203211"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8pPr>
              <a:lvl9pPr marL="270949"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9pPr>
            </a:lstStyle>
            <a:p>
              <a:pPr defTabSz="774538">
                <a:lnSpc>
                  <a:spcPct val="65000"/>
                </a:lnSpc>
              </a:pPr>
              <a:r>
                <a:rPr lang="en-US" sz="8800" kern="0" dirty="0" smtClean="0">
                  <a:solidFill>
                    <a:prstClr val="white"/>
                  </a:solidFill>
                  <a:effectLst>
                    <a:outerShdw blurRad="431800" algn="ctr" rotWithShape="0">
                      <a:prstClr val="black"/>
                    </a:outerShdw>
                  </a:effectLst>
                </a:rPr>
                <a:t>Sensors and Actuators</a:t>
              </a:r>
              <a:endParaRPr lang="en-US" sz="8800" kern="0" dirty="0">
                <a:solidFill>
                  <a:prstClr val="white"/>
                </a:solidFill>
                <a:effectLst>
                  <a:outerShdw blurRad="431800" algn="ctr" rotWithShape="0">
                    <a:prstClr val="black"/>
                  </a:outerShdw>
                </a:effectLst>
              </a:endParaRPr>
            </a:p>
            <a:p>
              <a:pPr defTabSz="774538">
                <a:lnSpc>
                  <a:spcPct val="65000"/>
                </a:lnSpc>
              </a:pPr>
              <a:r>
                <a:rPr lang="en-US" sz="11500" kern="0" dirty="0" smtClean="0">
                  <a:solidFill>
                    <a:srgbClr val="F3D54E"/>
                  </a:solidFill>
                  <a:effectLst>
                    <a:outerShdw blurRad="431800" algn="ctr" rotWithShape="0">
                      <a:prstClr val="black"/>
                    </a:outerShdw>
                  </a:effectLst>
                </a:rPr>
                <a:t>Industrial IoT</a:t>
              </a:r>
              <a:endParaRPr lang="en-US" sz="11500" kern="0" dirty="0">
                <a:solidFill>
                  <a:srgbClr val="F3D54E"/>
                </a:solidFill>
                <a:effectLst>
                  <a:outerShdw blurRad="431800" algn="ctr" rotWithShape="0">
                    <a:prstClr val="black"/>
                  </a:outerShdw>
                </a:effectLst>
              </a:endParaRPr>
            </a:p>
          </p:txBody>
        </p:sp>
        <p:sp>
          <p:nvSpPr>
            <p:cNvPr id="107" name="Content Placeholder 4"/>
            <p:cNvSpPr txBox="1">
              <a:spLocks/>
            </p:cNvSpPr>
            <p:nvPr/>
          </p:nvSpPr>
          <p:spPr bwMode="auto">
            <a:xfrm>
              <a:off x="-1728742" y="5285240"/>
              <a:ext cx="5670994" cy="1083772"/>
            </a:xfrm>
            <a:prstGeom prst="rect">
              <a:avLst/>
            </a:prstGeom>
            <a:noFill/>
            <a:ln w="9525">
              <a:noFill/>
              <a:miter lim="800000"/>
              <a:headEnd/>
              <a:tailEnd/>
            </a:ln>
            <a:effectLst/>
          </p:spPr>
          <p:txBody>
            <a:bodyPr vert="horz" wrap="square" lIns="67921" tIns="33960" rIns="67921" bIns="33960" numCol="1" anchor="t" anchorCtr="0" compatLnSpc="1">
              <a:prstTxWarp prst="textNoShape">
                <a:avLst/>
              </a:prstTxWarp>
            </a:bodyPr>
            <a:lstStyle>
              <a:lvl1pPr marL="203203" indent="-203203" algn="l" rtl="0" eaLnBrk="1" fontAlgn="base" hangingPunct="1">
                <a:lnSpc>
                  <a:spcPct val="95000"/>
                </a:lnSpc>
                <a:spcBef>
                  <a:spcPct val="30000"/>
                </a:spcBef>
                <a:spcAft>
                  <a:spcPct val="0"/>
                </a:spcAft>
                <a:buClr>
                  <a:schemeClr val="accent3"/>
                </a:buClr>
                <a:buSzPct val="118000"/>
                <a:buFont typeface="Wingdings" panose="05000000000000000000" pitchFamily="2" charset="2"/>
                <a:buChar char="§"/>
                <a:defRPr sz="1898">
                  <a:solidFill>
                    <a:schemeClr val="tx1"/>
                  </a:solidFill>
                  <a:effectLst/>
                  <a:latin typeface="+mn-lt"/>
                  <a:ea typeface="+mn-ea"/>
                  <a:cs typeface="+mn-cs"/>
                </a:defRPr>
              </a:lvl1pPr>
              <a:lvl2pPr marL="440272" indent="-220136" algn="l" rtl="0" eaLnBrk="1" fontAlgn="base" hangingPunct="1">
                <a:lnSpc>
                  <a:spcPct val="95000"/>
                </a:lnSpc>
                <a:spcBef>
                  <a:spcPct val="30000"/>
                </a:spcBef>
                <a:spcAft>
                  <a:spcPct val="0"/>
                </a:spcAft>
                <a:buClr>
                  <a:schemeClr val="accent3"/>
                </a:buClr>
                <a:buChar char="–"/>
                <a:defRPr sz="1687">
                  <a:solidFill>
                    <a:schemeClr val="tx1"/>
                  </a:solidFill>
                  <a:effectLst/>
                  <a:latin typeface="+mn-lt"/>
                  <a:cs typeface="+mn-cs"/>
                </a:defRPr>
              </a:lvl2pPr>
              <a:lvl3pPr marL="575741" indent="-168395" algn="l" rtl="0" eaLnBrk="1" fontAlgn="base" hangingPunct="1">
                <a:lnSpc>
                  <a:spcPct val="95000"/>
                </a:lnSpc>
                <a:spcBef>
                  <a:spcPct val="30000"/>
                </a:spcBef>
                <a:spcAft>
                  <a:spcPct val="0"/>
                </a:spcAft>
                <a:buClr>
                  <a:schemeClr val="accent3"/>
                </a:buClr>
                <a:buChar char="–"/>
                <a:defRPr sz="1546">
                  <a:solidFill>
                    <a:schemeClr val="tx1"/>
                  </a:solidFill>
                  <a:effectLst/>
                  <a:latin typeface="+mn-lt"/>
                  <a:cs typeface="+mn-cs"/>
                </a:defRPr>
              </a:lvl3pPr>
              <a:lvl4pPr marL="204858" indent="-35515"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4pPr>
              <a:lvl5pPr marL="255895"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5pPr>
              <a:lvl6pPr marL="323633"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6pPr>
              <a:lvl7pPr marL="391371"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7pPr>
              <a:lvl8pPr marL="459107"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8pPr>
              <a:lvl9pPr marL="526845"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9pPr>
            </a:lstStyle>
            <a:p>
              <a:pPr marL="0" indent="0" defTabSz="774538" fontAlgn="auto">
                <a:lnSpc>
                  <a:spcPct val="100000"/>
                </a:lnSpc>
                <a:spcBef>
                  <a:spcPts val="0"/>
                </a:spcBef>
                <a:spcAft>
                  <a:spcPts val="0"/>
                </a:spcAft>
                <a:buClr>
                  <a:srgbClr val="F3D54E"/>
                </a:buClr>
                <a:buSzTx/>
                <a:buFont typeface="Wingdings" panose="05000000000000000000" pitchFamily="2" charset="2"/>
                <a:buNone/>
              </a:pPr>
              <a:r>
                <a:rPr lang="en-US" sz="1800" kern="0" dirty="0" smtClean="0">
                  <a:solidFill>
                    <a:prstClr val="white"/>
                  </a:solidFill>
                </a:rPr>
                <a:t>Software and Services Group</a:t>
              </a:r>
              <a:endParaRPr lang="en-US" sz="1800" kern="0" dirty="0">
                <a:solidFill>
                  <a:prstClr val="white"/>
                </a:solidFill>
              </a:endParaRPr>
            </a:p>
            <a:p>
              <a:pPr marL="0" indent="0" defTabSz="774538" fontAlgn="auto">
                <a:lnSpc>
                  <a:spcPct val="100000"/>
                </a:lnSpc>
                <a:spcBef>
                  <a:spcPts val="0"/>
                </a:spcBef>
                <a:spcAft>
                  <a:spcPts val="0"/>
                </a:spcAft>
                <a:buClr>
                  <a:srgbClr val="F3D54E"/>
                </a:buClr>
                <a:buSzTx/>
                <a:buFont typeface="Wingdings" panose="05000000000000000000" pitchFamily="2" charset="2"/>
                <a:buNone/>
              </a:pPr>
              <a:r>
                <a:rPr lang="en-US" sz="1800" kern="0" dirty="0" smtClean="0">
                  <a:solidFill>
                    <a:prstClr val="white"/>
                  </a:solidFill>
                </a:rPr>
                <a:t>IoT Developer Relations, Intel</a:t>
              </a:r>
              <a:endParaRPr lang="en-US" sz="1800" kern="0" dirty="0">
                <a:solidFill>
                  <a:prstClr val="white"/>
                </a:solidFill>
              </a:endParaRPr>
            </a:p>
          </p:txBody>
        </p:sp>
      </p:grpSp>
    </p:spTree>
    <p:extLst>
      <p:ext uri="{BB962C8B-B14F-4D97-AF65-F5344CB8AC3E}">
        <p14:creationId xmlns:p14="http://schemas.microsoft.com/office/powerpoint/2010/main" val="731761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p:nvPr/>
        </p:nvSpPr>
        <p:spPr>
          <a:xfrm>
            <a:off x="258943" y="3589577"/>
            <a:ext cx="11127925" cy="400000"/>
          </a:xfrm>
          <a:prstGeom prst="rect">
            <a:avLst/>
          </a:prstGeom>
          <a:solidFill>
            <a:srgbClr val="0B5394"/>
          </a:solidFill>
          <a:ln>
            <a:noFill/>
          </a:ln>
        </p:spPr>
        <p:txBody>
          <a:bodyPr wrap="square" lIns="121900" tIns="60933" rIns="121900" bIns="60933" anchor="ctr" anchorCtr="0">
            <a:noAutofit/>
          </a:bodyPr>
          <a:lstStyle/>
          <a:p>
            <a:pPr marL="1828754" indent="609585">
              <a:buClr>
                <a:srgbClr val="000000"/>
              </a:buClr>
            </a:pPr>
            <a:r>
              <a:rPr lang="en" sz="2400">
                <a:solidFill>
                  <a:schemeClr val="lt1"/>
                </a:solidFill>
                <a:latin typeface="Roboto"/>
                <a:ea typeface="Roboto"/>
                <a:cs typeface="Roboto"/>
                <a:sym typeface="Roboto"/>
              </a:rPr>
              <a:t>UPM: </a:t>
            </a:r>
            <a:r>
              <a:rPr lang="en" sz="2400">
                <a:solidFill>
                  <a:schemeClr val="lt1"/>
                </a:solidFill>
                <a:latin typeface="Roboto"/>
                <a:ea typeface="Roboto"/>
                <a:cs typeface="Roboto"/>
                <a:sym typeface="Roboto"/>
                <a:hlinkClick r:id="rId3"/>
              </a:rPr>
              <a:t>https://github.com/intel-iot-devkit/upm</a:t>
            </a:r>
          </a:p>
        </p:txBody>
      </p:sp>
      <p:sp>
        <p:nvSpPr>
          <p:cNvPr id="305" name="Shape 305"/>
          <p:cNvSpPr/>
          <p:nvPr/>
        </p:nvSpPr>
        <p:spPr>
          <a:xfrm>
            <a:off x="258943" y="1284959"/>
            <a:ext cx="11127925" cy="400000"/>
          </a:xfrm>
          <a:prstGeom prst="rect">
            <a:avLst/>
          </a:prstGeom>
          <a:solidFill>
            <a:srgbClr val="0B5394"/>
          </a:solidFill>
          <a:ln>
            <a:noFill/>
          </a:ln>
        </p:spPr>
        <p:txBody>
          <a:bodyPr wrap="square" lIns="121900" tIns="60933" rIns="121900" bIns="60933" anchor="ctr" anchorCtr="0">
            <a:noAutofit/>
          </a:bodyPr>
          <a:lstStyle/>
          <a:p>
            <a:pPr marL="1828754" indent="609585">
              <a:buClr>
                <a:srgbClr val="000000"/>
              </a:buClr>
            </a:pPr>
            <a:r>
              <a:rPr lang="en" sz="2400" dirty="0">
                <a:solidFill>
                  <a:schemeClr val="lt1"/>
                </a:solidFill>
                <a:latin typeface="Roboto"/>
                <a:ea typeface="Roboto"/>
                <a:cs typeface="Roboto"/>
                <a:sym typeface="Roboto"/>
              </a:rPr>
              <a:t>libmraa aka “MRAA”: </a:t>
            </a:r>
            <a:r>
              <a:rPr lang="en" sz="2400" dirty="0">
                <a:solidFill>
                  <a:schemeClr val="lt1"/>
                </a:solidFill>
                <a:latin typeface="Roboto"/>
                <a:ea typeface="Roboto"/>
                <a:cs typeface="Roboto"/>
                <a:sym typeface="Roboto"/>
                <a:hlinkClick r:id="rId4"/>
              </a:rPr>
              <a:t>https://github.com/intel-iot-devkit/mraa</a:t>
            </a:r>
          </a:p>
        </p:txBody>
      </p:sp>
      <p:sp>
        <p:nvSpPr>
          <p:cNvPr id="306" name="Shape 306"/>
          <p:cNvSpPr/>
          <p:nvPr/>
        </p:nvSpPr>
        <p:spPr>
          <a:xfrm>
            <a:off x="258932" y="1684967"/>
            <a:ext cx="9769600" cy="2174000"/>
          </a:xfrm>
          <a:prstGeom prst="roundRect">
            <a:avLst>
              <a:gd name="adj" fmla="val 7880"/>
            </a:avLst>
          </a:prstGeom>
          <a:noFill/>
          <a:ln>
            <a:noFill/>
          </a:ln>
        </p:spPr>
        <p:txBody>
          <a:bodyPr wrap="square" lIns="121900" tIns="60933" rIns="121900" bIns="60933" anchor="t" anchorCtr="0">
            <a:noAutofit/>
          </a:bodyPr>
          <a:lstStyle/>
          <a:p>
            <a:pPr marL="761981" indent="-169329">
              <a:lnSpc>
                <a:spcPct val="115000"/>
              </a:lnSpc>
              <a:buClr>
                <a:schemeClr val="lt2"/>
              </a:buClr>
              <a:buFont typeface="Roboto"/>
              <a:buChar char="•"/>
            </a:pPr>
            <a:r>
              <a:rPr lang="en" dirty="0">
                <a:latin typeface="Roboto"/>
                <a:ea typeface="Roboto"/>
                <a:cs typeface="Roboto"/>
                <a:sym typeface="Roboto"/>
              </a:rPr>
              <a:t>Open Source IO Libs (UART, SPI, GPIO, I2C, AIO) </a:t>
            </a:r>
          </a:p>
          <a:p>
            <a:pPr marL="761981" indent="-169329">
              <a:lnSpc>
                <a:spcPct val="115000"/>
              </a:lnSpc>
              <a:buClr>
                <a:schemeClr val="lt2"/>
              </a:buClr>
              <a:buFont typeface="Roboto"/>
              <a:buChar char="•"/>
            </a:pPr>
            <a:r>
              <a:rPr lang="en" dirty="0">
                <a:latin typeface="Roboto"/>
                <a:ea typeface="Roboto"/>
                <a:cs typeface="Roboto"/>
                <a:sym typeface="Roboto"/>
              </a:rPr>
              <a:t>Provides higher level abstraction making hardware IO easier to use from userspace</a:t>
            </a:r>
          </a:p>
          <a:p>
            <a:pPr marL="761981" indent="-169329">
              <a:lnSpc>
                <a:spcPct val="115000"/>
              </a:lnSpc>
              <a:buClr>
                <a:schemeClr val="lt2"/>
              </a:buClr>
              <a:buFont typeface="Roboto"/>
              <a:buChar char="•"/>
            </a:pPr>
            <a:r>
              <a:rPr lang="en" dirty="0">
                <a:latin typeface="Roboto"/>
                <a:ea typeface="Roboto"/>
                <a:cs typeface="Roboto"/>
                <a:sym typeface="Roboto"/>
              </a:rPr>
              <a:t>Enables portability between devices</a:t>
            </a:r>
          </a:p>
          <a:p>
            <a:pPr marL="761981" indent="-169329">
              <a:lnSpc>
                <a:spcPct val="115000"/>
              </a:lnSpc>
              <a:buClr>
                <a:schemeClr val="lt2"/>
              </a:buClr>
              <a:buFont typeface="Roboto"/>
              <a:buChar char="•"/>
            </a:pPr>
            <a:r>
              <a:rPr lang="en" dirty="0">
                <a:latin typeface="Roboto"/>
                <a:ea typeface="Roboto"/>
                <a:cs typeface="Roboto"/>
                <a:sym typeface="Roboto"/>
              </a:rPr>
              <a:t>Supports Intel® Galileo and Intel® Edison boards, MinnowBoard MAX, etc.</a:t>
            </a:r>
          </a:p>
        </p:txBody>
      </p:sp>
      <p:sp>
        <p:nvSpPr>
          <p:cNvPr id="307" name="Shape 307"/>
          <p:cNvSpPr/>
          <p:nvPr/>
        </p:nvSpPr>
        <p:spPr>
          <a:xfrm>
            <a:off x="258935" y="4045744"/>
            <a:ext cx="8470800" cy="1533600"/>
          </a:xfrm>
          <a:prstGeom prst="roundRect">
            <a:avLst>
              <a:gd name="adj" fmla="val 11079"/>
            </a:avLst>
          </a:prstGeom>
          <a:noFill/>
          <a:ln>
            <a:noFill/>
          </a:ln>
        </p:spPr>
        <p:txBody>
          <a:bodyPr wrap="square" lIns="121900" tIns="60933" rIns="121900" bIns="60933" anchor="t" anchorCtr="0">
            <a:noAutofit/>
          </a:bodyPr>
          <a:lstStyle/>
          <a:p>
            <a:pPr marL="761981" indent="-169329">
              <a:lnSpc>
                <a:spcPct val="115000"/>
              </a:lnSpc>
              <a:buClr>
                <a:schemeClr val="lt2"/>
              </a:buClr>
              <a:buFont typeface="Roboto"/>
              <a:buChar char="•"/>
            </a:pPr>
            <a:r>
              <a:rPr lang="en" dirty="0">
                <a:latin typeface="Roboto"/>
                <a:ea typeface="Roboto"/>
                <a:cs typeface="Roboto"/>
                <a:sym typeface="Roboto"/>
              </a:rPr>
              <a:t>High level library repository of sensor drivers</a:t>
            </a:r>
          </a:p>
          <a:p>
            <a:pPr marL="761981" indent="-169329">
              <a:lnSpc>
                <a:spcPct val="115000"/>
              </a:lnSpc>
              <a:buClr>
                <a:schemeClr val="lt2"/>
              </a:buClr>
              <a:buFont typeface="Roboto"/>
              <a:buChar char="•"/>
            </a:pPr>
            <a:r>
              <a:rPr lang="en" dirty="0">
                <a:latin typeface="Roboto"/>
                <a:ea typeface="Roboto"/>
                <a:cs typeface="Roboto"/>
                <a:sym typeface="Roboto"/>
              </a:rPr>
              <a:t>Sensors/Actuators using libmraa</a:t>
            </a:r>
          </a:p>
          <a:p>
            <a:pPr marL="761981" indent="-169329">
              <a:lnSpc>
                <a:spcPct val="115000"/>
              </a:lnSpc>
              <a:buClr>
                <a:schemeClr val="lt2"/>
              </a:buClr>
              <a:buFont typeface="Roboto"/>
              <a:buChar char="•"/>
            </a:pPr>
            <a:r>
              <a:rPr lang="en" dirty="0">
                <a:latin typeface="Roboto"/>
                <a:ea typeface="Roboto"/>
                <a:cs typeface="Roboto"/>
                <a:sym typeface="Roboto"/>
              </a:rPr>
              <a:t>Making it easy to control</a:t>
            </a:r>
          </a:p>
          <a:p>
            <a:pPr marL="761981" indent="-169329">
              <a:lnSpc>
                <a:spcPct val="115000"/>
              </a:lnSpc>
              <a:buClr>
                <a:schemeClr val="lt2"/>
              </a:buClr>
              <a:buFont typeface="Roboto"/>
              <a:buChar char="•"/>
            </a:pPr>
            <a:r>
              <a:rPr lang="en" dirty="0">
                <a:latin typeface="Roboto"/>
                <a:ea typeface="Roboto"/>
                <a:cs typeface="Roboto"/>
                <a:sym typeface="Roboto"/>
              </a:rPr>
              <a:t>Expanding support to Industrial grade sensors</a:t>
            </a:r>
          </a:p>
        </p:txBody>
      </p:sp>
      <p:sp>
        <p:nvSpPr>
          <p:cNvPr id="308" name="Shape 308"/>
          <p:cNvSpPr/>
          <p:nvPr/>
        </p:nvSpPr>
        <p:spPr>
          <a:xfrm>
            <a:off x="2088800" y="5894167"/>
            <a:ext cx="7853200" cy="609600"/>
          </a:xfrm>
          <a:prstGeom prst="roundRect">
            <a:avLst>
              <a:gd name="adj" fmla="val 16667"/>
            </a:avLst>
          </a:prstGeom>
          <a:gradFill>
            <a:gsLst>
              <a:gs pos="0">
                <a:srgbClr val="005998"/>
              </a:gs>
              <a:gs pos="100000">
                <a:srgbClr val="003A5D"/>
              </a:gs>
            </a:gsLst>
            <a:lin ang="2700006" scaled="0"/>
          </a:gradFill>
          <a:ln w="19050" cap="flat" cmpd="sng">
            <a:solidFill>
              <a:srgbClr val="292929">
                <a:alpha val="69411"/>
              </a:srgbClr>
            </a:solidFill>
            <a:prstDash val="solid"/>
            <a:round/>
            <a:headEnd type="none" w="med" len="med"/>
            <a:tailEnd type="none" w="med" len="med"/>
          </a:ln>
        </p:spPr>
        <p:txBody>
          <a:bodyPr wrap="square" lIns="121900" tIns="60933" rIns="121900" bIns="60933" anchor="ctr" anchorCtr="0">
            <a:noAutofit/>
          </a:bodyPr>
          <a:lstStyle/>
          <a:p>
            <a:pPr algn="ctr">
              <a:buClr>
                <a:srgbClr val="FFFFFF"/>
              </a:buClr>
              <a:buSzPct val="25000"/>
            </a:pPr>
            <a:r>
              <a:rPr lang="en" sz="2400" b="1" i="1">
                <a:solidFill>
                  <a:srgbClr val="FFFFFF"/>
                </a:solidFill>
                <a:latin typeface="Arial"/>
                <a:ea typeface="Arial"/>
                <a:cs typeface="Arial"/>
                <a:sym typeface="Arial"/>
              </a:rPr>
              <a:t>UPM and MRAA make it easy to build IoT projects!</a:t>
            </a:r>
          </a:p>
        </p:txBody>
      </p:sp>
      <p:sp>
        <p:nvSpPr>
          <p:cNvPr id="309" name="Shape 309"/>
          <p:cNvSpPr txBox="1">
            <a:spLocks noGrp="1"/>
          </p:cNvSpPr>
          <p:nvPr>
            <p:ph type="title"/>
          </p:nvPr>
        </p:nvSpPr>
        <p:spPr>
          <a:prstGeom prst="rect">
            <a:avLst/>
          </a:prstGeom>
          <a:noFill/>
          <a:ln>
            <a:noFill/>
          </a:ln>
        </p:spPr>
        <p:txBody>
          <a:bodyPr vert="horz" wrap="square" lIns="121900" tIns="121900" rIns="121900" bIns="121900" rtlCol="0" anchor="ctr" anchorCtr="0">
            <a:noAutofit/>
          </a:bodyPr>
          <a:lstStyle/>
          <a:p>
            <a:pPr>
              <a:buSzPct val="25000"/>
            </a:pPr>
            <a:r>
              <a:rPr lang="en"/>
              <a:t>Introducing Intel IoT Device Libraries: MRAA and UPM</a:t>
            </a:r>
          </a:p>
        </p:txBody>
      </p:sp>
      <p:sp>
        <p:nvSpPr>
          <p:cNvPr id="2" name="Text Placeholder 1"/>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477432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73" name="Shape 273"/>
          <p:cNvSpPr txBox="1">
            <a:spLocks noGrp="1"/>
          </p:cNvSpPr>
          <p:nvPr>
            <p:ph type="title"/>
          </p:nvPr>
        </p:nvSpPr>
        <p:spPr>
          <a:prstGeom prst="rect">
            <a:avLst/>
          </a:prstGeom>
        </p:spPr>
        <p:txBody>
          <a:bodyPr vert="horz" wrap="square" lIns="121900" tIns="121900" rIns="121900" bIns="121900" rtlCol="0" anchor="ctr" anchorCtr="0">
            <a:noAutofit/>
          </a:bodyPr>
          <a:lstStyle/>
          <a:p>
            <a:r>
              <a:rPr lang="en"/>
              <a:t>Making Sensors and Actuators Accessible</a:t>
            </a:r>
          </a:p>
        </p:txBody>
      </p:sp>
      <p:sp>
        <p:nvSpPr>
          <p:cNvPr id="263" name="Shape 263"/>
          <p:cNvSpPr txBox="1">
            <a:spLocks noGrp="1"/>
          </p:cNvSpPr>
          <p:nvPr>
            <p:ph type="sldNum" sz="quarter" idx="14"/>
          </p:nvPr>
        </p:nvSpPr>
        <p:spPr>
          <a:xfrm>
            <a:off x="11797793" y="6261785"/>
            <a:ext cx="170987" cy="164148"/>
          </a:xfrm>
          <a:prstGeom prst="rect">
            <a:avLst/>
          </a:prstGeom>
          <a:noFill/>
          <a:ln>
            <a:noFill/>
          </a:ln>
        </p:spPr>
        <p:txBody>
          <a:bodyPr wrap="square" lIns="0" tIns="0" rIns="0" bIns="0" anchor="ctr" anchorCtr="0">
            <a:noAutofit/>
          </a:bodyPr>
          <a:lstStyle/>
          <a:p>
            <a:pPr>
              <a:buClr>
                <a:srgbClr val="000000"/>
              </a:buClr>
              <a:buSzPct val="25000"/>
            </a:pPr>
            <a:fld id="{00000000-1234-1234-1234-123412341234}" type="slidenum">
              <a:rPr lang="en"/>
              <a:pPr>
                <a:buClr>
                  <a:srgbClr val="000000"/>
                </a:buClr>
                <a:buSzPct val="25000"/>
              </a:pPr>
              <a:t>11</a:t>
            </a:fld>
            <a:endParaRPr lang="en"/>
          </a:p>
        </p:txBody>
      </p:sp>
      <p:grpSp>
        <p:nvGrpSpPr>
          <p:cNvPr id="264" name="Shape 264"/>
          <p:cNvGrpSpPr/>
          <p:nvPr/>
        </p:nvGrpSpPr>
        <p:grpSpPr>
          <a:xfrm>
            <a:off x="6325427" y="1139221"/>
            <a:ext cx="5654968" cy="1728516"/>
            <a:chOff x="350209" y="1396423"/>
            <a:chExt cx="4241226" cy="1296387"/>
          </a:xfrm>
        </p:grpSpPr>
        <p:pic>
          <p:nvPicPr>
            <p:cNvPr id="265" name="Shape 265" descr="https://linuxlink.timesys.com/static/img/yocto-project-logo.png"/>
            <p:cNvPicPr preferRelativeResize="0"/>
            <p:nvPr/>
          </p:nvPicPr>
          <p:blipFill rotWithShape="1">
            <a:blip r:embed="rId3">
              <a:alphaModFix/>
            </a:blip>
            <a:srcRect/>
            <a:stretch/>
          </p:blipFill>
          <p:spPr>
            <a:xfrm>
              <a:off x="1403240" y="1419726"/>
              <a:ext cx="1203599" cy="534300"/>
            </a:xfrm>
            <a:prstGeom prst="rect">
              <a:avLst/>
            </a:prstGeom>
            <a:noFill/>
            <a:ln>
              <a:noFill/>
            </a:ln>
          </p:spPr>
        </p:pic>
        <p:pic>
          <p:nvPicPr>
            <p:cNvPr id="266" name="Shape 266" descr="http://simplecore.intel.com/ultimatecoder/wp-content/uploads/sites/39/2016/06/Zephyrlogo-noire.png"/>
            <p:cNvPicPr preferRelativeResize="0"/>
            <p:nvPr/>
          </p:nvPicPr>
          <p:blipFill rotWithShape="1">
            <a:blip r:embed="rId4">
              <a:alphaModFix/>
            </a:blip>
            <a:srcRect/>
            <a:stretch/>
          </p:blipFill>
          <p:spPr>
            <a:xfrm>
              <a:off x="350209" y="1489567"/>
              <a:ext cx="882900" cy="464700"/>
            </a:xfrm>
            <a:prstGeom prst="rect">
              <a:avLst/>
            </a:prstGeom>
            <a:noFill/>
            <a:ln>
              <a:noFill/>
            </a:ln>
          </p:spPr>
        </p:pic>
        <p:pic>
          <p:nvPicPr>
            <p:cNvPr id="267" name="Shape 267" descr="https://marketplace.windriver.com/layout/customer/images/wr-logo-white.png"/>
            <p:cNvPicPr preferRelativeResize="0"/>
            <p:nvPr/>
          </p:nvPicPr>
          <p:blipFill rotWithShape="1">
            <a:blip r:embed="rId5">
              <a:alphaModFix/>
            </a:blip>
            <a:srcRect/>
            <a:stretch/>
          </p:blipFill>
          <p:spPr>
            <a:xfrm>
              <a:off x="2776969" y="1396423"/>
              <a:ext cx="954900" cy="549900"/>
            </a:xfrm>
            <a:prstGeom prst="rect">
              <a:avLst/>
            </a:prstGeom>
            <a:noFill/>
            <a:ln>
              <a:noFill/>
            </a:ln>
          </p:spPr>
        </p:pic>
        <p:pic>
          <p:nvPicPr>
            <p:cNvPr id="268" name="Shape 268" descr="Image result for ubuntu logo"/>
            <p:cNvPicPr preferRelativeResize="0"/>
            <p:nvPr/>
          </p:nvPicPr>
          <p:blipFill rotWithShape="1">
            <a:blip r:embed="rId6">
              <a:alphaModFix/>
            </a:blip>
            <a:srcRect/>
            <a:stretch/>
          </p:blipFill>
          <p:spPr>
            <a:xfrm>
              <a:off x="3902335" y="1396925"/>
              <a:ext cx="689100" cy="549000"/>
            </a:xfrm>
            <a:prstGeom prst="rect">
              <a:avLst/>
            </a:prstGeom>
            <a:noFill/>
            <a:ln>
              <a:noFill/>
            </a:ln>
          </p:spPr>
        </p:pic>
        <p:pic>
          <p:nvPicPr>
            <p:cNvPr id="269" name="Shape 269" descr="https://up-community.org/images/up_img/ubilinux_logo_big.png"/>
            <p:cNvPicPr preferRelativeResize="0"/>
            <p:nvPr/>
          </p:nvPicPr>
          <p:blipFill rotWithShape="1">
            <a:blip r:embed="rId7">
              <a:alphaModFix/>
            </a:blip>
            <a:srcRect/>
            <a:stretch/>
          </p:blipFill>
          <p:spPr>
            <a:xfrm>
              <a:off x="439335" y="1990201"/>
              <a:ext cx="1363200" cy="467100"/>
            </a:xfrm>
            <a:prstGeom prst="rect">
              <a:avLst/>
            </a:prstGeom>
            <a:noFill/>
            <a:ln>
              <a:noFill/>
            </a:ln>
          </p:spPr>
        </p:pic>
        <p:pic>
          <p:nvPicPr>
            <p:cNvPr id="270" name="Shape 270" descr="https://androidthings.rocks/images/android-heart-pi-header.png"/>
            <p:cNvPicPr preferRelativeResize="0"/>
            <p:nvPr/>
          </p:nvPicPr>
          <p:blipFill rotWithShape="1">
            <a:blip r:embed="rId8">
              <a:alphaModFix/>
            </a:blip>
            <a:srcRect/>
            <a:stretch/>
          </p:blipFill>
          <p:spPr>
            <a:xfrm>
              <a:off x="3906979" y="1990211"/>
              <a:ext cx="679800" cy="702600"/>
            </a:xfrm>
            <a:prstGeom prst="rect">
              <a:avLst/>
            </a:prstGeom>
            <a:noFill/>
            <a:ln>
              <a:noFill/>
            </a:ln>
          </p:spPr>
        </p:pic>
        <p:pic>
          <p:nvPicPr>
            <p:cNvPr id="271" name="Shape 271" descr="http://cinderwick.ca/files/archlinux/artwork-unofficial/webpages/archer/vertical.png"/>
            <p:cNvPicPr preferRelativeResize="0"/>
            <p:nvPr/>
          </p:nvPicPr>
          <p:blipFill rotWithShape="1">
            <a:blip r:embed="rId9">
              <a:alphaModFix/>
            </a:blip>
            <a:srcRect/>
            <a:stretch/>
          </p:blipFill>
          <p:spPr>
            <a:xfrm>
              <a:off x="1957500" y="1990212"/>
              <a:ext cx="754500" cy="632400"/>
            </a:xfrm>
            <a:prstGeom prst="rect">
              <a:avLst/>
            </a:prstGeom>
            <a:noFill/>
            <a:ln>
              <a:noFill/>
            </a:ln>
          </p:spPr>
        </p:pic>
        <p:pic>
          <p:nvPicPr>
            <p:cNvPr id="272" name="Shape 272" descr="https://upload.wikimedia.org/wikipedia/en/thumb/9/98/OpenSUSE_official-logo-color.svg/320px-OpenSUSE_official-logo-color.svg.png"/>
            <p:cNvPicPr preferRelativeResize="0"/>
            <p:nvPr/>
          </p:nvPicPr>
          <p:blipFill rotWithShape="1">
            <a:blip r:embed="rId10">
              <a:alphaModFix/>
            </a:blip>
            <a:srcRect/>
            <a:stretch/>
          </p:blipFill>
          <p:spPr>
            <a:xfrm>
              <a:off x="2866927" y="2056795"/>
              <a:ext cx="786900" cy="499200"/>
            </a:xfrm>
            <a:prstGeom prst="rect">
              <a:avLst/>
            </a:prstGeom>
            <a:noFill/>
            <a:ln>
              <a:noFill/>
            </a:ln>
          </p:spPr>
        </p:pic>
      </p:grpSp>
      <p:sp>
        <p:nvSpPr>
          <p:cNvPr id="274" name="Shape 274"/>
          <p:cNvSpPr txBox="1"/>
          <p:nvPr/>
        </p:nvSpPr>
        <p:spPr>
          <a:xfrm>
            <a:off x="211600" y="1139233"/>
            <a:ext cx="5817200" cy="1728400"/>
          </a:xfrm>
          <a:prstGeom prst="rect">
            <a:avLst/>
          </a:prstGeom>
          <a:noFill/>
          <a:ln>
            <a:noFill/>
          </a:ln>
        </p:spPr>
        <p:txBody>
          <a:bodyPr wrap="square" lIns="121900" tIns="121900" rIns="121900" bIns="121900" anchor="ctr" anchorCtr="0">
            <a:noAutofit/>
          </a:bodyPr>
          <a:lstStyle/>
          <a:p>
            <a:r>
              <a:rPr lang="en" sz="2400" dirty="0">
                <a:latin typeface="Roboto"/>
                <a:ea typeface="Roboto"/>
                <a:cs typeface="Roboto"/>
                <a:sym typeface="Roboto"/>
              </a:rPr>
              <a:t>Support for Multiple Operating Systems</a:t>
            </a:r>
          </a:p>
        </p:txBody>
      </p:sp>
      <p:grpSp>
        <p:nvGrpSpPr>
          <p:cNvPr id="275" name="Shape 275"/>
          <p:cNvGrpSpPr/>
          <p:nvPr/>
        </p:nvGrpSpPr>
        <p:grpSpPr>
          <a:xfrm>
            <a:off x="3331017" y="5722075"/>
            <a:ext cx="8568796" cy="621620"/>
            <a:chOff x="560239" y="2823282"/>
            <a:chExt cx="8059440" cy="584668"/>
          </a:xfrm>
        </p:grpSpPr>
        <p:pic>
          <p:nvPicPr>
            <p:cNvPr id="276" name="Shape 276"/>
            <p:cNvPicPr preferRelativeResize="0"/>
            <p:nvPr/>
          </p:nvPicPr>
          <p:blipFill rotWithShape="1">
            <a:blip r:embed="rId11">
              <a:alphaModFix/>
            </a:blip>
            <a:srcRect/>
            <a:stretch/>
          </p:blipFill>
          <p:spPr>
            <a:xfrm>
              <a:off x="2688472" y="2823282"/>
              <a:ext cx="612300" cy="525000"/>
            </a:xfrm>
            <a:prstGeom prst="rect">
              <a:avLst/>
            </a:prstGeom>
            <a:noFill/>
            <a:ln>
              <a:noFill/>
            </a:ln>
          </p:spPr>
        </p:pic>
        <p:pic>
          <p:nvPicPr>
            <p:cNvPr id="277" name="Shape 277"/>
            <p:cNvPicPr preferRelativeResize="0"/>
            <p:nvPr/>
          </p:nvPicPr>
          <p:blipFill rotWithShape="1">
            <a:blip r:embed="rId12">
              <a:alphaModFix/>
            </a:blip>
            <a:srcRect/>
            <a:stretch/>
          </p:blipFill>
          <p:spPr>
            <a:xfrm>
              <a:off x="5612010" y="2979701"/>
              <a:ext cx="795300" cy="309299"/>
            </a:xfrm>
            <a:prstGeom prst="rect">
              <a:avLst/>
            </a:prstGeom>
            <a:noFill/>
            <a:ln>
              <a:noFill/>
            </a:ln>
          </p:spPr>
        </p:pic>
        <p:pic>
          <p:nvPicPr>
            <p:cNvPr id="278" name="Shape 278"/>
            <p:cNvPicPr preferRelativeResize="0"/>
            <p:nvPr/>
          </p:nvPicPr>
          <p:blipFill rotWithShape="1">
            <a:blip r:embed="rId13">
              <a:alphaModFix/>
            </a:blip>
            <a:srcRect/>
            <a:stretch/>
          </p:blipFill>
          <p:spPr>
            <a:xfrm>
              <a:off x="560239" y="2912841"/>
              <a:ext cx="1381499" cy="366599"/>
            </a:xfrm>
            <a:prstGeom prst="rect">
              <a:avLst/>
            </a:prstGeom>
            <a:noFill/>
            <a:ln>
              <a:noFill/>
            </a:ln>
          </p:spPr>
        </p:pic>
        <p:pic>
          <p:nvPicPr>
            <p:cNvPr id="279" name="Shape 279"/>
            <p:cNvPicPr preferRelativeResize="0"/>
            <p:nvPr/>
          </p:nvPicPr>
          <p:blipFill rotWithShape="1">
            <a:blip r:embed="rId14">
              <a:alphaModFix/>
            </a:blip>
            <a:srcRect/>
            <a:stretch/>
          </p:blipFill>
          <p:spPr>
            <a:xfrm>
              <a:off x="2044710" y="2843950"/>
              <a:ext cx="515400" cy="504600"/>
            </a:xfrm>
            <a:prstGeom prst="rect">
              <a:avLst/>
            </a:prstGeom>
            <a:noFill/>
            <a:ln>
              <a:noFill/>
            </a:ln>
          </p:spPr>
        </p:pic>
        <p:pic>
          <p:nvPicPr>
            <p:cNvPr id="280" name="Shape 280"/>
            <p:cNvPicPr preferRelativeResize="0"/>
            <p:nvPr/>
          </p:nvPicPr>
          <p:blipFill rotWithShape="1">
            <a:blip r:embed="rId15">
              <a:alphaModFix/>
            </a:blip>
            <a:srcRect/>
            <a:stretch/>
          </p:blipFill>
          <p:spPr>
            <a:xfrm>
              <a:off x="3550567" y="2867722"/>
              <a:ext cx="510900" cy="504000"/>
            </a:xfrm>
            <a:prstGeom prst="rect">
              <a:avLst/>
            </a:prstGeom>
            <a:noFill/>
            <a:ln>
              <a:noFill/>
            </a:ln>
          </p:spPr>
        </p:pic>
        <p:pic>
          <p:nvPicPr>
            <p:cNvPr id="281" name="Shape 281"/>
            <p:cNvPicPr preferRelativeResize="0"/>
            <p:nvPr/>
          </p:nvPicPr>
          <p:blipFill rotWithShape="1">
            <a:blip r:embed="rId16">
              <a:alphaModFix/>
            </a:blip>
            <a:srcRect/>
            <a:stretch/>
          </p:blipFill>
          <p:spPr>
            <a:xfrm>
              <a:off x="4323694" y="2896847"/>
              <a:ext cx="1126200" cy="474900"/>
            </a:xfrm>
            <a:prstGeom prst="rect">
              <a:avLst/>
            </a:prstGeom>
            <a:noFill/>
            <a:ln>
              <a:noFill/>
            </a:ln>
          </p:spPr>
        </p:pic>
        <p:pic>
          <p:nvPicPr>
            <p:cNvPr id="282" name="Shape 282" descr="Image result for stmicro"/>
            <p:cNvPicPr preferRelativeResize="0"/>
            <p:nvPr/>
          </p:nvPicPr>
          <p:blipFill rotWithShape="1">
            <a:blip r:embed="rId17">
              <a:alphaModFix/>
            </a:blip>
            <a:srcRect/>
            <a:stretch/>
          </p:blipFill>
          <p:spPr>
            <a:xfrm>
              <a:off x="6569531" y="2867722"/>
              <a:ext cx="789300" cy="504600"/>
            </a:xfrm>
            <a:prstGeom prst="rect">
              <a:avLst/>
            </a:prstGeom>
            <a:noFill/>
            <a:ln>
              <a:noFill/>
            </a:ln>
          </p:spPr>
        </p:pic>
        <p:pic>
          <p:nvPicPr>
            <p:cNvPr id="283" name="Shape 283" descr="Image result for honeywell"/>
            <p:cNvPicPr preferRelativeResize="0"/>
            <p:nvPr/>
          </p:nvPicPr>
          <p:blipFill rotWithShape="1">
            <a:blip r:embed="rId18">
              <a:alphaModFix/>
            </a:blip>
            <a:srcRect/>
            <a:stretch/>
          </p:blipFill>
          <p:spPr>
            <a:xfrm>
              <a:off x="7491679" y="2843950"/>
              <a:ext cx="1128000" cy="564000"/>
            </a:xfrm>
            <a:prstGeom prst="rect">
              <a:avLst/>
            </a:prstGeom>
            <a:noFill/>
            <a:ln>
              <a:noFill/>
            </a:ln>
          </p:spPr>
        </p:pic>
      </p:grpSp>
      <p:grpSp>
        <p:nvGrpSpPr>
          <p:cNvPr id="284" name="Shape 284"/>
          <p:cNvGrpSpPr/>
          <p:nvPr/>
        </p:nvGrpSpPr>
        <p:grpSpPr>
          <a:xfrm>
            <a:off x="3485082" y="4809780"/>
            <a:ext cx="8526477" cy="740755"/>
            <a:chOff x="1224723" y="1707025"/>
            <a:chExt cx="7215230" cy="626838"/>
          </a:xfrm>
        </p:grpSpPr>
        <p:pic>
          <p:nvPicPr>
            <p:cNvPr id="285" name="Shape 285"/>
            <p:cNvPicPr preferRelativeResize="0"/>
            <p:nvPr/>
          </p:nvPicPr>
          <p:blipFill rotWithShape="1">
            <a:blip r:embed="rId19">
              <a:alphaModFix/>
              <a:duotone>
                <a:schemeClr val="accent2">
                  <a:shade val="45000"/>
                  <a:satMod val="135000"/>
                </a:schemeClr>
                <a:prstClr val="white"/>
              </a:duotone>
            </a:blip>
            <a:srcRect/>
            <a:stretch/>
          </p:blipFill>
          <p:spPr>
            <a:xfrm>
              <a:off x="3026756" y="1782763"/>
              <a:ext cx="1345499" cy="551100"/>
            </a:xfrm>
            <a:prstGeom prst="rect">
              <a:avLst/>
            </a:prstGeom>
            <a:noFill/>
            <a:ln>
              <a:noFill/>
            </a:ln>
          </p:spPr>
        </p:pic>
        <p:pic>
          <p:nvPicPr>
            <p:cNvPr id="286" name="Shape 286"/>
            <p:cNvPicPr preferRelativeResize="0"/>
            <p:nvPr/>
          </p:nvPicPr>
          <p:blipFill rotWithShape="1">
            <a:blip r:embed="rId20">
              <a:alphaModFix/>
              <a:duotone>
                <a:schemeClr val="accent2">
                  <a:shade val="45000"/>
                  <a:satMod val="135000"/>
                </a:schemeClr>
                <a:prstClr val="white"/>
              </a:duotone>
            </a:blip>
            <a:srcRect t="9423" b="9334"/>
            <a:stretch/>
          </p:blipFill>
          <p:spPr>
            <a:xfrm>
              <a:off x="4724601" y="1707025"/>
              <a:ext cx="1693800" cy="621000"/>
            </a:xfrm>
            <a:prstGeom prst="rect">
              <a:avLst/>
            </a:prstGeom>
            <a:noFill/>
            <a:ln>
              <a:noFill/>
            </a:ln>
          </p:spPr>
        </p:pic>
        <p:pic>
          <p:nvPicPr>
            <p:cNvPr id="287" name="Shape 287"/>
            <p:cNvPicPr preferRelativeResize="0"/>
            <p:nvPr/>
          </p:nvPicPr>
          <p:blipFill rotWithShape="1">
            <a:blip r:embed="rId21">
              <a:alphaModFix/>
              <a:duotone>
                <a:schemeClr val="accent2">
                  <a:shade val="45000"/>
                  <a:satMod val="135000"/>
                </a:schemeClr>
                <a:prstClr val="white"/>
              </a:duotone>
            </a:blip>
            <a:srcRect/>
            <a:stretch/>
          </p:blipFill>
          <p:spPr>
            <a:xfrm>
              <a:off x="1224723" y="1961794"/>
              <a:ext cx="1449900" cy="227400"/>
            </a:xfrm>
            <a:prstGeom prst="rect">
              <a:avLst/>
            </a:prstGeom>
            <a:noFill/>
            <a:ln>
              <a:noFill/>
            </a:ln>
          </p:spPr>
        </p:pic>
        <p:pic>
          <p:nvPicPr>
            <p:cNvPr id="288" name="Shape 288"/>
            <p:cNvPicPr preferRelativeResize="0"/>
            <p:nvPr/>
          </p:nvPicPr>
          <p:blipFill rotWithShape="1">
            <a:blip r:embed="rId22">
              <a:alphaModFix/>
              <a:duotone>
                <a:schemeClr val="accent2">
                  <a:shade val="45000"/>
                  <a:satMod val="135000"/>
                </a:schemeClr>
                <a:prstClr val="white"/>
              </a:duotone>
            </a:blip>
            <a:srcRect/>
            <a:stretch/>
          </p:blipFill>
          <p:spPr>
            <a:xfrm>
              <a:off x="6770753" y="1782763"/>
              <a:ext cx="1669200" cy="509400"/>
            </a:xfrm>
            <a:prstGeom prst="rect">
              <a:avLst/>
            </a:prstGeom>
            <a:noFill/>
            <a:ln>
              <a:noFill/>
            </a:ln>
          </p:spPr>
        </p:pic>
      </p:grpSp>
      <p:grpSp>
        <p:nvGrpSpPr>
          <p:cNvPr id="289" name="Shape 289"/>
          <p:cNvGrpSpPr/>
          <p:nvPr/>
        </p:nvGrpSpPr>
        <p:grpSpPr>
          <a:xfrm>
            <a:off x="255117" y="3023016"/>
            <a:ext cx="11681767" cy="1728400"/>
            <a:chOff x="191337" y="2267262"/>
            <a:chExt cx="8761325" cy="1296300"/>
          </a:xfrm>
        </p:grpSpPr>
        <p:pic>
          <p:nvPicPr>
            <p:cNvPr id="290" name="Shape 290"/>
            <p:cNvPicPr preferRelativeResize="0"/>
            <p:nvPr/>
          </p:nvPicPr>
          <p:blipFill rotWithShape="1">
            <a:blip r:embed="rId23">
              <a:alphaModFix/>
            </a:blip>
            <a:srcRect/>
            <a:stretch/>
          </p:blipFill>
          <p:spPr>
            <a:xfrm>
              <a:off x="4311231" y="2634239"/>
              <a:ext cx="471000" cy="459000"/>
            </a:xfrm>
            <a:prstGeom prst="rect">
              <a:avLst/>
            </a:prstGeom>
            <a:noFill/>
            <a:ln>
              <a:noFill/>
            </a:ln>
          </p:spPr>
        </p:pic>
        <p:pic>
          <p:nvPicPr>
            <p:cNvPr id="291" name="Shape 291"/>
            <p:cNvPicPr preferRelativeResize="0"/>
            <p:nvPr/>
          </p:nvPicPr>
          <p:blipFill rotWithShape="1">
            <a:blip r:embed="rId24">
              <a:alphaModFix/>
            </a:blip>
            <a:srcRect/>
            <a:stretch/>
          </p:blipFill>
          <p:spPr>
            <a:xfrm>
              <a:off x="4918440" y="2595543"/>
              <a:ext cx="892800" cy="540600"/>
            </a:xfrm>
            <a:prstGeom prst="rect">
              <a:avLst/>
            </a:prstGeom>
            <a:noFill/>
            <a:ln>
              <a:noFill/>
            </a:ln>
          </p:spPr>
        </p:pic>
        <p:pic>
          <p:nvPicPr>
            <p:cNvPr id="292" name="Shape 292"/>
            <p:cNvPicPr preferRelativeResize="0"/>
            <p:nvPr/>
          </p:nvPicPr>
          <p:blipFill rotWithShape="1">
            <a:blip r:embed="rId25">
              <a:alphaModFix/>
            </a:blip>
            <a:srcRect/>
            <a:stretch/>
          </p:blipFill>
          <p:spPr>
            <a:xfrm>
              <a:off x="6802877" y="2673170"/>
              <a:ext cx="1303800" cy="399300"/>
            </a:xfrm>
            <a:prstGeom prst="rect">
              <a:avLst/>
            </a:prstGeom>
            <a:noFill/>
            <a:ln>
              <a:noFill/>
            </a:ln>
          </p:spPr>
        </p:pic>
        <p:pic>
          <p:nvPicPr>
            <p:cNvPr id="293" name="Shape 293"/>
            <p:cNvPicPr preferRelativeResize="0"/>
            <p:nvPr/>
          </p:nvPicPr>
          <p:blipFill rotWithShape="1">
            <a:blip r:embed="rId26">
              <a:alphaModFix/>
            </a:blip>
            <a:srcRect/>
            <a:stretch/>
          </p:blipFill>
          <p:spPr>
            <a:xfrm>
              <a:off x="3705079" y="2623060"/>
              <a:ext cx="470100" cy="470100"/>
            </a:xfrm>
            <a:prstGeom prst="rect">
              <a:avLst/>
            </a:prstGeom>
            <a:noFill/>
            <a:ln>
              <a:noFill/>
            </a:ln>
          </p:spPr>
        </p:pic>
        <p:pic>
          <p:nvPicPr>
            <p:cNvPr id="294" name="Shape 294" descr="https://upload.wikimedia.org/wikipedia/commons/thumb/6/6a/Lua-logo-nolabel.svg/2000px-Lua-logo-nolabel.svg.png"/>
            <p:cNvPicPr preferRelativeResize="0"/>
            <p:nvPr/>
          </p:nvPicPr>
          <p:blipFill rotWithShape="1">
            <a:blip r:embed="rId27">
              <a:alphaModFix/>
            </a:blip>
            <a:srcRect/>
            <a:stretch/>
          </p:blipFill>
          <p:spPr>
            <a:xfrm>
              <a:off x="6100930" y="2626057"/>
              <a:ext cx="493500" cy="493500"/>
            </a:xfrm>
            <a:prstGeom prst="rect">
              <a:avLst/>
            </a:prstGeom>
            <a:noFill/>
            <a:ln>
              <a:noFill/>
            </a:ln>
          </p:spPr>
        </p:pic>
        <p:sp>
          <p:nvSpPr>
            <p:cNvPr id="295" name="Shape 295"/>
            <p:cNvSpPr txBox="1"/>
            <p:nvPr/>
          </p:nvSpPr>
          <p:spPr>
            <a:xfrm>
              <a:off x="191337" y="2267262"/>
              <a:ext cx="2770500" cy="1296300"/>
            </a:xfrm>
            <a:prstGeom prst="rect">
              <a:avLst/>
            </a:prstGeom>
            <a:noFill/>
            <a:ln>
              <a:noFill/>
            </a:ln>
          </p:spPr>
          <p:txBody>
            <a:bodyPr wrap="square" lIns="121900" tIns="121900" rIns="121900" bIns="121900" anchor="ctr" anchorCtr="0">
              <a:noAutofit/>
            </a:bodyPr>
            <a:lstStyle/>
            <a:p>
              <a:r>
                <a:rPr lang="en" sz="2400" dirty="0">
                  <a:latin typeface="Roboto"/>
                  <a:ea typeface="Roboto"/>
                  <a:cs typeface="Roboto"/>
                  <a:sym typeface="Roboto"/>
                </a:rPr>
                <a:t>Support for Multiple Languages</a:t>
              </a:r>
            </a:p>
          </p:txBody>
        </p:sp>
        <p:pic>
          <p:nvPicPr>
            <p:cNvPr id="296" name="Shape 296"/>
            <p:cNvPicPr preferRelativeResize="0"/>
            <p:nvPr/>
          </p:nvPicPr>
          <p:blipFill>
            <a:blip r:embed="rId28">
              <a:alphaModFix/>
            </a:blip>
            <a:stretch>
              <a:fillRect/>
            </a:stretch>
          </p:blipFill>
          <p:spPr>
            <a:xfrm>
              <a:off x="8315137" y="2597737"/>
              <a:ext cx="637525" cy="637525"/>
            </a:xfrm>
            <a:prstGeom prst="rect">
              <a:avLst/>
            </a:prstGeom>
            <a:noFill/>
            <a:ln>
              <a:noFill/>
            </a:ln>
          </p:spPr>
        </p:pic>
      </p:grpSp>
      <p:sp>
        <p:nvSpPr>
          <p:cNvPr id="297" name="Shape 297"/>
          <p:cNvSpPr txBox="1"/>
          <p:nvPr/>
        </p:nvSpPr>
        <p:spPr>
          <a:xfrm>
            <a:off x="252576" y="4713316"/>
            <a:ext cx="2576800" cy="1728400"/>
          </a:xfrm>
          <a:prstGeom prst="rect">
            <a:avLst/>
          </a:prstGeom>
          <a:noFill/>
          <a:ln>
            <a:noFill/>
          </a:ln>
        </p:spPr>
        <p:txBody>
          <a:bodyPr wrap="square" lIns="121900" tIns="121900" rIns="121900" bIns="121900" anchor="ctr" anchorCtr="0">
            <a:noAutofit/>
          </a:bodyPr>
          <a:lstStyle/>
          <a:p>
            <a:r>
              <a:rPr lang="en" sz="2400" dirty="0">
                <a:latin typeface="Roboto"/>
                <a:ea typeface="Roboto"/>
                <a:cs typeface="Roboto"/>
                <a:sym typeface="Roboto"/>
              </a:rPr>
              <a:t>Maker Sensors</a:t>
            </a:r>
          </a:p>
          <a:p>
            <a:endParaRPr sz="2400" dirty="0">
              <a:latin typeface="Roboto"/>
              <a:ea typeface="Roboto"/>
              <a:cs typeface="Roboto"/>
              <a:sym typeface="Roboto"/>
            </a:endParaRPr>
          </a:p>
          <a:p>
            <a:r>
              <a:rPr lang="en" sz="2400" dirty="0" smtClean="0">
                <a:latin typeface="Roboto"/>
                <a:ea typeface="Roboto"/>
                <a:cs typeface="Roboto"/>
                <a:sym typeface="Roboto"/>
              </a:rPr>
              <a:t>Industrial </a:t>
            </a:r>
            <a:r>
              <a:rPr lang="en" sz="2400" dirty="0">
                <a:latin typeface="Roboto"/>
                <a:ea typeface="Roboto"/>
                <a:cs typeface="Roboto"/>
                <a:sym typeface="Roboto"/>
              </a:rPr>
              <a:t>Sensors</a:t>
            </a:r>
          </a:p>
        </p:txBody>
      </p:sp>
      <p:cxnSp>
        <p:nvCxnSpPr>
          <p:cNvPr id="298" name="Shape 298"/>
          <p:cNvCxnSpPr/>
          <p:nvPr/>
        </p:nvCxnSpPr>
        <p:spPr>
          <a:xfrm>
            <a:off x="4793933" y="3123067"/>
            <a:ext cx="7412800" cy="0"/>
          </a:xfrm>
          <a:prstGeom prst="straightConnector1">
            <a:avLst/>
          </a:prstGeom>
          <a:noFill/>
          <a:ln w="9525" cap="flat" cmpd="sng">
            <a:solidFill>
              <a:srgbClr val="1155CC"/>
            </a:solidFill>
            <a:prstDash val="solid"/>
            <a:round/>
            <a:headEnd type="none" w="lg" len="lg"/>
            <a:tailEnd type="none" w="lg" len="lg"/>
          </a:ln>
        </p:spPr>
      </p:cxnSp>
      <p:cxnSp>
        <p:nvCxnSpPr>
          <p:cNvPr id="299" name="Shape 299"/>
          <p:cNvCxnSpPr/>
          <p:nvPr/>
        </p:nvCxnSpPr>
        <p:spPr>
          <a:xfrm>
            <a:off x="4793933" y="4751433"/>
            <a:ext cx="7412800" cy="0"/>
          </a:xfrm>
          <a:prstGeom prst="straightConnector1">
            <a:avLst/>
          </a:prstGeom>
          <a:noFill/>
          <a:ln w="9525" cap="flat" cmpd="sng">
            <a:solidFill>
              <a:srgbClr val="1155CC"/>
            </a:solidFill>
            <a:prstDash val="solid"/>
            <a:round/>
            <a:headEnd type="none" w="lg" len="lg"/>
            <a:tailEnd type="none" w="lg" len="lg"/>
          </a:ln>
        </p:spPr>
      </p:cxnSp>
    </p:spTree>
    <p:extLst>
      <p:ext uri="{BB962C8B-B14F-4D97-AF65-F5344CB8AC3E}">
        <p14:creationId xmlns:p14="http://schemas.microsoft.com/office/powerpoint/2010/main" val="28206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54" name="Shape 354"/>
          <p:cNvSpPr txBox="1">
            <a:spLocks noGrp="1"/>
          </p:cNvSpPr>
          <p:nvPr>
            <p:ph type="title"/>
          </p:nvPr>
        </p:nvSpPr>
        <p:spPr>
          <a:prstGeom prst="rect">
            <a:avLst/>
          </a:prstGeom>
        </p:spPr>
        <p:txBody>
          <a:bodyPr vert="horz" wrap="square" lIns="121900" tIns="121900" rIns="121900" bIns="121900" rtlCol="0" anchor="ctr" anchorCtr="0">
            <a:noAutofit/>
          </a:bodyPr>
          <a:lstStyle/>
          <a:p>
            <a:r>
              <a:rPr lang="en"/>
              <a:t>MRAA &amp; UPM – Architecture</a:t>
            </a:r>
          </a:p>
        </p:txBody>
      </p:sp>
      <p:sp>
        <p:nvSpPr>
          <p:cNvPr id="2" name="Text Placeholder 1"/>
          <p:cNvSpPr>
            <a:spLocks noGrp="1"/>
          </p:cNvSpPr>
          <p:nvPr>
            <p:ph type="body" sz="quarter" idx="13"/>
          </p:nvPr>
        </p:nvSpPr>
        <p:spPr/>
        <p:txBody>
          <a:bodyPr/>
          <a:lstStyle/>
          <a:p>
            <a:endParaRPr lang="en-US"/>
          </a:p>
        </p:txBody>
      </p:sp>
      <p:sp>
        <p:nvSpPr>
          <p:cNvPr id="314" name="Shape 314"/>
          <p:cNvSpPr txBox="1">
            <a:spLocks noGrp="1"/>
          </p:cNvSpPr>
          <p:nvPr>
            <p:ph type="sldNum" sz="quarter" idx="14"/>
          </p:nvPr>
        </p:nvSpPr>
        <p:spPr>
          <a:prstGeom prst="rect">
            <a:avLst/>
          </a:prstGeom>
          <a:noFill/>
          <a:ln>
            <a:noFill/>
          </a:ln>
        </p:spPr>
        <p:txBody>
          <a:bodyPr wrap="square" lIns="0" tIns="0" rIns="0" bIns="0" anchor="ctr" anchorCtr="0">
            <a:noAutofit/>
          </a:bodyPr>
          <a:lstStyle/>
          <a:p>
            <a:pPr>
              <a:buClr>
                <a:srgbClr val="000000"/>
              </a:buClr>
              <a:buSzPct val="25000"/>
            </a:pPr>
            <a:fld id="{00000000-1234-1234-1234-123412341234}" type="slidenum">
              <a:rPr lang="en" sz="1867">
                <a:solidFill>
                  <a:srgbClr val="000000"/>
                </a:solidFill>
              </a:rPr>
              <a:pPr>
                <a:buClr>
                  <a:srgbClr val="000000"/>
                </a:buClr>
                <a:buSzPct val="25000"/>
              </a:pPr>
              <a:t>12</a:t>
            </a:fld>
            <a:endParaRPr lang="en" sz="1867">
              <a:solidFill>
                <a:srgbClr val="000000"/>
              </a:solidFill>
            </a:endParaRPr>
          </a:p>
        </p:txBody>
      </p:sp>
      <p:sp>
        <p:nvSpPr>
          <p:cNvPr id="315" name="Shape 315"/>
          <p:cNvSpPr/>
          <p:nvPr/>
        </p:nvSpPr>
        <p:spPr>
          <a:xfrm>
            <a:off x="180975" y="1684867"/>
            <a:ext cx="11826800" cy="1896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endParaRPr sz="2400">
              <a:solidFill>
                <a:schemeClr val="lt1"/>
              </a:solidFill>
              <a:latin typeface="Arial"/>
              <a:ea typeface="Arial"/>
              <a:cs typeface="Arial"/>
              <a:sym typeface="Arial"/>
            </a:endParaRPr>
          </a:p>
          <a:p>
            <a:pPr algn="ctr"/>
            <a:endParaRPr sz="2400">
              <a:solidFill>
                <a:schemeClr val="lt1"/>
              </a:solidFill>
              <a:latin typeface="Arial"/>
              <a:ea typeface="Arial"/>
              <a:cs typeface="Arial"/>
              <a:sym typeface="Arial"/>
            </a:endParaRPr>
          </a:p>
          <a:p>
            <a:pPr algn="ctr"/>
            <a:endParaRPr sz="1600">
              <a:solidFill>
                <a:schemeClr val="lt1"/>
              </a:solidFill>
              <a:latin typeface="Arial"/>
              <a:ea typeface="Arial"/>
              <a:cs typeface="Arial"/>
              <a:sym typeface="Arial"/>
            </a:endParaRPr>
          </a:p>
          <a:p>
            <a:pPr algn="ctr"/>
            <a:endParaRPr sz="1600">
              <a:solidFill>
                <a:schemeClr val="lt1"/>
              </a:solidFill>
              <a:latin typeface="Arial"/>
              <a:ea typeface="Arial"/>
              <a:cs typeface="Arial"/>
              <a:sym typeface="Arial"/>
            </a:endParaRPr>
          </a:p>
          <a:p>
            <a:pPr algn="ctr"/>
            <a:endParaRPr sz="1600">
              <a:solidFill>
                <a:schemeClr val="lt1"/>
              </a:solidFill>
              <a:latin typeface="Arial"/>
              <a:ea typeface="Arial"/>
              <a:cs typeface="Arial"/>
              <a:sym typeface="Arial"/>
            </a:endParaRPr>
          </a:p>
          <a:p>
            <a:pPr algn="ctr">
              <a:spcBef>
                <a:spcPts val="800"/>
              </a:spcBef>
              <a:buSzPct val="25000"/>
            </a:pPr>
            <a:r>
              <a:rPr lang="en" sz="1600">
                <a:solidFill>
                  <a:schemeClr val="lt1"/>
                </a:solidFill>
                <a:latin typeface="Arial"/>
                <a:ea typeface="Arial"/>
                <a:cs typeface="Arial"/>
                <a:sym typeface="Arial"/>
              </a:rPr>
              <a:t>UPM C++ Interfaces</a:t>
            </a:r>
          </a:p>
        </p:txBody>
      </p:sp>
      <p:sp>
        <p:nvSpPr>
          <p:cNvPr id="316" name="Shape 316"/>
          <p:cNvSpPr/>
          <p:nvPr/>
        </p:nvSpPr>
        <p:spPr>
          <a:xfrm>
            <a:off x="304660" y="1781805"/>
            <a:ext cx="939600" cy="564399"/>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1867">
                <a:solidFill>
                  <a:schemeClr val="lt1"/>
                </a:solidFill>
                <a:latin typeface="Arial"/>
                <a:ea typeface="Arial"/>
                <a:cs typeface="Arial"/>
                <a:sym typeface="Arial"/>
              </a:rPr>
              <a:t>iTemp</a:t>
            </a:r>
          </a:p>
        </p:txBody>
      </p:sp>
      <p:sp>
        <p:nvSpPr>
          <p:cNvPr id="317" name="Shape 317"/>
          <p:cNvSpPr/>
          <p:nvPr/>
        </p:nvSpPr>
        <p:spPr>
          <a:xfrm>
            <a:off x="1383205" y="1781805"/>
            <a:ext cx="813200" cy="564399"/>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1867">
                <a:solidFill>
                  <a:schemeClr val="lt1"/>
                </a:solidFill>
                <a:latin typeface="Arial"/>
                <a:ea typeface="Arial"/>
                <a:cs typeface="Arial"/>
                <a:sym typeface="Arial"/>
              </a:rPr>
              <a:t>iGyro</a:t>
            </a:r>
          </a:p>
        </p:txBody>
      </p:sp>
      <p:sp>
        <p:nvSpPr>
          <p:cNvPr id="318" name="Shape 318"/>
          <p:cNvSpPr/>
          <p:nvPr/>
        </p:nvSpPr>
        <p:spPr>
          <a:xfrm>
            <a:off x="2335200" y="1783467"/>
            <a:ext cx="1362800" cy="564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1867">
                <a:solidFill>
                  <a:schemeClr val="lt1"/>
                </a:solidFill>
                <a:latin typeface="Arial"/>
                <a:ea typeface="Arial"/>
                <a:cs typeface="Arial"/>
                <a:sym typeface="Arial"/>
              </a:rPr>
              <a:t>iCompass</a:t>
            </a:r>
          </a:p>
        </p:txBody>
      </p:sp>
      <p:sp>
        <p:nvSpPr>
          <p:cNvPr id="319" name="Shape 319"/>
          <p:cNvSpPr/>
          <p:nvPr/>
        </p:nvSpPr>
        <p:spPr>
          <a:xfrm>
            <a:off x="3763155" y="1781805"/>
            <a:ext cx="879999" cy="564399"/>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1867">
                <a:solidFill>
                  <a:schemeClr val="lt1"/>
                </a:solidFill>
                <a:latin typeface="Arial"/>
                <a:ea typeface="Arial"/>
                <a:cs typeface="Arial"/>
                <a:sym typeface="Arial"/>
              </a:rPr>
              <a:t>iAccel</a:t>
            </a:r>
          </a:p>
        </p:txBody>
      </p:sp>
      <p:sp>
        <p:nvSpPr>
          <p:cNvPr id="320" name="Shape 320"/>
          <p:cNvSpPr/>
          <p:nvPr/>
        </p:nvSpPr>
        <p:spPr>
          <a:xfrm>
            <a:off x="10657895" y="2182912"/>
            <a:ext cx="1203200" cy="900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Others …</a:t>
            </a:r>
          </a:p>
        </p:txBody>
      </p:sp>
      <p:sp>
        <p:nvSpPr>
          <p:cNvPr id="321" name="Shape 321"/>
          <p:cNvSpPr/>
          <p:nvPr/>
        </p:nvSpPr>
        <p:spPr>
          <a:xfrm>
            <a:off x="180975" y="3661965"/>
            <a:ext cx="11826800" cy="5808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UPM C generic interfaces</a:t>
            </a:r>
          </a:p>
        </p:txBody>
      </p:sp>
      <p:sp>
        <p:nvSpPr>
          <p:cNvPr id="322" name="Shape 322"/>
          <p:cNvSpPr/>
          <p:nvPr/>
        </p:nvSpPr>
        <p:spPr>
          <a:xfrm>
            <a:off x="180973" y="4333187"/>
            <a:ext cx="9401200" cy="1147600"/>
          </a:xfrm>
          <a:prstGeom prst="rect">
            <a:avLst/>
          </a:prstGeom>
          <a:solidFill>
            <a:schemeClr val="accent2"/>
          </a:solidFill>
          <a:ln w="25400" cap="flat" cmpd="sng">
            <a:solidFill>
              <a:srgbClr val="007EAE"/>
            </a:solidFill>
            <a:prstDash val="solid"/>
            <a:round/>
            <a:headEnd type="none" w="med" len="med"/>
            <a:tailEnd type="none" w="med" len="med"/>
          </a:ln>
        </p:spPr>
        <p:txBody>
          <a:bodyPr wrap="square" lIns="121900" tIns="60933" rIns="121900" bIns="60933" anchor="ctr" anchorCtr="0">
            <a:noAutofit/>
          </a:bodyPr>
          <a:lstStyle/>
          <a:p>
            <a:pPr algn="ctr"/>
            <a:endParaRPr sz="2400">
              <a:solidFill>
                <a:schemeClr val="lt1"/>
              </a:solidFill>
              <a:latin typeface="Arial"/>
              <a:ea typeface="Arial"/>
              <a:cs typeface="Arial"/>
              <a:sym typeface="Arial"/>
            </a:endParaRPr>
          </a:p>
          <a:p>
            <a:pPr algn="ctr"/>
            <a:endParaRPr sz="2400">
              <a:solidFill>
                <a:schemeClr val="lt1"/>
              </a:solidFill>
              <a:latin typeface="Arial"/>
              <a:ea typeface="Arial"/>
              <a:cs typeface="Arial"/>
              <a:sym typeface="Arial"/>
            </a:endParaRPr>
          </a:p>
          <a:p>
            <a:pPr algn="ctr">
              <a:buSzPct val="25000"/>
            </a:pPr>
            <a:r>
              <a:rPr lang="en" sz="1600">
                <a:solidFill>
                  <a:schemeClr val="lt1"/>
                </a:solidFill>
                <a:latin typeface="Arial"/>
                <a:ea typeface="Arial"/>
                <a:cs typeface="Arial"/>
                <a:sym typeface="Arial"/>
              </a:rPr>
              <a:t>Mraa C/C++ APIs</a:t>
            </a:r>
          </a:p>
        </p:txBody>
      </p:sp>
      <p:sp>
        <p:nvSpPr>
          <p:cNvPr id="323" name="Shape 323"/>
          <p:cNvSpPr/>
          <p:nvPr/>
        </p:nvSpPr>
        <p:spPr>
          <a:xfrm>
            <a:off x="9582151" y="4333187"/>
            <a:ext cx="2425600" cy="1147600"/>
          </a:xfrm>
          <a:prstGeom prst="rect">
            <a:avLst/>
          </a:prstGeom>
          <a:solidFill>
            <a:schemeClr val="accent2"/>
          </a:solidFill>
          <a:ln w="25400" cap="flat" cmpd="sng">
            <a:solidFill>
              <a:srgbClr val="007EAE"/>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Libmodbus</a:t>
            </a:r>
          </a:p>
          <a:p>
            <a:pPr algn="ctr">
              <a:buSzPct val="25000"/>
            </a:pPr>
            <a:r>
              <a:rPr lang="en" sz="2400">
                <a:solidFill>
                  <a:schemeClr val="lt1"/>
                </a:solidFill>
                <a:latin typeface="Arial"/>
                <a:ea typeface="Arial"/>
                <a:cs typeface="Arial"/>
                <a:sym typeface="Arial"/>
              </a:rPr>
              <a:t>Bacnet</a:t>
            </a:r>
          </a:p>
          <a:p>
            <a:pPr algn="ctr">
              <a:buSzPct val="25000"/>
            </a:pPr>
            <a:r>
              <a:rPr lang="en" sz="2400">
                <a:solidFill>
                  <a:schemeClr val="lt1"/>
                </a:solidFill>
                <a:latin typeface="Arial"/>
                <a:ea typeface="Arial"/>
                <a:cs typeface="Arial"/>
                <a:sym typeface="Arial"/>
              </a:rPr>
              <a:t>Others …</a:t>
            </a:r>
          </a:p>
        </p:txBody>
      </p:sp>
      <p:sp>
        <p:nvSpPr>
          <p:cNvPr id="324" name="Shape 324"/>
          <p:cNvSpPr/>
          <p:nvPr/>
        </p:nvSpPr>
        <p:spPr>
          <a:xfrm>
            <a:off x="399837" y="4512659"/>
            <a:ext cx="1400400" cy="533600"/>
          </a:xfrm>
          <a:prstGeom prst="rect">
            <a:avLst/>
          </a:prstGeom>
          <a:solidFill>
            <a:schemeClr val="accent6"/>
          </a:solidFill>
          <a:ln w="38100" cap="flat" cmpd="sng">
            <a:solidFill>
              <a:schemeClr val="lt1"/>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GPIO</a:t>
            </a:r>
          </a:p>
        </p:txBody>
      </p:sp>
      <p:sp>
        <p:nvSpPr>
          <p:cNvPr id="325" name="Shape 325"/>
          <p:cNvSpPr/>
          <p:nvPr/>
        </p:nvSpPr>
        <p:spPr>
          <a:xfrm>
            <a:off x="1953179" y="4512656"/>
            <a:ext cx="1400400" cy="533600"/>
          </a:xfrm>
          <a:prstGeom prst="rect">
            <a:avLst/>
          </a:prstGeom>
          <a:solidFill>
            <a:schemeClr val="accent6"/>
          </a:solidFill>
          <a:ln w="38100" cap="flat" cmpd="sng">
            <a:solidFill>
              <a:schemeClr val="lt1"/>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i2c</a:t>
            </a:r>
          </a:p>
        </p:txBody>
      </p:sp>
      <p:sp>
        <p:nvSpPr>
          <p:cNvPr id="326" name="Shape 326"/>
          <p:cNvSpPr/>
          <p:nvPr/>
        </p:nvSpPr>
        <p:spPr>
          <a:xfrm>
            <a:off x="180972" y="5571125"/>
            <a:ext cx="11826800" cy="666000"/>
          </a:xfrm>
          <a:prstGeom prst="rect">
            <a:avLst/>
          </a:prstGeom>
          <a:solidFill>
            <a:schemeClr val="accent6"/>
          </a:solidFill>
          <a:ln w="25400" cap="flat" cmpd="sng">
            <a:solidFill>
              <a:srgbClr val="8E9C00"/>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Linux Kernel</a:t>
            </a:r>
          </a:p>
        </p:txBody>
      </p:sp>
      <p:sp>
        <p:nvSpPr>
          <p:cNvPr id="327" name="Shape 327"/>
          <p:cNvSpPr/>
          <p:nvPr/>
        </p:nvSpPr>
        <p:spPr>
          <a:xfrm>
            <a:off x="8211774" y="3581400"/>
            <a:ext cx="1370399" cy="2655600"/>
          </a:xfrm>
          <a:prstGeom prst="rect">
            <a:avLst/>
          </a:prstGeom>
          <a:solidFill>
            <a:schemeClr val="accent6"/>
          </a:solidFill>
          <a:ln w="25400" cap="flat" cmpd="sng">
            <a:solidFill>
              <a:srgbClr val="8E9C00"/>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iio</a:t>
            </a:r>
          </a:p>
        </p:txBody>
      </p:sp>
      <p:sp>
        <p:nvSpPr>
          <p:cNvPr id="328" name="Shape 328"/>
          <p:cNvSpPr/>
          <p:nvPr/>
        </p:nvSpPr>
        <p:spPr>
          <a:xfrm>
            <a:off x="3506522" y="4512656"/>
            <a:ext cx="1400399" cy="533600"/>
          </a:xfrm>
          <a:prstGeom prst="rect">
            <a:avLst/>
          </a:prstGeom>
          <a:solidFill>
            <a:schemeClr val="accent6"/>
          </a:solidFill>
          <a:ln w="38100" cap="flat" cmpd="sng">
            <a:solidFill>
              <a:schemeClr val="lt1"/>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SPI</a:t>
            </a:r>
          </a:p>
        </p:txBody>
      </p:sp>
      <p:sp>
        <p:nvSpPr>
          <p:cNvPr id="329" name="Shape 329"/>
          <p:cNvSpPr/>
          <p:nvPr/>
        </p:nvSpPr>
        <p:spPr>
          <a:xfrm>
            <a:off x="5059864" y="4505543"/>
            <a:ext cx="1400400" cy="533600"/>
          </a:xfrm>
          <a:prstGeom prst="rect">
            <a:avLst/>
          </a:prstGeom>
          <a:solidFill>
            <a:schemeClr val="accent6"/>
          </a:solidFill>
          <a:ln w="38100" cap="flat" cmpd="sng">
            <a:solidFill>
              <a:schemeClr val="lt1"/>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UART</a:t>
            </a:r>
          </a:p>
        </p:txBody>
      </p:sp>
      <p:sp>
        <p:nvSpPr>
          <p:cNvPr id="330" name="Shape 330"/>
          <p:cNvSpPr/>
          <p:nvPr/>
        </p:nvSpPr>
        <p:spPr>
          <a:xfrm>
            <a:off x="6613207" y="4505543"/>
            <a:ext cx="1400400" cy="533600"/>
          </a:xfrm>
          <a:prstGeom prst="rect">
            <a:avLst/>
          </a:prstGeom>
          <a:solidFill>
            <a:schemeClr val="accent6"/>
          </a:solidFill>
          <a:ln w="38100" cap="flat" cmpd="sng">
            <a:solidFill>
              <a:schemeClr val="lt1"/>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PWM</a:t>
            </a:r>
          </a:p>
        </p:txBody>
      </p:sp>
      <p:sp>
        <p:nvSpPr>
          <p:cNvPr id="331" name="Shape 331"/>
          <p:cNvSpPr/>
          <p:nvPr/>
        </p:nvSpPr>
        <p:spPr>
          <a:xfrm>
            <a:off x="1579305" y="2654104"/>
            <a:ext cx="1400400" cy="564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iSensor</a:t>
            </a:r>
          </a:p>
        </p:txBody>
      </p:sp>
      <p:sp>
        <p:nvSpPr>
          <p:cNvPr id="332" name="Shape 332"/>
          <p:cNvSpPr/>
          <p:nvPr/>
        </p:nvSpPr>
        <p:spPr>
          <a:xfrm>
            <a:off x="5313019" y="2654104"/>
            <a:ext cx="1551600" cy="564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iActuator</a:t>
            </a:r>
          </a:p>
        </p:txBody>
      </p:sp>
      <p:sp>
        <p:nvSpPr>
          <p:cNvPr id="333" name="Shape 333"/>
          <p:cNvSpPr/>
          <p:nvPr/>
        </p:nvSpPr>
        <p:spPr>
          <a:xfrm>
            <a:off x="8176216" y="2657901"/>
            <a:ext cx="1551600" cy="564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iRadio</a:t>
            </a:r>
          </a:p>
        </p:txBody>
      </p:sp>
      <p:sp>
        <p:nvSpPr>
          <p:cNvPr id="334" name="Shape 334"/>
          <p:cNvSpPr/>
          <p:nvPr/>
        </p:nvSpPr>
        <p:spPr>
          <a:xfrm>
            <a:off x="4987661" y="1787907"/>
            <a:ext cx="957600" cy="564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1867">
                <a:solidFill>
                  <a:schemeClr val="lt1"/>
                </a:solidFill>
                <a:latin typeface="Arial"/>
                <a:ea typeface="Arial"/>
                <a:cs typeface="Arial"/>
                <a:sym typeface="Arial"/>
              </a:rPr>
              <a:t>iMotor</a:t>
            </a:r>
          </a:p>
        </p:txBody>
      </p:sp>
      <p:sp>
        <p:nvSpPr>
          <p:cNvPr id="335" name="Shape 335"/>
          <p:cNvSpPr/>
          <p:nvPr/>
        </p:nvSpPr>
        <p:spPr>
          <a:xfrm>
            <a:off x="6088859" y="1787907"/>
            <a:ext cx="1093600" cy="564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1867">
                <a:solidFill>
                  <a:schemeClr val="lt1"/>
                </a:solidFill>
                <a:latin typeface="Arial"/>
                <a:ea typeface="Arial"/>
                <a:cs typeface="Arial"/>
                <a:sym typeface="Arial"/>
              </a:rPr>
              <a:t>iDisplay</a:t>
            </a:r>
          </a:p>
        </p:txBody>
      </p:sp>
      <p:sp>
        <p:nvSpPr>
          <p:cNvPr id="336" name="Shape 336"/>
          <p:cNvSpPr/>
          <p:nvPr/>
        </p:nvSpPr>
        <p:spPr>
          <a:xfrm>
            <a:off x="8988252" y="1790215"/>
            <a:ext cx="1362800" cy="564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1867">
                <a:solidFill>
                  <a:schemeClr val="lt1"/>
                </a:solidFill>
                <a:latin typeface="Arial"/>
                <a:ea typeface="Arial"/>
                <a:cs typeface="Arial"/>
                <a:sym typeface="Arial"/>
              </a:rPr>
              <a:t>iLTEClient</a:t>
            </a:r>
          </a:p>
        </p:txBody>
      </p:sp>
      <p:sp>
        <p:nvSpPr>
          <p:cNvPr id="337" name="Shape 337"/>
          <p:cNvSpPr/>
          <p:nvPr/>
        </p:nvSpPr>
        <p:spPr>
          <a:xfrm>
            <a:off x="7338832" y="1789000"/>
            <a:ext cx="1505200" cy="5644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1867">
                <a:solidFill>
                  <a:schemeClr val="lt1"/>
                </a:solidFill>
                <a:latin typeface="Arial"/>
                <a:ea typeface="Arial"/>
                <a:cs typeface="Arial"/>
                <a:sym typeface="Arial"/>
              </a:rPr>
              <a:t>iLoRaWAN</a:t>
            </a:r>
          </a:p>
        </p:txBody>
      </p:sp>
      <p:cxnSp>
        <p:nvCxnSpPr>
          <p:cNvPr id="338" name="Shape 338"/>
          <p:cNvCxnSpPr>
            <a:stCxn id="336" idx="2"/>
            <a:endCxn id="333" idx="0"/>
          </p:cNvCxnSpPr>
          <p:nvPr/>
        </p:nvCxnSpPr>
        <p:spPr>
          <a:xfrm rot="5400000">
            <a:off x="9159252" y="2147415"/>
            <a:ext cx="303200" cy="717600"/>
          </a:xfrm>
          <a:prstGeom prst="bentConnector3">
            <a:avLst>
              <a:gd name="adj1" fmla="val 50000"/>
            </a:avLst>
          </a:prstGeom>
          <a:noFill/>
          <a:ln w="25400" cap="flat" cmpd="sng">
            <a:solidFill>
              <a:schemeClr val="lt1"/>
            </a:solidFill>
            <a:prstDash val="solid"/>
            <a:round/>
            <a:headEnd type="none" w="med" len="med"/>
            <a:tailEnd type="triangle" w="lg" len="lg"/>
          </a:ln>
        </p:spPr>
      </p:cxnSp>
      <p:cxnSp>
        <p:nvCxnSpPr>
          <p:cNvPr id="339" name="Shape 339"/>
          <p:cNvCxnSpPr>
            <a:stCxn id="337" idx="2"/>
            <a:endCxn id="333" idx="0"/>
          </p:cNvCxnSpPr>
          <p:nvPr/>
        </p:nvCxnSpPr>
        <p:spPr>
          <a:xfrm rot="-5400000" flipH="1">
            <a:off x="8369432" y="2075400"/>
            <a:ext cx="304400" cy="860400"/>
          </a:xfrm>
          <a:prstGeom prst="bentConnector3">
            <a:avLst>
              <a:gd name="adj1" fmla="val 50017"/>
            </a:avLst>
          </a:prstGeom>
          <a:noFill/>
          <a:ln w="25400" cap="flat" cmpd="sng">
            <a:solidFill>
              <a:schemeClr val="lt1"/>
            </a:solidFill>
            <a:prstDash val="solid"/>
            <a:round/>
            <a:headEnd type="none" w="med" len="med"/>
            <a:tailEnd type="triangle" w="lg" len="lg"/>
          </a:ln>
        </p:spPr>
      </p:cxnSp>
      <p:cxnSp>
        <p:nvCxnSpPr>
          <p:cNvPr id="340" name="Shape 340"/>
          <p:cNvCxnSpPr>
            <a:stCxn id="335" idx="2"/>
            <a:endCxn id="332" idx="0"/>
          </p:cNvCxnSpPr>
          <p:nvPr/>
        </p:nvCxnSpPr>
        <p:spPr>
          <a:xfrm rot="5400000">
            <a:off x="6211459" y="2229707"/>
            <a:ext cx="301600" cy="546800"/>
          </a:xfrm>
          <a:prstGeom prst="bentConnector3">
            <a:avLst>
              <a:gd name="adj1" fmla="val 50000"/>
            </a:avLst>
          </a:prstGeom>
          <a:noFill/>
          <a:ln w="25400" cap="flat" cmpd="sng">
            <a:solidFill>
              <a:schemeClr val="lt1"/>
            </a:solidFill>
            <a:prstDash val="solid"/>
            <a:round/>
            <a:headEnd type="none" w="med" len="med"/>
            <a:tailEnd type="triangle" w="lg" len="lg"/>
          </a:ln>
        </p:spPr>
      </p:cxnSp>
      <p:cxnSp>
        <p:nvCxnSpPr>
          <p:cNvPr id="341" name="Shape 341"/>
          <p:cNvCxnSpPr>
            <a:stCxn id="334" idx="2"/>
            <a:endCxn id="332" idx="0"/>
          </p:cNvCxnSpPr>
          <p:nvPr/>
        </p:nvCxnSpPr>
        <p:spPr>
          <a:xfrm rot="-5400000" flipH="1">
            <a:off x="5626861" y="2191907"/>
            <a:ext cx="301600" cy="622400"/>
          </a:xfrm>
          <a:prstGeom prst="bentConnector3">
            <a:avLst>
              <a:gd name="adj1" fmla="val 50000"/>
            </a:avLst>
          </a:prstGeom>
          <a:noFill/>
          <a:ln w="25400" cap="flat" cmpd="sng">
            <a:solidFill>
              <a:schemeClr val="lt1"/>
            </a:solidFill>
            <a:prstDash val="solid"/>
            <a:round/>
            <a:headEnd type="none" w="med" len="med"/>
            <a:tailEnd type="triangle" w="lg" len="lg"/>
          </a:ln>
        </p:spPr>
      </p:cxnSp>
      <p:cxnSp>
        <p:nvCxnSpPr>
          <p:cNvPr id="342" name="Shape 342"/>
          <p:cNvCxnSpPr>
            <a:stCxn id="319" idx="2"/>
            <a:endCxn id="331" idx="0"/>
          </p:cNvCxnSpPr>
          <p:nvPr/>
        </p:nvCxnSpPr>
        <p:spPr>
          <a:xfrm rot="5400000">
            <a:off x="3087355" y="1538404"/>
            <a:ext cx="308000" cy="1923600"/>
          </a:xfrm>
          <a:prstGeom prst="bentConnector3">
            <a:avLst>
              <a:gd name="adj1" fmla="val 50000"/>
            </a:avLst>
          </a:prstGeom>
          <a:noFill/>
          <a:ln w="25400" cap="flat" cmpd="sng">
            <a:solidFill>
              <a:schemeClr val="lt1"/>
            </a:solidFill>
            <a:prstDash val="solid"/>
            <a:round/>
            <a:headEnd type="none" w="med" len="med"/>
            <a:tailEnd type="triangle" w="lg" len="lg"/>
          </a:ln>
        </p:spPr>
      </p:cxnSp>
      <p:cxnSp>
        <p:nvCxnSpPr>
          <p:cNvPr id="343" name="Shape 343"/>
          <p:cNvCxnSpPr>
            <a:stCxn id="318" idx="2"/>
            <a:endCxn id="331" idx="0"/>
          </p:cNvCxnSpPr>
          <p:nvPr/>
        </p:nvCxnSpPr>
        <p:spPr>
          <a:xfrm rot="5400000">
            <a:off x="2494800" y="2132467"/>
            <a:ext cx="306400" cy="737200"/>
          </a:xfrm>
          <a:prstGeom prst="bentConnector3">
            <a:avLst>
              <a:gd name="adj1" fmla="val 49974"/>
            </a:avLst>
          </a:prstGeom>
          <a:noFill/>
          <a:ln w="25400" cap="flat" cmpd="sng">
            <a:solidFill>
              <a:schemeClr val="lt1"/>
            </a:solidFill>
            <a:prstDash val="solid"/>
            <a:round/>
            <a:headEnd type="none" w="med" len="med"/>
            <a:tailEnd type="triangle" w="lg" len="lg"/>
          </a:ln>
        </p:spPr>
      </p:cxnSp>
      <p:cxnSp>
        <p:nvCxnSpPr>
          <p:cNvPr id="344" name="Shape 344"/>
          <p:cNvCxnSpPr>
            <a:stCxn id="317" idx="2"/>
            <a:endCxn id="331" idx="0"/>
          </p:cNvCxnSpPr>
          <p:nvPr/>
        </p:nvCxnSpPr>
        <p:spPr>
          <a:xfrm rot="-5400000" flipH="1">
            <a:off x="1880605" y="2255404"/>
            <a:ext cx="308000" cy="489600"/>
          </a:xfrm>
          <a:prstGeom prst="bentConnector3">
            <a:avLst>
              <a:gd name="adj1" fmla="val 50000"/>
            </a:avLst>
          </a:prstGeom>
          <a:noFill/>
          <a:ln w="25400" cap="flat" cmpd="sng">
            <a:solidFill>
              <a:schemeClr val="lt1"/>
            </a:solidFill>
            <a:prstDash val="solid"/>
            <a:round/>
            <a:headEnd type="none" w="med" len="med"/>
            <a:tailEnd type="triangle" w="lg" len="lg"/>
          </a:ln>
        </p:spPr>
      </p:cxnSp>
      <p:cxnSp>
        <p:nvCxnSpPr>
          <p:cNvPr id="345" name="Shape 345"/>
          <p:cNvCxnSpPr>
            <a:stCxn id="316" idx="2"/>
            <a:endCxn id="331" idx="0"/>
          </p:cNvCxnSpPr>
          <p:nvPr/>
        </p:nvCxnSpPr>
        <p:spPr>
          <a:xfrm rot="-5400000" flipH="1">
            <a:off x="1373060" y="1747604"/>
            <a:ext cx="308000" cy="1505200"/>
          </a:xfrm>
          <a:prstGeom prst="bentConnector3">
            <a:avLst>
              <a:gd name="adj1" fmla="val 50000"/>
            </a:avLst>
          </a:prstGeom>
          <a:noFill/>
          <a:ln w="25400" cap="flat" cmpd="sng">
            <a:solidFill>
              <a:schemeClr val="lt1"/>
            </a:solidFill>
            <a:prstDash val="solid"/>
            <a:round/>
            <a:headEnd type="none" w="med" len="med"/>
            <a:tailEnd type="triangle" w="lg" len="lg"/>
          </a:ln>
        </p:spPr>
      </p:cxnSp>
      <p:sp>
        <p:nvSpPr>
          <p:cNvPr id="346" name="Shape 346"/>
          <p:cNvSpPr/>
          <p:nvPr/>
        </p:nvSpPr>
        <p:spPr>
          <a:xfrm>
            <a:off x="180009" y="1120439"/>
            <a:ext cx="2099600" cy="4840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Roboto"/>
                <a:ea typeface="Roboto"/>
                <a:cs typeface="Roboto"/>
                <a:sym typeface="Roboto"/>
              </a:rPr>
              <a:t>UPM Module</a:t>
            </a:r>
          </a:p>
        </p:txBody>
      </p:sp>
      <p:sp>
        <p:nvSpPr>
          <p:cNvPr id="347" name="Shape 347"/>
          <p:cNvSpPr/>
          <p:nvPr/>
        </p:nvSpPr>
        <p:spPr>
          <a:xfrm>
            <a:off x="2398955" y="1120439"/>
            <a:ext cx="2099600" cy="4840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UPM Module</a:t>
            </a:r>
          </a:p>
        </p:txBody>
      </p:sp>
      <p:sp>
        <p:nvSpPr>
          <p:cNvPr id="348" name="Shape 348"/>
          <p:cNvSpPr/>
          <p:nvPr/>
        </p:nvSpPr>
        <p:spPr>
          <a:xfrm>
            <a:off x="4617897" y="1113015"/>
            <a:ext cx="2099600" cy="4840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UPM Module</a:t>
            </a:r>
          </a:p>
        </p:txBody>
      </p:sp>
      <p:sp>
        <p:nvSpPr>
          <p:cNvPr id="349" name="Shape 349"/>
          <p:cNvSpPr/>
          <p:nvPr/>
        </p:nvSpPr>
        <p:spPr>
          <a:xfrm>
            <a:off x="9908447" y="1099621"/>
            <a:ext cx="2099600" cy="484000"/>
          </a:xfrm>
          <a:prstGeom prst="rect">
            <a:avLst/>
          </a:prstGeom>
          <a:solidFill>
            <a:schemeClr val="accent1"/>
          </a:solidFill>
          <a:ln w="25400" cap="flat" cmpd="sng">
            <a:solidFill>
              <a:srgbClr val="00528F"/>
            </a:solidFill>
            <a:prstDash val="solid"/>
            <a:round/>
            <a:headEnd type="none" w="med" len="med"/>
            <a:tailEnd type="none" w="med" len="med"/>
          </a:ln>
        </p:spPr>
        <p:txBody>
          <a:bodyPr wrap="square" lIns="121900" tIns="60933" rIns="121900" bIns="60933" anchor="ctr" anchorCtr="0">
            <a:noAutofit/>
          </a:bodyPr>
          <a:lstStyle/>
          <a:p>
            <a:pPr algn="ctr">
              <a:buSzPct val="25000"/>
            </a:pPr>
            <a:r>
              <a:rPr lang="en" sz="2400">
                <a:solidFill>
                  <a:schemeClr val="lt1"/>
                </a:solidFill>
                <a:latin typeface="Arial"/>
                <a:ea typeface="Arial"/>
                <a:cs typeface="Arial"/>
                <a:sym typeface="Arial"/>
              </a:rPr>
              <a:t>UPM Module</a:t>
            </a:r>
          </a:p>
        </p:txBody>
      </p:sp>
      <p:grpSp>
        <p:nvGrpSpPr>
          <p:cNvPr id="350" name="Shape 350"/>
          <p:cNvGrpSpPr/>
          <p:nvPr/>
        </p:nvGrpSpPr>
        <p:grpSpPr>
          <a:xfrm>
            <a:off x="8053015" y="1284913"/>
            <a:ext cx="636844" cy="113251"/>
            <a:chOff x="5971541" y="963666"/>
            <a:chExt cx="477633" cy="84938"/>
          </a:xfrm>
        </p:grpSpPr>
        <p:sp>
          <p:nvSpPr>
            <p:cNvPr id="351" name="Shape 351"/>
            <p:cNvSpPr/>
            <p:nvPr/>
          </p:nvSpPr>
          <p:spPr>
            <a:xfrm>
              <a:off x="5971541" y="963705"/>
              <a:ext cx="84600" cy="84900"/>
            </a:xfrm>
            <a:prstGeom prst="ellipse">
              <a:avLst/>
            </a:prstGeom>
            <a:solidFill>
              <a:schemeClr val="lt1"/>
            </a:solidFill>
            <a:ln w="25400" cap="flat" cmpd="sng">
              <a:solidFill>
                <a:schemeClr val="accent1"/>
              </a:solidFill>
              <a:prstDash val="solid"/>
              <a:round/>
              <a:headEnd type="none" w="med" len="med"/>
              <a:tailEnd type="none" w="med" len="med"/>
            </a:ln>
          </p:spPr>
          <p:txBody>
            <a:bodyPr wrap="square" lIns="121900" tIns="60933" rIns="121900" bIns="60933" anchor="ctr" anchorCtr="0">
              <a:noAutofit/>
            </a:bodyPr>
            <a:lstStyle/>
            <a:p>
              <a:pPr algn="ctr"/>
              <a:endParaRPr sz="2400">
                <a:solidFill>
                  <a:schemeClr val="dk1"/>
                </a:solidFill>
                <a:latin typeface="Arial"/>
                <a:ea typeface="Arial"/>
                <a:cs typeface="Arial"/>
                <a:sym typeface="Arial"/>
              </a:endParaRPr>
            </a:p>
          </p:txBody>
        </p:sp>
        <p:sp>
          <p:nvSpPr>
            <p:cNvPr id="352" name="Shape 352"/>
            <p:cNvSpPr/>
            <p:nvPr/>
          </p:nvSpPr>
          <p:spPr>
            <a:xfrm>
              <a:off x="6170771" y="963666"/>
              <a:ext cx="84600" cy="84900"/>
            </a:xfrm>
            <a:prstGeom prst="ellipse">
              <a:avLst/>
            </a:prstGeom>
            <a:solidFill>
              <a:schemeClr val="lt1"/>
            </a:solidFill>
            <a:ln w="25400" cap="flat" cmpd="sng">
              <a:solidFill>
                <a:schemeClr val="accent1"/>
              </a:solidFill>
              <a:prstDash val="solid"/>
              <a:round/>
              <a:headEnd type="none" w="med" len="med"/>
              <a:tailEnd type="none" w="med" len="med"/>
            </a:ln>
          </p:spPr>
          <p:txBody>
            <a:bodyPr wrap="square" lIns="121900" tIns="60933" rIns="121900" bIns="60933" anchor="ctr" anchorCtr="0">
              <a:noAutofit/>
            </a:bodyPr>
            <a:lstStyle/>
            <a:p>
              <a:pPr algn="ctr"/>
              <a:endParaRPr sz="2400">
                <a:solidFill>
                  <a:schemeClr val="dk1"/>
                </a:solidFill>
                <a:latin typeface="Arial"/>
                <a:ea typeface="Arial"/>
                <a:cs typeface="Arial"/>
                <a:sym typeface="Arial"/>
              </a:endParaRPr>
            </a:p>
          </p:txBody>
        </p:sp>
        <p:sp>
          <p:nvSpPr>
            <p:cNvPr id="353" name="Shape 353"/>
            <p:cNvSpPr/>
            <p:nvPr/>
          </p:nvSpPr>
          <p:spPr>
            <a:xfrm>
              <a:off x="6364575" y="963666"/>
              <a:ext cx="84600" cy="84900"/>
            </a:xfrm>
            <a:prstGeom prst="ellipse">
              <a:avLst/>
            </a:prstGeom>
            <a:solidFill>
              <a:schemeClr val="lt1"/>
            </a:solidFill>
            <a:ln w="25400" cap="flat" cmpd="sng">
              <a:solidFill>
                <a:schemeClr val="accent1"/>
              </a:solidFill>
              <a:prstDash val="solid"/>
              <a:round/>
              <a:headEnd type="none" w="med" len="med"/>
              <a:tailEnd type="none" w="med" len="med"/>
            </a:ln>
          </p:spPr>
          <p:txBody>
            <a:bodyPr wrap="square" lIns="121900" tIns="60933" rIns="121900" bIns="60933" anchor="ctr" anchorCtr="0">
              <a:noAutofit/>
            </a:bodyPr>
            <a:lstStyle/>
            <a:p>
              <a:pPr algn="ctr"/>
              <a:endParaRPr sz="24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2068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60" name="Shape 360"/>
          <p:cNvSpPr txBox="1">
            <a:spLocks noGrp="1"/>
          </p:cNvSpPr>
          <p:nvPr>
            <p:ph type="title"/>
          </p:nvPr>
        </p:nvSpPr>
        <p:spPr>
          <a:prstGeom prst="rect">
            <a:avLst/>
          </a:prstGeom>
          <a:noFill/>
          <a:ln>
            <a:noFill/>
          </a:ln>
        </p:spPr>
        <p:txBody>
          <a:bodyPr vert="horz" wrap="square" lIns="121900" tIns="121900" rIns="121900" bIns="121900" rtlCol="0" anchor="ctr" anchorCtr="0">
            <a:noAutofit/>
          </a:bodyPr>
          <a:lstStyle/>
          <a:p>
            <a:pPr>
              <a:buSzPct val="25000"/>
            </a:pPr>
            <a:r>
              <a:rPr lang="en" dirty="0" smtClean="0"/>
              <a:t>MRAA and UPM Benefit </a:t>
            </a:r>
            <a:endParaRPr lang="en" dirty="0"/>
          </a:p>
        </p:txBody>
      </p:sp>
      <p:sp>
        <p:nvSpPr>
          <p:cNvPr id="2" name="Rectangle 1"/>
          <p:cNvSpPr/>
          <p:nvPr/>
        </p:nvSpPr>
        <p:spPr>
          <a:xfrm>
            <a:off x="1272051" y="1517134"/>
            <a:ext cx="9218150" cy="4524315"/>
          </a:xfrm>
          <a:prstGeom prst="rect">
            <a:avLst/>
          </a:prstGeom>
        </p:spPr>
        <p:txBody>
          <a:bodyPr wrap="square">
            <a:spAutoFit/>
          </a:bodyPr>
          <a:lstStyle/>
          <a:p>
            <a:r>
              <a:rPr lang="en-US" dirty="0" smtClean="0"/>
              <a:t>Let’s see what kind of advantage MRAA, UPM brings sensor software development with Ultrasound </a:t>
            </a:r>
            <a:r>
              <a:rPr lang="en-US" smtClean="0"/>
              <a:t>Sensor example</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b="1" dirty="0" smtClean="0">
                <a:solidFill>
                  <a:schemeClr val="accent3"/>
                </a:solidFill>
              </a:rPr>
              <a:t>GOTO</a:t>
            </a:r>
            <a:r>
              <a:rPr lang="en-US" dirty="0" smtClean="0"/>
              <a:t>:  </a:t>
            </a:r>
            <a:r>
              <a:rPr lang="en-US" dirty="0" smtClean="0">
                <a:hlinkClick r:id="rId3"/>
              </a:rPr>
              <a:t>https</a:t>
            </a:r>
            <a:r>
              <a:rPr lang="en-US" dirty="0">
                <a:hlinkClick r:id="rId3"/>
              </a:rPr>
              <a:t>://</a:t>
            </a:r>
            <a:r>
              <a:rPr lang="en-US" dirty="0" smtClean="0">
                <a:hlinkClick r:id="rId3"/>
              </a:rPr>
              <a:t>github.com/SSG-DRD-IOT/ultrasound_sensor</a:t>
            </a:r>
            <a:r>
              <a:rPr lang="en-US" dirty="0" smtClean="0"/>
              <a:t> (</a:t>
            </a:r>
            <a:r>
              <a:rPr lang="en-US" dirty="0">
                <a:hlinkClick r:id="rId4"/>
              </a:rPr>
              <a:t>https://</a:t>
            </a:r>
            <a:r>
              <a:rPr lang="en-US" dirty="0" smtClean="0">
                <a:hlinkClick r:id="rId4"/>
              </a:rPr>
              <a:t>goo.gl/cbQmcH</a:t>
            </a:r>
            <a:r>
              <a:rPr lang="en-US" dirty="0" smtClean="0"/>
              <a:t>)</a:t>
            </a:r>
          </a:p>
        </p:txBody>
      </p:sp>
      <p:pic>
        <p:nvPicPr>
          <p:cNvPr id="3" name="Picture 2"/>
          <p:cNvPicPr>
            <a:picLocks noChangeAspect="1"/>
          </p:cNvPicPr>
          <p:nvPr/>
        </p:nvPicPr>
        <p:blipFill>
          <a:blip r:embed="rId5"/>
          <a:stretch>
            <a:fillRect/>
          </a:stretch>
        </p:blipFill>
        <p:spPr>
          <a:xfrm>
            <a:off x="3160713" y="2282825"/>
            <a:ext cx="4637087" cy="3204629"/>
          </a:xfrm>
          <a:prstGeom prst="rect">
            <a:avLst/>
          </a:prstGeom>
        </p:spPr>
      </p:pic>
    </p:spTree>
    <p:extLst>
      <p:ext uri="{BB962C8B-B14F-4D97-AF65-F5344CB8AC3E}">
        <p14:creationId xmlns:p14="http://schemas.microsoft.com/office/powerpoint/2010/main" val="124157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12022138" y="6553200"/>
            <a:ext cx="169862" cy="163513"/>
          </a:xfrm>
          <a:prstGeom prst="rect">
            <a:avLst/>
          </a:prstGeom>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14</a:t>
            </a:fld>
            <a:endParaRPr lang="en-US" dirty="0">
              <a:solidFill>
                <a:prstClr val="white"/>
              </a:solidFill>
            </a:endParaRPr>
          </a:p>
        </p:txBody>
      </p:sp>
    </p:spTree>
    <p:extLst>
      <p:ext uri="{BB962C8B-B14F-4D97-AF65-F5344CB8AC3E}">
        <p14:creationId xmlns:p14="http://schemas.microsoft.com/office/powerpoint/2010/main" val="81366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54" name="Shape 254"/>
          <p:cNvSpPr txBox="1">
            <a:spLocks noGrp="1"/>
          </p:cNvSpPr>
          <p:nvPr>
            <p:ph type="title"/>
          </p:nvPr>
        </p:nvSpPr>
        <p:spPr>
          <a:prstGeom prst="rect">
            <a:avLst/>
          </a:prstGeom>
        </p:spPr>
        <p:txBody>
          <a:bodyPr vert="horz" wrap="square" lIns="121900" tIns="121900" rIns="121900" bIns="121900" rtlCol="0" anchor="ctr" anchorCtr="0">
            <a:noAutofit/>
          </a:bodyPr>
          <a:lstStyle/>
          <a:p>
            <a:r>
              <a:rPr lang="en" dirty="0" smtClean="0">
                <a:solidFill>
                  <a:schemeClr val="accent3">
                    <a:alpha val="90000"/>
                  </a:schemeClr>
                </a:solidFill>
              </a:rPr>
              <a:t>MRAA, UPM</a:t>
            </a:r>
            <a:r>
              <a:rPr lang="en" dirty="0" smtClean="0"/>
              <a:t> Introdction video</a:t>
            </a:r>
            <a:endParaRPr lang="en" dirty="0"/>
          </a:p>
        </p:txBody>
      </p:sp>
      <p:sp>
        <p:nvSpPr>
          <p:cNvPr id="2" name="Text Placeholder 1"/>
          <p:cNvSpPr>
            <a:spLocks noGrp="1"/>
          </p:cNvSpPr>
          <p:nvPr>
            <p:ph type="body" sz="quarter" idx="13"/>
          </p:nvPr>
        </p:nvSpPr>
        <p:spPr/>
        <p:txBody>
          <a:bodyPr/>
          <a:lstStyle/>
          <a:p>
            <a:endParaRPr lang="en-US"/>
          </a:p>
        </p:txBody>
      </p:sp>
      <p:sp>
        <p:nvSpPr>
          <p:cNvPr id="240" name="Shape 240"/>
          <p:cNvSpPr txBox="1">
            <a:spLocks noGrp="1"/>
          </p:cNvSpPr>
          <p:nvPr>
            <p:ph type="sldNum" sz="quarter" idx="14"/>
          </p:nvPr>
        </p:nvSpPr>
        <p:spPr>
          <a:prstGeom prst="rect">
            <a:avLst/>
          </a:prstGeom>
          <a:noFill/>
          <a:ln>
            <a:noFill/>
          </a:ln>
        </p:spPr>
        <p:txBody>
          <a:bodyPr wrap="square" lIns="0" tIns="0" rIns="0" bIns="0" anchor="ctr" anchorCtr="0">
            <a:noAutofit/>
          </a:bodyPr>
          <a:lstStyle/>
          <a:p>
            <a:pPr>
              <a:buClr>
                <a:srgbClr val="000000"/>
              </a:buClr>
              <a:buSzPct val="25000"/>
            </a:pPr>
            <a:fld id="{00000000-1234-1234-1234-123412341234}" type="slidenum">
              <a:rPr lang="en"/>
              <a:pPr>
                <a:buClr>
                  <a:srgbClr val="000000"/>
                </a:buClr>
                <a:buSzPct val="25000"/>
              </a:pPr>
              <a:t>15</a:t>
            </a:fld>
            <a:endParaRPr lang="en"/>
          </a:p>
        </p:txBody>
      </p:sp>
      <p:pic>
        <p:nvPicPr>
          <p:cNvPr id="3" name="hY4HudLuvEM"/>
          <p:cNvPicPr>
            <a:picLocks noRot="1" noChangeAspect="1"/>
          </p:cNvPicPr>
          <p:nvPr>
            <a:videoFile r:link="rId1"/>
          </p:nvPr>
        </p:nvPicPr>
        <p:blipFill>
          <a:blip r:embed="rId4"/>
          <a:stretch>
            <a:fillRect/>
          </a:stretch>
        </p:blipFill>
        <p:spPr>
          <a:xfrm>
            <a:off x="1397000" y="1120853"/>
            <a:ext cx="8851900" cy="4979194"/>
          </a:xfrm>
          <a:prstGeom prst="rect">
            <a:avLst/>
          </a:prstGeom>
        </p:spPr>
      </p:pic>
    </p:spTree>
    <p:extLst>
      <p:ext uri="{BB962C8B-B14F-4D97-AF65-F5344CB8AC3E}">
        <p14:creationId xmlns:p14="http://schemas.microsoft.com/office/powerpoint/2010/main" val="2523972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917" y="261570"/>
            <a:ext cx="5342253" cy="724686"/>
          </a:xfrm>
        </p:spPr>
        <p:txBody>
          <a:bodyPr/>
          <a:lstStyle/>
          <a:p>
            <a:r>
              <a:rPr lang="en-US" sz="5870" kern="0" dirty="0" smtClean="0">
                <a:solidFill>
                  <a:srgbClr val="F3D54E"/>
                </a:solidFill>
                <a:effectLst>
                  <a:outerShdw blurRad="431800" algn="ctr" rotWithShape="0">
                    <a:prstClr val="black"/>
                  </a:outerShdw>
                </a:effectLst>
              </a:rPr>
              <a:t>Cyber</a:t>
            </a:r>
            <a:r>
              <a:rPr lang="en-US" sz="5870" dirty="0" smtClean="0"/>
              <a:t>-Physical</a:t>
            </a:r>
            <a:endParaRPr lang="en-US" sz="5870" dirty="0"/>
          </a:p>
        </p:txBody>
      </p:sp>
      <p:sp>
        <p:nvSpPr>
          <p:cNvPr id="5" name="Text Placeholder 4"/>
          <p:cNvSpPr>
            <a:spLocks noGrp="1"/>
          </p:cNvSpPr>
          <p:nvPr>
            <p:ph type="body" sz="quarter" idx="13"/>
          </p:nvPr>
        </p:nvSpPr>
        <p:spPr/>
        <p:txBody>
          <a:bodyPr/>
          <a:lstStyle/>
          <a:p>
            <a:endParaRPr lang="en-US"/>
          </a:p>
        </p:txBody>
      </p:sp>
      <p:sp>
        <p:nvSpPr>
          <p:cNvPr id="2" name="Slide Number Placeholder 1"/>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2</a:t>
            </a:fld>
            <a:endParaRPr lang="en-US" dirty="0">
              <a:solidFill>
                <a:prstClr val="white"/>
              </a:solidFill>
            </a:endParaRPr>
          </a:p>
        </p:txBody>
      </p:sp>
      <p:pic>
        <p:nvPicPr>
          <p:cNvPr id="8" name="Picture Placeholder 7"/>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t="262" b="262"/>
          <a:stretch>
            <a:fillRect/>
          </a:stretch>
        </p:blipFill>
        <p:spPr/>
      </p:pic>
      <p:sp>
        <p:nvSpPr>
          <p:cNvPr id="7" name="Text Placeholder 6"/>
          <p:cNvSpPr>
            <a:spLocks noGrp="1"/>
          </p:cNvSpPr>
          <p:nvPr>
            <p:ph type="body" sz="quarter" idx="16"/>
          </p:nvPr>
        </p:nvSpPr>
        <p:spPr/>
        <p:txBody>
          <a:bodyPr/>
          <a:lstStyle/>
          <a:p>
            <a:r>
              <a:rPr lang="en-US" sz="2200" dirty="0" smtClean="0"/>
              <a:t>Cyber-Physical </a:t>
            </a:r>
            <a:r>
              <a:rPr lang="en-US" sz="2200" dirty="0"/>
              <a:t>Systems (CPS) are integrations of computation, networking, and physical processes</a:t>
            </a:r>
            <a:r>
              <a:rPr lang="en-US" sz="2200" dirty="0" smtClean="0"/>
              <a:t>.</a:t>
            </a:r>
          </a:p>
          <a:p>
            <a:endParaRPr lang="en-US" sz="2200" dirty="0"/>
          </a:p>
          <a:p>
            <a:r>
              <a:rPr lang="en-US" sz="2200" dirty="0" smtClean="0"/>
              <a:t>Physical processes affect the computation model of the process and vice-versa.</a:t>
            </a:r>
          </a:p>
          <a:p>
            <a:endParaRPr lang="en-US" sz="2200" dirty="0"/>
          </a:p>
          <a:p>
            <a:r>
              <a:rPr lang="en-US" sz="2200" dirty="0"/>
              <a:t>The economic </a:t>
            </a:r>
            <a:r>
              <a:rPr lang="en-US" sz="2200" dirty="0" smtClean="0"/>
              <a:t>impact of cyber-physical systems </a:t>
            </a:r>
            <a:r>
              <a:rPr lang="en-US" sz="2200" dirty="0"/>
              <a:t>is vastly greater than what has been </a:t>
            </a:r>
            <a:r>
              <a:rPr lang="en-US" sz="2200" dirty="0" smtClean="0"/>
              <a:t>realized. Major </a:t>
            </a:r>
            <a:r>
              <a:rPr lang="en-US" sz="2200" dirty="0"/>
              <a:t>investments are being made worldwide to develop the </a:t>
            </a:r>
            <a:r>
              <a:rPr lang="en-US" sz="2200" dirty="0" smtClean="0"/>
              <a:t>technology. </a:t>
            </a:r>
            <a:endParaRPr lang="en-US" sz="2200" dirty="0"/>
          </a:p>
          <a:p>
            <a:endParaRPr lang="en-US" sz="2200" dirty="0"/>
          </a:p>
        </p:txBody>
      </p:sp>
    </p:spTree>
    <p:extLst>
      <p:ext uri="{BB962C8B-B14F-4D97-AF65-F5344CB8AC3E}">
        <p14:creationId xmlns:p14="http://schemas.microsoft.com/office/powerpoint/2010/main" val="2825982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71951" y="304703"/>
            <a:ext cx="11248101" cy="674031"/>
          </a:xfrm>
        </p:spPr>
        <p:txBody>
          <a:bodyPr/>
          <a:lstStyle/>
          <a:p>
            <a:r>
              <a:rPr lang="en-US" sz="5400" kern="0" dirty="0">
                <a:solidFill>
                  <a:srgbClr val="F3D54E"/>
                </a:solidFill>
                <a:effectLst>
                  <a:outerShdw blurRad="431800" algn="ctr" rotWithShape="0">
                    <a:prstClr val="black"/>
                  </a:outerShdw>
                </a:effectLst>
              </a:rPr>
              <a:t>Sensing </a:t>
            </a:r>
            <a:r>
              <a:rPr lang="en-US" sz="5400" dirty="0" smtClean="0"/>
              <a:t>for Automation and Robotics</a:t>
            </a:r>
            <a:endParaRPr lang="en-US" sz="5400" dirty="0"/>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3</a:t>
            </a:fld>
            <a:endParaRPr lang="en-US" dirty="0">
              <a:solidFill>
                <a:prstClr val="white"/>
              </a:solidFill>
            </a:endParaRPr>
          </a:p>
        </p:txBody>
      </p:sp>
      <p:pic>
        <p:nvPicPr>
          <p:cNvPr id="19" name="Picture 2" descr="Image result for sensor site:intel.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0403" y="740975"/>
            <a:ext cx="6716761" cy="3778180"/>
          </a:xfrm>
          <a:prstGeom prst="rect">
            <a:avLst/>
          </a:prstGeom>
          <a:ln>
            <a:noFill/>
          </a:ln>
          <a:effectLst>
            <a:softEdge rad="317500"/>
          </a:effectLst>
          <a:extLst>
            <a:ext uri="{909E8E84-426E-40DD-AFC4-6F175D3DCCD1}">
              <a14:hiddenFill xmlns:a14="http://schemas.microsoft.com/office/drawing/2010/main">
                <a:solidFill>
                  <a:srgbClr val="FFFFFF"/>
                </a:solidFill>
              </a14:hiddenFill>
            </a:ext>
          </a:extLst>
        </p:spPr>
      </p:pic>
      <p:sp>
        <p:nvSpPr>
          <p:cNvPr id="17" name="Rectangle 16"/>
          <p:cNvSpPr/>
          <p:nvPr/>
        </p:nvSpPr>
        <p:spPr>
          <a:xfrm>
            <a:off x="291762" y="1009534"/>
            <a:ext cx="4885167" cy="2893100"/>
          </a:xfrm>
          <a:prstGeom prst="rect">
            <a:avLst/>
          </a:prstGeom>
        </p:spPr>
        <p:txBody>
          <a:bodyPr wrap="square">
            <a:spAutoFit/>
          </a:bodyPr>
          <a:lstStyle/>
          <a:p>
            <a:pPr>
              <a:spcBef>
                <a:spcPts val="600"/>
              </a:spcBef>
            </a:pPr>
            <a:r>
              <a:rPr lang="en-US" sz="1600" b="1" dirty="0" smtClean="0"/>
              <a:t>Microprocessor-based </a:t>
            </a:r>
            <a:r>
              <a:rPr lang="en-US" sz="1600" b="1" dirty="0"/>
              <a:t>controllers are regularly used to perform </a:t>
            </a:r>
            <a:r>
              <a:rPr lang="en-US" sz="1600" dirty="0"/>
              <a:t>r</a:t>
            </a:r>
            <a:r>
              <a:rPr lang="en-US" sz="1600" dirty="0" smtClean="0"/>
              <a:t>obot </a:t>
            </a:r>
            <a:r>
              <a:rPr lang="en-US" sz="1600" dirty="0" smtClean="0"/>
              <a:t>joint </a:t>
            </a:r>
            <a:r>
              <a:rPr lang="en-US" sz="1600" dirty="0"/>
              <a:t>movements </a:t>
            </a:r>
            <a:r>
              <a:rPr lang="en-US" sz="1600" dirty="0" smtClean="0"/>
              <a:t>control.</a:t>
            </a:r>
          </a:p>
          <a:p>
            <a:pPr>
              <a:spcBef>
                <a:spcPts val="600"/>
              </a:spcBef>
            </a:pPr>
            <a:r>
              <a:rPr lang="en-US" sz="1600" dirty="0"/>
              <a:t>Typically </a:t>
            </a:r>
            <a:r>
              <a:rPr lang="en-US" sz="1600" dirty="0"/>
              <a:t>the controller is </a:t>
            </a:r>
            <a:r>
              <a:rPr lang="en-US" sz="1600" dirty="0"/>
              <a:t>organized </a:t>
            </a:r>
            <a:r>
              <a:rPr lang="en-US" sz="1600" dirty="0"/>
              <a:t>in a hierarchical </a:t>
            </a:r>
            <a:r>
              <a:rPr lang="en-US" sz="1600" dirty="0"/>
              <a:t>fashion: </a:t>
            </a:r>
          </a:p>
          <a:p>
            <a:pPr marL="285750" indent="-285750">
              <a:spcBef>
                <a:spcPts val="600"/>
              </a:spcBef>
              <a:buFont typeface="Arial" panose="020B0604020202020204" pitchFamily="34" charset="0"/>
              <a:buChar char="•"/>
            </a:pPr>
            <a:r>
              <a:rPr lang="en-US" sz="1400" dirty="0" smtClean="0"/>
              <a:t>Joint </a:t>
            </a:r>
            <a:r>
              <a:rPr lang="en-US" sz="1400" dirty="0"/>
              <a:t>can </a:t>
            </a:r>
            <a:r>
              <a:rPr lang="en-US" sz="1400" dirty="0" smtClean="0"/>
              <a:t>loop-control </a:t>
            </a:r>
            <a:r>
              <a:rPr lang="en-US" sz="1400" dirty="0"/>
              <a:t>data </a:t>
            </a:r>
            <a:r>
              <a:rPr lang="en-US" sz="1400" dirty="0" smtClean="0"/>
              <a:t>individually</a:t>
            </a:r>
          </a:p>
          <a:p>
            <a:pPr marL="285750" indent="-285750">
              <a:spcBef>
                <a:spcPts val="600"/>
              </a:spcBef>
              <a:buFont typeface="Arial" panose="020B0604020202020204" pitchFamily="34" charset="0"/>
              <a:buChar char="•"/>
            </a:pPr>
            <a:r>
              <a:rPr lang="en-US" sz="1400" dirty="0" smtClean="0"/>
              <a:t>Supervisory </a:t>
            </a:r>
            <a:r>
              <a:rPr lang="en-US" sz="1400" dirty="0"/>
              <a:t>controller </a:t>
            </a:r>
            <a:r>
              <a:rPr lang="en-US" sz="1400" dirty="0" smtClean="0"/>
              <a:t>coordinating </a:t>
            </a:r>
            <a:r>
              <a:rPr lang="en-US" sz="1400" dirty="0"/>
              <a:t>the combined actuations of the joints according to the </a:t>
            </a:r>
            <a:r>
              <a:rPr lang="en-US" sz="1400" b="1" dirty="0" smtClean="0"/>
              <a:t>loop-control of </a:t>
            </a:r>
            <a:r>
              <a:rPr lang="en-US" sz="1400" b="1" dirty="0"/>
              <a:t>the robot </a:t>
            </a:r>
            <a:r>
              <a:rPr lang="en-US" sz="1400" b="1" dirty="0" smtClean="0"/>
              <a:t>program</a:t>
            </a:r>
            <a:r>
              <a:rPr lang="en-US" sz="1400" b="1" dirty="0"/>
              <a:t> </a:t>
            </a:r>
            <a:r>
              <a:rPr lang="en-US" sz="1400" b="1" dirty="0" smtClean="0"/>
              <a:t>for given cycle-time</a:t>
            </a:r>
            <a:r>
              <a:rPr lang="en-US" sz="1400" dirty="0" smtClean="0"/>
              <a:t>.</a:t>
            </a:r>
          </a:p>
          <a:p>
            <a:pPr marL="285750" indent="-285750">
              <a:spcBef>
                <a:spcPts val="600"/>
              </a:spcBef>
              <a:buFont typeface="Arial" panose="020B0604020202020204" pitchFamily="34" charset="0"/>
              <a:buChar char="•"/>
            </a:pPr>
            <a:r>
              <a:rPr lang="en-US" sz="1400" dirty="0" smtClean="0"/>
              <a:t>Internal &amp; External </a:t>
            </a:r>
            <a:r>
              <a:rPr lang="en-US" sz="1400" dirty="0" smtClean="0"/>
              <a:t>Sensors </a:t>
            </a:r>
            <a:r>
              <a:rPr lang="en-US" sz="1400" dirty="0"/>
              <a:t>are used to monitor and control the various joints of the robot; </a:t>
            </a:r>
            <a:r>
              <a:rPr lang="en-US" sz="1400" b="1" dirty="0"/>
              <a:t>they form a feedback control-loop with the robot controller</a:t>
            </a:r>
            <a:r>
              <a:rPr lang="en-US" sz="1400" dirty="0" smtClean="0"/>
              <a:t>.</a:t>
            </a:r>
            <a:endParaRPr lang="en-US" sz="1400" dirty="0"/>
          </a:p>
        </p:txBody>
      </p:sp>
      <p:sp>
        <p:nvSpPr>
          <p:cNvPr id="18" name="Text Placeholder 17"/>
          <p:cNvSpPr>
            <a:spLocks noGrp="1"/>
          </p:cNvSpPr>
          <p:nvPr>
            <p:ph type="body" sz="quarter" idx="13"/>
          </p:nvPr>
        </p:nvSpPr>
        <p:spPr/>
        <p:txBody>
          <a:bodyPr/>
          <a:lstStyle/>
          <a:p>
            <a:endParaRPr lang="en-US"/>
          </a:p>
        </p:txBody>
      </p:sp>
      <p:pic>
        <p:nvPicPr>
          <p:cNvPr id="10" name="Picture 9"/>
          <p:cNvPicPr>
            <a:picLocks noChangeAspect="1"/>
          </p:cNvPicPr>
          <p:nvPr/>
        </p:nvPicPr>
        <p:blipFill rotWithShape="1">
          <a:blip r:embed="rId4"/>
          <a:srcRect l="23092" t="2860" r="26309" b="11741"/>
          <a:stretch/>
        </p:blipFill>
        <p:spPr>
          <a:xfrm>
            <a:off x="-20096" y="3937255"/>
            <a:ext cx="2270929" cy="2481943"/>
          </a:xfrm>
          <a:prstGeom prst="rect">
            <a:avLst/>
          </a:prstGeom>
        </p:spPr>
      </p:pic>
      <p:pic>
        <p:nvPicPr>
          <p:cNvPr id="11" name="Picture 10"/>
          <p:cNvPicPr>
            <a:picLocks noChangeAspect="1"/>
          </p:cNvPicPr>
          <p:nvPr/>
        </p:nvPicPr>
        <p:blipFill>
          <a:blip r:embed="rId5"/>
          <a:stretch>
            <a:fillRect/>
          </a:stretch>
        </p:blipFill>
        <p:spPr>
          <a:xfrm>
            <a:off x="2184306" y="3937255"/>
            <a:ext cx="5105136" cy="2481943"/>
          </a:xfrm>
          <a:prstGeom prst="rect">
            <a:avLst/>
          </a:prstGeom>
        </p:spPr>
      </p:pic>
      <p:pic>
        <p:nvPicPr>
          <p:cNvPr id="13" name="Picture 12"/>
          <p:cNvPicPr>
            <a:picLocks noChangeAspect="1"/>
          </p:cNvPicPr>
          <p:nvPr/>
        </p:nvPicPr>
        <p:blipFill rotWithShape="1">
          <a:blip r:embed="rId6"/>
          <a:srcRect l="1629" t="3852" r="-2343" b="3598"/>
          <a:stretch/>
        </p:blipFill>
        <p:spPr>
          <a:xfrm>
            <a:off x="7179943" y="3937255"/>
            <a:ext cx="5135997" cy="2491696"/>
          </a:xfrm>
          <a:prstGeom prst="rect">
            <a:avLst/>
          </a:prstGeom>
        </p:spPr>
      </p:pic>
      <p:sp>
        <p:nvSpPr>
          <p:cNvPr id="14" name="Rectangle 13"/>
          <p:cNvSpPr/>
          <p:nvPr/>
        </p:nvSpPr>
        <p:spPr>
          <a:xfrm>
            <a:off x="370795" y="6384686"/>
            <a:ext cx="6096000" cy="369332"/>
          </a:xfrm>
          <a:prstGeom prst="rect">
            <a:avLst/>
          </a:prstGeom>
        </p:spPr>
        <p:txBody>
          <a:bodyPr>
            <a:spAutoFit/>
          </a:bodyPr>
          <a:lstStyle/>
          <a:p>
            <a:r>
              <a:rPr lang="en-US" sz="900" dirty="0" err="1">
                <a:solidFill>
                  <a:srgbClr val="FFFF00"/>
                </a:solidFill>
                <a:latin typeface="ff0"/>
              </a:rPr>
              <a:t>Groover</a:t>
            </a:r>
            <a:r>
              <a:rPr lang="en-US" sz="900" dirty="0">
                <a:solidFill>
                  <a:srgbClr val="FFFF00"/>
                </a:solidFill>
                <a:latin typeface="ff0"/>
              </a:rPr>
              <a:t>, M. P. (2008),</a:t>
            </a:r>
            <a:endParaRPr lang="en-US" sz="900" dirty="0">
              <a:solidFill>
                <a:srgbClr val="FFFF00"/>
              </a:solidFill>
              <a:latin typeface="Source Sans Pro"/>
            </a:endParaRPr>
          </a:p>
          <a:p>
            <a:r>
              <a:rPr lang="en-US" sz="900" dirty="0" smtClean="0">
                <a:solidFill>
                  <a:srgbClr val="FFFF00"/>
                </a:solidFill>
                <a:latin typeface="ff7"/>
              </a:rPr>
              <a:t>Automation</a:t>
            </a:r>
            <a:r>
              <a:rPr lang="en-US" sz="900" dirty="0">
                <a:solidFill>
                  <a:srgbClr val="FFFF00"/>
                </a:solidFill>
                <a:latin typeface="ff7"/>
              </a:rPr>
              <a:t>, Production Systems, and Computer-Integrated </a:t>
            </a:r>
            <a:r>
              <a:rPr lang="en-US" sz="900" dirty="0" smtClean="0">
                <a:solidFill>
                  <a:srgbClr val="FFFF00"/>
                </a:solidFill>
                <a:latin typeface="ff7"/>
              </a:rPr>
              <a:t>Manufacturing</a:t>
            </a:r>
            <a:r>
              <a:rPr lang="en-US" sz="900" dirty="0" smtClean="0">
                <a:solidFill>
                  <a:srgbClr val="FFFF00"/>
                </a:solidFill>
                <a:latin typeface="ff0"/>
              </a:rPr>
              <a:t>,</a:t>
            </a:r>
            <a:r>
              <a:rPr lang="en-US" sz="900" dirty="0">
                <a:solidFill>
                  <a:srgbClr val="FFFF00"/>
                </a:solidFill>
                <a:latin typeface="ff0"/>
              </a:rPr>
              <a:t> </a:t>
            </a:r>
            <a:r>
              <a:rPr lang="en-US" sz="900" dirty="0" smtClean="0">
                <a:solidFill>
                  <a:srgbClr val="FFFF00"/>
                </a:solidFill>
                <a:latin typeface="ff0"/>
              </a:rPr>
              <a:t>3</a:t>
            </a:r>
            <a:r>
              <a:rPr lang="en-US" sz="900" baseline="30000" dirty="0" smtClean="0">
                <a:solidFill>
                  <a:srgbClr val="FFFF00"/>
                </a:solidFill>
                <a:latin typeface="ff0"/>
              </a:rPr>
              <a:t>rd</a:t>
            </a:r>
            <a:r>
              <a:rPr lang="en-US" sz="900" dirty="0" smtClean="0">
                <a:solidFill>
                  <a:srgbClr val="FFFF00"/>
                </a:solidFill>
                <a:latin typeface="ff0"/>
              </a:rPr>
              <a:t> ed., </a:t>
            </a:r>
            <a:r>
              <a:rPr lang="en-US" sz="900" dirty="0" smtClean="0">
                <a:solidFill>
                  <a:srgbClr val="FFFF00"/>
                </a:solidFill>
                <a:latin typeface="ff5"/>
              </a:rPr>
              <a:t>Chapter </a:t>
            </a:r>
            <a:r>
              <a:rPr lang="en-US" sz="900" dirty="0">
                <a:solidFill>
                  <a:srgbClr val="FFFF00"/>
                </a:solidFill>
                <a:latin typeface="ff5"/>
              </a:rPr>
              <a:t>8</a:t>
            </a:r>
            <a:endParaRPr lang="en-US" sz="900" b="0" i="0" dirty="0">
              <a:solidFill>
                <a:srgbClr val="FFFF00"/>
              </a:solidFill>
              <a:effectLst/>
              <a:latin typeface="Source Sans Pro"/>
            </a:endParaRPr>
          </a:p>
        </p:txBody>
      </p:sp>
      <p:pic>
        <p:nvPicPr>
          <p:cNvPr id="15" name="Picture 14"/>
          <p:cNvPicPr>
            <a:picLocks noChangeAspect="1"/>
          </p:cNvPicPr>
          <p:nvPr/>
        </p:nvPicPr>
        <p:blipFill>
          <a:blip r:embed="rId7"/>
          <a:stretch>
            <a:fillRect/>
          </a:stretch>
        </p:blipFill>
        <p:spPr>
          <a:xfrm>
            <a:off x="1899803" y="5999446"/>
            <a:ext cx="1403453" cy="409704"/>
          </a:xfrm>
          <a:prstGeom prst="roundRect">
            <a:avLst>
              <a:gd name="adj" fmla="val 8594"/>
            </a:avLst>
          </a:prstGeom>
          <a:ln/>
        </p:spPr>
      </p:pic>
      <p:pic>
        <p:nvPicPr>
          <p:cNvPr id="16" name="Picture 15"/>
          <p:cNvPicPr>
            <a:picLocks noChangeAspect="1"/>
          </p:cNvPicPr>
          <p:nvPr/>
        </p:nvPicPr>
        <p:blipFill>
          <a:blip r:embed="rId8"/>
          <a:stretch>
            <a:fillRect/>
          </a:stretch>
        </p:blipFill>
        <p:spPr>
          <a:xfrm>
            <a:off x="6033501" y="6005129"/>
            <a:ext cx="1275005" cy="414069"/>
          </a:xfrm>
          <a:prstGeom prst="rect">
            <a:avLst/>
          </a:prstGeom>
        </p:spPr>
      </p:pic>
    </p:spTree>
    <p:extLst>
      <p:ext uri="{BB962C8B-B14F-4D97-AF65-F5344CB8AC3E}">
        <p14:creationId xmlns:p14="http://schemas.microsoft.com/office/powerpoint/2010/main" val="36307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71951" y="304703"/>
            <a:ext cx="11248101" cy="674031"/>
          </a:xfrm>
        </p:spPr>
        <p:txBody>
          <a:bodyPr/>
          <a:lstStyle/>
          <a:p>
            <a:r>
              <a:rPr lang="en-US" sz="5400" kern="0" dirty="0">
                <a:solidFill>
                  <a:srgbClr val="F3D54E"/>
                </a:solidFill>
                <a:effectLst>
                  <a:outerShdw blurRad="431800" algn="ctr" rotWithShape="0">
                    <a:prstClr val="black"/>
                  </a:outerShdw>
                </a:effectLst>
              </a:rPr>
              <a:t>Sensing </a:t>
            </a:r>
            <a:r>
              <a:rPr lang="en-US" sz="5400" dirty="0" smtClean="0"/>
              <a:t>for </a:t>
            </a:r>
            <a:r>
              <a:rPr lang="en-US" sz="5400" dirty="0"/>
              <a:t>Automation and Robotics</a:t>
            </a:r>
            <a:endParaRPr lang="en-US" dirty="0"/>
          </a:p>
        </p:txBody>
      </p:sp>
      <p:sp>
        <p:nvSpPr>
          <p:cNvPr id="10" name="Text Placeholder 9"/>
          <p:cNvSpPr>
            <a:spLocks noGrp="1"/>
          </p:cNvSpPr>
          <p:nvPr>
            <p:ph type="body" sz="quarter" idx="13"/>
          </p:nvPr>
        </p:nvSpPr>
        <p:spPr/>
        <p:txBody>
          <a:bodyPr/>
          <a:lstStyle/>
          <a:p>
            <a:endParaRPr lang="en-US" dirty="0"/>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4</a:t>
            </a:fld>
            <a:endParaRPr lang="en-US" dirty="0">
              <a:solidFill>
                <a:prstClr val="white"/>
              </a:solidFill>
            </a:endParaRPr>
          </a:p>
        </p:txBody>
      </p:sp>
      <p:pic>
        <p:nvPicPr>
          <p:cNvPr id="11" name="Content Placeholder 10"/>
          <p:cNvPicPr>
            <a:picLocks noGrp="1" noChangeAspect="1"/>
          </p:cNvPicPr>
          <p:nvPr>
            <p:ph sz="quarter" idx="15"/>
          </p:nvPr>
        </p:nvPicPr>
        <p:blipFill>
          <a:blip r:embed="rId3">
            <a:extLst>
              <a:ext uri="{28A0092B-C50C-407E-A947-70E740481C1C}">
                <a14:useLocalDpi xmlns:a14="http://schemas.microsoft.com/office/drawing/2010/main" val="0"/>
              </a:ext>
            </a:extLst>
          </a:blip>
          <a:stretch>
            <a:fillRect/>
          </a:stretch>
        </p:blipFill>
        <p:spPr>
          <a:xfrm>
            <a:off x="836319" y="1243325"/>
            <a:ext cx="4870801" cy="4649787"/>
          </a:xfrm>
          <a:prstGeom prst="rect">
            <a:avLst/>
          </a:prstGeom>
        </p:spPr>
      </p:pic>
      <p:sp>
        <p:nvSpPr>
          <p:cNvPr id="3" name="Rectangle 2"/>
          <p:cNvSpPr/>
          <p:nvPr/>
        </p:nvSpPr>
        <p:spPr>
          <a:xfrm>
            <a:off x="5872780" y="1277454"/>
            <a:ext cx="6096000" cy="3862596"/>
          </a:xfrm>
          <a:prstGeom prst="rect">
            <a:avLst/>
          </a:prstGeom>
        </p:spPr>
        <p:txBody>
          <a:bodyPr>
            <a:spAutoFit/>
          </a:bodyPr>
          <a:lstStyle/>
          <a:p>
            <a:r>
              <a:rPr lang="en-US" sz="2000" dirty="0" smtClean="0"/>
              <a:t>The</a:t>
            </a:r>
            <a:r>
              <a:rPr lang="en-US" sz="2000" dirty="0"/>
              <a:t> combination of </a:t>
            </a:r>
            <a:r>
              <a:rPr lang="en-US" sz="2000" b="1" dirty="0" smtClean="0"/>
              <a:t>Drive</a:t>
            </a:r>
            <a:r>
              <a:rPr lang="en-US" sz="2000" b="1" dirty="0"/>
              <a:t> system, </a:t>
            </a:r>
            <a:r>
              <a:rPr lang="en-US" sz="2000" b="1" dirty="0" smtClean="0"/>
              <a:t>Sensors</a:t>
            </a:r>
            <a:r>
              <a:rPr lang="en-US" sz="2000" b="1" dirty="0"/>
              <a:t>, and </a:t>
            </a:r>
            <a:r>
              <a:rPr lang="en-US" sz="2000" b="1" dirty="0" smtClean="0"/>
              <a:t>Programmable </a:t>
            </a:r>
            <a:r>
              <a:rPr lang="en-US" sz="2000" b="1" dirty="0"/>
              <a:t>Loop </a:t>
            </a:r>
            <a:r>
              <a:rPr lang="en-US" sz="2000" b="1" dirty="0" smtClean="0"/>
              <a:t>Controller </a:t>
            </a:r>
            <a:r>
              <a:rPr lang="en-US" sz="2000" b="1" dirty="0"/>
              <a:t>(PLC) </a:t>
            </a:r>
            <a:r>
              <a:rPr lang="en-US" sz="2000" dirty="0" smtClean="0"/>
              <a:t>determines </a:t>
            </a:r>
            <a:r>
              <a:rPr lang="en-US" sz="2000" dirty="0"/>
              <a:t>the dynamic response characteristics of the Industrial </a:t>
            </a:r>
            <a:r>
              <a:rPr lang="en-US" sz="2000" dirty="0" smtClean="0"/>
              <a:t>manipulator.</a:t>
            </a:r>
            <a:endParaRPr lang="en-US" sz="2000" dirty="0"/>
          </a:p>
          <a:p>
            <a:pPr>
              <a:spcBef>
                <a:spcPts val="600"/>
              </a:spcBef>
            </a:pPr>
            <a:r>
              <a:rPr lang="en-US" sz="2000" b="1" dirty="0" smtClean="0"/>
              <a:t>A </a:t>
            </a:r>
            <a:r>
              <a:rPr lang="en-US" sz="2000" b="1" dirty="0"/>
              <a:t>Real-Time Guaranteed Deadline is defined by application problem domain</a:t>
            </a:r>
            <a:r>
              <a:rPr lang="en-US" sz="2000" dirty="0"/>
              <a:t>, usually two components to a deadline :</a:t>
            </a:r>
            <a:endParaRPr lang="en-US" sz="2000" dirty="0" smtClean="0"/>
          </a:p>
          <a:p>
            <a:pPr marL="511175" lvl="1" indent="-285750">
              <a:spcBef>
                <a:spcPts val="600"/>
              </a:spcBef>
              <a:buFont typeface="Arial" panose="020B0604020202020204" pitchFamily="34" charset="0"/>
              <a:buChar char="•"/>
            </a:pPr>
            <a:r>
              <a:rPr lang="en-US" dirty="0"/>
              <a:t>The </a:t>
            </a:r>
            <a:r>
              <a:rPr lang="en-US" i="1" dirty="0"/>
              <a:t>period </a:t>
            </a:r>
            <a:r>
              <a:rPr lang="en-US" dirty="0"/>
              <a:t>is the interval at which events </a:t>
            </a:r>
            <a:r>
              <a:rPr lang="en-US" dirty="0" smtClean="0"/>
              <a:t>occur also called </a:t>
            </a:r>
            <a:r>
              <a:rPr lang="en-US" b="1" dirty="0" smtClean="0"/>
              <a:t>cycle-time</a:t>
            </a:r>
            <a:r>
              <a:rPr lang="en-US" dirty="0" smtClean="0"/>
              <a:t>. </a:t>
            </a:r>
            <a:endParaRPr lang="en-US" dirty="0"/>
          </a:p>
          <a:p>
            <a:pPr marL="511175" lvl="1" indent="-285750">
              <a:spcBef>
                <a:spcPts val="600"/>
              </a:spcBef>
              <a:buFont typeface="Arial" panose="020B0604020202020204" pitchFamily="34" charset="0"/>
              <a:buChar char="•"/>
            </a:pPr>
            <a:r>
              <a:rPr lang="en-US" dirty="0"/>
              <a:t>The </a:t>
            </a:r>
            <a:r>
              <a:rPr lang="en-US" i="1" dirty="0"/>
              <a:t>Maximum Latency</a:t>
            </a:r>
            <a:r>
              <a:rPr lang="en-US" dirty="0"/>
              <a:t> is the largest time delay acceptable in servicing the event before causing a failure</a:t>
            </a:r>
            <a:r>
              <a:rPr lang="en-US" dirty="0" smtClean="0"/>
              <a:t>.</a:t>
            </a:r>
            <a:endParaRPr lang="en-US" sz="2000" dirty="0"/>
          </a:p>
        </p:txBody>
      </p:sp>
      <p:sp>
        <p:nvSpPr>
          <p:cNvPr id="5" name="TextBox 4"/>
          <p:cNvSpPr txBox="1"/>
          <p:nvPr/>
        </p:nvSpPr>
        <p:spPr>
          <a:xfrm>
            <a:off x="2638097" y="3478924"/>
            <a:ext cx="838691" cy="369332"/>
          </a:xfrm>
          <a:prstGeom prst="rect">
            <a:avLst/>
          </a:prstGeom>
          <a:noFill/>
        </p:spPr>
        <p:txBody>
          <a:bodyPr wrap="none" rtlCol="0">
            <a:spAutoFit/>
          </a:bodyPr>
          <a:lstStyle/>
          <a:p>
            <a:r>
              <a:rPr lang="en-US" dirty="0" smtClean="0">
                <a:solidFill>
                  <a:srgbClr val="FF0000"/>
                </a:solidFill>
                <a:latin typeface="+mn-lt"/>
              </a:rPr>
              <a:t>250us</a:t>
            </a:r>
          </a:p>
        </p:txBody>
      </p:sp>
      <p:pic>
        <p:nvPicPr>
          <p:cNvPr id="18" name="Picture 17"/>
          <p:cNvPicPr>
            <a:picLocks noChangeAspect="1"/>
          </p:cNvPicPr>
          <p:nvPr/>
        </p:nvPicPr>
        <p:blipFill>
          <a:blip r:embed="rId4"/>
          <a:stretch>
            <a:fillRect/>
          </a:stretch>
        </p:blipFill>
        <p:spPr>
          <a:xfrm>
            <a:off x="7485067" y="4855056"/>
            <a:ext cx="3372120" cy="1935847"/>
          </a:xfrm>
          <a:prstGeom prst="rect">
            <a:avLst/>
          </a:prstGeom>
        </p:spPr>
      </p:pic>
    </p:spTree>
    <p:extLst>
      <p:ext uri="{BB962C8B-B14F-4D97-AF65-F5344CB8AC3E}">
        <p14:creationId xmlns:p14="http://schemas.microsoft.com/office/powerpoint/2010/main" val="402372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71951" y="304703"/>
            <a:ext cx="11248101" cy="674031"/>
          </a:xfrm>
        </p:spPr>
        <p:txBody>
          <a:bodyPr/>
          <a:lstStyle/>
          <a:p>
            <a:r>
              <a:rPr lang="en-US" sz="5400" kern="0" dirty="0">
                <a:solidFill>
                  <a:srgbClr val="F3D54E"/>
                </a:solidFill>
                <a:effectLst>
                  <a:outerShdw blurRad="431800" algn="ctr" rotWithShape="0">
                    <a:prstClr val="black"/>
                  </a:outerShdw>
                </a:effectLst>
              </a:rPr>
              <a:t>Sensing </a:t>
            </a:r>
            <a:r>
              <a:rPr lang="en-US" sz="5400" dirty="0" smtClean="0"/>
              <a:t>for </a:t>
            </a:r>
            <a:r>
              <a:rPr lang="en-US" sz="5400" dirty="0"/>
              <a:t>Automation and Robotics</a:t>
            </a:r>
            <a:endParaRPr lang="en-US" dirty="0"/>
          </a:p>
        </p:txBody>
      </p:sp>
      <p:sp>
        <p:nvSpPr>
          <p:cNvPr id="10" name="Text Placeholder 9"/>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5</a:t>
            </a:fld>
            <a:endParaRPr lang="en-US" dirty="0">
              <a:solidFill>
                <a:prstClr val="white"/>
              </a:solidFill>
            </a:endParaRPr>
          </a:p>
        </p:txBody>
      </p:sp>
      <p:pic>
        <p:nvPicPr>
          <p:cNvPr id="18" name="Content Placeholder 17"/>
          <p:cNvPicPr>
            <a:picLocks noGrp="1" noChangeAspect="1"/>
          </p:cNvPicPr>
          <p:nvPr>
            <p:ph sz="quarter" idx="15"/>
          </p:nvPr>
        </p:nvPicPr>
        <p:blipFill>
          <a:blip r:embed="rId3"/>
          <a:stretch>
            <a:fillRect/>
          </a:stretch>
        </p:blipFill>
        <p:spPr>
          <a:xfrm>
            <a:off x="155348" y="1333972"/>
            <a:ext cx="5550842" cy="4649787"/>
          </a:xfrm>
          <a:prstGeom prst="rect">
            <a:avLst/>
          </a:prstGeom>
        </p:spPr>
      </p:pic>
      <p:sp>
        <p:nvSpPr>
          <p:cNvPr id="19" name="Rectangle 18"/>
          <p:cNvSpPr/>
          <p:nvPr/>
        </p:nvSpPr>
        <p:spPr>
          <a:xfrm>
            <a:off x="6756400" y="1277454"/>
            <a:ext cx="5212380" cy="3493264"/>
          </a:xfrm>
          <a:prstGeom prst="rect">
            <a:avLst/>
          </a:prstGeom>
        </p:spPr>
        <p:txBody>
          <a:bodyPr wrap="square">
            <a:spAutoFit/>
          </a:bodyPr>
          <a:lstStyle/>
          <a:p>
            <a:r>
              <a:rPr lang="en-US" dirty="0" smtClean="0"/>
              <a:t>In </a:t>
            </a:r>
            <a:r>
              <a:rPr lang="en-US" b="1" dirty="0" smtClean="0"/>
              <a:t>Programmable </a:t>
            </a:r>
            <a:r>
              <a:rPr lang="en-US" b="1" dirty="0" smtClean="0"/>
              <a:t>Loop Controllers (PLC) </a:t>
            </a:r>
            <a:r>
              <a:rPr lang="en-US" dirty="0" smtClean="0"/>
              <a:t>program CPU execution three </a:t>
            </a:r>
            <a:r>
              <a:rPr lang="en-US" dirty="0" smtClean="0"/>
              <a:t>factors </a:t>
            </a:r>
            <a:r>
              <a:rPr lang="en-US" dirty="0" smtClean="0"/>
              <a:t>shall be </a:t>
            </a:r>
            <a:r>
              <a:rPr lang="en-US" dirty="0" smtClean="0"/>
              <a:t>examined : </a:t>
            </a:r>
          </a:p>
          <a:p>
            <a:pPr marL="171450" indent="-171450">
              <a:spcBef>
                <a:spcPts val="600"/>
              </a:spcBef>
              <a:buFont typeface="Arial" panose="020B0604020202020204" pitchFamily="34" charset="0"/>
              <a:buChar char="•"/>
            </a:pPr>
            <a:r>
              <a:rPr lang="en-US" dirty="0" smtClean="0">
                <a:solidFill>
                  <a:schemeClr val="accent3"/>
                </a:solidFill>
              </a:rPr>
              <a:t>WCET </a:t>
            </a:r>
            <a:r>
              <a:rPr lang="en-US" dirty="0">
                <a:solidFill>
                  <a:schemeClr val="accent3"/>
                </a:solidFill>
              </a:rPr>
              <a:t>(Worst-Case Execution Time</a:t>
            </a:r>
            <a:r>
              <a:rPr lang="en-US" dirty="0" smtClean="0">
                <a:solidFill>
                  <a:schemeClr val="accent3"/>
                </a:solidFill>
              </a:rPr>
              <a:t>) </a:t>
            </a:r>
            <a:r>
              <a:rPr lang="en-US" sz="1400" dirty="0" smtClean="0"/>
              <a:t>— For reliable</a:t>
            </a:r>
            <a:r>
              <a:rPr lang="en-US" sz="1400" dirty="0"/>
              <a:t> real-time </a:t>
            </a:r>
            <a:r>
              <a:rPr lang="en-US" sz="1400" dirty="0" smtClean="0"/>
              <a:t>systems understanding </a:t>
            </a:r>
            <a:r>
              <a:rPr lang="en-US" sz="1400" dirty="0"/>
              <a:t>the worst case timing </a:t>
            </a:r>
            <a:r>
              <a:rPr lang="en-US" sz="1400" dirty="0" smtClean="0"/>
              <a:t>behavior </a:t>
            </a:r>
            <a:r>
              <a:rPr lang="en-US" sz="1400" dirty="0"/>
              <a:t>of software </a:t>
            </a:r>
            <a:r>
              <a:rPr lang="en-US" sz="1400" dirty="0" smtClean="0"/>
              <a:t>is very important and critical to guaranty functional safety behavior. </a:t>
            </a:r>
          </a:p>
          <a:p>
            <a:pPr marL="171450" indent="-171450">
              <a:spcBef>
                <a:spcPts val="600"/>
              </a:spcBef>
              <a:buFont typeface="Arial" panose="020B0604020202020204" pitchFamily="34" charset="0"/>
              <a:buChar char="•"/>
            </a:pPr>
            <a:r>
              <a:rPr lang="en-US" dirty="0" smtClean="0">
                <a:solidFill>
                  <a:schemeClr val="accent3"/>
                </a:solidFill>
              </a:rPr>
              <a:t>Execution Jitter  </a:t>
            </a:r>
            <a:r>
              <a:rPr lang="en-US" sz="1400" dirty="0"/>
              <a:t>—  Being early sometimes as bad as being </a:t>
            </a:r>
            <a:r>
              <a:rPr lang="en-US" sz="1400" dirty="0" smtClean="0"/>
              <a:t>late. The </a:t>
            </a:r>
            <a:r>
              <a:rPr lang="en-US" sz="1400" dirty="0"/>
              <a:t>goal is to be </a:t>
            </a:r>
            <a:r>
              <a:rPr lang="en-US" sz="1400" dirty="0" smtClean="0"/>
              <a:t>On-Time. </a:t>
            </a:r>
          </a:p>
          <a:p>
            <a:pPr marL="171450" indent="-171450">
              <a:spcBef>
                <a:spcPts val="600"/>
              </a:spcBef>
              <a:buFont typeface="Arial" panose="020B0604020202020204" pitchFamily="34" charset="0"/>
              <a:buChar char="•"/>
            </a:pPr>
            <a:r>
              <a:rPr lang="en-US" dirty="0">
                <a:solidFill>
                  <a:schemeClr val="accent3"/>
                </a:solidFill>
              </a:rPr>
              <a:t>Context Switch  </a:t>
            </a:r>
            <a:r>
              <a:rPr lang="en-US" sz="1400" dirty="0" smtClean="0"/>
              <a:t>— The scheduling of RT-task introduce execution latency (interrupt </a:t>
            </a:r>
            <a:r>
              <a:rPr lang="en-US" sz="1400" dirty="0"/>
              <a:t>latency + handler duration + scheduler latency + scheduler </a:t>
            </a:r>
            <a:r>
              <a:rPr lang="en-US" sz="1400" dirty="0" smtClean="0"/>
              <a:t>duration)  that might become significant. </a:t>
            </a:r>
            <a:endParaRPr lang="en-US" sz="1400" dirty="0"/>
          </a:p>
        </p:txBody>
      </p:sp>
    </p:spTree>
    <p:extLst>
      <p:ext uri="{BB962C8B-B14F-4D97-AF65-F5344CB8AC3E}">
        <p14:creationId xmlns:p14="http://schemas.microsoft.com/office/powerpoint/2010/main" val="153325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71951" y="304703"/>
            <a:ext cx="11248101" cy="674031"/>
          </a:xfrm>
        </p:spPr>
        <p:txBody>
          <a:bodyPr/>
          <a:lstStyle/>
          <a:p>
            <a:r>
              <a:rPr lang="en-US" sz="5400" kern="0" dirty="0">
                <a:solidFill>
                  <a:srgbClr val="F3D54E"/>
                </a:solidFill>
                <a:effectLst>
                  <a:outerShdw blurRad="431800" algn="ctr" rotWithShape="0">
                    <a:prstClr val="black"/>
                  </a:outerShdw>
                </a:effectLst>
              </a:rPr>
              <a:t>Sensing </a:t>
            </a:r>
            <a:r>
              <a:rPr lang="en-US" sz="5400" dirty="0" smtClean="0"/>
              <a:t>for </a:t>
            </a:r>
            <a:r>
              <a:rPr lang="en-US" sz="5400" dirty="0"/>
              <a:t>Automation and Robotics</a:t>
            </a:r>
            <a:endParaRPr lang="en-US" dirty="0"/>
          </a:p>
        </p:txBody>
      </p:sp>
      <p:sp>
        <p:nvSpPr>
          <p:cNvPr id="10" name="Text Placeholder 9"/>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6</a:t>
            </a:fld>
            <a:endParaRPr lang="en-US" dirty="0">
              <a:solidFill>
                <a:prstClr val="white"/>
              </a:solidFill>
            </a:endParaRPr>
          </a:p>
        </p:txBody>
      </p:sp>
      <p:pic>
        <p:nvPicPr>
          <p:cNvPr id="11" name="Content Placeholder 10"/>
          <p:cNvPicPr>
            <a:picLocks noGrp="1" noChangeAspect="1"/>
          </p:cNvPicPr>
          <p:nvPr>
            <p:ph sz="quarter" idx="15"/>
          </p:nvPr>
        </p:nvPicPr>
        <p:blipFill>
          <a:blip r:embed="rId2">
            <a:extLst>
              <a:ext uri="{28A0092B-C50C-407E-A947-70E740481C1C}">
                <a14:useLocalDpi xmlns:a14="http://schemas.microsoft.com/office/drawing/2010/main" val="0"/>
              </a:ext>
            </a:extLst>
          </a:blip>
          <a:stretch>
            <a:fillRect/>
          </a:stretch>
        </p:blipFill>
        <p:spPr>
          <a:xfrm>
            <a:off x="1039863" y="1260389"/>
            <a:ext cx="5618846" cy="4649787"/>
          </a:xfrm>
          <a:prstGeom prst="rect">
            <a:avLst/>
          </a:prstGeom>
        </p:spPr>
      </p:pic>
      <p:sp>
        <p:nvSpPr>
          <p:cNvPr id="17" name="Rectangle 16"/>
          <p:cNvSpPr/>
          <p:nvPr/>
        </p:nvSpPr>
        <p:spPr>
          <a:xfrm>
            <a:off x="6756400" y="1260389"/>
            <a:ext cx="5212380" cy="2846933"/>
          </a:xfrm>
          <a:prstGeom prst="rect">
            <a:avLst/>
          </a:prstGeom>
        </p:spPr>
        <p:txBody>
          <a:bodyPr wrap="square">
            <a:spAutoFit/>
          </a:bodyPr>
          <a:lstStyle/>
          <a:p>
            <a:r>
              <a:rPr lang="en-US" dirty="0"/>
              <a:t>Three factors may be examined </a:t>
            </a:r>
            <a:r>
              <a:rPr lang="en-US" b="1" dirty="0" smtClean="0"/>
              <a:t>in </a:t>
            </a:r>
            <a:r>
              <a:rPr lang="en-US" b="1" dirty="0"/>
              <a:t>Drive </a:t>
            </a:r>
            <a:r>
              <a:rPr lang="en-US" b="1" dirty="0" smtClean="0"/>
              <a:t>system and Sensors data acquisition</a:t>
            </a:r>
            <a:r>
              <a:rPr lang="en-US" dirty="0" smtClean="0"/>
              <a:t> program </a:t>
            </a:r>
            <a:r>
              <a:rPr lang="en-US" dirty="0" smtClean="0"/>
              <a:t>:</a:t>
            </a:r>
            <a:r>
              <a:rPr lang="en-US" dirty="0" smtClean="0"/>
              <a:t/>
            </a:r>
            <a:br>
              <a:rPr lang="en-US" dirty="0" smtClean="0"/>
            </a:br>
            <a:endParaRPr lang="en-US" dirty="0" smtClean="0"/>
          </a:p>
          <a:p>
            <a:pPr marL="171450" indent="-171450">
              <a:spcBef>
                <a:spcPts val="600"/>
              </a:spcBef>
              <a:buFont typeface="Arial" panose="020B0604020202020204" pitchFamily="34" charset="0"/>
              <a:buChar char="•"/>
            </a:pPr>
            <a:r>
              <a:rPr lang="en-US" dirty="0" smtClean="0">
                <a:solidFill>
                  <a:schemeClr val="accent3"/>
                </a:solidFill>
              </a:rPr>
              <a:t>IO Latency (Guaranteed) </a:t>
            </a:r>
            <a:r>
              <a:rPr lang="en-US" sz="1400" dirty="0" smtClean="0"/>
              <a:t>—  </a:t>
            </a:r>
            <a:r>
              <a:rPr lang="en-US" sz="1400" dirty="0"/>
              <a:t>For reliable real-time systems understanding the worst case </a:t>
            </a:r>
            <a:r>
              <a:rPr lang="en-US" sz="1400" dirty="0" smtClean="0"/>
              <a:t>IO timing </a:t>
            </a:r>
            <a:r>
              <a:rPr lang="en-US" sz="1400" dirty="0"/>
              <a:t>behavior of </a:t>
            </a:r>
            <a:r>
              <a:rPr lang="en-US" sz="1400" dirty="0" smtClean="0"/>
              <a:t>hardware is </a:t>
            </a:r>
            <a:r>
              <a:rPr lang="en-US" sz="1400" dirty="0"/>
              <a:t>very </a:t>
            </a:r>
            <a:r>
              <a:rPr lang="en-US" sz="1400" dirty="0" smtClean="0"/>
              <a:t>important.</a:t>
            </a:r>
            <a:endParaRPr lang="en-US" sz="1400" dirty="0" smtClean="0"/>
          </a:p>
          <a:p>
            <a:pPr marL="171450" indent="-171450">
              <a:spcBef>
                <a:spcPts val="600"/>
              </a:spcBef>
              <a:buFont typeface="Arial" panose="020B0604020202020204" pitchFamily="34" charset="0"/>
              <a:buChar char="•"/>
            </a:pPr>
            <a:r>
              <a:rPr lang="en-US" dirty="0">
                <a:solidFill>
                  <a:schemeClr val="accent3"/>
                </a:solidFill>
              </a:rPr>
              <a:t>IO Jitter</a:t>
            </a:r>
            <a:r>
              <a:rPr lang="en-US" sz="1400" dirty="0">
                <a:solidFill>
                  <a:schemeClr val="accent3"/>
                </a:solidFill>
              </a:rPr>
              <a:t> </a:t>
            </a:r>
            <a:r>
              <a:rPr lang="en-US" sz="1400" dirty="0"/>
              <a:t>— </a:t>
            </a:r>
            <a:r>
              <a:rPr lang="en-US" sz="1400" dirty="0" smtClean="0"/>
              <a:t>Time-difference </a:t>
            </a:r>
            <a:r>
              <a:rPr lang="en-US" sz="1400" dirty="0"/>
              <a:t>between </a:t>
            </a:r>
            <a:r>
              <a:rPr lang="en-US" sz="1400" dirty="0" smtClean="0"/>
              <a:t>Sensor </a:t>
            </a:r>
            <a:r>
              <a:rPr lang="en-US" sz="1400" dirty="0" smtClean="0"/>
              <a:t>(or Actuator) </a:t>
            </a:r>
            <a:r>
              <a:rPr lang="en-US" sz="1400" dirty="0" smtClean="0"/>
              <a:t>the </a:t>
            </a:r>
            <a:r>
              <a:rPr lang="en-US" sz="1400" dirty="0"/>
              <a:t>minimal </a:t>
            </a:r>
            <a:r>
              <a:rPr lang="en-US" sz="1400" dirty="0" smtClean="0"/>
              <a:t>response </a:t>
            </a:r>
            <a:r>
              <a:rPr lang="en-US" sz="1400" dirty="0"/>
              <a:t>time and the maximal response </a:t>
            </a:r>
            <a:r>
              <a:rPr lang="en-US" sz="1400" dirty="0" smtClean="0"/>
              <a:t>time. </a:t>
            </a:r>
          </a:p>
          <a:p>
            <a:pPr marL="171450" indent="-171450">
              <a:spcBef>
                <a:spcPts val="600"/>
              </a:spcBef>
              <a:buFont typeface="Arial" panose="020B0604020202020204" pitchFamily="34" charset="0"/>
              <a:buChar char="•"/>
            </a:pPr>
            <a:r>
              <a:rPr lang="en-US" dirty="0">
                <a:solidFill>
                  <a:schemeClr val="accent3"/>
                </a:solidFill>
              </a:rPr>
              <a:t>Working set-size  </a:t>
            </a:r>
            <a:r>
              <a:rPr lang="en-US" sz="1400" dirty="0"/>
              <a:t>— </a:t>
            </a:r>
            <a:r>
              <a:rPr lang="en-US" sz="1400" dirty="0" smtClean="0"/>
              <a:t> Defined  </a:t>
            </a:r>
            <a:r>
              <a:rPr lang="en-US" sz="1400" dirty="0"/>
              <a:t># of B/KB/MB per Read/Written </a:t>
            </a:r>
            <a:r>
              <a:rPr lang="en-US" sz="1400" dirty="0" smtClean="0"/>
              <a:t>every cycle.</a:t>
            </a:r>
            <a:endParaRPr lang="en-US" sz="1400" dirty="0"/>
          </a:p>
        </p:txBody>
      </p:sp>
    </p:spTree>
    <p:extLst>
      <p:ext uri="{BB962C8B-B14F-4D97-AF65-F5344CB8AC3E}">
        <p14:creationId xmlns:p14="http://schemas.microsoft.com/office/powerpoint/2010/main" val="4247147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71951" y="304703"/>
            <a:ext cx="11248101" cy="674031"/>
          </a:xfrm>
        </p:spPr>
        <p:txBody>
          <a:bodyPr/>
          <a:lstStyle/>
          <a:p>
            <a:r>
              <a:rPr lang="en-US" sz="5400" kern="0" dirty="0">
                <a:solidFill>
                  <a:srgbClr val="F3D54E"/>
                </a:solidFill>
                <a:effectLst>
                  <a:outerShdw blurRad="431800" algn="ctr" rotWithShape="0">
                    <a:prstClr val="black"/>
                  </a:outerShdw>
                </a:effectLst>
              </a:rPr>
              <a:t>Sensing </a:t>
            </a:r>
            <a:r>
              <a:rPr lang="en-US" sz="5400" dirty="0" smtClean="0"/>
              <a:t>for </a:t>
            </a:r>
            <a:r>
              <a:rPr lang="en-US" sz="5400" dirty="0"/>
              <a:t>Automation and Robotics</a:t>
            </a:r>
            <a:endParaRPr lang="en-US" dirty="0"/>
          </a:p>
        </p:txBody>
      </p:sp>
      <p:sp>
        <p:nvSpPr>
          <p:cNvPr id="10" name="Text Placeholder 9"/>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7</a:t>
            </a:fld>
            <a:endParaRPr lang="en-US" dirty="0">
              <a:solidFill>
                <a:prstClr val="white"/>
              </a:solidFill>
            </a:endParaRPr>
          </a:p>
        </p:txBody>
      </p:sp>
      <p:pic>
        <p:nvPicPr>
          <p:cNvPr id="12" name="Content Placeholder 11"/>
          <p:cNvPicPr>
            <a:picLocks noGrp="1" noChangeAspect="1"/>
          </p:cNvPicPr>
          <p:nvPr>
            <p:ph sz="quarter" idx="15"/>
          </p:nvPr>
        </p:nvPicPr>
        <p:blipFill>
          <a:blip r:embed="rId3">
            <a:extLst>
              <a:ext uri="{28A0092B-C50C-407E-A947-70E740481C1C}">
                <a14:useLocalDpi xmlns:a14="http://schemas.microsoft.com/office/drawing/2010/main" val="0"/>
              </a:ext>
            </a:extLst>
          </a:blip>
          <a:stretch>
            <a:fillRect/>
          </a:stretch>
        </p:blipFill>
        <p:spPr>
          <a:xfrm>
            <a:off x="669594" y="1122956"/>
            <a:ext cx="5218740" cy="4829283"/>
          </a:xfrm>
          <a:prstGeom prst="rect">
            <a:avLst/>
          </a:prstGeom>
        </p:spPr>
      </p:pic>
      <p:sp>
        <p:nvSpPr>
          <p:cNvPr id="13" name="Rectangle 12"/>
          <p:cNvSpPr/>
          <p:nvPr/>
        </p:nvSpPr>
        <p:spPr>
          <a:xfrm>
            <a:off x="6507672" y="1218327"/>
            <a:ext cx="5212380" cy="2708434"/>
          </a:xfrm>
          <a:prstGeom prst="rect">
            <a:avLst/>
          </a:prstGeom>
        </p:spPr>
        <p:txBody>
          <a:bodyPr wrap="square">
            <a:spAutoFit/>
          </a:bodyPr>
          <a:lstStyle/>
          <a:p>
            <a:r>
              <a:rPr lang="en-US" dirty="0" smtClean="0"/>
              <a:t>A </a:t>
            </a:r>
            <a:r>
              <a:rPr lang="en-US" b="1" dirty="0" smtClean="0"/>
              <a:t>Programmable </a:t>
            </a:r>
            <a:r>
              <a:rPr lang="en-US" b="1" dirty="0" smtClean="0"/>
              <a:t>Loop Controllers (PLC) </a:t>
            </a:r>
            <a:r>
              <a:rPr lang="en-US" dirty="0" smtClean="0"/>
              <a:t>program in </a:t>
            </a:r>
            <a:r>
              <a:rPr lang="en-US" dirty="0" smtClean="0"/>
              <a:t>Multicore </a:t>
            </a:r>
            <a:r>
              <a:rPr lang="en-US" dirty="0"/>
              <a:t>CPU </a:t>
            </a:r>
            <a:r>
              <a:rPr lang="en-US" dirty="0" smtClean="0"/>
              <a:t>execution context require </a:t>
            </a:r>
            <a:r>
              <a:rPr lang="en-US" dirty="0"/>
              <a:t>scalability :</a:t>
            </a:r>
            <a:endParaRPr lang="en-US" dirty="0" smtClean="0"/>
          </a:p>
          <a:p>
            <a:pPr marL="171450" indent="-171450">
              <a:spcBef>
                <a:spcPts val="600"/>
              </a:spcBef>
              <a:buFont typeface="Arial" panose="020B0604020202020204" pitchFamily="34" charset="0"/>
              <a:buChar char="•"/>
            </a:pPr>
            <a:r>
              <a:rPr lang="en-US" dirty="0">
                <a:solidFill>
                  <a:schemeClr val="accent3"/>
                </a:solidFill>
              </a:rPr>
              <a:t>Concurrent </a:t>
            </a:r>
            <a:r>
              <a:rPr lang="en-US" dirty="0" smtClean="0">
                <a:solidFill>
                  <a:schemeClr val="accent3"/>
                </a:solidFill>
              </a:rPr>
              <a:t>CPU Traffic </a:t>
            </a:r>
            <a:r>
              <a:rPr lang="en-US" dirty="0" smtClean="0">
                <a:solidFill>
                  <a:schemeClr val="accent3"/>
                </a:solidFill>
              </a:rPr>
              <a:t>(.</a:t>
            </a:r>
            <a:r>
              <a:rPr lang="en-US" dirty="0" err="1" smtClean="0">
                <a:solidFill>
                  <a:schemeClr val="accent3"/>
                </a:solidFill>
              </a:rPr>
              <a:t>e.g</a:t>
            </a:r>
            <a:r>
              <a:rPr lang="en-US" dirty="0" smtClean="0">
                <a:solidFill>
                  <a:schemeClr val="accent3"/>
                </a:solidFill>
              </a:rPr>
              <a:t> Noisy-Neighbors) </a:t>
            </a:r>
            <a:r>
              <a:rPr lang="en-US" sz="1400" dirty="0" smtClean="0"/>
              <a:t>CPU penalty </a:t>
            </a:r>
            <a:r>
              <a:rPr lang="en-US" sz="1400" dirty="0"/>
              <a:t>is general concern </a:t>
            </a:r>
            <a:r>
              <a:rPr lang="en-US" sz="1400" dirty="0" smtClean="0"/>
              <a:t>that usually requires </a:t>
            </a:r>
            <a:r>
              <a:rPr lang="en-US" sz="1400" dirty="0"/>
              <a:t>resource </a:t>
            </a:r>
            <a:r>
              <a:rPr lang="en-US" sz="1400" dirty="0" smtClean="0"/>
              <a:t>memory &amp; cache isolation </a:t>
            </a:r>
            <a:r>
              <a:rPr lang="en-US" sz="1400" dirty="0" smtClean="0"/>
              <a:t>(cache misses </a:t>
            </a:r>
            <a:r>
              <a:rPr lang="en-US" sz="1400" dirty="0" smtClean="0"/>
              <a:t>or  cache eviction,…) and Task-to-CPU affinity (load balancing avoidance) .</a:t>
            </a:r>
          </a:p>
          <a:p>
            <a:pPr marL="171450" indent="-171450">
              <a:spcBef>
                <a:spcPts val="600"/>
              </a:spcBef>
              <a:buFont typeface="Arial" panose="020B0604020202020204" pitchFamily="34" charset="0"/>
              <a:buChar char="•"/>
            </a:pPr>
            <a:r>
              <a:rPr lang="en-US" dirty="0">
                <a:solidFill>
                  <a:schemeClr val="accent3"/>
                </a:solidFill>
              </a:rPr>
              <a:t>Concurrent </a:t>
            </a:r>
            <a:r>
              <a:rPr lang="en-US" dirty="0" smtClean="0">
                <a:solidFill>
                  <a:schemeClr val="accent3"/>
                </a:solidFill>
              </a:rPr>
              <a:t>IO Traffic </a:t>
            </a:r>
            <a:r>
              <a:rPr lang="en-US" sz="1400" dirty="0" smtClean="0"/>
              <a:t>Bus arbitration penalty is general concern that require resource isolation or </a:t>
            </a:r>
            <a:r>
              <a:rPr lang="en-US" sz="1400" dirty="0" err="1" smtClean="0"/>
              <a:t>affini</a:t>
            </a:r>
            <a:endParaRPr lang="en-US" sz="1400" dirty="0"/>
          </a:p>
        </p:txBody>
      </p:sp>
    </p:spTree>
    <p:extLst>
      <p:ext uri="{BB962C8B-B14F-4D97-AF65-F5344CB8AC3E}">
        <p14:creationId xmlns:p14="http://schemas.microsoft.com/office/powerpoint/2010/main" val="2633395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PROTOTYPING WITH </a:t>
            </a:r>
            <a:r>
              <a:rPr lang="en-US" dirty="0"/>
              <a:t>Sensors and Actuators</a:t>
            </a:r>
          </a:p>
        </p:txBody>
      </p:sp>
      <p:sp>
        <p:nvSpPr>
          <p:cNvPr id="7" name="Text Placeholder 6"/>
          <p:cNvSpPr>
            <a:spLocks noGrp="1"/>
          </p:cNvSpPr>
          <p:nvPr>
            <p:ph type="body" sz="quarter" idx="11"/>
          </p:nvPr>
        </p:nvSpPr>
        <p:spPr>
          <a:xfrm>
            <a:off x="471951" y="4443499"/>
            <a:ext cx="11248100" cy="420564"/>
          </a:xfrm>
        </p:spPr>
        <p:txBody>
          <a:bodyPr/>
          <a:lstStyle/>
          <a:p>
            <a:r>
              <a:rPr lang="en-US" dirty="0">
                <a:hlinkClick r:id="rId3"/>
              </a:rPr>
              <a:t>https://</a:t>
            </a:r>
            <a:r>
              <a:rPr lang="en-US" dirty="0" smtClean="0">
                <a:hlinkClick r:id="rId3"/>
              </a:rPr>
              <a:t>software.intel.com/en-us/industrial-sensors-with-upm-support</a:t>
            </a:r>
            <a:r>
              <a:rPr lang="en-US" dirty="0" smtClean="0"/>
              <a:t> </a:t>
            </a:r>
            <a:endParaRPr lang="en-US" dirty="0"/>
          </a:p>
        </p:txBody>
      </p:sp>
      <p:pic>
        <p:nvPicPr>
          <p:cNvPr id="9" name="Picture Placeholder 8"/>
          <p:cNvPicPr>
            <a:picLocks noGrp="1" noChangeAspect="1"/>
          </p:cNvPicPr>
          <p:nvPr>
            <p:ph type="pic" sz="quarter" idx="12"/>
          </p:nvPr>
        </p:nvPicPr>
        <p:blipFill rotWithShape="1">
          <a:blip r:embed="rId4">
            <a:extLst>
              <a:ext uri="{28A0092B-C50C-407E-A947-70E740481C1C}">
                <a14:useLocalDpi xmlns:a14="http://schemas.microsoft.com/office/drawing/2010/main" val="0"/>
              </a:ext>
            </a:extLst>
          </a:blip>
          <a:srcRect t="18570" b="38944"/>
          <a:stretch/>
        </p:blipFill>
        <p:spPr>
          <a:xfrm>
            <a:off x="0" y="0"/>
            <a:ext cx="12192000" cy="3432176"/>
          </a:xfrm>
        </p:spPr>
      </p:pic>
      <p:sp>
        <p:nvSpPr>
          <p:cNvPr id="4" name="Slide Number Placeholder 3"/>
          <p:cNvSpPr>
            <a:spLocks noGrp="1"/>
          </p:cNvSpPr>
          <p:nvPr>
            <p:ph type="sldNum" sz="quarter" idx="13"/>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8</a:t>
            </a:fld>
            <a:endParaRPr lang="en-US" dirty="0">
              <a:solidFill>
                <a:prstClr val="white"/>
              </a:solidFill>
            </a:endParaRPr>
          </a:p>
        </p:txBody>
      </p:sp>
    </p:spTree>
    <p:extLst>
      <p:ext uri="{BB962C8B-B14F-4D97-AF65-F5344CB8AC3E}">
        <p14:creationId xmlns:p14="http://schemas.microsoft.com/office/powerpoint/2010/main" val="765345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p:nvPr/>
        </p:nvSpPr>
        <p:spPr>
          <a:xfrm>
            <a:off x="246900" y="1136300"/>
            <a:ext cx="5259200" cy="803600"/>
          </a:xfrm>
          <a:prstGeom prst="rect">
            <a:avLst/>
          </a:prstGeom>
          <a:noFill/>
          <a:ln>
            <a:noFill/>
          </a:ln>
        </p:spPr>
        <p:txBody>
          <a:bodyPr wrap="square" lIns="0" tIns="0" rIns="0" bIns="0" anchor="t" anchorCtr="0">
            <a:noAutofit/>
          </a:bodyPr>
          <a:lstStyle/>
          <a:p>
            <a:pPr>
              <a:lnSpc>
                <a:spcPct val="115000"/>
              </a:lnSpc>
              <a:spcBef>
                <a:spcPts val="1333"/>
              </a:spcBef>
              <a:spcAft>
                <a:spcPts val="1333"/>
              </a:spcAft>
            </a:pPr>
            <a:r>
              <a:rPr lang="en" dirty="0">
                <a:latin typeface="Intel Clear Light" panose="020B0404020203020204" pitchFamily="34" charset="0"/>
                <a:ea typeface="Intel Clear Light" panose="020B0404020203020204" pitchFamily="34" charset="0"/>
                <a:cs typeface="Intel Clear Light" panose="020B0404020203020204" pitchFamily="34" charset="0"/>
                <a:sym typeface="Roboto"/>
              </a:rPr>
              <a:t>Provides I/O abstraction across both Intel and non-Intel (community added) MCU boards, UNIX boards and IoT </a:t>
            </a:r>
            <a:r>
              <a:rPr lang="en" dirty="0" smtClean="0">
                <a:latin typeface="Intel Clear Light" panose="020B0404020203020204" pitchFamily="34" charset="0"/>
                <a:ea typeface="Intel Clear Light" panose="020B0404020203020204" pitchFamily="34" charset="0"/>
                <a:cs typeface="Intel Clear Light" panose="020B0404020203020204" pitchFamily="34" charset="0"/>
                <a:sym typeface="Roboto"/>
              </a:rPr>
              <a:t>Gateways.</a:t>
            </a:r>
            <a:endParaRPr lang="en" dirty="0">
              <a:latin typeface="Intel Clear Light" panose="020B0404020203020204" pitchFamily="34" charset="0"/>
              <a:ea typeface="Intel Clear Light" panose="020B0404020203020204" pitchFamily="34" charset="0"/>
              <a:cs typeface="Intel Clear Light" panose="020B0404020203020204" pitchFamily="34" charset="0"/>
              <a:sym typeface="Roboto"/>
            </a:endParaRPr>
          </a:p>
        </p:txBody>
      </p:sp>
      <p:sp>
        <p:nvSpPr>
          <p:cNvPr id="254" name="Shape 254"/>
          <p:cNvSpPr txBox="1">
            <a:spLocks noGrp="1"/>
          </p:cNvSpPr>
          <p:nvPr>
            <p:ph type="title"/>
          </p:nvPr>
        </p:nvSpPr>
        <p:spPr>
          <a:prstGeom prst="rect">
            <a:avLst/>
          </a:prstGeom>
        </p:spPr>
        <p:txBody>
          <a:bodyPr vert="horz" wrap="square" lIns="121900" tIns="121900" rIns="121900" bIns="121900" rtlCol="0" anchor="ctr" anchorCtr="0">
            <a:noAutofit/>
          </a:bodyPr>
          <a:lstStyle/>
          <a:p>
            <a:r>
              <a:rPr lang="en" dirty="0"/>
              <a:t>MRAA - An I/O Library for the Internet of Things</a:t>
            </a:r>
          </a:p>
        </p:txBody>
      </p:sp>
      <p:sp>
        <p:nvSpPr>
          <p:cNvPr id="2" name="Text Placeholder 1"/>
          <p:cNvSpPr>
            <a:spLocks noGrp="1"/>
          </p:cNvSpPr>
          <p:nvPr>
            <p:ph type="body" sz="quarter" idx="13"/>
          </p:nvPr>
        </p:nvSpPr>
        <p:spPr/>
        <p:txBody>
          <a:bodyPr/>
          <a:lstStyle/>
          <a:p>
            <a:endParaRPr lang="en-US"/>
          </a:p>
        </p:txBody>
      </p:sp>
      <p:sp>
        <p:nvSpPr>
          <p:cNvPr id="240" name="Shape 240"/>
          <p:cNvSpPr txBox="1">
            <a:spLocks noGrp="1"/>
          </p:cNvSpPr>
          <p:nvPr>
            <p:ph type="sldNum" sz="quarter" idx="14"/>
          </p:nvPr>
        </p:nvSpPr>
        <p:spPr>
          <a:prstGeom prst="rect">
            <a:avLst/>
          </a:prstGeom>
          <a:noFill/>
          <a:ln>
            <a:noFill/>
          </a:ln>
        </p:spPr>
        <p:txBody>
          <a:bodyPr wrap="square" lIns="0" tIns="0" rIns="0" bIns="0" anchor="ctr" anchorCtr="0">
            <a:noAutofit/>
          </a:bodyPr>
          <a:lstStyle/>
          <a:p>
            <a:pPr>
              <a:buClr>
                <a:srgbClr val="000000"/>
              </a:buClr>
              <a:buSzPct val="25000"/>
            </a:pPr>
            <a:fld id="{00000000-1234-1234-1234-123412341234}" type="slidenum">
              <a:rPr lang="en"/>
              <a:pPr>
                <a:buClr>
                  <a:srgbClr val="000000"/>
                </a:buClr>
                <a:buSzPct val="25000"/>
              </a:pPr>
              <a:t>9</a:t>
            </a:fld>
            <a:endParaRPr lang="en"/>
          </a:p>
        </p:txBody>
      </p:sp>
      <p:pic>
        <p:nvPicPr>
          <p:cNvPr id="255" name="Shape 255"/>
          <p:cNvPicPr preferRelativeResize="0"/>
          <p:nvPr/>
        </p:nvPicPr>
        <p:blipFill>
          <a:blip r:embed="rId3">
            <a:alphaModFix/>
          </a:blip>
          <a:stretch>
            <a:fillRect/>
          </a:stretch>
        </p:blipFill>
        <p:spPr>
          <a:xfrm>
            <a:off x="5861033" y="1450517"/>
            <a:ext cx="5867412" cy="4191099"/>
          </a:xfrm>
          <a:prstGeom prst="rect">
            <a:avLst/>
          </a:prstGeom>
          <a:noFill/>
          <a:ln>
            <a:noFill/>
          </a:ln>
        </p:spPr>
      </p:pic>
      <p:sp>
        <p:nvSpPr>
          <p:cNvPr id="256" name="Shape 256"/>
          <p:cNvSpPr txBox="1"/>
          <p:nvPr/>
        </p:nvSpPr>
        <p:spPr>
          <a:xfrm>
            <a:off x="131000" y="2250800"/>
            <a:ext cx="2798800" cy="3941032"/>
          </a:xfrm>
          <a:prstGeom prst="rect">
            <a:avLst/>
          </a:prstGeom>
          <a:noFill/>
          <a:ln>
            <a:noFill/>
          </a:ln>
        </p:spPr>
        <p:txBody>
          <a:bodyPr wrap="square" lIns="121900" tIns="121900" rIns="121900" bIns="121900" anchor="t" anchorCtr="0">
            <a:noAutofit/>
          </a:bodyPr>
          <a:lstStyle/>
          <a:p>
            <a:pPr>
              <a:lnSpc>
                <a:spcPts val="700"/>
              </a:lnSpc>
              <a:spcBef>
                <a:spcPts val="1333"/>
              </a:spcBef>
              <a:spcAft>
                <a:spcPts val="1333"/>
              </a:spcAft>
            </a:pPr>
            <a:r>
              <a:rPr lang="en" b="1" dirty="0" smtClean="0">
                <a:sym typeface="Roboto"/>
              </a:rPr>
              <a:t>X86</a:t>
            </a:r>
          </a:p>
          <a:p>
            <a:pPr>
              <a:lnSpc>
                <a:spcPts val="700"/>
              </a:lnSpc>
              <a:spcBef>
                <a:spcPts val="1333"/>
              </a:spcBef>
              <a:spcAft>
                <a:spcPts val="1333"/>
              </a:spcAft>
            </a:pPr>
            <a:r>
              <a:rPr lang="en" dirty="0" smtClean="0">
                <a:sym typeface="Roboto"/>
              </a:rPr>
              <a:t>Minnowboard</a:t>
            </a:r>
          </a:p>
          <a:p>
            <a:pPr>
              <a:lnSpc>
                <a:spcPts val="700"/>
              </a:lnSpc>
              <a:spcBef>
                <a:spcPts val="1333"/>
              </a:spcBef>
              <a:spcAft>
                <a:spcPts val="1333"/>
              </a:spcAft>
            </a:pPr>
            <a:r>
              <a:rPr lang="en" dirty="0" smtClean="0">
                <a:sym typeface="Roboto"/>
              </a:rPr>
              <a:t>NUC </a:t>
            </a:r>
            <a:endParaRPr lang="en" dirty="0">
              <a:sym typeface="Roboto"/>
            </a:endParaRPr>
          </a:p>
          <a:p>
            <a:r>
              <a:rPr lang="en" dirty="0">
                <a:sym typeface="Roboto"/>
              </a:rPr>
              <a:t>UP2 </a:t>
            </a:r>
            <a:r>
              <a:rPr lang="en" dirty="0" smtClean="0">
                <a:sym typeface="Roboto"/>
              </a:rPr>
              <a:t>Board</a:t>
            </a:r>
          </a:p>
          <a:p>
            <a:r>
              <a:rPr lang="en-US" dirty="0" smtClean="0"/>
              <a:t>Intel</a:t>
            </a:r>
            <a:r>
              <a:rPr lang="en-US" dirty="0"/>
              <a:t>® NUC</a:t>
            </a:r>
          </a:p>
          <a:p>
            <a:r>
              <a:rPr lang="en-US" dirty="0"/>
              <a:t>UP* and UP Squared*</a:t>
            </a:r>
          </a:p>
          <a:p>
            <a:r>
              <a:rPr lang="en-US" dirty="0"/>
              <a:t>Arduino* and </a:t>
            </a:r>
            <a:r>
              <a:rPr lang="en-US" dirty="0" err="1"/>
              <a:t>Genuino</a:t>
            </a:r>
            <a:r>
              <a:rPr lang="en-US" dirty="0"/>
              <a:t>* 101</a:t>
            </a:r>
          </a:p>
          <a:p>
            <a:pPr marL="609585" indent="-389457">
              <a:lnSpc>
                <a:spcPts val="700"/>
              </a:lnSpc>
              <a:spcBef>
                <a:spcPts val="400"/>
              </a:spcBef>
              <a:spcAft>
                <a:spcPts val="1600"/>
              </a:spcAft>
              <a:buClr>
                <a:srgbClr val="24292E"/>
              </a:buClr>
              <a:buSzPct val="100000"/>
              <a:buFont typeface="Roboto"/>
            </a:pPr>
            <a:endParaRPr lang="en" dirty="0">
              <a:sym typeface="Roboto"/>
              <a:hlinkClick r:id="rId4"/>
            </a:endParaRPr>
          </a:p>
        </p:txBody>
      </p:sp>
      <p:sp>
        <p:nvSpPr>
          <p:cNvPr id="257" name="Shape 257"/>
          <p:cNvSpPr txBox="1"/>
          <p:nvPr/>
        </p:nvSpPr>
        <p:spPr>
          <a:xfrm>
            <a:off x="3284733" y="2239400"/>
            <a:ext cx="2663200" cy="2852000"/>
          </a:xfrm>
          <a:prstGeom prst="rect">
            <a:avLst/>
          </a:prstGeom>
          <a:noFill/>
          <a:ln>
            <a:noFill/>
          </a:ln>
        </p:spPr>
        <p:txBody>
          <a:bodyPr wrap="square" lIns="121900" tIns="121900" rIns="121900" bIns="121900" anchor="t" anchorCtr="0">
            <a:noAutofit/>
          </a:bodyPr>
          <a:lstStyle/>
          <a:p>
            <a:pPr>
              <a:lnSpc>
                <a:spcPts val="700"/>
              </a:lnSpc>
              <a:spcBef>
                <a:spcPts val="1333"/>
              </a:spcBef>
              <a:spcAft>
                <a:spcPts val="1333"/>
              </a:spcAft>
            </a:pPr>
            <a:r>
              <a:rPr lang="en" b="1" dirty="0">
                <a:sym typeface="Roboto"/>
              </a:rPr>
              <a:t>ARM</a:t>
            </a:r>
          </a:p>
          <a:p>
            <a:pPr marL="609585" indent="-389457">
              <a:lnSpc>
                <a:spcPts val="700"/>
              </a:lnSpc>
              <a:spcAft>
                <a:spcPts val="1600"/>
              </a:spcAft>
              <a:buClr>
                <a:srgbClr val="24292E"/>
              </a:buClr>
              <a:buSzPct val="100000"/>
              <a:buFont typeface="Roboto"/>
            </a:pPr>
            <a:r>
              <a:rPr lang="en" dirty="0">
                <a:sym typeface="Roboto"/>
              </a:rPr>
              <a:t>Raspberry Pi</a:t>
            </a:r>
            <a:endParaRPr lang="en" dirty="0">
              <a:sym typeface="Roboto"/>
              <a:hlinkClick r:id="rId5"/>
            </a:endParaRPr>
          </a:p>
          <a:p>
            <a:pPr marL="609585" indent="-389457">
              <a:lnSpc>
                <a:spcPts val="700"/>
              </a:lnSpc>
              <a:spcBef>
                <a:spcPts val="400"/>
              </a:spcBef>
              <a:spcAft>
                <a:spcPts val="1600"/>
              </a:spcAft>
              <a:buClr>
                <a:srgbClr val="24292E"/>
              </a:buClr>
              <a:buSzPct val="100000"/>
              <a:buFont typeface="Roboto"/>
            </a:pPr>
            <a:r>
              <a:rPr lang="en" dirty="0">
                <a:sym typeface="Roboto"/>
              </a:rPr>
              <a:t>Banana Pi</a:t>
            </a:r>
            <a:endParaRPr lang="en" dirty="0">
              <a:sym typeface="Roboto"/>
              <a:hlinkClick r:id="rId6"/>
            </a:endParaRPr>
          </a:p>
          <a:p>
            <a:pPr marL="609585" indent="-389457">
              <a:lnSpc>
                <a:spcPts val="700"/>
              </a:lnSpc>
              <a:spcBef>
                <a:spcPts val="400"/>
              </a:spcBef>
              <a:spcAft>
                <a:spcPts val="1600"/>
              </a:spcAft>
              <a:buClr>
                <a:srgbClr val="24292E"/>
              </a:buClr>
              <a:buSzPct val="100000"/>
              <a:buFont typeface="Roboto"/>
            </a:pPr>
            <a:r>
              <a:rPr lang="en" dirty="0">
                <a:sym typeface="Roboto"/>
              </a:rPr>
              <a:t>Beaglebone Black</a:t>
            </a:r>
            <a:endParaRPr lang="en" dirty="0">
              <a:sym typeface="Roboto"/>
              <a:hlinkClick r:id="rId7"/>
            </a:endParaRPr>
          </a:p>
          <a:p>
            <a:pPr marL="609585" indent="-389457">
              <a:lnSpc>
                <a:spcPts val="700"/>
              </a:lnSpc>
              <a:spcBef>
                <a:spcPts val="400"/>
              </a:spcBef>
              <a:spcAft>
                <a:spcPts val="1600"/>
              </a:spcAft>
              <a:buClr>
                <a:srgbClr val="24292E"/>
              </a:buClr>
              <a:buSzPct val="100000"/>
              <a:buFont typeface="Roboto"/>
            </a:pPr>
            <a:r>
              <a:rPr lang="en" dirty="0">
                <a:sym typeface="Roboto"/>
              </a:rPr>
              <a:t>phyBOARD-Wega</a:t>
            </a:r>
            <a:endParaRPr lang="en" dirty="0">
              <a:sym typeface="Roboto"/>
              <a:hlinkClick r:id="rId8"/>
            </a:endParaRPr>
          </a:p>
          <a:p>
            <a:pPr marL="609585" indent="-389457">
              <a:lnSpc>
                <a:spcPts val="700"/>
              </a:lnSpc>
              <a:spcBef>
                <a:spcPts val="400"/>
              </a:spcBef>
              <a:spcAft>
                <a:spcPts val="1600"/>
              </a:spcAft>
              <a:buClr>
                <a:srgbClr val="24292E"/>
              </a:buClr>
              <a:buSzPct val="100000"/>
              <a:buFont typeface="Roboto"/>
            </a:pPr>
            <a:r>
              <a:rPr lang="en" dirty="0" smtClean="0">
                <a:sym typeface="Roboto"/>
              </a:rPr>
              <a:t>96Boards</a:t>
            </a:r>
          </a:p>
          <a:p>
            <a:pPr marL="609585" indent="-389457">
              <a:lnSpc>
                <a:spcPts val="700"/>
              </a:lnSpc>
              <a:spcBef>
                <a:spcPts val="400"/>
              </a:spcBef>
              <a:spcAft>
                <a:spcPts val="1600"/>
              </a:spcAft>
              <a:buClr>
                <a:srgbClr val="24292E"/>
              </a:buClr>
              <a:buSzPct val="100000"/>
              <a:buFont typeface="Roboto"/>
            </a:pPr>
            <a:endParaRPr lang="en" dirty="0">
              <a:sym typeface="Roboto"/>
              <a:hlinkClick r:id="rId9"/>
            </a:endParaRPr>
          </a:p>
        </p:txBody>
      </p:sp>
      <p:sp>
        <p:nvSpPr>
          <p:cNvPr id="258" name="Shape 258"/>
          <p:cNvSpPr txBox="1"/>
          <p:nvPr/>
        </p:nvSpPr>
        <p:spPr>
          <a:xfrm>
            <a:off x="3101148" y="5693986"/>
            <a:ext cx="3939600" cy="605600"/>
          </a:xfrm>
          <a:prstGeom prst="rect">
            <a:avLst/>
          </a:prstGeom>
          <a:noFill/>
          <a:ln>
            <a:noFill/>
          </a:ln>
        </p:spPr>
        <p:txBody>
          <a:bodyPr wrap="square" lIns="121900" tIns="121900" rIns="121900" bIns="121900" anchor="t" anchorCtr="0">
            <a:noAutofit/>
          </a:bodyPr>
          <a:lstStyle/>
          <a:p>
            <a:r>
              <a:rPr lang="en" sz="1600" dirty="0">
                <a:latin typeface="Roboto"/>
                <a:ea typeface="Roboto"/>
                <a:cs typeface="Roboto"/>
                <a:sym typeface="Roboto"/>
              </a:rPr>
              <a:t>https://github.com/intel-iot-devkit/mraa</a:t>
            </a:r>
          </a:p>
        </p:txBody>
      </p:sp>
    </p:spTree>
    <p:extLst>
      <p:ext uri="{BB962C8B-B14F-4D97-AF65-F5344CB8AC3E}">
        <p14:creationId xmlns:p14="http://schemas.microsoft.com/office/powerpoint/2010/main" val="122560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2_Intel 20150715">
  <a:themeElements>
    <a:clrScheme name="Custom 28">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AEEF"/>
      </a:hlink>
      <a:folHlink>
        <a:srgbClr val="B1BABF"/>
      </a:folHlink>
    </a:clrScheme>
    <a:fontScheme name="Custom 47">
      <a:majorFont>
        <a:latin typeface="Intel Clear Pro"/>
        <a:ea typeface=""/>
        <a:cs typeface=""/>
      </a:majorFont>
      <a:minorFont>
        <a:latin typeface="Intel Clear"/>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tx2"/>
            </a:solidFill>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15744</TotalTime>
  <Words>704</Words>
  <Application>Microsoft Office PowerPoint</Application>
  <PresentationFormat>Widescreen</PresentationFormat>
  <Paragraphs>190</Paragraphs>
  <Slides>15</Slides>
  <Notes>14</Notes>
  <HiddenSlides>0</HiddenSlides>
  <MMClips>1</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Arial</vt:lpstr>
      <vt:lpstr>Calibri</vt:lpstr>
      <vt:lpstr>ff0</vt:lpstr>
      <vt:lpstr>ff5</vt:lpstr>
      <vt:lpstr>ff7</vt:lpstr>
      <vt:lpstr>Intel Clear</vt:lpstr>
      <vt:lpstr>Intel Clear Light</vt:lpstr>
      <vt:lpstr>Intel Clear Pro</vt:lpstr>
      <vt:lpstr>Roboto</vt:lpstr>
      <vt:lpstr>Source Sans Pro</vt:lpstr>
      <vt:lpstr>Wingdings</vt:lpstr>
      <vt:lpstr>2_Intel 20150715</vt:lpstr>
      <vt:lpstr>PowerPoint Presentation</vt:lpstr>
      <vt:lpstr>Cyber-Physical</vt:lpstr>
      <vt:lpstr>Sensing for Automation and Robotics</vt:lpstr>
      <vt:lpstr>Sensing for Automation and Robotics</vt:lpstr>
      <vt:lpstr>Sensing for Automation and Robotics</vt:lpstr>
      <vt:lpstr>Sensing for Automation and Robotics</vt:lpstr>
      <vt:lpstr>Sensing for Automation and Robotics</vt:lpstr>
      <vt:lpstr>PROTOTYPING WITH Sensors and Actuators</vt:lpstr>
      <vt:lpstr>MRAA - An I/O Library for the Internet of Things</vt:lpstr>
      <vt:lpstr>Introducing Intel IoT Device Libraries: MRAA and UPM</vt:lpstr>
      <vt:lpstr>Making Sensors and Actuators Accessible</vt:lpstr>
      <vt:lpstr>MRAA &amp; UPM – Architecture</vt:lpstr>
      <vt:lpstr>MRAA and UPM Benefit </vt:lpstr>
      <vt:lpstr>PowerPoint Presentation</vt:lpstr>
      <vt:lpstr>MRAA, UPM Introdction video</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Holmlund, Daniel W</dc:creator>
  <cp:keywords>CTPClassification=CTP_IC:VisualMarkings=, CTPClassification=CTP_IC</cp:keywords>
  <cp:lastModifiedBy>Pirou, Florent</cp:lastModifiedBy>
  <cp:revision>170</cp:revision>
  <cp:lastPrinted>2017-10-19T22:33:03Z</cp:lastPrinted>
  <dcterms:created xsi:type="dcterms:W3CDTF">2017-08-17T18:19:10Z</dcterms:created>
  <dcterms:modified xsi:type="dcterms:W3CDTF">2018-05-29T05:21:45Z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61b97537-f4ad-4717-a4ba-6cb1fa0f9d44</vt:lpwstr>
  </property>
  <property fmtid="{D5CDD505-2E9C-101B-9397-08002B2CF9AE}" pid="3" name="CTP_BU">
    <vt:lpwstr>DEVELOPER RELATIONS GROUP</vt:lpwstr>
  </property>
  <property fmtid="{D5CDD505-2E9C-101B-9397-08002B2CF9AE}" pid="4" name="CTP_TimeStamp">
    <vt:lpwstr>2018-05-29 05:21:45Z</vt:lpwstr>
  </property>
  <property fmtid="{D5CDD505-2E9C-101B-9397-08002B2CF9AE}" pid="5" name="CTPClassification">
    <vt:lpwstr>CTP_IC</vt:lpwstr>
  </property>
</Properties>
</file>