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308" r:id="rId3"/>
    <p:sldId id="265" r:id="rId4"/>
    <p:sldId id="305" r:id="rId5"/>
    <p:sldId id="303" r:id="rId6"/>
    <p:sldId id="307" r:id="rId7"/>
    <p:sldId id="266" r:id="rId8"/>
    <p:sldId id="289" r:id="rId9"/>
    <p:sldId id="273" r:id="rId10"/>
    <p:sldId id="274" r:id="rId11"/>
    <p:sldId id="278" r:id="rId12"/>
    <p:sldId id="262" r:id="rId13"/>
    <p:sldId id="263" r:id="rId14"/>
    <p:sldId id="271" r:id="rId15"/>
    <p:sldId id="300" r:id="rId16"/>
    <p:sldId id="295" r:id="rId17"/>
    <p:sldId id="296" r:id="rId18"/>
    <p:sldId id="297" r:id="rId19"/>
    <p:sldId id="301" r:id="rId20"/>
    <p:sldId id="258" r:id="rId21"/>
    <p:sldId id="269" r:id="rId22"/>
    <p:sldId id="276"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 id="308"/>
          </p14:sldIdLst>
        </p14:section>
        <p14:section name="The IIoT Challenge" id="{CAE35C95-80B5-4A2B-92D7-D07C9F8F4BDC}">
          <p14:sldIdLst>
            <p14:sldId id="265"/>
            <p14:sldId id="305"/>
            <p14:sldId id="303"/>
            <p14:sldId id="307"/>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 id="258"/>
          </p14:sldIdLst>
        </p14:section>
        <p14:section name="MQTT" id="{DFB43953-C9B6-402A-BACF-F42E0A42D894}">
          <p14:sldIdLst>
            <p14:sldId id="269"/>
          </p14:sldIdLst>
        </p14:section>
        <p14:section name="HTTP" id="{A0862AD6-A315-4F41-925E-8D4DD217D7FA}">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87673" autoAdjust="0"/>
  </p:normalViewPr>
  <p:slideViewPr>
    <p:cSldViewPr>
      <p:cViewPr varScale="1">
        <p:scale>
          <a:sx n="75" d="100"/>
          <a:sy n="75" d="100"/>
        </p:scale>
        <p:origin x="11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9/6/2018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11</a:t>
            </a:fld>
            <a:endParaRPr lang="en-US"/>
          </a:p>
        </p:txBody>
      </p:sp>
    </p:spTree>
    <p:extLst>
      <p:ext uri="{BB962C8B-B14F-4D97-AF65-F5344CB8AC3E}">
        <p14:creationId xmlns:p14="http://schemas.microsoft.com/office/powerpoint/2010/main" val="163271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12</a:t>
            </a:fld>
            <a:endParaRPr lang="en-US"/>
          </a:p>
        </p:txBody>
      </p:sp>
    </p:spTree>
    <p:extLst>
      <p:ext uri="{BB962C8B-B14F-4D97-AF65-F5344CB8AC3E}">
        <p14:creationId xmlns:p14="http://schemas.microsoft.com/office/powerpoint/2010/main" val="501729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13</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14</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20</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21</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22</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18515">
              <a:defRPr/>
            </a:pPr>
            <a:fld id="{B1683E88-F191-4F69-A29D-62A3EA806C18}" type="slidenum">
              <a:rPr lang="en-US" sz="900">
                <a:solidFill>
                  <a:prstClr val="black"/>
                </a:solidFill>
                <a:latin typeface="Arial"/>
              </a:rPr>
              <a:pPr defTabSz="918515">
                <a:defRPr/>
              </a:pPr>
              <a:t>2</a:t>
            </a:fld>
            <a:endParaRPr lang="en-US" sz="900" dirty="0">
              <a:solidFill>
                <a:prstClr val="black"/>
              </a:solidFill>
              <a:latin typeface="Arial"/>
            </a:endParaRPr>
          </a:p>
        </p:txBody>
      </p:sp>
    </p:spTree>
    <p:extLst>
      <p:ext uri="{BB962C8B-B14F-4D97-AF65-F5344CB8AC3E}">
        <p14:creationId xmlns:p14="http://schemas.microsoft.com/office/powerpoint/2010/main" val="2710694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sz="1200" b="0" i="0" kern="1200" dirty="0" smtClean="0">
                <a:solidFill>
                  <a:schemeClr val="tx1"/>
                </a:solidFill>
                <a:effectLst/>
                <a:latin typeface="Intel Clear"/>
                <a:ea typeface="+mn-ea"/>
                <a:cs typeface="+mn-cs"/>
              </a:rPr>
              <a:t>INDUSTRIAL according to the automation pyramid (see Fig. communication today is mainly organized ac- </a:t>
            </a:r>
          </a:p>
          <a:p>
            <a:r>
              <a:rPr lang="en-US" altLang="ja-JP" sz="1200" b="0" i="0" kern="1200" dirty="0" smtClean="0">
                <a:solidFill>
                  <a:schemeClr val="tx1"/>
                </a:solidFill>
                <a:effectLst/>
                <a:latin typeface="Intel Clear"/>
                <a:ea typeface="+mn-ea"/>
                <a:cs typeface="+mn-cs"/>
              </a:rPr>
              <a:t>1)On top</a:t>
            </a:r>
            <a:r>
              <a:rPr lang="en-US" altLang="ja-JP" sz="1200" b="0" i="0" kern="1200" baseline="0" dirty="0" smtClean="0">
                <a:solidFill>
                  <a:schemeClr val="tx1"/>
                </a:solidFill>
                <a:effectLst/>
                <a:latin typeface="Intel Clear"/>
                <a:ea typeface="+mn-ea"/>
                <a:cs typeface="+mn-cs"/>
              </a:rPr>
              <a:t> at</a:t>
            </a:r>
            <a:r>
              <a:rPr lang="en-US" altLang="ja-JP" sz="1200" b="0" i="0" kern="1200" dirty="0" smtClean="0">
                <a:solidFill>
                  <a:schemeClr val="tx1"/>
                </a:solidFill>
                <a:effectLst/>
                <a:latin typeface="Intel Clear"/>
                <a:ea typeface="+mn-ea"/>
                <a:cs typeface="+mn-cs"/>
              </a:rPr>
              <a:t> the computer level, standard IT protocols (Internet Protocol Suite) are used.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2)For machine-to-machine and process</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communication (the distributed controller level), the role of</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OPC UA (IEC 62541) is rapidly increasing in significance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alongside the traditional Ethernet-based M2M fieldbus systems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CC-Link IE).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3)Inside the</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machine (device and sensor levels), protocols with hard real-time capabilities (also known as real-time Ethernet) dominate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the field. According to market share, the most significant</a:t>
            </a:r>
            <a:r>
              <a:rPr lang="en-US" altLang="ja-JP" sz="1200" b="0" i="0" kern="1200" baseline="0" dirty="0" smtClean="0">
                <a:solidFill>
                  <a:schemeClr val="tx1"/>
                </a:solidFill>
                <a:effectLst/>
                <a:latin typeface="Intel Clear"/>
                <a:ea typeface="+mn-ea"/>
                <a:cs typeface="+mn-cs"/>
              </a:rPr>
              <a:t> </a:t>
            </a:r>
            <a:r>
              <a:rPr lang="en-US" altLang="ja-JP" sz="1200" b="0" i="0" kern="1200" dirty="0" smtClean="0">
                <a:solidFill>
                  <a:schemeClr val="tx1"/>
                </a:solidFill>
                <a:effectLst/>
                <a:latin typeface="Intel Clear"/>
                <a:ea typeface="+mn-ea"/>
                <a:cs typeface="+mn-cs"/>
              </a:rPr>
              <a:t>ones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PROFINET IRT, POWERLINK and</a:t>
            </a:r>
            <a:r>
              <a:rPr lang="en-US" altLang="ja-JP" sz="1200" b="0" i="0" kern="1200" baseline="0" dirty="0" smtClean="0">
                <a:solidFill>
                  <a:schemeClr val="tx1"/>
                </a:solidFill>
                <a:effectLst/>
                <a:latin typeface="Intel Clear"/>
                <a:ea typeface="+mn-ea"/>
                <a:cs typeface="+mn-cs"/>
              </a:rPr>
              <a:t> </a:t>
            </a:r>
            <a:r>
              <a:rPr lang="en-US" altLang="ja-JP" sz="1200" b="0" i="0" kern="1200" dirty="0" err="1" smtClean="0">
                <a:solidFill>
                  <a:schemeClr val="tx1"/>
                </a:solidFill>
                <a:effectLst/>
                <a:latin typeface="Intel Clear"/>
                <a:ea typeface="+mn-ea"/>
                <a:cs typeface="+mn-cs"/>
              </a:rPr>
              <a:t>Sercos</a:t>
            </a:r>
            <a:r>
              <a:rPr lang="en-US" altLang="ja-JP" sz="1200" b="0" i="0" kern="1200" dirty="0" smtClean="0">
                <a:solidFill>
                  <a:schemeClr val="tx1"/>
                </a:solidFill>
                <a:effectLst/>
                <a:latin typeface="Intel Clear"/>
                <a:ea typeface="+mn-ea"/>
                <a:cs typeface="+mn-cs"/>
              </a:rPr>
              <a:t> III. </a:t>
            </a:r>
          </a:p>
          <a:p>
            <a:endParaRPr lang="en-US" altLang="ja-JP" sz="1200" b="0"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Although these technologies share common requirements, their implementations differ substantially. Hence,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comparing them is a complicated matter and depends heavily</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on the intended application (process control, motion, I/O,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centralized vs. decentralized control, etc.). An endeavor to</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compare the performance of various real-time Ethernet protocols in a number of categories has been undertaken by the</a:t>
            </a:r>
            <a:br>
              <a:rPr lang="en-US" altLang="ja-JP" sz="1200" b="0" i="0" kern="1200" dirty="0" smtClean="0">
                <a:solidFill>
                  <a:schemeClr val="tx1"/>
                </a:solidFill>
                <a:effectLst/>
                <a:latin typeface="Intel Clear"/>
                <a:ea typeface="+mn-ea"/>
                <a:cs typeface="+mn-cs"/>
              </a:rPr>
            </a:br>
            <a:r>
              <a:rPr lang="en-US" altLang="ja-JP" sz="1200" b="0" i="0" kern="1200" dirty="0" smtClean="0">
                <a:solidFill>
                  <a:schemeClr val="tx1"/>
                </a:solidFill>
                <a:effectLst/>
                <a:latin typeface="Intel Clear"/>
                <a:ea typeface="+mn-ea"/>
                <a:cs typeface="+mn-cs"/>
              </a:rPr>
              <a:t>Ethernet POWERLINK Standardization Group (EPSG)</a:t>
            </a:r>
          </a:p>
          <a:p>
            <a:endParaRPr lang="en-US" dirty="0"/>
          </a:p>
        </p:txBody>
      </p:sp>
      <p:sp>
        <p:nvSpPr>
          <p:cNvPr id="4" name="Slide Number Placeholder 3"/>
          <p:cNvSpPr>
            <a:spLocks noGrp="1"/>
          </p:cNvSpPr>
          <p:nvPr>
            <p:ph type="sldNum" sz="quarter" idx="10"/>
          </p:nvPr>
        </p:nvSpPr>
        <p:spPr/>
        <p:txBody>
          <a:bodyPr/>
          <a:lstStyle/>
          <a:p>
            <a:fld id="{0331ECBF-CC2B-47B0-A627-BCA69053E9B5}" type="slidenum">
              <a:rPr lang="en-US" smtClean="0"/>
              <a:t>4</a:t>
            </a:fld>
            <a:endParaRPr lang="en-US"/>
          </a:p>
        </p:txBody>
      </p:sp>
    </p:spTree>
    <p:extLst>
      <p:ext uri="{BB962C8B-B14F-4D97-AF65-F5344CB8AC3E}">
        <p14:creationId xmlns:p14="http://schemas.microsoft.com/office/powerpoint/2010/main" val="1336022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smtClean="0"/>
              <a:t>Source http://www.iebmedia.com/index.php?id=12993&amp;parentid=74&amp;themeid=255&amp;hpid=2&amp;showdetail=true&amp;bb=1&amp;appsw=1 </a:t>
            </a:r>
          </a:p>
          <a:p>
            <a:endParaRPr kumimoji="1" lang="en-US" altLang="ja-JP" dirty="0" smtClean="0"/>
          </a:p>
          <a:p>
            <a:r>
              <a:rPr lang="en-US" altLang="ja-JP" sz="1200" b="1" i="0" kern="1200" dirty="0" smtClean="0">
                <a:solidFill>
                  <a:schemeClr val="tx1"/>
                </a:solidFill>
                <a:effectLst/>
                <a:latin typeface="Intel Clear"/>
                <a:ea typeface="+mn-ea"/>
                <a:cs typeface="+mn-cs"/>
              </a:rPr>
              <a:t>Annual market analysis</a:t>
            </a:r>
          </a:p>
          <a:p>
            <a:r>
              <a:rPr lang="en-US" altLang="ja-JP" sz="1200" b="0" i="0" kern="1200" dirty="0" smtClean="0">
                <a:solidFill>
                  <a:schemeClr val="tx1"/>
                </a:solidFill>
                <a:effectLst/>
                <a:latin typeface="Intel Clear"/>
                <a:ea typeface="+mn-ea"/>
                <a:cs typeface="+mn-cs"/>
              </a:rPr>
              <a:t>HMS Industrial Networks, again this year, has presented their annual analysis of the industrial network market which focuses on new installed nodes within factory automation globally.</a:t>
            </a:r>
          </a:p>
          <a:p>
            <a:r>
              <a:rPr lang="en-US" altLang="ja-JP" sz="1200" b="0" i="0" kern="1200" dirty="0" smtClean="0">
                <a:solidFill>
                  <a:schemeClr val="tx1"/>
                </a:solidFill>
                <a:effectLst/>
                <a:latin typeface="Intel Clear"/>
                <a:ea typeface="+mn-ea"/>
                <a:cs typeface="+mn-cs"/>
              </a:rPr>
              <a:t>As an independent supplier of products and services for industrial communication and the Internet of Things, HMS has insight into the industrial network market. Here are some of the trends they see within industrial communication in 2018, also looking back on the network market share evolution during the last 5 years.</a:t>
            </a:r>
          </a:p>
          <a:p>
            <a:r>
              <a:rPr lang="en-US" altLang="ja-JP" sz="1200" b="1" i="0" kern="1200" dirty="0" smtClean="0">
                <a:solidFill>
                  <a:schemeClr val="tx1"/>
                </a:solidFill>
                <a:effectLst/>
                <a:latin typeface="Intel Clear"/>
                <a:ea typeface="+mn-ea"/>
                <a:cs typeface="+mn-cs"/>
              </a:rPr>
              <a:t>Growth powered by </a:t>
            </a:r>
            <a:r>
              <a:rPr lang="en-US" altLang="ja-JP" sz="1200" b="1" i="0" kern="1200" dirty="0" err="1" smtClean="0">
                <a:solidFill>
                  <a:schemeClr val="tx1"/>
                </a:solidFill>
                <a:effectLst/>
                <a:latin typeface="Intel Clear"/>
                <a:ea typeface="+mn-ea"/>
                <a:cs typeface="+mn-cs"/>
              </a:rPr>
              <a:t>IIoT</a:t>
            </a:r>
            <a:endParaRPr lang="en-US" altLang="ja-JP" sz="1200" b="1" i="0" kern="1200" dirty="0" smtClean="0">
              <a:solidFill>
                <a:schemeClr val="tx1"/>
              </a:solidFill>
              <a:effectLst/>
              <a:latin typeface="Intel Clear"/>
              <a:ea typeface="+mn-ea"/>
              <a:cs typeface="+mn-cs"/>
            </a:endParaRPr>
          </a:p>
          <a:p>
            <a:r>
              <a:rPr lang="en-US" altLang="ja-JP" sz="1200" b="0" i="0" kern="1200" dirty="0" smtClean="0">
                <a:solidFill>
                  <a:schemeClr val="tx1"/>
                </a:solidFill>
                <a:effectLst/>
                <a:latin typeface="Intel Clear"/>
                <a:ea typeface="+mn-ea"/>
                <a:cs typeface="+mn-cs"/>
              </a:rPr>
              <a:t>Industrial Ethernet has been growing faster than traditional fieldbuses for a number of years, and has now overtaken fieldbuses. With a growth rate of 22%, Industrial Ethernet now makes up for 52% of the global market compared to 46% last year.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has emerged as the largest network with 15% of the market. Ethernet runners-up globally are PROFINET,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a:t>
            </a:r>
          </a:p>
          <a:p>
            <a:r>
              <a:rPr lang="en-US" altLang="ja-JP" sz="1200" b="0" i="0" kern="1200" dirty="0" smtClean="0">
                <a:solidFill>
                  <a:schemeClr val="tx1"/>
                </a:solidFill>
                <a:effectLst/>
                <a:latin typeface="Intel Clear"/>
                <a:ea typeface="+mn-ea"/>
                <a:cs typeface="+mn-cs"/>
              </a:rPr>
              <a:t>"We have seen the transition to industrial Ethernet for a long time, but it isn′t until now that it has actually overtaken fieldbuses when it comes to number of new installed nodes," said Anders Hansson, Chief Marketing Officer at HMS. "The transition to industrial Ethernet is driven by the need for high performance, integration between factory installations and IT/</a:t>
            </a:r>
            <a:r>
              <a:rPr lang="en-US" altLang="ja-JP" sz="1200" b="0" i="0" kern="1200" dirty="0" err="1" smtClean="0">
                <a:solidFill>
                  <a:schemeClr val="tx1"/>
                </a:solidFill>
                <a:effectLst/>
                <a:latin typeface="Intel Clear"/>
                <a:ea typeface="+mn-ea"/>
                <a:cs typeface="+mn-cs"/>
              </a:rPr>
              <a:t>IoT</a:t>
            </a:r>
            <a:r>
              <a:rPr lang="en-US" altLang="ja-JP" sz="1200" b="0" i="0" kern="1200" dirty="0" smtClean="0">
                <a:solidFill>
                  <a:schemeClr val="tx1"/>
                </a:solidFill>
                <a:effectLst/>
                <a:latin typeface="Intel Clear"/>
                <a:ea typeface="+mn-ea"/>
                <a:cs typeface="+mn-cs"/>
              </a:rPr>
              <a:t>-systems, as well as the Industrial Internet of Things in general."</a:t>
            </a:r>
          </a:p>
          <a:p>
            <a:r>
              <a:rPr lang="en-US" altLang="ja-JP" sz="1200" b="1" i="0" kern="1200" dirty="0" smtClean="0">
                <a:solidFill>
                  <a:schemeClr val="tx1"/>
                </a:solidFill>
                <a:effectLst/>
                <a:latin typeface="Intel Clear"/>
                <a:ea typeface="+mn-ea"/>
                <a:cs typeface="+mn-cs"/>
              </a:rPr>
              <a:t>Fieldbuses expected to decline</a:t>
            </a:r>
          </a:p>
          <a:p>
            <a:r>
              <a:rPr lang="en-US" altLang="ja-JP" sz="1200" b="0" i="0" kern="1200" dirty="0" smtClean="0">
                <a:solidFill>
                  <a:schemeClr val="tx1"/>
                </a:solidFill>
                <a:effectLst/>
                <a:latin typeface="Intel Clear"/>
                <a:ea typeface="+mn-ea"/>
                <a:cs typeface="+mn-cs"/>
              </a:rPr>
              <a:t>Boosted by a strong industry and cyber-security concerns in the industry, fieldbuses are still growing slightly. However, despite an increased growth rate at 6% (4% last year), the number of fieldbus installations are expected to decline steadily over the next few years. The dominant fieldbus is still PROFIBUS with 12% of the total world market, followed by Modbus-RTU and CC-Link, both at 6%.</a:t>
            </a:r>
          </a:p>
          <a:p>
            <a:r>
              <a:rPr lang="en-US" altLang="ja-JP" sz="1200" b="1" i="0" kern="1200" dirty="0" smtClean="0">
                <a:solidFill>
                  <a:schemeClr val="tx1"/>
                </a:solidFill>
                <a:effectLst/>
                <a:latin typeface="Intel Clear"/>
                <a:ea typeface="+mn-ea"/>
                <a:cs typeface="+mn-cs"/>
              </a:rPr>
              <a:t>Wireless redefining network picture</a:t>
            </a:r>
          </a:p>
          <a:p>
            <a:r>
              <a:rPr lang="en-US" altLang="ja-JP" sz="1200" b="0" i="0" kern="1200" dirty="0" smtClean="0">
                <a:solidFill>
                  <a:schemeClr val="tx1"/>
                </a:solidFill>
                <a:effectLst/>
                <a:latin typeface="Intel Clear"/>
                <a:ea typeface="+mn-ea"/>
                <a:cs typeface="+mn-cs"/>
              </a:rPr>
              <a:t>Wireless technologies are also growing by 32% and accounts for 6% of the total market. Within Wireless, WLAN is the most popular technology, followed by Bluetooth.</a:t>
            </a:r>
          </a:p>
          <a:p>
            <a:r>
              <a:rPr lang="en-US" altLang="ja-JP" sz="1200" b="0" i="0" kern="1200" dirty="0" smtClean="0">
                <a:solidFill>
                  <a:schemeClr val="tx1"/>
                </a:solidFill>
                <a:effectLst/>
                <a:latin typeface="Intel Clear"/>
                <a:ea typeface="+mn-ea"/>
                <a:cs typeface="+mn-cs"/>
              </a:rPr>
              <a:t>"Wireless is increasingly being used by machine builders and system integrators to realize innovative automation architectures. Users can reduce cabling and create new solutions for connectivity and control, including Bring Your Own Device solutions via tablets or smartphones," said Hansson.</a:t>
            </a:r>
          </a:p>
          <a:p>
            <a:r>
              <a:rPr lang="en-US" altLang="ja-JP" sz="1200" b="1" i="0" kern="1200" dirty="0" smtClean="0">
                <a:solidFill>
                  <a:schemeClr val="tx1"/>
                </a:solidFill>
                <a:effectLst/>
                <a:latin typeface="Intel Clear"/>
                <a:ea typeface="+mn-ea"/>
                <a:cs typeface="+mn-cs"/>
              </a:rPr>
              <a:t>Regional network variations</a:t>
            </a:r>
          </a:p>
          <a:p>
            <a:r>
              <a:rPr lang="en-US" altLang="ja-JP" sz="1200" b="0" i="0" kern="1200" dirty="0" smtClean="0">
                <a:solidFill>
                  <a:schemeClr val="tx1"/>
                </a:solidFill>
                <a:effectLst/>
                <a:latin typeface="Intel Clear"/>
                <a:ea typeface="+mn-ea"/>
                <a:cs typeface="+mn-cs"/>
              </a:rPr>
              <a:t>In Europe and the Middle East, PROFINET and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are leading and PROFIBUS is still widely used. Other popular networks are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Modbus-TCP and Ethernet POWERLINK. The US market is dominated by the CIP networks, with a clear movement towards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a:t>
            </a:r>
          </a:p>
          <a:p>
            <a:r>
              <a:rPr lang="en-US" altLang="ja-JP" sz="1200" b="0" i="0" kern="1200" dirty="0" smtClean="0">
                <a:solidFill>
                  <a:schemeClr val="tx1"/>
                </a:solidFill>
                <a:effectLst/>
                <a:latin typeface="Intel Clear"/>
                <a:ea typeface="+mn-ea"/>
                <a:cs typeface="+mn-cs"/>
              </a:rPr>
              <a:t>In Asia, no network stands out as truly market-leading, but PROFINET,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PROFIBUS, </a:t>
            </a:r>
            <a:r>
              <a:rPr lang="en-US" altLang="ja-JP" sz="1200" b="0" i="0" kern="1200" dirty="0" err="1" smtClean="0">
                <a:solidFill>
                  <a:schemeClr val="tx1"/>
                </a:solidFill>
                <a:effectLst/>
                <a:latin typeface="Intel Clear"/>
                <a:ea typeface="+mn-ea"/>
                <a:cs typeface="+mn-cs"/>
              </a:rPr>
              <a:t>EtherCAT</a:t>
            </a:r>
            <a:r>
              <a:rPr lang="en-US" altLang="ja-JP" sz="1200" b="0" i="0" kern="1200" dirty="0" smtClean="0">
                <a:solidFill>
                  <a:schemeClr val="tx1"/>
                </a:solidFill>
                <a:effectLst/>
                <a:latin typeface="Intel Clear"/>
                <a:ea typeface="+mn-ea"/>
                <a:cs typeface="+mn-cs"/>
              </a:rPr>
              <a:t>, Modbus and CC-Link are widely used, with the Ethernet version CC-Link IE Field also gaining traction.</a:t>
            </a:r>
          </a:p>
          <a:p>
            <a:r>
              <a:rPr lang="en-US" altLang="ja-JP" sz="1200" b="1" i="0" kern="1200" dirty="0" smtClean="0">
                <a:solidFill>
                  <a:schemeClr val="tx1"/>
                </a:solidFill>
                <a:effectLst/>
                <a:latin typeface="Intel Clear"/>
                <a:ea typeface="+mn-ea"/>
                <a:cs typeface="+mn-cs"/>
              </a:rPr>
              <a:t>Looking back five years</a:t>
            </a:r>
          </a:p>
          <a:p>
            <a:r>
              <a:rPr lang="en-US" altLang="ja-JP" sz="1200" b="0" i="0" kern="1200" dirty="0" smtClean="0">
                <a:solidFill>
                  <a:schemeClr val="tx1"/>
                </a:solidFill>
                <a:effectLst/>
                <a:latin typeface="Intel Clear"/>
                <a:ea typeface="+mn-ea"/>
                <a:cs typeface="+mn-cs"/>
              </a:rPr>
              <a:t>A special feature in this year′s study is a look back on five years of steady industrial network growth. HMS concludes that during 2017, industrial Ethernet finally passed fieldbuses in terms of market share.</a:t>
            </a:r>
          </a:p>
          <a:p>
            <a:r>
              <a:rPr lang="en-US" altLang="ja-JP" sz="1200" b="0" i="0" kern="1200" dirty="0" smtClean="0">
                <a:solidFill>
                  <a:schemeClr val="tx1"/>
                </a:solidFill>
                <a:effectLst/>
                <a:latin typeface="Intel Clear"/>
                <a:ea typeface="+mn-ea"/>
                <a:cs typeface="+mn-cs"/>
              </a:rPr>
              <a:t>"The growth of industrial networks has been steady over the last five years, and it is interesting to see that industrial Ethernet now has passed fieldbus, currently accounting for 52% of the market with </a:t>
            </a:r>
            <a:r>
              <a:rPr lang="en-US" altLang="ja-JP" sz="1200" b="0" i="0" kern="1200" dirty="0" err="1" smtClean="0">
                <a:solidFill>
                  <a:schemeClr val="tx1"/>
                </a:solidFill>
                <a:effectLst/>
                <a:latin typeface="Intel Clear"/>
                <a:ea typeface="+mn-ea"/>
                <a:cs typeface="+mn-cs"/>
              </a:rPr>
              <a:t>EtherNet</a:t>
            </a:r>
            <a:r>
              <a:rPr lang="en-US" altLang="ja-JP" sz="1200" b="0" i="0" kern="1200" dirty="0" smtClean="0">
                <a:solidFill>
                  <a:schemeClr val="tx1"/>
                </a:solidFill>
                <a:effectLst/>
                <a:latin typeface="Intel Clear"/>
                <a:ea typeface="+mn-ea"/>
                <a:cs typeface="+mn-cs"/>
              </a:rPr>
              <a:t>/IP as the leading network," said Hansson.</a:t>
            </a:r>
          </a:p>
          <a:p>
            <a:r>
              <a:rPr lang="en-US" altLang="ja-JP" sz="1200" b="0" i="0" kern="1200" dirty="0" smtClean="0">
                <a:solidFill>
                  <a:schemeClr val="tx1"/>
                </a:solidFill>
                <a:effectLst/>
                <a:latin typeface="Intel Clear"/>
                <a:ea typeface="+mn-ea"/>
                <a:cs typeface="+mn-cs"/>
              </a:rPr>
              <a:t>"Nevertheless, our study confirms that the network market remains fragmented; users continue to ask for connectivity to a wide variety of networks, depending on application. Looking ahead, it is clear that industrial devices will become increasingly connected, boosted by the Industrial Internet of Things and Industry 4.0. From our point of view, we are well-suited to grow with these trends," Hansson added.</a:t>
            </a:r>
          </a:p>
          <a:p>
            <a:r>
              <a:rPr lang="en-US" altLang="ja-JP" sz="1200" b="0" i="1" kern="1200" dirty="0" smtClean="0">
                <a:solidFill>
                  <a:schemeClr val="tx1"/>
                </a:solidFill>
                <a:effectLst/>
                <a:latin typeface="Intel Clear"/>
                <a:ea typeface="+mn-ea"/>
                <a:cs typeface="+mn-cs"/>
              </a:rPr>
              <a:t>Anders Hansson, Chief Marketing Officer, HMS Industrial Networks.</a:t>
            </a:r>
            <a:endParaRPr lang="en-US" altLang="ja-JP" sz="1200" b="0" i="0" kern="1200" dirty="0" smtClean="0">
              <a:solidFill>
                <a:schemeClr val="tx1"/>
              </a:solidFill>
              <a:effectLst/>
              <a:latin typeface="Intel Clear"/>
              <a:ea typeface="+mn-ea"/>
              <a:cs typeface="+mn-cs"/>
            </a:endParaRPr>
          </a:p>
          <a:p>
            <a:endParaRPr kumimoji="1" lang="ja-JP" alt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144947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8</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9</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1482952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9/6/2018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566" y="1"/>
            <a:ext cx="12176869" cy="6405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userDrawn="1">
            <p:ph type="title" hasCustomPrompt="1"/>
          </p:nvPr>
        </p:nvSpPr>
        <p:spPr>
          <a:xfrm>
            <a:off x="471950" y="304701"/>
            <a:ext cx="11248101" cy="652486"/>
          </a:xfrm>
        </p:spPr>
        <p:txBody>
          <a:bodyPr/>
          <a:lstStyle>
            <a:lvl1pPr>
              <a:defRPr sz="5200">
                <a:solidFill>
                  <a:schemeClr val="tx1">
                    <a:alpha val="90000"/>
                  </a:schemeClr>
                </a:solidFill>
              </a:defRPr>
            </a:lvl1pPr>
          </a:lstStyle>
          <a:p>
            <a:r>
              <a:rPr lang="en-US" dirty="0"/>
              <a:t>Click to edit title</a:t>
            </a:r>
          </a:p>
        </p:txBody>
      </p:sp>
      <p:sp>
        <p:nvSpPr>
          <p:cNvPr id="3" name="Content Placeholder 2"/>
          <p:cNvSpPr>
            <a:spLocks noGrp="1"/>
          </p:cNvSpPr>
          <p:nvPr userDrawn="1">
            <p:ph idx="1" hasCustomPrompt="1"/>
          </p:nvPr>
        </p:nvSpPr>
        <p:spPr>
          <a:xfrm>
            <a:off x="471950" y="1558456"/>
            <a:ext cx="11248101" cy="4284985"/>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7"/>
          <p:cNvSpPr>
            <a:spLocks noGrp="1"/>
          </p:cNvSpPr>
          <p:nvPr userDrawn="1">
            <p:ph type="body" sz="quarter" idx="13" hasCustomPrompt="1"/>
          </p:nvPr>
        </p:nvSpPr>
        <p:spPr>
          <a:xfrm>
            <a:off x="471950" y="6185100"/>
            <a:ext cx="11248101" cy="222240"/>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a:t>Click to edit footnote</a:t>
            </a:r>
          </a:p>
        </p:txBody>
      </p:sp>
      <p:sp>
        <p:nvSpPr>
          <p:cNvPr id="4" name="Slide Number Placeholder 3"/>
          <p:cNvSpPr>
            <a:spLocks noGrp="1"/>
          </p:cNvSpPr>
          <p:nvPr userDrawn="1">
            <p:ph type="sldNum" sz="quarter" idx="14"/>
          </p:nvPr>
        </p:nvSpPr>
        <p:spPr>
          <a:xfrm>
            <a:off x="11797792" y="6553185"/>
            <a:ext cx="170987" cy="164148"/>
          </a:xfrm>
          <a:prstGeom prst="rect">
            <a:avLst/>
          </a:prstGeom>
        </p:spPr>
        <p:txBody>
          <a:bodyPr/>
          <a:lstStyle/>
          <a:p>
            <a:pPr eaLnBrk="0" fontAlgn="base" hangingPunct="0">
              <a:spcBef>
                <a:spcPct val="50000"/>
              </a:spcBef>
              <a:spcAft>
                <a:spcPct val="0"/>
              </a:spcAft>
            </a:pPr>
            <a:fld id="{FD44707B-D922-47D5-BD24-D96E91B70543}" type="slidenum">
              <a:rPr/>
              <a:pPr eaLnBrk="0" fontAlgn="base" hangingPunct="0">
                <a:spcBef>
                  <a:spcPct val="50000"/>
                </a:spcBef>
                <a:spcAft>
                  <a:spcPct val="0"/>
                </a:spcAft>
              </a:pPr>
              <a:t>‹#›</a:t>
            </a:fld>
            <a:endParaRPr dirty="0"/>
          </a:p>
        </p:txBody>
      </p:sp>
    </p:spTree>
    <p:extLst>
      <p:ext uri="{BB962C8B-B14F-4D97-AF65-F5344CB8AC3E}">
        <p14:creationId xmlns:p14="http://schemas.microsoft.com/office/powerpoint/2010/main" val="243156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11.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6640358" y="4023360"/>
            <a:ext cx="5246842"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2718597" cy="51049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2122977" cy="483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RTSP</a:t>
            </a:r>
          </a:p>
        </p:txBody>
      </p:sp>
      <p:sp>
        <p:nvSpPr>
          <p:cNvPr id="25" name="Rectangle 24"/>
          <p:cNvSpPr/>
          <p:nvPr/>
        </p:nvSpPr>
        <p:spPr>
          <a:xfrm>
            <a:off x="4972568" y="3461115"/>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640358" y="3474720"/>
            <a:ext cx="1032350"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7791407" y="3474720"/>
            <a:ext cx="2647994" cy="46813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294313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2" y="1645920"/>
            <a:ext cx="196813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4866177" y="1645920"/>
            <a:ext cx="210031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80647"/>
          </a:xfrm>
          <a:prstGeom prst="rect">
            <a:avLst/>
          </a:prstGeom>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86969"/>
            <a:ext cx="1920240" cy="9741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
        <p:nvSpPr>
          <p:cNvPr id="40" name="Rectangle 39"/>
          <p:cNvSpPr/>
          <p:nvPr/>
        </p:nvSpPr>
        <p:spPr>
          <a:xfrm>
            <a:off x="11020272" y="1652333"/>
            <a:ext cx="866928"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12</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13</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14</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solidFill>
                  <a:schemeClr val="accent4"/>
                </a:solidFill>
                <a:latin typeface="+mj-lt"/>
              </a:rPr>
              <a:t>Sophisticated</a:t>
            </a:r>
            <a:r>
              <a:rPr lang="en-US" sz="4800" dirty="0">
                <a:latin typeface="+mj-lt"/>
              </a:rPr>
              <a:t> interactions</a:t>
            </a:r>
          </a:p>
        </p:txBody>
      </p:sp>
      <p:sp>
        <p:nvSpPr>
          <p:cNvPr id="2" name="Text Placeholder 1"/>
          <p:cNvSpPr>
            <a:spLocks noGrp="1"/>
          </p:cNvSpPr>
          <p:nvPr>
            <p:ph type="body" sz="quarter" idx="13"/>
          </p:nvPr>
        </p:nvSpPr>
        <p:spPr>
          <a:xfrm>
            <a:off x="436391" y="5523110"/>
            <a:ext cx="11248101" cy="215508"/>
          </a:xfrm>
        </p:spPr>
        <p:txBody>
          <a:bodyPr/>
          <a:lstStyle/>
          <a:p>
            <a:endParaRPr lang="en-US"/>
          </a:p>
        </p:txBody>
      </p:sp>
      <p:grpSp>
        <p:nvGrpSpPr>
          <p:cNvPr id="43" name="Group 42"/>
          <p:cNvGrpSpPr/>
          <p:nvPr/>
        </p:nvGrpSpPr>
        <p:grpSpPr>
          <a:xfrm>
            <a:off x="1048096" y="747256"/>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668329" y="817663"/>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26725" y="1872346"/>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194596" y="1600200"/>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5205754" y="1111233"/>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32812" y="1997749"/>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26724" y="2493873"/>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6976495" y="280204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26724" y="3379220"/>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64025" y="3705517"/>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273005" y="5174891"/>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273005" y="4337669"/>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13349" y="4669932"/>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26724" y="2706611"/>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166427" y="3603222"/>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20396" y="457425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35272" y="5456056"/>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48481" y="5545285"/>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Legal Notices and Disclaimers</a:t>
            </a:r>
          </a:p>
        </p:txBody>
      </p:sp>
      <p:sp>
        <p:nvSpPr>
          <p:cNvPr id="5" name="Content Placeholder 4"/>
          <p:cNvSpPr>
            <a:spLocks noGrp="1"/>
          </p:cNvSpPr>
          <p:nvPr>
            <p:ph idx="1"/>
          </p:nvPr>
        </p:nvSpPr>
        <p:spPr/>
        <p:txBody>
          <a:bodyPr/>
          <a:lstStyle/>
          <a:p>
            <a:r>
              <a:rPr lang="en-US" sz="1200" dirty="0"/>
              <a:t>Intel technologies’ features and benefits depend on system configuration and may require enabled hardware, software or service activation. Performance varies depending on system configuration. No computer system can be absolutely secure. Check with your system manufacturer or retailer or learn more at </a:t>
            </a:r>
            <a:r>
              <a:rPr lang="en-US" sz="1200" dirty="0">
                <a:hlinkClick r:id="rId3"/>
              </a:rPr>
              <a:t>www.intel.com</a:t>
            </a:r>
            <a:r>
              <a:rPr lang="en-US" sz="1200" dirty="0"/>
              <a:t>.</a:t>
            </a:r>
          </a:p>
          <a:p>
            <a:r>
              <a:rPr lang="en-US" sz="1200"/>
              <a:t>This </a:t>
            </a:r>
            <a:r>
              <a:rPr lang="en-US" sz="1200" dirty="0"/>
              <a:t>document contains information on products, services and/or processes in development. All information provided here is subject to change without notice. Contact your Intel representative to obtain the latest forecast, schedule, specifications and roadmaps.</a:t>
            </a:r>
          </a:p>
          <a:p>
            <a:pPr lvl="0"/>
            <a:r>
              <a:rPr lang="en-US" sz="1200" dirty="0"/>
              <a:t>Any forecasts of goods and services needed for Intel’s operations are provided for discussion purposes only. Intel will have no liability to make any purchase in connection with forecasts published in this document.</a:t>
            </a:r>
          </a:p>
          <a:p>
            <a:pPr lvl="0"/>
            <a:r>
              <a:rPr lang="en-US" sz="1200" dirty="0"/>
              <a:t>ARDUINO 101 and the ARDUINO infinity logo are trademarks or registered trademarks of Arduino, LLC.</a:t>
            </a:r>
          </a:p>
          <a:p>
            <a:r>
              <a:rPr lang="en-US" sz="1200" dirty="0"/>
              <a:t>Intel, the Intel logo, Intel Inside, the Intel Inside logo, OpenVINO, Intel Atom, Celeron, Intel Core, and Intel </a:t>
            </a:r>
            <a:r>
              <a:rPr lang="en-US" sz="1200" dirty="0" err="1"/>
              <a:t>Movidius</a:t>
            </a:r>
            <a:r>
              <a:rPr lang="en-US" sz="1200" dirty="0"/>
              <a:t> Myriad 2 are trademarks of Intel Corporation or its subsidiaries in the U.S. and/or other countries. </a:t>
            </a:r>
          </a:p>
          <a:p>
            <a:r>
              <a:rPr lang="en-US" sz="1200" dirty="0"/>
              <a:t>*Other names and brands may be claimed as the property of others. </a:t>
            </a:r>
          </a:p>
          <a:p>
            <a:endParaRPr lang="en-US" sz="1200" dirty="0"/>
          </a:p>
          <a:p>
            <a:r>
              <a:rPr lang="en-US" sz="1200" dirty="0"/>
              <a:t>Copyright 2018 Intel Corporation. </a:t>
            </a:r>
          </a:p>
        </p:txBody>
      </p:sp>
      <p:sp>
        <p:nvSpPr>
          <p:cNvPr id="6" name="Slide Number Placeholder 4">
            <a:extLst>
              <a:ext uri="{FF2B5EF4-FFF2-40B4-BE49-F238E27FC236}">
                <a16:creationId xmlns:a16="http://schemas.microsoft.com/office/drawing/2014/main" xmlns="" id="{A2CC5965-A810-4428-AF69-DDA19DFEF8BC}"/>
              </a:ext>
            </a:extLst>
          </p:cNvPr>
          <p:cNvSpPr txBox="1">
            <a:spLocks/>
          </p:cNvSpPr>
          <p:nvPr/>
        </p:nvSpPr>
        <p:spPr>
          <a:xfrm>
            <a:off x="11797792" y="6558315"/>
            <a:ext cx="76944" cy="153888"/>
          </a:xfrm>
          <a:prstGeom prst="rect">
            <a:avLst/>
          </a:prstGeom>
          <a:noFill/>
          <a:ln w="50800" algn="ctr">
            <a:noFill/>
            <a:miter lim="800000"/>
            <a:headEnd type="none" w="sm" len="sm"/>
            <a:tailEnd type="none" w="sm" len="sm"/>
          </a:ln>
          <a:effectLst/>
        </p:spPr>
        <p:txBody>
          <a:bodyPr wrap="none" lIns="0" tIns="0" rIns="0" bIns="0" anchor="ctr" anchorCtr="0">
            <a:spAutoFit/>
          </a:bodyPr>
          <a:lstStyle>
            <a:defPPr>
              <a:defRPr lang="en-US"/>
            </a:defPPr>
            <a:lvl1pPr marL="0" algn="l" defTabSz="914400" rtl="0" eaLnBrk="1" latinLnBrk="0" hangingPunct="1">
              <a:defRPr lang="en-US" sz="1067" kern="1200" smtClean="0">
                <a:solidFill>
                  <a:srgbClr val="FFFFFF"/>
                </a:solidFill>
                <a:latin typeface="+mn-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50000"/>
              </a:spcBef>
              <a:spcAft>
                <a:spcPct val="0"/>
              </a:spcAft>
            </a:pPr>
            <a:fld id="{FD44707B-D922-47D5-BD24-D96E91B70543}" type="slidenum">
              <a:rPr lang="en-US" sz="1000" smtClean="0"/>
              <a:pPr eaLnBrk="0" fontAlgn="base" hangingPunct="0">
                <a:spcBef>
                  <a:spcPct val="50000"/>
                </a:spcBef>
                <a:spcAft>
                  <a:spcPct val="0"/>
                </a:spcAft>
              </a:pPr>
              <a:t>2</a:t>
            </a:fld>
            <a:endParaRPr lang="en-US" sz="1000" dirty="0"/>
          </a:p>
        </p:txBody>
      </p:sp>
    </p:spTree>
    <p:extLst>
      <p:ext uri="{BB962C8B-B14F-4D97-AF65-F5344CB8AC3E}">
        <p14:creationId xmlns:p14="http://schemas.microsoft.com/office/powerpoint/2010/main" val="99543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20</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21</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21</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22</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71951" y="304703"/>
            <a:ext cx="11248101" cy="724686"/>
          </a:xfrm>
        </p:spPr>
        <p:txBody>
          <a:bodyPr/>
          <a:lstStyle/>
          <a:p>
            <a:r>
              <a:rPr lang="en-US" sz="5870" kern="0" dirty="0" smtClean="0">
                <a:solidFill>
                  <a:srgbClr val="F3D54E"/>
                </a:solidFill>
                <a:effectLst>
                  <a:outerShdw blurRad="431800" algn="ctr" rotWithShape="0">
                    <a:prstClr val="black"/>
                  </a:outerShdw>
                </a:effectLst>
              </a:rPr>
              <a:t>NETWORKING </a:t>
            </a:r>
            <a:r>
              <a:rPr lang="en-US" sz="5870" dirty="0" smtClean="0"/>
              <a:t>for Automation and Robotics</a:t>
            </a:r>
            <a:endParaRPr lang="en-US" sz="5870"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19" name="Picture 2" descr="Image result for sensor site:inte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403" y="740975"/>
            <a:ext cx="6716761" cy="3778180"/>
          </a:xfrm>
          <a:prstGeom prst="rect">
            <a:avLst/>
          </a:prstGeom>
          <a:ln>
            <a:noFill/>
          </a:ln>
          <a:effectLst>
            <a:softEdge rad="317500"/>
          </a:effectLst>
          <a:extLst>
            <a:ext uri="{909E8E84-426E-40DD-AFC4-6F175D3DCCD1}">
              <a14:hiddenFill xmlns:a14="http://schemas.microsoft.com/office/drawing/2010/main">
                <a:solidFill>
                  <a:srgbClr val="FFFFFF"/>
                </a:solidFill>
              </a14:hiddenFill>
            </a:ext>
          </a:extLst>
        </p:spPr>
      </p:pic>
      <p:sp>
        <p:nvSpPr>
          <p:cNvPr id="17" name="Rectangle 16"/>
          <p:cNvSpPr/>
          <p:nvPr/>
        </p:nvSpPr>
        <p:spPr>
          <a:xfrm>
            <a:off x="132515" y="1087628"/>
            <a:ext cx="5178242" cy="2631490"/>
          </a:xfrm>
          <a:prstGeom prst="rect">
            <a:avLst/>
          </a:prstGeom>
        </p:spPr>
        <p:txBody>
          <a:bodyPr wrap="square">
            <a:spAutoFit/>
          </a:bodyPr>
          <a:lstStyle/>
          <a:p>
            <a:r>
              <a:rPr lang="en-US" sz="1600" dirty="0"/>
              <a:t>For machine-to-machine and process communication (the distributed controller level), the role </a:t>
            </a:r>
            <a:r>
              <a:rPr lang="en-US" sz="1600" b="1" dirty="0" smtClean="0"/>
              <a:t>of OPC </a:t>
            </a:r>
            <a:r>
              <a:rPr lang="en-US" sz="1600" b="1" dirty="0"/>
              <a:t>UA (IEC 62541) is rapidly increasing in significance alongside the traditional Ethernet-based M2M fieldbus systems </a:t>
            </a:r>
            <a:r>
              <a:rPr lang="en-US" sz="1600" dirty="0" smtClean="0"/>
              <a:t>(</a:t>
            </a:r>
            <a:r>
              <a:rPr lang="en-US" sz="1600" dirty="0"/>
              <a:t>PROFINET, </a:t>
            </a:r>
            <a:r>
              <a:rPr lang="en-US" sz="1600" dirty="0" err="1"/>
              <a:t>EtherNet</a:t>
            </a:r>
            <a:r>
              <a:rPr lang="en-US" sz="1600" dirty="0"/>
              <a:t>/IP, CC-Link IE</a:t>
            </a:r>
            <a:r>
              <a:rPr lang="en-US" sz="1600" dirty="0" smtClean="0"/>
              <a:t>).</a:t>
            </a:r>
          </a:p>
          <a:p>
            <a:pPr>
              <a:spcBef>
                <a:spcPts val="600"/>
              </a:spcBef>
            </a:pPr>
            <a:r>
              <a:rPr lang="en-US" altLang="ja-JP" sz="1600" dirty="0"/>
              <a:t>Although these technologies share common requirements, their implementations differ substantially. </a:t>
            </a:r>
            <a:r>
              <a:rPr lang="en-US" altLang="ja-JP" sz="1600" dirty="0" smtClean="0"/>
              <a:t>Hence, comparing </a:t>
            </a:r>
            <a:r>
              <a:rPr lang="en-US" altLang="ja-JP" sz="1600" dirty="0"/>
              <a:t>them </a:t>
            </a:r>
            <a:r>
              <a:rPr lang="en-US" altLang="ja-JP" sz="1600" dirty="0" smtClean="0"/>
              <a:t>depends heavily on </a:t>
            </a:r>
            <a:r>
              <a:rPr lang="en-US" altLang="ja-JP" sz="1600" dirty="0"/>
              <a:t>the intended application (process control, motion, </a:t>
            </a:r>
            <a:r>
              <a:rPr lang="en-US" altLang="ja-JP" sz="1600" dirty="0" smtClean="0"/>
              <a:t>I/O, centralized </a:t>
            </a:r>
            <a:r>
              <a:rPr lang="en-US" altLang="ja-JP" sz="1600" dirty="0"/>
              <a:t>vs. decentralized control, etc.). </a:t>
            </a:r>
            <a:endParaRPr lang="en-US" sz="1600" dirty="0"/>
          </a:p>
        </p:txBody>
      </p:sp>
      <p:sp>
        <p:nvSpPr>
          <p:cNvPr id="18" name="Text Placeholder 17"/>
          <p:cNvSpPr>
            <a:spLocks noGrp="1"/>
          </p:cNvSpPr>
          <p:nvPr>
            <p:ph type="body" sz="quarter" idx="13"/>
          </p:nvPr>
        </p:nvSpPr>
        <p:spPr/>
        <p:txBody>
          <a:bodyPr/>
          <a:lstStyle/>
          <a:p>
            <a:endParaRPr lang="en-US"/>
          </a:p>
        </p:txBody>
      </p:sp>
      <p:pic>
        <p:nvPicPr>
          <p:cNvPr id="21" name="Picture 20"/>
          <p:cNvPicPr>
            <a:picLocks noChangeAspect="1"/>
          </p:cNvPicPr>
          <p:nvPr/>
        </p:nvPicPr>
        <p:blipFill rotWithShape="1">
          <a:blip r:embed="rId4"/>
          <a:srcRect l="3443"/>
          <a:stretch/>
        </p:blipFill>
        <p:spPr>
          <a:xfrm>
            <a:off x="0" y="3937254"/>
            <a:ext cx="7497936" cy="2546481"/>
          </a:xfrm>
          <a:prstGeom prst="rect">
            <a:avLst/>
          </a:prstGeom>
        </p:spPr>
      </p:pic>
      <p:pic>
        <p:nvPicPr>
          <p:cNvPr id="2" name="Picture 1"/>
          <p:cNvPicPr>
            <a:picLocks noChangeAspect="1"/>
          </p:cNvPicPr>
          <p:nvPr/>
        </p:nvPicPr>
        <p:blipFill rotWithShape="1">
          <a:blip r:embed="rId5"/>
          <a:srcRect r="7746"/>
          <a:stretch/>
        </p:blipFill>
        <p:spPr>
          <a:xfrm>
            <a:off x="7467600" y="3937254"/>
            <a:ext cx="4724400" cy="2945740"/>
          </a:xfrm>
          <a:prstGeom prst="rect">
            <a:avLst/>
          </a:prstGeom>
        </p:spPr>
      </p:pic>
    </p:spTree>
    <p:extLst>
      <p:ext uri="{BB962C8B-B14F-4D97-AF65-F5344CB8AC3E}">
        <p14:creationId xmlns:p14="http://schemas.microsoft.com/office/powerpoint/2010/main" val="294581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kumimoji="1" lang="en-US" altLang="ja-JP" dirty="0">
                <a:solidFill>
                  <a:schemeClr val="accent3"/>
                </a:solidFill>
              </a:rPr>
              <a:t>Industrial</a:t>
            </a:r>
            <a:r>
              <a:rPr kumimoji="1" lang="en-US" altLang="ja-JP" dirty="0">
                <a:solidFill>
                  <a:schemeClr val="bg1"/>
                </a:solidFill>
              </a:rPr>
              <a:t> </a:t>
            </a:r>
            <a:r>
              <a:rPr kumimoji="1" lang="en-US" altLang="ja-JP" dirty="0" smtClean="0">
                <a:solidFill>
                  <a:schemeClr val="tx1"/>
                </a:solidFill>
              </a:rPr>
              <a:t>Ethernet market share</a:t>
            </a:r>
            <a:endParaRPr kumimoji="1" lang="ja-JP" altLang="en-US" dirty="0">
              <a:solidFill>
                <a:schemeClr val="tx1"/>
              </a:solidFill>
            </a:endParaRPr>
          </a:p>
        </p:txBody>
      </p:sp>
      <p:sp>
        <p:nvSpPr>
          <p:cNvPr id="15" name="Text Placeholder 1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fld id="{EE2556C5-CE8C-6547-B838-EA80C61A4AF7}" type="slidenum">
              <a:rPr lang="en-US" smtClean="0">
                <a:solidFill>
                  <a:prstClr val="white"/>
                </a:solidFill>
              </a:rPr>
              <a:pPr/>
              <a:t>5</a:t>
            </a:fld>
            <a:endParaRPr lang="en-US" dirty="0">
              <a:solidFill>
                <a:prstClr val="white"/>
              </a:solidFill>
            </a:endParaRPr>
          </a:p>
        </p:txBody>
      </p:sp>
      <p:sp>
        <p:nvSpPr>
          <p:cNvPr id="16" name="Content Placeholder 15"/>
          <p:cNvSpPr>
            <a:spLocks noGrp="1"/>
          </p:cNvSpPr>
          <p:nvPr>
            <p:ph sz="quarter" idx="15"/>
          </p:nvPr>
        </p:nvSpPr>
        <p:spPr>
          <a:xfrm>
            <a:off x="471951" y="1029068"/>
            <a:ext cx="4785849" cy="4649787"/>
          </a:xfrm>
        </p:spPr>
        <p:txBody>
          <a:bodyPr/>
          <a:lstStyle/>
          <a:p>
            <a:pPr marL="285750" indent="-285750">
              <a:buFont typeface="Arial" panose="020B0604020202020204" pitchFamily="34" charset="0"/>
              <a:buChar char="•"/>
            </a:pPr>
            <a:r>
              <a:rPr lang="en-US" dirty="0"/>
              <a:t>Growth powered by </a:t>
            </a:r>
            <a:r>
              <a:rPr lang="en-US" dirty="0" err="1"/>
              <a:t>IIoT</a:t>
            </a:r>
            <a:r>
              <a:rPr lang="en-US" dirty="0"/>
              <a:t> (</a:t>
            </a:r>
            <a:r>
              <a:rPr lang="en-US" dirty="0" err="1"/>
              <a:t>e.g</a:t>
            </a:r>
            <a:r>
              <a:rPr lang="en-US" dirty="0"/>
              <a:t> OT/IT)</a:t>
            </a:r>
          </a:p>
          <a:p>
            <a:pPr marL="285750" indent="-285750">
              <a:buFont typeface="Arial" panose="020B0604020202020204" pitchFamily="34" charset="0"/>
              <a:buChar char="•"/>
            </a:pPr>
            <a:r>
              <a:rPr lang="en-US" altLang="ja-JP" dirty="0" smtClean="0"/>
              <a:t>Wireless </a:t>
            </a:r>
            <a:r>
              <a:rPr lang="en-US" altLang="ja-JP" dirty="0"/>
              <a:t>redefining network picture</a:t>
            </a:r>
          </a:p>
          <a:p>
            <a:pPr marL="285750" indent="-285750">
              <a:buFont typeface="Arial" panose="020B0604020202020204" pitchFamily="34" charset="0"/>
              <a:buChar char="•"/>
            </a:pPr>
            <a:r>
              <a:rPr lang="en-US" altLang="ja-JP" dirty="0"/>
              <a:t>Regional network </a:t>
            </a:r>
            <a:r>
              <a:rPr lang="en-US" altLang="ja-JP" dirty="0" smtClean="0"/>
              <a:t>variations : </a:t>
            </a:r>
            <a:endParaRPr lang="en-US" altLang="ja-JP" dirty="0"/>
          </a:p>
          <a:p>
            <a:pPr marL="742950" lvl="1" indent="-285750">
              <a:buFont typeface="Arial" panose="020B0604020202020204" pitchFamily="34" charset="0"/>
              <a:buChar char="•"/>
            </a:pPr>
            <a:r>
              <a:rPr lang="en-US" altLang="ja-JP" sz="1800" b="1" u="sng" dirty="0"/>
              <a:t>EMEA</a:t>
            </a:r>
            <a:r>
              <a:rPr lang="en-US" altLang="ja-JP" sz="1800" dirty="0"/>
              <a:t> - PROFINET and </a:t>
            </a:r>
            <a:r>
              <a:rPr lang="en-US" altLang="ja-JP" sz="1800" dirty="0" err="1"/>
              <a:t>EtherNet</a:t>
            </a:r>
            <a:r>
              <a:rPr lang="en-US" altLang="ja-JP" sz="1800" dirty="0"/>
              <a:t>/IP </a:t>
            </a:r>
            <a:r>
              <a:rPr lang="en-US" altLang="ja-JP" sz="1800" dirty="0" smtClean="0"/>
              <a:t>are dominant </a:t>
            </a:r>
            <a:endParaRPr lang="en-US" altLang="ja-JP" sz="1800" dirty="0"/>
          </a:p>
          <a:p>
            <a:pPr marL="742950" lvl="1" indent="-285750">
              <a:buFont typeface="Arial" panose="020B0604020202020204" pitchFamily="34" charset="0"/>
              <a:buChar char="•"/>
            </a:pPr>
            <a:r>
              <a:rPr lang="en-US" altLang="ja-JP" sz="1800" b="1" u="sng" dirty="0"/>
              <a:t>US</a:t>
            </a:r>
            <a:r>
              <a:rPr lang="en-US" altLang="ja-JP" sz="1800" dirty="0"/>
              <a:t> - Movement towards </a:t>
            </a:r>
            <a:r>
              <a:rPr lang="en-US" altLang="ja-JP" sz="1800" dirty="0" err="1"/>
              <a:t>EtherNet</a:t>
            </a:r>
            <a:r>
              <a:rPr lang="en-US" altLang="ja-JP" sz="1800" dirty="0"/>
              <a:t>/IP</a:t>
            </a:r>
          </a:p>
          <a:p>
            <a:pPr marL="742950" lvl="1" indent="-285750">
              <a:buFont typeface="Arial" panose="020B0604020202020204" pitchFamily="34" charset="0"/>
              <a:buChar char="•"/>
            </a:pPr>
            <a:r>
              <a:rPr lang="en-US" altLang="ja-JP" sz="1800" b="1" u="sng" dirty="0"/>
              <a:t>Asia </a:t>
            </a:r>
            <a:r>
              <a:rPr lang="en-US" altLang="ja-JP" sz="1800" b="1" dirty="0" smtClean="0"/>
              <a:t>- </a:t>
            </a:r>
            <a:r>
              <a:rPr lang="en-US" altLang="ja-JP" sz="1800" dirty="0"/>
              <a:t>no network stands out as truly </a:t>
            </a:r>
            <a:r>
              <a:rPr lang="en-US" altLang="ja-JP" sz="1800" dirty="0" smtClean="0"/>
              <a:t>market-leading: PROFINET</a:t>
            </a:r>
            <a:r>
              <a:rPr lang="en-US" altLang="ja-JP" sz="1800" dirty="0"/>
              <a:t>, </a:t>
            </a:r>
            <a:r>
              <a:rPr lang="en-US" altLang="ja-JP" sz="1800" dirty="0" err="1"/>
              <a:t>EtherNet</a:t>
            </a:r>
            <a:r>
              <a:rPr lang="en-US" altLang="ja-JP" sz="1800" dirty="0"/>
              <a:t>/IP, PROFIBUS, </a:t>
            </a:r>
            <a:r>
              <a:rPr lang="en-US" altLang="ja-JP" sz="1800" dirty="0" err="1"/>
              <a:t>EtherCAT</a:t>
            </a:r>
            <a:r>
              <a:rPr lang="en-US" altLang="ja-JP" sz="1800" dirty="0"/>
              <a:t>, Modbus and </a:t>
            </a:r>
            <a:r>
              <a:rPr lang="en-US" altLang="ja-JP" sz="1800" dirty="0" smtClean="0"/>
              <a:t>CC-Link  </a:t>
            </a:r>
            <a:endParaRPr lang="en-US" altLang="ja-JP" sz="1800" dirty="0"/>
          </a:p>
          <a:p>
            <a:pPr marL="285750" indent="-285750">
              <a:buFont typeface="Arial" panose="020B0604020202020204" pitchFamily="34" charset="0"/>
              <a:buChar char="•"/>
            </a:pPr>
            <a:r>
              <a:rPr lang="en-US" dirty="0"/>
              <a:t>Fieldbuses expected to decline</a:t>
            </a:r>
          </a:p>
          <a:p>
            <a:pPr marL="514339" lvl="1" indent="-285750">
              <a:buFont typeface="Arial" panose="020B0604020202020204" pitchFamily="34" charset="0"/>
              <a:buChar char="•"/>
            </a:pPr>
            <a:r>
              <a:rPr lang="en-US" sz="1800" dirty="0"/>
              <a:t>PROFIBUS and </a:t>
            </a:r>
            <a:r>
              <a:rPr lang="en-US" altLang="ja-JP" sz="1800" dirty="0"/>
              <a:t>Modbus still </a:t>
            </a:r>
            <a:r>
              <a:rPr lang="en-US" altLang="ja-JP" sz="1800" dirty="0" smtClean="0"/>
              <a:t>significant</a:t>
            </a:r>
            <a:endParaRPr lang="en-US" sz="1800" dirty="0"/>
          </a:p>
        </p:txBody>
      </p:sp>
      <p:sp>
        <p:nvSpPr>
          <p:cNvPr id="13" name="TextBox 12"/>
          <p:cNvSpPr txBox="1"/>
          <p:nvPr/>
        </p:nvSpPr>
        <p:spPr>
          <a:xfrm>
            <a:off x="259504" y="6488631"/>
            <a:ext cx="9174056" cy="309011"/>
          </a:xfrm>
          <a:prstGeom prst="rect">
            <a:avLst/>
          </a:prstGeom>
          <a:noFill/>
        </p:spPr>
        <p:txBody>
          <a:bodyPr vert="horz" wrap="square" lIns="0" tIns="0" rIns="0" bIns="0" rtlCol="0">
            <a:noAutofit/>
          </a:bodyPr>
          <a:lstStyle/>
          <a:p>
            <a:pPr defTabSz="609585"/>
            <a:r>
              <a:rPr lang="en-US" altLang="ja-JP" sz="1067" dirty="0">
                <a:solidFill>
                  <a:prstClr val="white"/>
                </a:solidFill>
              </a:rPr>
              <a:t>Source: Industrial Ethernet Book Issue 105 / 2 : Industrial Ethernet book  April,2018</a:t>
            </a:r>
            <a:endParaRPr kumimoji="1" lang="ja-JP" altLang="en-US" sz="1067" dirty="0">
              <a:solidFill>
                <a:prstClr val="white"/>
              </a:solidFill>
            </a:endParaRPr>
          </a:p>
        </p:txBody>
      </p:sp>
      <p:sp>
        <p:nvSpPr>
          <p:cNvPr id="3" name="TextBox 2"/>
          <p:cNvSpPr txBox="1"/>
          <p:nvPr/>
        </p:nvSpPr>
        <p:spPr>
          <a:xfrm>
            <a:off x="259504" y="6643136"/>
            <a:ext cx="10549467" cy="441960"/>
          </a:xfrm>
          <a:prstGeom prst="rect">
            <a:avLst/>
          </a:prstGeom>
          <a:noFill/>
        </p:spPr>
        <p:txBody>
          <a:bodyPr vert="horz" wrap="square" lIns="0" tIns="0" rIns="0" bIns="0" rtlCol="0">
            <a:noAutofit/>
          </a:bodyPr>
          <a:lstStyle/>
          <a:p>
            <a:pPr defTabSz="609585"/>
            <a:r>
              <a:rPr kumimoji="1" lang="en-US" altLang="ja-JP" sz="1067" dirty="0">
                <a:solidFill>
                  <a:prstClr val="white"/>
                </a:solidFill>
              </a:rPr>
              <a:t>http://www.iebmedia.com/index.php?id=12993&amp;parentid=74&amp;themeid=255&amp;hpid=2&amp;showdetail=true&amp;bb=1&amp;appsw=1 </a:t>
            </a:r>
          </a:p>
        </p:txBody>
      </p:sp>
      <p:pic>
        <p:nvPicPr>
          <p:cNvPr id="17" name="Content Placeholder 8"/>
          <p:cNvPicPr>
            <a:picLocks noChangeAspect="1"/>
          </p:cNvPicPr>
          <p:nvPr/>
        </p:nvPicPr>
        <p:blipFill>
          <a:blip r:embed="rId3"/>
          <a:stretch>
            <a:fillRect/>
          </a:stretch>
        </p:blipFill>
        <p:spPr>
          <a:xfrm>
            <a:off x="5265049" y="1183573"/>
            <a:ext cx="6703731" cy="4772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2874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74031"/>
          </a:xfrm>
        </p:spPr>
        <p:txBody>
          <a:bodyPr/>
          <a:lstStyle/>
          <a:p>
            <a:r>
              <a:rPr lang="en-US" sz="5400" kern="0" dirty="0">
                <a:solidFill>
                  <a:srgbClr val="F3D54E"/>
                </a:solidFill>
                <a:effectLst>
                  <a:outerShdw blurRad="431800" algn="ctr" rotWithShape="0">
                    <a:prstClr val="black"/>
                  </a:outerShdw>
                </a:effectLst>
              </a:rPr>
              <a:t>NETWORKING </a:t>
            </a:r>
            <a:r>
              <a:rPr lang="en-US" sz="5400" dirty="0"/>
              <a:t>for Automation and Robotics</a:t>
            </a:r>
            <a:endParaRPr lang="en-US" dirty="0"/>
          </a:p>
        </p:txBody>
      </p:sp>
      <p:sp>
        <p:nvSpPr>
          <p:cNvPr id="5" name="Text Placeholder 4"/>
          <p:cNvSpPr>
            <a:spLocks noGrp="1"/>
          </p:cNvSpPr>
          <p:nvPr>
            <p:ph type="body" sz="quarter" idx="13"/>
          </p:nvPr>
        </p:nvSpPr>
        <p:spPr/>
        <p:txBody>
          <a:bodyPr/>
          <a:lstStyle/>
          <a:p>
            <a:endParaRPr lang="en-US"/>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6" name="Content Placeholder 5"/>
          <p:cNvSpPr>
            <a:spLocks noGrp="1"/>
          </p:cNvSpPr>
          <p:nvPr>
            <p:ph sz="quarter" idx="15"/>
          </p:nvPr>
        </p:nvSpPr>
        <p:spPr>
          <a:xfrm>
            <a:off x="838200" y="1186604"/>
            <a:ext cx="3414249" cy="4797358"/>
          </a:xfrm>
        </p:spPr>
        <p:txBody>
          <a:bodyPr/>
          <a:lstStyle/>
          <a:p>
            <a:pPr marL="228594" indent="-228594">
              <a:buFont typeface="Arial" panose="020B0604020202020204" pitchFamily="34" charset="0"/>
              <a:buChar char="•"/>
            </a:pPr>
            <a:r>
              <a:rPr lang="en-US" b="1" dirty="0" smtClean="0">
                <a:solidFill>
                  <a:prstClr val="white"/>
                </a:solidFill>
              </a:rPr>
              <a:t>Time-Synchronized (IEEE 1588v2 or 802.1AS) real-time control.</a:t>
            </a:r>
          </a:p>
          <a:p>
            <a:pPr marL="228594" indent="-228594">
              <a:buFont typeface="Arial" panose="020B0604020202020204" pitchFamily="34" charset="0"/>
              <a:buChar char="•"/>
            </a:pPr>
            <a:r>
              <a:rPr lang="en-US" dirty="0" smtClean="0">
                <a:solidFill>
                  <a:prstClr val="white"/>
                </a:solidFill>
              </a:rPr>
              <a:t>Down </a:t>
            </a:r>
            <a:r>
              <a:rPr lang="en-US" dirty="0">
                <a:solidFill>
                  <a:prstClr val="white"/>
                </a:solidFill>
              </a:rPr>
              <a:t>the wire updates</a:t>
            </a:r>
          </a:p>
          <a:p>
            <a:pPr marL="228594" indent="-228594">
              <a:buFont typeface="Arial" panose="020B0604020202020204" pitchFamily="34" charset="0"/>
              <a:buChar char="•"/>
            </a:pPr>
            <a:r>
              <a:rPr lang="en-US" dirty="0">
                <a:solidFill>
                  <a:prstClr val="white"/>
                </a:solidFill>
              </a:rPr>
              <a:t>Reduced OPEX</a:t>
            </a:r>
          </a:p>
          <a:p>
            <a:pPr marL="228594" indent="-228594">
              <a:buFont typeface="Arial" panose="020B0604020202020204" pitchFamily="34" charset="0"/>
              <a:buChar char="•"/>
            </a:pPr>
            <a:r>
              <a:rPr lang="en-US" dirty="0">
                <a:solidFill>
                  <a:prstClr val="white"/>
                </a:solidFill>
              </a:rPr>
              <a:t>Flexible function</a:t>
            </a:r>
          </a:p>
          <a:p>
            <a:pPr marL="228594" indent="-228594">
              <a:buFont typeface="Arial" panose="020B0604020202020204" pitchFamily="34" charset="0"/>
              <a:buChar char="•"/>
            </a:pPr>
            <a:r>
              <a:rPr lang="en-US" dirty="0" smtClean="0">
                <a:solidFill>
                  <a:prstClr val="white"/>
                </a:solidFill>
              </a:rPr>
              <a:t>Reconfigurable production</a:t>
            </a:r>
            <a:endParaRPr lang="en-US" dirty="0">
              <a:solidFill>
                <a:prstClr val="white"/>
              </a:solidFill>
            </a:endParaRPr>
          </a:p>
        </p:txBody>
      </p:sp>
      <p:pic>
        <p:nvPicPr>
          <p:cNvPr id="13" name="Picture 12"/>
          <p:cNvPicPr>
            <a:picLocks noChangeAspect="1"/>
          </p:cNvPicPr>
          <p:nvPr/>
        </p:nvPicPr>
        <p:blipFill>
          <a:blip r:embed="rId2"/>
          <a:stretch>
            <a:fillRect/>
          </a:stretch>
        </p:blipFill>
        <p:spPr>
          <a:xfrm>
            <a:off x="3793408" y="1079567"/>
            <a:ext cx="8203947" cy="4572403"/>
          </a:xfrm>
          <a:prstGeom prst="rect">
            <a:avLst/>
          </a:prstGeom>
        </p:spPr>
      </p:pic>
      <p:pic>
        <p:nvPicPr>
          <p:cNvPr id="14" name="Picture 13"/>
          <p:cNvPicPr>
            <a:picLocks noChangeAspect="1"/>
          </p:cNvPicPr>
          <p:nvPr/>
        </p:nvPicPr>
        <p:blipFill>
          <a:blip r:embed="rId3"/>
          <a:stretch>
            <a:fillRect/>
          </a:stretch>
        </p:blipFill>
        <p:spPr>
          <a:xfrm>
            <a:off x="7467601" y="4267201"/>
            <a:ext cx="457200" cy="457200"/>
          </a:xfrm>
          <a:prstGeom prst="rect">
            <a:avLst/>
          </a:prstGeom>
          <a:scene3d>
            <a:camera prst="isometricOffAxis1Right"/>
            <a:lightRig rig="threePt" dir="t"/>
          </a:scene3d>
        </p:spPr>
      </p:pic>
      <p:pic>
        <p:nvPicPr>
          <p:cNvPr id="15" name="Picture 14"/>
          <p:cNvPicPr>
            <a:picLocks noChangeAspect="1"/>
          </p:cNvPicPr>
          <p:nvPr/>
        </p:nvPicPr>
        <p:blipFill>
          <a:blip r:embed="rId3"/>
          <a:stretch>
            <a:fillRect/>
          </a:stretch>
        </p:blipFill>
        <p:spPr>
          <a:xfrm>
            <a:off x="8763000" y="4010026"/>
            <a:ext cx="457200" cy="457200"/>
          </a:xfrm>
          <a:prstGeom prst="rect">
            <a:avLst/>
          </a:prstGeom>
          <a:scene3d>
            <a:camera prst="isometricOffAxis1Right"/>
            <a:lightRig rig="threePt" dir="t"/>
          </a:scene3d>
        </p:spPr>
      </p:pic>
      <p:pic>
        <p:nvPicPr>
          <p:cNvPr id="16" name="Picture 15"/>
          <p:cNvPicPr>
            <a:picLocks noChangeAspect="1"/>
          </p:cNvPicPr>
          <p:nvPr/>
        </p:nvPicPr>
        <p:blipFill>
          <a:blip r:embed="rId3"/>
          <a:stretch>
            <a:fillRect/>
          </a:stretch>
        </p:blipFill>
        <p:spPr>
          <a:xfrm>
            <a:off x="10058399" y="3810002"/>
            <a:ext cx="457200" cy="457200"/>
          </a:xfrm>
          <a:prstGeom prst="rect">
            <a:avLst/>
          </a:prstGeom>
          <a:scene3d>
            <a:camera prst="isometricOffAxis1Right"/>
            <a:lightRig rig="threePt" dir="t"/>
          </a:scene3d>
        </p:spPr>
      </p:pic>
      <p:pic>
        <p:nvPicPr>
          <p:cNvPr id="17" name="Picture 16"/>
          <p:cNvPicPr>
            <a:picLocks noChangeAspect="1"/>
          </p:cNvPicPr>
          <p:nvPr/>
        </p:nvPicPr>
        <p:blipFill>
          <a:blip r:embed="rId3"/>
          <a:stretch>
            <a:fillRect/>
          </a:stretch>
        </p:blipFill>
        <p:spPr>
          <a:xfrm>
            <a:off x="11298879" y="3585283"/>
            <a:ext cx="457200" cy="457200"/>
          </a:xfrm>
          <a:prstGeom prst="rect">
            <a:avLst/>
          </a:prstGeom>
          <a:scene3d>
            <a:camera prst="isometricOffAxis1Right"/>
            <a:lightRig rig="threePt" dir="t"/>
          </a:scene3d>
        </p:spPr>
      </p:pic>
      <p:pic>
        <p:nvPicPr>
          <p:cNvPr id="18" name="Picture 17"/>
          <p:cNvPicPr>
            <a:picLocks noChangeAspect="1"/>
          </p:cNvPicPr>
          <p:nvPr/>
        </p:nvPicPr>
        <p:blipFill>
          <a:blip r:embed="rId3"/>
          <a:stretch>
            <a:fillRect/>
          </a:stretch>
        </p:blipFill>
        <p:spPr>
          <a:xfrm>
            <a:off x="6172200" y="3200400"/>
            <a:ext cx="457200" cy="457200"/>
          </a:xfrm>
          <a:prstGeom prst="rect">
            <a:avLst/>
          </a:prstGeom>
          <a:scene3d>
            <a:camera prst="isometricOffAxis1Right"/>
            <a:lightRig rig="threePt" dir="t"/>
          </a:scene3d>
        </p:spPr>
      </p:pic>
    </p:spTree>
    <p:extLst>
      <p:ext uri="{BB962C8B-B14F-4D97-AF65-F5344CB8AC3E}">
        <p14:creationId xmlns:p14="http://schemas.microsoft.com/office/powerpoint/2010/main" val="1235442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Scalability Model </a:t>
            </a:r>
            <a:r>
              <a:rPr lang="en-US" dirty="0" smtClean="0"/>
              <a:t>Needs Domain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381000" y="1701164"/>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a:t>
            </a:r>
            <a:r>
              <a:rPr lang="en-US" b="1" dirty="0"/>
              <a:t>connectivity core standard</a:t>
            </a:r>
            <a:r>
              <a:rPr lang="en-US" dirty="0"/>
              <a:t>”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00317" y="159170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9</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a:t>
            </a:r>
            <a:r>
              <a:rPr lang="en-US" sz="1800" dirty="0" smtClean="0"/>
              <a:t>technology in </a:t>
            </a:r>
            <a:r>
              <a:rPr lang="en-US" sz="1800" dirty="0"/>
              <a:t>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a:t>
            </a:r>
            <a:r>
              <a:rPr lang="en-US" sz="1800" dirty="0" smtClean="0"/>
              <a:t>the specific </a:t>
            </a:r>
            <a:r>
              <a:rPr lang="en-US" sz="1800" dirty="0"/>
              <a:t>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28140</TotalTime>
  <Words>3236</Words>
  <Application>Microsoft Office PowerPoint</Application>
  <PresentationFormat>Widescreen</PresentationFormat>
  <Paragraphs>393</Paragraphs>
  <Slides>22</Slides>
  <Notes>19</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ＭＳ Ｐゴシック</vt:lpstr>
      <vt:lpstr>ＭＳ Ｐゴシック</vt:lpstr>
      <vt:lpstr>Arial</vt:lpstr>
      <vt:lpstr>Arial Narrow</vt:lpstr>
      <vt:lpstr>Calibri</vt:lpstr>
      <vt:lpstr>Intel Clear</vt:lpstr>
      <vt:lpstr>Intel Clear Light</vt:lpstr>
      <vt:lpstr>Intel Clear Pro</vt:lpstr>
      <vt:lpstr>Roboto</vt:lpstr>
      <vt:lpstr>Verdana</vt:lpstr>
      <vt:lpstr>Wingdings</vt:lpstr>
      <vt:lpstr>2_Intel 20150715</vt:lpstr>
      <vt:lpstr>PowerPoint Presentation</vt:lpstr>
      <vt:lpstr>Legal Notices and Disclaimers</vt:lpstr>
      <vt:lpstr>IIoT Connectivity Challenge</vt:lpstr>
      <vt:lpstr>NETWORKING for Automation and Robotics</vt:lpstr>
      <vt:lpstr>Industrial Ethernet market share</vt:lpstr>
      <vt:lpstr>NETWORKING for Automation and Robotics</vt:lpstr>
      <vt:lpstr>Scalability Model Needs Domain Gateways</vt:lpstr>
      <vt:lpstr>Bridging Core Connectivity Standards</vt:lpstr>
      <vt:lpstr>Tools: Protocol Assessment template</vt:lpstr>
      <vt:lpstr>Connectivity Framework Core Functions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PowerPoint Presentation</vt:lpstr>
      <vt:lpstr>MQTT - message queue telemetry transport</vt:lpstr>
      <vt:lpstr>Example RESTFUL HTTP API</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Holmlund, Daniel W</cp:lastModifiedBy>
  <cp:revision>147</cp:revision>
  <cp:lastPrinted>2017-10-19T22:33:41Z</cp:lastPrinted>
  <dcterms:created xsi:type="dcterms:W3CDTF">2017-08-17T18:19:10Z</dcterms:created>
  <dcterms:modified xsi:type="dcterms:W3CDTF">2018-09-06T19:32:42Z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2018-09-06 19:32:42Z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