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7" r:id="rId2"/>
    <p:sldId id="346" r:id="rId3"/>
    <p:sldId id="454" r:id="rId4"/>
    <p:sldId id="383" r:id="rId5"/>
    <p:sldId id="384" r:id="rId6"/>
    <p:sldId id="443" r:id="rId7"/>
    <p:sldId id="451" r:id="rId8"/>
    <p:sldId id="450" r:id="rId9"/>
    <p:sldId id="386" r:id="rId10"/>
    <p:sldId id="455" r:id="rId11"/>
    <p:sldId id="309" r:id="rId12"/>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ieve, Jessica A" initials="SJA" lastIdx="2" clrIdx="0">
    <p:extLst/>
  </p:cmAuthor>
  <p:cmAuthor id="2" name="Ken Strandberg" initials="KS" lastIdx="1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4"/>
    <p:restoredTop sz="95353" autoAdjust="0"/>
  </p:normalViewPr>
  <p:slideViewPr>
    <p:cSldViewPr snapToGrid="0" snapToObjects="1">
      <p:cViewPr varScale="1">
        <p:scale>
          <a:sx n="81" d="100"/>
          <a:sy n="81" d="100"/>
        </p:scale>
        <p:origin x="1003" y="53"/>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1E972-81F6-4334-8910-F84502F7F938}" type="doc">
      <dgm:prSet loTypeId="urn:microsoft.com/office/officeart/2005/8/layout/cycle8" loCatId="cycle" qsTypeId="urn:microsoft.com/office/officeart/2005/8/quickstyle/simple1" qsCatId="simple" csTypeId="urn:microsoft.com/office/officeart/2005/8/colors/accent1_2" csCatId="accent1" phldr="1"/>
      <dgm:spPr/>
    </dgm:pt>
    <dgm:pt modelId="{F286374D-4DBD-49DD-A22F-2300AD721D3B}">
      <dgm:prSet phldrT="[Text]"/>
      <dgm:spPr>
        <a:solidFill>
          <a:schemeClr val="bg2"/>
        </a:solidFill>
        <a:ln>
          <a:noFill/>
        </a:ln>
      </dgm:spPr>
      <dgm:t>
        <a:bodyPr/>
        <a:lstStyle/>
        <a:p>
          <a:r>
            <a:rPr lang="en-US" b="1" dirty="0"/>
            <a:t>Prototype</a:t>
          </a:r>
        </a:p>
      </dgm:t>
    </dgm:pt>
    <dgm:pt modelId="{6DF27AAC-AB2A-411B-98D0-B0DA34A9F9FC}" type="parTrans" cxnId="{EF0AEF8A-691C-4DF4-87E4-05AAB5CB2331}">
      <dgm:prSet/>
      <dgm:spPr/>
      <dgm:t>
        <a:bodyPr/>
        <a:lstStyle/>
        <a:p>
          <a:endParaRPr lang="en-US"/>
        </a:p>
      </dgm:t>
    </dgm:pt>
    <dgm:pt modelId="{83F2D4DA-B41A-4392-A48A-AB2EB9185277}" type="sibTrans" cxnId="{EF0AEF8A-691C-4DF4-87E4-05AAB5CB2331}">
      <dgm:prSet/>
      <dgm:spPr/>
      <dgm:t>
        <a:bodyPr/>
        <a:lstStyle/>
        <a:p>
          <a:endParaRPr lang="en-US"/>
        </a:p>
      </dgm:t>
    </dgm:pt>
    <dgm:pt modelId="{F50E9319-EFA8-40C5-AB40-6F7F7F9F345C}">
      <dgm:prSet phldrT="[Text]"/>
      <dgm:spPr>
        <a:solidFill>
          <a:schemeClr val="accent2">
            <a:lumMod val="50000"/>
          </a:schemeClr>
        </a:solidFill>
        <a:ln>
          <a:noFill/>
        </a:ln>
      </dgm:spPr>
      <dgm:t>
        <a:bodyPr/>
        <a:lstStyle/>
        <a:p>
          <a:r>
            <a:rPr lang="en-US" b="1" dirty="0"/>
            <a:t>Productize and Scale</a:t>
          </a:r>
        </a:p>
      </dgm:t>
    </dgm:pt>
    <dgm:pt modelId="{3CEDB27F-5A53-4A87-84EE-F34C8E146229}" type="parTrans" cxnId="{8533F5EC-AE95-4109-85B0-C9A5783D4154}">
      <dgm:prSet/>
      <dgm:spPr/>
      <dgm:t>
        <a:bodyPr/>
        <a:lstStyle/>
        <a:p>
          <a:endParaRPr lang="en-US"/>
        </a:p>
      </dgm:t>
    </dgm:pt>
    <dgm:pt modelId="{5F7C2C3C-A7D5-494D-8479-A2E23662DA90}" type="sibTrans" cxnId="{8533F5EC-AE95-4109-85B0-C9A5783D4154}">
      <dgm:prSet/>
      <dgm:spPr/>
      <dgm:t>
        <a:bodyPr/>
        <a:lstStyle/>
        <a:p>
          <a:endParaRPr lang="en-US"/>
        </a:p>
      </dgm:t>
    </dgm:pt>
    <dgm:pt modelId="{00AC64CD-2657-42A2-9A41-E5D5A8EFDBB4}">
      <dgm:prSet phldrT="[Text]"/>
      <dgm:spPr>
        <a:solidFill>
          <a:schemeClr val="accent1">
            <a:lumMod val="75000"/>
          </a:schemeClr>
        </a:solidFill>
        <a:ln>
          <a:noFill/>
        </a:ln>
      </dgm:spPr>
      <dgm:t>
        <a:bodyPr/>
        <a:lstStyle/>
        <a:p>
          <a:r>
            <a:rPr lang="en-US" b="1" dirty="0"/>
            <a:t>Define</a:t>
          </a:r>
        </a:p>
      </dgm:t>
    </dgm:pt>
    <dgm:pt modelId="{F5BEBF77-C700-4CFA-A3A1-3CA2DDEA2FA7}" type="parTrans" cxnId="{017E4435-032D-4020-84EA-2EACDB942C3C}">
      <dgm:prSet/>
      <dgm:spPr/>
      <dgm:t>
        <a:bodyPr/>
        <a:lstStyle/>
        <a:p>
          <a:endParaRPr lang="en-US"/>
        </a:p>
      </dgm:t>
    </dgm:pt>
    <dgm:pt modelId="{59E386FB-A195-491C-8D01-80DA9BF2B59E}" type="sibTrans" cxnId="{017E4435-032D-4020-84EA-2EACDB942C3C}">
      <dgm:prSet/>
      <dgm:spPr/>
      <dgm:t>
        <a:bodyPr/>
        <a:lstStyle/>
        <a:p>
          <a:endParaRPr lang="en-US"/>
        </a:p>
      </dgm:t>
    </dgm:pt>
    <dgm:pt modelId="{16816BC0-6DD2-458B-A2CD-DEB3F457ECFC}" type="pres">
      <dgm:prSet presAssocID="{2F91E972-81F6-4334-8910-F84502F7F938}" presName="compositeShape" presStyleCnt="0">
        <dgm:presLayoutVars>
          <dgm:chMax val="7"/>
          <dgm:dir/>
          <dgm:resizeHandles val="exact"/>
        </dgm:presLayoutVars>
      </dgm:prSet>
      <dgm:spPr/>
    </dgm:pt>
    <dgm:pt modelId="{71C3E3AE-8695-4CE8-AD2E-0FF30A4A5B13}" type="pres">
      <dgm:prSet presAssocID="{2F91E972-81F6-4334-8910-F84502F7F938}" presName="wedge1" presStyleLbl="node1" presStyleIdx="0" presStyleCnt="3"/>
      <dgm:spPr/>
      <dgm:t>
        <a:bodyPr/>
        <a:lstStyle/>
        <a:p>
          <a:endParaRPr lang="en-US"/>
        </a:p>
      </dgm:t>
    </dgm:pt>
    <dgm:pt modelId="{9CEDE3CE-A0BA-415D-B264-471A17314F6D}" type="pres">
      <dgm:prSet presAssocID="{2F91E972-81F6-4334-8910-F84502F7F938}" presName="dummy1a" presStyleCnt="0"/>
      <dgm:spPr/>
    </dgm:pt>
    <dgm:pt modelId="{DE51B955-C44D-42C4-B2CF-7D8512D197AD}" type="pres">
      <dgm:prSet presAssocID="{2F91E972-81F6-4334-8910-F84502F7F938}" presName="dummy1b" presStyleCnt="0"/>
      <dgm:spPr/>
    </dgm:pt>
    <dgm:pt modelId="{8E2AFE39-3D9B-43E9-A139-BEE51FC646B5}" type="pres">
      <dgm:prSet presAssocID="{2F91E972-81F6-4334-8910-F84502F7F938}" presName="wedge1Tx" presStyleLbl="node1" presStyleIdx="0" presStyleCnt="3">
        <dgm:presLayoutVars>
          <dgm:chMax val="0"/>
          <dgm:chPref val="0"/>
          <dgm:bulletEnabled val="1"/>
        </dgm:presLayoutVars>
      </dgm:prSet>
      <dgm:spPr/>
      <dgm:t>
        <a:bodyPr/>
        <a:lstStyle/>
        <a:p>
          <a:endParaRPr lang="en-US"/>
        </a:p>
      </dgm:t>
    </dgm:pt>
    <dgm:pt modelId="{3DEF71BE-0FFA-4A61-91B3-F761BCC8C96D}" type="pres">
      <dgm:prSet presAssocID="{2F91E972-81F6-4334-8910-F84502F7F938}" presName="wedge2" presStyleLbl="node1" presStyleIdx="1" presStyleCnt="3"/>
      <dgm:spPr/>
      <dgm:t>
        <a:bodyPr/>
        <a:lstStyle/>
        <a:p>
          <a:endParaRPr lang="en-US"/>
        </a:p>
      </dgm:t>
    </dgm:pt>
    <dgm:pt modelId="{8BF49AEE-6B98-4F4B-8AE9-C6A9861A2CE1}" type="pres">
      <dgm:prSet presAssocID="{2F91E972-81F6-4334-8910-F84502F7F938}" presName="dummy2a" presStyleCnt="0"/>
      <dgm:spPr/>
    </dgm:pt>
    <dgm:pt modelId="{96EC30C6-5823-4978-A8D4-F7C1A20392CC}" type="pres">
      <dgm:prSet presAssocID="{2F91E972-81F6-4334-8910-F84502F7F938}" presName="dummy2b" presStyleCnt="0"/>
      <dgm:spPr/>
    </dgm:pt>
    <dgm:pt modelId="{D3DCA69A-FE6B-4B73-800C-1291388467E7}" type="pres">
      <dgm:prSet presAssocID="{2F91E972-81F6-4334-8910-F84502F7F938}" presName="wedge2Tx" presStyleLbl="node1" presStyleIdx="1" presStyleCnt="3">
        <dgm:presLayoutVars>
          <dgm:chMax val="0"/>
          <dgm:chPref val="0"/>
          <dgm:bulletEnabled val="1"/>
        </dgm:presLayoutVars>
      </dgm:prSet>
      <dgm:spPr/>
      <dgm:t>
        <a:bodyPr/>
        <a:lstStyle/>
        <a:p>
          <a:endParaRPr lang="en-US"/>
        </a:p>
      </dgm:t>
    </dgm:pt>
    <dgm:pt modelId="{E00D4556-E386-4B5B-98BA-337BE6C4BEF1}" type="pres">
      <dgm:prSet presAssocID="{2F91E972-81F6-4334-8910-F84502F7F938}" presName="wedge3" presStyleLbl="node1" presStyleIdx="2" presStyleCnt="3"/>
      <dgm:spPr/>
      <dgm:t>
        <a:bodyPr/>
        <a:lstStyle/>
        <a:p>
          <a:endParaRPr lang="en-US"/>
        </a:p>
      </dgm:t>
    </dgm:pt>
    <dgm:pt modelId="{7E736057-9C3A-4D75-8DBC-E15AB4B61D2C}" type="pres">
      <dgm:prSet presAssocID="{2F91E972-81F6-4334-8910-F84502F7F938}" presName="dummy3a" presStyleCnt="0"/>
      <dgm:spPr/>
    </dgm:pt>
    <dgm:pt modelId="{04BA3439-9514-47D0-B519-93CE57D10008}" type="pres">
      <dgm:prSet presAssocID="{2F91E972-81F6-4334-8910-F84502F7F938}" presName="dummy3b" presStyleCnt="0"/>
      <dgm:spPr/>
    </dgm:pt>
    <dgm:pt modelId="{D7789493-8638-4633-900F-42DB77B17CFB}" type="pres">
      <dgm:prSet presAssocID="{2F91E972-81F6-4334-8910-F84502F7F938}" presName="wedge3Tx" presStyleLbl="node1" presStyleIdx="2" presStyleCnt="3">
        <dgm:presLayoutVars>
          <dgm:chMax val="0"/>
          <dgm:chPref val="0"/>
          <dgm:bulletEnabled val="1"/>
        </dgm:presLayoutVars>
      </dgm:prSet>
      <dgm:spPr/>
      <dgm:t>
        <a:bodyPr/>
        <a:lstStyle/>
        <a:p>
          <a:endParaRPr lang="en-US"/>
        </a:p>
      </dgm:t>
    </dgm:pt>
    <dgm:pt modelId="{0CA84897-BA34-48AA-B984-2BC8CD2FB24A}" type="pres">
      <dgm:prSet presAssocID="{83F2D4DA-B41A-4392-A48A-AB2EB9185277}" presName="arrowWedge1" presStyleLbl="fgSibTrans2D1" presStyleIdx="0" presStyleCnt="3"/>
      <dgm:spPr>
        <a:solidFill>
          <a:schemeClr val="accent2"/>
        </a:solidFill>
      </dgm:spPr>
    </dgm:pt>
    <dgm:pt modelId="{B8774288-B099-4770-8AFF-3472BAADF87D}" type="pres">
      <dgm:prSet presAssocID="{5F7C2C3C-A7D5-494D-8479-A2E23662DA90}" presName="arrowWedge2" presStyleLbl="fgSibTrans2D1" presStyleIdx="1" presStyleCnt="3"/>
      <dgm:spPr>
        <a:solidFill>
          <a:schemeClr val="accent2"/>
        </a:solidFill>
      </dgm:spPr>
    </dgm:pt>
    <dgm:pt modelId="{BE77AF4A-474B-4580-8496-E301C1004F29}" type="pres">
      <dgm:prSet presAssocID="{59E386FB-A195-491C-8D01-80DA9BF2B59E}" presName="arrowWedge3" presStyleLbl="fgSibTrans2D1" presStyleIdx="2" presStyleCnt="3"/>
      <dgm:spPr>
        <a:solidFill>
          <a:schemeClr val="accent2"/>
        </a:solidFill>
      </dgm:spPr>
    </dgm:pt>
  </dgm:ptLst>
  <dgm:cxnLst>
    <dgm:cxn modelId="{E40EC287-D0E2-4E15-9F95-36601F62C96A}" type="presOf" srcId="{F286374D-4DBD-49DD-A22F-2300AD721D3B}" destId="{71C3E3AE-8695-4CE8-AD2E-0FF30A4A5B13}" srcOrd="0" destOrd="0" presId="urn:microsoft.com/office/officeart/2005/8/layout/cycle8"/>
    <dgm:cxn modelId="{8533F5EC-AE95-4109-85B0-C9A5783D4154}" srcId="{2F91E972-81F6-4334-8910-F84502F7F938}" destId="{F50E9319-EFA8-40C5-AB40-6F7F7F9F345C}" srcOrd="1" destOrd="0" parTransId="{3CEDB27F-5A53-4A87-84EE-F34C8E146229}" sibTransId="{5F7C2C3C-A7D5-494D-8479-A2E23662DA90}"/>
    <dgm:cxn modelId="{DC2559F8-AA66-480D-B224-EA9E594166D9}" type="presOf" srcId="{F50E9319-EFA8-40C5-AB40-6F7F7F9F345C}" destId="{3DEF71BE-0FFA-4A61-91B3-F761BCC8C96D}" srcOrd="0" destOrd="0" presId="urn:microsoft.com/office/officeart/2005/8/layout/cycle8"/>
    <dgm:cxn modelId="{55867CBC-1D6A-4C5E-918C-2E973E96EDA4}" type="presOf" srcId="{F286374D-4DBD-49DD-A22F-2300AD721D3B}" destId="{8E2AFE39-3D9B-43E9-A139-BEE51FC646B5}" srcOrd="1" destOrd="0" presId="urn:microsoft.com/office/officeart/2005/8/layout/cycle8"/>
    <dgm:cxn modelId="{4B72ACC8-D44B-410B-A8C9-8DDCFBDF8F71}" type="presOf" srcId="{00AC64CD-2657-42A2-9A41-E5D5A8EFDBB4}" destId="{D7789493-8638-4633-900F-42DB77B17CFB}" srcOrd="1" destOrd="0" presId="urn:microsoft.com/office/officeart/2005/8/layout/cycle8"/>
    <dgm:cxn modelId="{4968145C-78AC-40EA-B7CF-E3E042A9FA1C}" type="presOf" srcId="{F50E9319-EFA8-40C5-AB40-6F7F7F9F345C}" destId="{D3DCA69A-FE6B-4B73-800C-1291388467E7}" srcOrd="1" destOrd="0" presId="urn:microsoft.com/office/officeart/2005/8/layout/cycle8"/>
    <dgm:cxn modelId="{AA8BF8F4-F0A2-4C33-92C7-1D3058250CD8}" type="presOf" srcId="{2F91E972-81F6-4334-8910-F84502F7F938}" destId="{16816BC0-6DD2-458B-A2CD-DEB3F457ECFC}" srcOrd="0" destOrd="0" presId="urn:microsoft.com/office/officeart/2005/8/layout/cycle8"/>
    <dgm:cxn modelId="{EF0AEF8A-691C-4DF4-87E4-05AAB5CB2331}" srcId="{2F91E972-81F6-4334-8910-F84502F7F938}" destId="{F286374D-4DBD-49DD-A22F-2300AD721D3B}" srcOrd="0" destOrd="0" parTransId="{6DF27AAC-AB2A-411B-98D0-B0DA34A9F9FC}" sibTransId="{83F2D4DA-B41A-4392-A48A-AB2EB9185277}"/>
    <dgm:cxn modelId="{017E4435-032D-4020-84EA-2EACDB942C3C}" srcId="{2F91E972-81F6-4334-8910-F84502F7F938}" destId="{00AC64CD-2657-42A2-9A41-E5D5A8EFDBB4}" srcOrd="2" destOrd="0" parTransId="{F5BEBF77-C700-4CFA-A3A1-3CA2DDEA2FA7}" sibTransId="{59E386FB-A195-491C-8D01-80DA9BF2B59E}"/>
    <dgm:cxn modelId="{E7F876B3-AB42-41A7-863B-A427F39FCC10}" type="presOf" srcId="{00AC64CD-2657-42A2-9A41-E5D5A8EFDBB4}" destId="{E00D4556-E386-4B5B-98BA-337BE6C4BEF1}" srcOrd="0" destOrd="0" presId="urn:microsoft.com/office/officeart/2005/8/layout/cycle8"/>
    <dgm:cxn modelId="{EAF936E5-F070-4D05-B98F-01EB5FCBA245}" type="presParOf" srcId="{16816BC0-6DD2-458B-A2CD-DEB3F457ECFC}" destId="{71C3E3AE-8695-4CE8-AD2E-0FF30A4A5B13}" srcOrd="0" destOrd="0" presId="urn:microsoft.com/office/officeart/2005/8/layout/cycle8"/>
    <dgm:cxn modelId="{35FA374A-213B-4EAF-9FC1-E3081B4CA856}" type="presParOf" srcId="{16816BC0-6DD2-458B-A2CD-DEB3F457ECFC}" destId="{9CEDE3CE-A0BA-415D-B264-471A17314F6D}" srcOrd="1" destOrd="0" presId="urn:microsoft.com/office/officeart/2005/8/layout/cycle8"/>
    <dgm:cxn modelId="{68893542-5991-455B-B38B-4D2D0036072A}" type="presParOf" srcId="{16816BC0-6DD2-458B-A2CD-DEB3F457ECFC}" destId="{DE51B955-C44D-42C4-B2CF-7D8512D197AD}" srcOrd="2" destOrd="0" presId="urn:microsoft.com/office/officeart/2005/8/layout/cycle8"/>
    <dgm:cxn modelId="{F15A3A7C-1408-44F9-95CD-40944938BE36}" type="presParOf" srcId="{16816BC0-6DD2-458B-A2CD-DEB3F457ECFC}" destId="{8E2AFE39-3D9B-43E9-A139-BEE51FC646B5}" srcOrd="3" destOrd="0" presId="urn:microsoft.com/office/officeart/2005/8/layout/cycle8"/>
    <dgm:cxn modelId="{78C3C3D2-E4AC-45C8-AEBE-8C6B6AE1CB43}" type="presParOf" srcId="{16816BC0-6DD2-458B-A2CD-DEB3F457ECFC}" destId="{3DEF71BE-0FFA-4A61-91B3-F761BCC8C96D}" srcOrd="4" destOrd="0" presId="urn:microsoft.com/office/officeart/2005/8/layout/cycle8"/>
    <dgm:cxn modelId="{5CDBF60A-2161-4793-BD4C-42E1B2D308CE}" type="presParOf" srcId="{16816BC0-6DD2-458B-A2CD-DEB3F457ECFC}" destId="{8BF49AEE-6B98-4F4B-8AE9-C6A9861A2CE1}" srcOrd="5" destOrd="0" presId="urn:microsoft.com/office/officeart/2005/8/layout/cycle8"/>
    <dgm:cxn modelId="{03BEFA7A-EAC0-4563-91AC-DCA0FA386F86}" type="presParOf" srcId="{16816BC0-6DD2-458B-A2CD-DEB3F457ECFC}" destId="{96EC30C6-5823-4978-A8D4-F7C1A20392CC}" srcOrd="6" destOrd="0" presId="urn:microsoft.com/office/officeart/2005/8/layout/cycle8"/>
    <dgm:cxn modelId="{B4CB6EF2-C651-4C3F-9C36-4D453629DADC}" type="presParOf" srcId="{16816BC0-6DD2-458B-A2CD-DEB3F457ECFC}" destId="{D3DCA69A-FE6B-4B73-800C-1291388467E7}" srcOrd="7" destOrd="0" presId="urn:microsoft.com/office/officeart/2005/8/layout/cycle8"/>
    <dgm:cxn modelId="{41ABCE57-D0E6-4262-AC0E-0DE9613FC5E3}" type="presParOf" srcId="{16816BC0-6DD2-458B-A2CD-DEB3F457ECFC}" destId="{E00D4556-E386-4B5B-98BA-337BE6C4BEF1}" srcOrd="8" destOrd="0" presId="urn:microsoft.com/office/officeart/2005/8/layout/cycle8"/>
    <dgm:cxn modelId="{CDF4004F-398D-4F7F-8F22-1CB6106CF5F0}" type="presParOf" srcId="{16816BC0-6DD2-458B-A2CD-DEB3F457ECFC}" destId="{7E736057-9C3A-4D75-8DBC-E15AB4B61D2C}" srcOrd="9" destOrd="0" presId="urn:microsoft.com/office/officeart/2005/8/layout/cycle8"/>
    <dgm:cxn modelId="{D19346E3-0D8F-4E63-ACF8-02AD2F68C379}" type="presParOf" srcId="{16816BC0-6DD2-458B-A2CD-DEB3F457ECFC}" destId="{04BA3439-9514-47D0-B519-93CE57D10008}" srcOrd="10" destOrd="0" presId="urn:microsoft.com/office/officeart/2005/8/layout/cycle8"/>
    <dgm:cxn modelId="{1E9FF0F0-575B-4C3F-9807-D3484C84DE8E}" type="presParOf" srcId="{16816BC0-6DD2-458B-A2CD-DEB3F457ECFC}" destId="{D7789493-8638-4633-900F-42DB77B17CFB}" srcOrd="11" destOrd="0" presId="urn:microsoft.com/office/officeart/2005/8/layout/cycle8"/>
    <dgm:cxn modelId="{88237B7D-8897-4F1C-BE64-A918FD4C7029}" type="presParOf" srcId="{16816BC0-6DD2-458B-A2CD-DEB3F457ECFC}" destId="{0CA84897-BA34-48AA-B984-2BC8CD2FB24A}" srcOrd="12" destOrd="0" presId="urn:microsoft.com/office/officeart/2005/8/layout/cycle8"/>
    <dgm:cxn modelId="{4D9ACC13-C5CF-4B7D-A5DE-32024A458F63}" type="presParOf" srcId="{16816BC0-6DD2-458B-A2CD-DEB3F457ECFC}" destId="{B8774288-B099-4770-8AFF-3472BAADF87D}" srcOrd="13" destOrd="0" presId="urn:microsoft.com/office/officeart/2005/8/layout/cycle8"/>
    <dgm:cxn modelId="{AB9A10C5-BC00-4127-AC1A-210483D673E7}" type="presParOf" srcId="{16816BC0-6DD2-458B-A2CD-DEB3F457ECFC}" destId="{BE77AF4A-474B-4580-8496-E301C1004F29}"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3E3AE-8695-4CE8-AD2E-0FF30A4A5B13}">
      <dsp:nvSpPr>
        <dsp:cNvPr id="0" name=""/>
        <dsp:cNvSpPr/>
      </dsp:nvSpPr>
      <dsp:spPr>
        <a:xfrm>
          <a:off x="791476" y="211440"/>
          <a:ext cx="2732464" cy="2732464"/>
        </a:xfrm>
        <a:prstGeom prst="pie">
          <a:avLst>
            <a:gd name="adj1" fmla="val 16200000"/>
            <a:gd name="adj2" fmla="val 1800000"/>
          </a:avLst>
        </a:prstGeom>
        <a:solidFill>
          <a:schemeClr val="bg2"/>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Prototype</a:t>
          </a:r>
        </a:p>
      </dsp:txBody>
      <dsp:txXfrm>
        <a:off x="2231550" y="790462"/>
        <a:ext cx="975880" cy="813233"/>
      </dsp:txXfrm>
    </dsp:sp>
    <dsp:sp modelId="{3DEF71BE-0FFA-4A61-91B3-F761BCC8C96D}">
      <dsp:nvSpPr>
        <dsp:cNvPr id="0" name=""/>
        <dsp:cNvSpPr/>
      </dsp:nvSpPr>
      <dsp:spPr>
        <a:xfrm>
          <a:off x="735201" y="309028"/>
          <a:ext cx="2732464" cy="2732464"/>
        </a:xfrm>
        <a:prstGeom prst="pie">
          <a:avLst>
            <a:gd name="adj1" fmla="val 1800000"/>
            <a:gd name="adj2" fmla="val 9000000"/>
          </a:avLst>
        </a:prstGeom>
        <a:solidFill>
          <a:schemeClr val="accent2">
            <a:lumMod val="50000"/>
          </a:schemeClr>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Productize and Scale</a:t>
          </a:r>
        </a:p>
      </dsp:txBody>
      <dsp:txXfrm>
        <a:off x="1385788" y="2081877"/>
        <a:ext cx="1463820" cy="715645"/>
      </dsp:txXfrm>
    </dsp:sp>
    <dsp:sp modelId="{E00D4556-E386-4B5B-98BA-337BE6C4BEF1}">
      <dsp:nvSpPr>
        <dsp:cNvPr id="0" name=""/>
        <dsp:cNvSpPr/>
      </dsp:nvSpPr>
      <dsp:spPr>
        <a:xfrm>
          <a:off x="678925" y="211440"/>
          <a:ext cx="2732464" cy="2732464"/>
        </a:xfrm>
        <a:prstGeom prst="pie">
          <a:avLst>
            <a:gd name="adj1" fmla="val 9000000"/>
            <a:gd name="adj2" fmla="val 16200000"/>
          </a:avLst>
        </a:prstGeom>
        <a:solidFill>
          <a:schemeClr val="accent1">
            <a:lumMod val="75000"/>
          </a:schemeClr>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Define</a:t>
          </a:r>
        </a:p>
      </dsp:txBody>
      <dsp:txXfrm>
        <a:off x="995435" y="790462"/>
        <a:ext cx="975880" cy="813233"/>
      </dsp:txXfrm>
    </dsp:sp>
    <dsp:sp modelId="{0CA84897-BA34-48AA-B984-2BC8CD2FB24A}">
      <dsp:nvSpPr>
        <dsp:cNvPr id="0" name=""/>
        <dsp:cNvSpPr/>
      </dsp:nvSpPr>
      <dsp:spPr>
        <a:xfrm>
          <a:off x="622549" y="42288"/>
          <a:ext cx="3070769" cy="3070769"/>
        </a:xfrm>
        <a:prstGeom prst="circularArrow">
          <a:avLst>
            <a:gd name="adj1" fmla="val 5085"/>
            <a:gd name="adj2" fmla="val 327528"/>
            <a:gd name="adj3" fmla="val 1472472"/>
            <a:gd name="adj4" fmla="val 16199432"/>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B8774288-B099-4770-8AFF-3472BAADF87D}">
      <dsp:nvSpPr>
        <dsp:cNvPr id="0" name=""/>
        <dsp:cNvSpPr/>
      </dsp:nvSpPr>
      <dsp:spPr>
        <a:xfrm>
          <a:off x="566048" y="139703"/>
          <a:ext cx="3070769" cy="3070769"/>
        </a:xfrm>
        <a:prstGeom prst="circularArrow">
          <a:avLst>
            <a:gd name="adj1" fmla="val 5085"/>
            <a:gd name="adj2" fmla="val 327528"/>
            <a:gd name="adj3" fmla="val 8671970"/>
            <a:gd name="adj4" fmla="val 1800502"/>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BE77AF4A-474B-4580-8496-E301C1004F29}">
      <dsp:nvSpPr>
        <dsp:cNvPr id="0" name=""/>
        <dsp:cNvSpPr/>
      </dsp:nvSpPr>
      <dsp:spPr>
        <a:xfrm>
          <a:off x="509547" y="42288"/>
          <a:ext cx="3070769" cy="3070769"/>
        </a:xfrm>
        <a:prstGeom prst="circularArrow">
          <a:avLst>
            <a:gd name="adj1" fmla="val 5085"/>
            <a:gd name="adj2" fmla="val 327528"/>
            <a:gd name="adj3" fmla="val 15873039"/>
            <a:gd name="adj4" fmla="val 9000000"/>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22" cy="460620"/>
          </a:xfrm>
          <a:prstGeom prst="rect">
            <a:avLst/>
          </a:prstGeom>
        </p:spPr>
        <p:txBody>
          <a:bodyPr vert="horz" lIns="91851" tIns="45926" rIns="91851" bIns="45926" rtlCol="0"/>
          <a:lstStyle>
            <a:lvl1pPr algn="l">
              <a:defRPr sz="1200"/>
            </a:lvl1pPr>
          </a:lstStyle>
          <a:p>
            <a:endParaRPr lang="en-US" dirty="0"/>
          </a:p>
        </p:txBody>
      </p:sp>
      <p:sp>
        <p:nvSpPr>
          <p:cNvPr id="3" name="Date Placeholder 2"/>
          <p:cNvSpPr>
            <a:spLocks noGrp="1"/>
          </p:cNvSpPr>
          <p:nvPr>
            <p:ph type="dt" idx="1"/>
          </p:nvPr>
        </p:nvSpPr>
        <p:spPr>
          <a:xfrm>
            <a:off x="3905295" y="0"/>
            <a:ext cx="2987622" cy="460620"/>
          </a:xfrm>
          <a:prstGeom prst="rect">
            <a:avLst/>
          </a:prstGeom>
        </p:spPr>
        <p:txBody>
          <a:bodyPr vert="horz" lIns="91851" tIns="45926" rIns="91851" bIns="45926" rtlCol="0"/>
          <a:lstStyle>
            <a:lvl1pPr algn="r">
              <a:defRPr sz="1200"/>
            </a:lvl1pPr>
          </a:lstStyle>
          <a:p>
            <a:fld id="{D58FB21C-80EC-1145-BD26-ACCE9066C53F}" type="datetimeFigureOut">
              <a:rPr lang="en-US" smtClean="0"/>
              <a:t>9/6/2018</a:t>
            </a:fld>
            <a:endParaRPr lang="en-US" dirty="0"/>
          </a:p>
        </p:txBody>
      </p:sp>
      <p:sp>
        <p:nvSpPr>
          <p:cNvPr id="4" name="Slide Image Placeholder 3"/>
          <p:cNvSpPr>
            <a:spLocks noGrp="1" noRot="1" noChangeAspect="1"/>
          </p:cNvSpPr>
          <p:nvPr>
            <p:ph type="sldImg" idx="2"/>
          </p:nvPr>
        </p:nvSpPr>
        <p:spPr>
          <a:xfrm>
            <a:off x="692150" y="1147763"/>
            <a:ext cx="5510213" cy="3098800"/>
          </a:xfrm>
          <a:prstGeom prst="rect">
            <a:avLst/>
          </a:prstGeom>
          <a:noFill/>
          <a:ln w="12700">
            <a:solidFill>
              <a:prstClr val="black"/>
            </a:solidFill>
          </a:ln>
        </p:spPr>
        <p:txBody>
          <a:bodyPr vert="horz" lIns="91851" tIns="45926" rIns="91851" bIns="45926" rtlCol="0" anchor="ctr"/>
          <a:lstStyle/>
          <a:p>
            <a:endParaRPr lang="en-US" dirty="0"/>
          </a:p>
        </p:txBody>
      </p:sp>
      <p:sp>
        <p:nvSpPr>
          <p:cNvPr id="5" name="Notes Placeholder 4"/>
          <p:cNvSpPr>
            <a:spLocks noGrp="1"/>
          </p:cNvSpPr>
          <p:nvPr>
            <p:ph type="body" sz="quarter" idx="3"/>
          </p:nvPr>
        </p:nvSpPr>
        <p:spPr>
          <a:xfrm>
            <a:off x="689452" y="4418122"/>
            <a:ext cx="5515610" cy="3614827"/>
          </a:xfrm>
          <a:prstGeom prst="rect">
            <a:avLst/>
          </a:prstGeom>
        </p:spPr>
        <p:txBody>
          <a:bodyPr vert="horz" lIns="91851" tIns="45926" rIns="91851" bIns="4592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19895"/>
            <a:ext cx="2987622" cy="460619"/>
          </a:xfrm>
          <a:prstGeom prst="rect">
            <a:avLst/>
          </a:prstGeom>
        </p:spPr>
        <p:txBody>
          <a:bodyPr vert="horz" lIns="91851" tIns="45926" rIns="91851" bIns="459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05295" y="8719895"/>
            <a:ext cx="2987622" cy="460619"/>
          </a:xfrm>
          <a:prstGeom prst="rect">
            <a:avLst/>
          </a:prstGeom>
        </p:spPr>
        <p:txBody>
          <a:bodyPr vert="horz" lIns="91851" tIns="45926" rIns="91851" bIns="45926" rtlCol="0" anchor="b"/>
          <a:lstStyle>
            <a:lvl1pPr algn="r">
              <a:defRPr sz="1200"/>
            </a:lvl1pPr>
          </a:lstStyle>
          <a:p>
            <a:fld id="{EDD4D277-3B09-9747-B015-D2A22EA7ED08}" type="slidenum">
              <a:rPr lang="en-US" smtClean="0"/>
              <a:t>‹#›</a:t>
            </a:fld>
            <a:endParaRPr lang="en-US" dirty="0"/>
          </a:p>
        </p:txBody>
      </p:sp>
    </p:spTree>
    <p:extLst>
      <p:ext uri="{BB962C8B-B14F-4D97-AF65-F5344CB8AC3E}">
        <p14:creationId xmlns:p14="http://schemas.microsoft.com/office/powerpoint/2010/main" val="37646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ntel.com/content/www/us/en/architecture-and-technology/quick-sync-video/quick-sync-video-general.html" TargetMode="External"/><Relationship Id="rId7" Type="http://schemas.openxmlformats.org/officeDocument/2006/relationships/hyperlink" Target="https://software.intel.com/en-us/intel-media-server-studio/detail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software.intel.com/sites/default/files/managed/85/7c/Intel-Xeon-Processor-E3-1500-v5-Performance-May-2016.pdf" TargetMode="External"/><Relationship Id="rId5" Type="http://schemas.openxmlformats.org/officeDocument/2006/relationships/hyperlink" Target="https://software.intel.com/en-us/intel-media-server-studio/details#technical" TargetMode="External"/><Relationship Id="rId4" Type="http://schemas.openxmlformats.org/officeDocument/2006/relationships/hyperlink" Target="https://github.com/Intel-Media-SDK/MediaSDK"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3630" eaLnBrk="0" fontAlgn="base" hangingPunct="0">
              <a:spcBef>
                <a:spcPts val="817"/>
              </a:spcBef>
            </a:pPr>
            <a:endParaRPr lang="en-US" dirty="0"/>
          </a:p>
        </p:txBody>
      </p:sp>
      <p:sp>
        <p:nvSpPr>
          <p:cNvPr id="4" name="Slide Number Placeholder 3"/>
          <p:cNvSpPr>
            <a:spLocks noGrp="1"/>
          </p:cNvSpPr>
          <p:nvPr>
            <p:ph type="sldNum" sz="quarter" idx="10"/>
          </p:nvPr>
        </p:nvSpPr>
        <p:spPr/>
        <p:txBody>
          <a:bodyPr/>
          <a:lstStyle/>
          <a:p>
            <a:pPr defTabSz="918515">
              <a:defRPr/>
            </a:pPr>
            <a:fld id="{907FB027-EC75-4E10-8A74-6EA12FDCB880}" type="slidenum">
              <a:rPr lang="en-US" sz="900">
                <a:solidFill>
                  <a:prstClr val="black"/>
                </a:solidFill>
                <a:latin typeface="Arial"/>
              </a:rPr>
              <a:pPr defTabSz="918515">
                <a:defRPr/>
              </a:pPr>
              <a:t>1</a:t>
            </a:fld>
            <a:endParaRPr lang="en-US" sz="900" dirty="0">
              <a:solidFill>
                <a:prstClr val="black"/>
              </a:solidFill>
              <a:latin typeface="Arial"/>
            </a:endParaRPr>
          </a:p>
        </p:txBody>
      </p:sp>
    </p:spTree>
    <p:extLst>
      <p:ext uri="{BB962C8B-B14F-4D97-AF65-F5344CB8AC3E}">
        <p14:creationId xmlns:p14="http://schemas.microsoft.com/office/powerpoint/2010/main" val="3232415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Beyond helping you accelerate development to deployment, Intel is engaged in understanding the IoT developers’ needs and challenges—from architecture to productization. </a:t>
            </a:r>
          </a:p>
          <a:p>
            <a:endParaRPr lang="en-US" dirty="0"/>
          </a:p>
          <a:p>
            <a:endParaRPr lang="en-US" dirty="0"/>
          </a:p>
        </p:txBody>
      </p:sp>
      <p:sp>
        <p:nvSpPr>
          <p:cNvPr id="4" name="Slide Number Placeholder 3"/>
          <p:cNvSpPr>
            <a:spLocks noGrp="1"/>
          </p:cNvSpPr>
          <p:nvPr>
            <p:ph type="sldNum" sz="quarter" idx="10"/>
          </p:nvPr>
        </p:nvSpPr>
        <p:spPr/>
        <p:txBody>
          <a:bodyPr/>
          <a:lstStyle/>
          <a:p>
            <a:fld id="{EDD4D277-3B09-9747-B015-D2A22EA7ED08}" type="slidenum">
              <a:rPr lang="en-US" smtClean="0"/>
              <a:t>10</a:t>
            </a:fld>
            <a:endParaRPr lang="en-US" dirty="0"/>
          </a:p>
        </p:txBody>
      </p:sp>
    </p:spTree>
    <p:extLst>
      <p:ext uri="{BB962C8B-B14F-4D97-AF65-F5344CB8AC3E}">
        <p14:creationId xmlns:p14="http://schemas.microsoft.com/office/powerpoint/2010/main" val="108075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D4D277-3B09-9747-B015-D2A22EA7ED08}" type="slidenum">
              <a:rPr lang="en-US" smtClean="0"/>
              <a:t>11</a:t>
            </a:fld>
            <a:endParaRPr lang="en-US" dirty="0"/>
          </a:p>
        </p:txBody>
      </p:sp>
    </p:spTree>
    <p:extLst>
      <p:ext uri="{BB962C8B-B14F-4D97-AF65-F5344CB8AC3E}">
        <p14:creationId xmlns:p14="http://schemas.microsoft.com/office/powerpoint/2010/main" val="115601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8515">
              <a:defRPr/>
            </a:pPr>
            <a:fld id="{B1683E88-F191-4F69-A29D-62A3EA806C18}" type="slidenum">
              <a:rPr lang="en-US" sz="900">
                <a:solidFill>
                  <a:prstClr val="black"/>
                </a:solidFill>
                <a:latin typeface="Arial"/>
              </a:rPr>
              <a:pPr defTabSz="918515">
                <a:defRPr/>
              </a:pPr>
              <a:t>2</a:t>
            </a:fld>
            <a:endParaRPr lang="en-US" sz="900" dirty="0">
              <a:solidFill>
                <a:prstClr val="black"/>
              </a:solidFill>
              <a:latin typeface="Arial"/>
            </a:endParaRPr>
          </a:p>
        </p:txBody>
      </p:sp>
    </p:spTree>
    <p:extLst>
      <p:ext uri="{BB962C8B-B14F-4D97-AF65-F5344CB8AC3E}">
        <p14:creationId xmlns:p14="http://schemas.microsoft.com/office/powerpoint/2010/main" val="6472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solidFill>
              </a:rPr>
              <a:t>Key Message: Intel creates new opportunities in the IoT developer journey, by leveraging deep understanding of IoT, in-house design/development expertise, silicon and software products, and strong ecosystem relationships to accelerate IoT architecting, development, and deployment.</a:t>
            </a:r>
          </a:p>
          <a:p>
            <a:endParaRPr lang="en-US" dirty="0">
              <a:solidFill>
                <a:schemeClr val="bg1"/>
              </a:solidFill>
            </a:endParaRPr>
          </a:p>
          <a:p>
            <a:pPr defTabSz="922648">
              <a:defRPr/>
            </a:pPr>
            <a:r>
              <a:rPr lang="en-US" dirty="0">
                <a:solidFill>
                  <a:schemeClr val="bg1"/>
                </a:solidFill>
              </a:rPr>
              <a:t>Time is of the essence for IoT developers. Learning, evaluating, selecting, prototyping, and integrating takes time that the developer cannot afford in order to stay competitive. </a:t>
            </a:r>
          </a:p>
          <a:p>
            <a:pPr defTabSz="922648">
              <a:defRPr/>
            </a:pPr>
            <a:endParaRPr lang="en-US" dirty="0">
              <a:solidFill>
                <a:schemeClr val="bg1"/>
              </a:solidFill>
            </a:endParaRPr>
          </a:p>
          <a:p>
            <a:pPr defTabSz="922648">
              <a:defRPr/>
            </a:pPr>
            <a:r>
              <a:rPr lang="en-US" dirty="0">
                <a:solidFill>
                  <a:schemeClr val="bg1"/>
                </a:solidFill>
              </a:rPr>
              <a:t>Intel is working to accelerate and simplify the IoT developer experience in order to speed time to proofs of concept and help bring solutions to market faster that are designed to meet customer needs over long-term deployments.</a:t>
            </a:r>
          </a:p>
          <a:p>
            <a:endParaRPr lang="en-US" dirty="0">
              <a:solidFill>
                <a:schemeClr val="bg1"/>
              </a:solidFill>
            </a:endParaRPr>
          </a:p>
          <a:p>
            <a:r>
              <a:rPr lang="en-US" dirty="0">
                <a:solidFill>
                  <a:schemeClr val="bg1"/>
                </a:solidFill>
              </a:rPr>
              <a:t>From definition through evaluation of ingredients, technologies, and architectures, Intel offers tools, technologies, and proven developer kits with amazing out-of-box experiences to get you prototyping quickly. </a:t>
            </a:r>
          </a:p>
          <a:p>
            <a:pPr defTabSz="918515">
              <a:defRPr/>
            </a:pPr>
            <a:endParaRPr lang="en-US" dirty="0">
              <a:solidFill>
                <a:schemeClr val="bg1"/>
              </a:solidFill>
            </a:endParaRPr>
          </a:p>
          <a:p>
            <a:pPr defTabSz="918515">
              <a:defRPr/>
            </a:pPr>
            <a:r>
              <a:rPr lang="en-US" kern="0" dirty="0">
                <a:solidFill>
                  <a:schemeClr val="bg1"/>
                </a:solidFill>
              </a:rPr>
              <a:t>Intel’s enablement in the developer journey is driven by our developer program that requires tools to be useful and proven, provide multiple points of entry along the developer journey, and designed to deliver more than just functionality. For our kits and tools, we provide documentation, a web portal, API references, robust code samples and tutorials, and paths to integration.  </a:t>
            </a:r>
          </a:p>
          <a:p>
            <a:pPr defTabSz="918515">
              <a:defRPr/>
            </a:pPr>
            <a:endParaRPr lang="en-US" b="1" dirty="0">
              <a:solidFill>
                <a:schemeClr val="bg1"/>
              </a:solidFill>
            </a:endParaRPr>
          </a:p>
          <a:p>
            <a:pPr defTabSz="918515">
              <a:defRPr/>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EDD4D277-3B09-9747-B015-D2A22EA7ED08}" type="slidenum">
              <a:rPr lang="en-US" smtClean="0"/>
              <a:t>3</a:t>
            </a:fld>
            <a:endParaRPr lang="en-US" dirty="0"/>
          </a:p>
        </p:txBody>
      </p:sp>
    </p:spTree>
    <p:extLst>
      <p:ext uri="{BB962C8B-B14F-4D97-AF65-F5344CB8AC3E}">
        <p14:creationId xmlns:p14="http://schemas.microsoft.com/office/powerpoint/2010/main" val="359666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648">
              <a:defRPr/>
            </a:pPr>
            <a:r>
              <a:rPr lang="en-US" b="1" dirty="0"/>
              <a:t>Key Message: Intel’s investment in the IoT developer experience to simplify and accelerate the journey.</a:t>
            </a:r>
          </a:p>
          <a:p>
            <a:pPr defTabSz="922648">
              <a:defRPr/>
            </a:pPr>
            <a:endParaRPr lang="en-US" dirty="0"/>
          </a:p>
          <a:p>
            <a:pPr defTabSz="922648">
              <a:defRPr/>
            </a:pPr>
            <a:r>
              <a:rPr lang="en-US" dirty="0"/>
              <a:t>The IoT solution architect and developer integrate across multiple technologies, devices and drivers, software, silicon, and form factors to create robust, scalable solutions at the edge. They face many challenges due to the volume, variety, and velocity of data being generated, security and protection requirements, costs to move data, and other issues as they are under pressure to deliver innovative solutions to stay competitive. </a:t>
            </a:r>
          </a:p>
          <a:p>
            <a:pPr defTabSz="922648">
              <a:defRPr/>
            </a:pPr>
            <a:endParaRPr lang="en-US" dirty="0"/>
          </a:p>
          <a:p>
            <a:pPr defTabSz="922648">
              <a:defRPr/>
            </a:pPr>
            <a:r>
              <a:rPr lang="en-US" dirty="0"/>
              <a:t>Intel has invested deeply over the years to help solve IoT developer challenges in order to accelerate the development and deployment processes. This has resulted in creating purpose-built silicon, IDEs, software tools—such as software development kits, libraries, optimized AI frameworks, and sample code—along with reference designs, support, and other resources to accelerate development of scalable solution designs on the rich and diverse portfolio of Intel silicon. Working through its strong ecosystem relationships, Intel has brought many of these resources into fully supported developer kits with proven out-of-box experiences to help make the journey from architecting to prototype smooth and seamless.</a:t>
            </a:r>
          </a:p>
          <a:p>
            <a:pPr defTabSz="922648">
              <a:defRPr/>
            </a:pPr>
            <a:endParaRPr lang="en-US" dirty="0"/>
          </a:p>
          <a:p>
            <a:pPr defTabSz="922648">
              <a:defRPr/>
            </a:pPr>
            <a:r>
              <a:rPr lang="en-US" dirty="0"/>
              <a:t>Working with a diverse and capable ecosystem to supply the kits allows fast migration from development to deployment of solutions that support applications for today and the future. </a:t>
            </a:r>
          </a:p>
          <a:p>
            <a:pPr defTabSz="922648">
              <a:defRPr/>
            </a:pPr>
            <a:endParaRPr lang="en-US" dirty="0"/>
          </a:p>
          <a:p>
            <a:pPr defTabSz="922648">
              <a:defRPr/>
            </a:pPr>
            <a:r>
              <a:rPr lang="en-US" dirty="0"/>
              <a:t>The kits offer amazing out-of-box experiences that were tested with developers across various service providers. Often, developers were up and running, creating solutions from sample code in 30 minutes or less. The developer kits are readily available from various ecosystem partners to get you started immediately creating innovative IoT solutions.</a:t>
            </a:r>
          </a:p>
          <a:p>
            <a:pPr defTabSz="922648">
              <a:defRPr/>
            </a:pPr>
            <a:endParaRPr lang="en-US" dirty="0"/>
          </a:p>
          <a:p>
            <a:pPr defTabSz="922648">
              <a:defRPr/>
            </a:pPr>
            <a:r>
              <a:rPr lang="en-US" dirty="0"/>
              <a:t>Intel’s investment in supporting and enabling IoT developers creates a unified and seamless experience as they work across a vast design domain. </a:t>
            </a:r>
          </a:p>
          <a:p>
            <a:pPr defTabSz="922648">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18515">
              <a:defRPr/>
            </a:pPr>
            <a:fld id="{E13FB3FA-C830-445B-A142-1E421B2C8A7E}" type="slidenum">
              <a:rPr lang="en-US" sz="900">
                <a:solidFill>
                  <a:prstClr val="black"/>
                </a:solidFill>
                <a:latin typeface="Arial"/>
              </a:rPr>
              <a:pPr defTabSz="918515">
                <a:defRPr/>
              </a:pPr>
              <a:t>4</a:t>
            </a:fld>
            <a:endParaRPr lang="en-US" sz="900" dirty="0">
              <a:solidFill>
                <a:prstClr val="black"/>
              </a:solidFill>
              <a:latin typeface="Arial"/>
            </a:endParaRPr>
          </a:p>
        </p:txBody>
      </p:sp>
    </p:spTree>
    <p:extLst>
      <p:ext uri="{BB962C8B-B14F-4D97-AF65-F5344CB8AC3E}">
        <p14:creationId xmlns:p14="http://schemas.microsoft.com/office/powerpoint/2010/main" val="150465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Describe the comprehensive range of offerings to help accelreate IoT development and deployment.</a:t>
            </a:r>
          </a:p>
          <a:p>
            <a:endParaRPr lang="en-US" dirty="0"/>
          </a:p>
          <a:p>
            <a:pPr marL="172222" indent="-172222">
              <a:buFont typeface="Arial" panose="020B0604020202020204" pitchFamily="34" charset="0"/>
              <a:buChar char="•"/>
            </a:pPr>
            <a:r>
              <a:rPr lang="en-US" dirty="0"/>
              <a:t>Flexibility of kits and software.</a:t>
            </a:r>
          </a:p>
          <a:p>
            <a:pPr marL="172222" indent="-172222">
              <a:buFont typeface="Arial" panose="020B0604020202020204" pitchFamily="34" charset="0"/>
              <a:buChar char="•"/>
            </a:pPr>
            <a:r>
              <a:rPr lang="en-US" dirty="0"/>
              <a:t>Portfolio of kits available from Intel. </a:t>
            </a:r>
          </a:p>
          <a:p>
            <a:pPr marL="172222" indent="-172222">
              <a:buFont typeface="Arial" panose="020B0604020202020204" pitchFamily="34" charset="0"/>
              <a:buChar char="•"/>
            </a:pPr>
            <a:r>
              <a:rPr lang="en-US" b="1" dirty="0"/>
              <a:t>Message to ODM</a:t>
            </a:r>
            <a:r>
              <a:rPr lang="en-US" dirty="0"/>
              <a:t> – you too can be a kit providers.</a:t>
            </a:r>
          </a:p>
          <a:p>
            <a:pPr marL="172222" indent="-172222">
              <a:buFont typeface="Arial" panose="020B0604020202020204" pitchFamily="34" charset="0"/>
              <a:buChar char="•"/>
            </a:pPr>
            <a:r>
              <a:rPr lang="en-US" b="1" dirty="0"/>
              <a:t>Message to OEM</a:t>
            </a:r>
            <a:r>
              <a:rPr lang="en-US" dirty="0"/>
              <a:t> – you have choices to accelerate your developer journey.</a:t>
            </a:r>
          </a:p>
          <a:p>
            <a:pPr marL="172222" indent="-172222">
              <a:buFont typeface="Arial" panose="020B0604020202020204" pitchFamily="34" charset="0"/>
              <a:buChar char="•"/>
            </a:pPr>
            <a:endParaRPr lang="en-US" dirty="0"/>
          </a:p>
          <a:p>
            <a:r>
              <a:rPr lang="en-US" dirty="0"/>
              <a:t>Intel has created a rich environment to accelerate design and deployment of scalable IoT solutions with choices of Integrated Development Environments for both prototyping and production deployment, developer kits with all the needed resources to quickly start creating and innovating on Intel silicon, software development kits for optimizing code and speeding the coding process, and a focused portal where you can interact with experts and peers to get answers you need. </a:t>
            </a:r>
          </a:p>
          <a:p>
            <a:endParaRPr lang="en-US" dirty="0"/>
          </a:p>
          <a:p>
            <a:r>
              <a:rPr lang="en-US" dirty="0"/>
              <a:t>By bringing together these critical resources and tools, you can focus on innovative solutions and your designs instead of building, troubleshooting, and validating a workable environment that lets you effectively compete in a growing market.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18515">
              <a:defRPr/>
            </a:pPr>
            <a:fld id="{B300C0B2-ACA4-4BD9-906B-4A182183C3D1}" type="slidenum">
              <a:rPr lang="en-US" sz="900">
                <a:solidFill>
                  <a:prstClr val="black"/>
                </a:solidFill>
                <a:latin typeface="Arial"/>
              </a:rPr>
              <a:pPr defTabSz="918515">
                <a:defRPr/>
              </a:pPr>
              <a:t>5</a:t>
            </a:fld>
            <a:endParaRPr lang="en-US" sz="900" dirty="0">
              <a:solidFill>
                <a:prstClr val="black"/>
              </a:solidFill>
              <a:latin typeface="Arial"/>
            </a:endParaRPr>
          </a:p>
        </p:txBody>
      </p:sp>
    </p:spTree>
    <p:extLst>
      <p:ext uri="{BB962C8B-B14F-4D97-AF65-F5344CB8AC3E}">
        <p14:creationId xmlns:p14="http://schemas.microsoft.com/office/powerpoint/2010/main" val="3777756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Choice of IDEs to match the prototyping and development needs. </a:t>
            </a:r>
          </a:p>
          <a:p>
            <a:endParaRPr lang="en-US" dirty="0"/>
          </a:p>
          <a:p>
            <a:r>
              <a:rPr lang="en-US" dirty="0"/>
              <a:t>One IDE does not fit all developers and environments. So, the Intel developer kits offer you choices. </a:t>
            </a:r>
          </a:p>
          <a:p>
            <a:endParaRPr lang="en-US" dirty="0"/>
          </a:p>
          <a:p>
            <a:r>
              <a:rPr lang="en-US" dirty="0"/>
              <a:t>You can quickly prototype in the cloud with Arduino Create* and then optimize your solution with Intel® System Studio. Or start with Intel System Studio and immediately take advantage of the powerful coding resources in Intel’s IDE.  And, if you prototype with Arduino Create, there is an easy and fast migration process to bring your code into Intel System Studio without time consuming recoding and cleanup. </a:t>
            </a:r>
          </a:p>
          <a:p>
            <a:endParaRPr lang="en-US" dirty="0"/>
          </a:p>
          <a:p>
            <a:r>
              <a:rPr lang="en-US" dirty="0"/>
              <a:t>Arduino Create allows fast and easy prototyping in the cloud using Intel silicon. There’s probably no faster environment to begin your solution prototyping. The platform and the developer kit provide all the resources to get you prototyping and testing your ideas immediately instead of building your environment. Once you’ve proven your design, you can easily take your code into Intel System Studio.</a:t>
            </a:r>
          </a:p>
          <a:p>
            <a:endParaRPr lang="en-US" dirty="0"/>
          </a:p>
          <a:p>
            <a:r>
              <a:rPr lang="en-US" dirty="0"/>
              <a:t>Intel System Studio is an all-in-one, cross-platform, comprehensive tool suite for IoT device application development. It helps system engineers and developers </a:t>
            </a:r>
            <a:r>
              <a:rPr lang="en-US" b="1" dirty="0"/>
              <a:t>shorten the development cycle</a:t>
            </a:r>
            <a:r>
              <a:rPr lang="en-US" dirty="0"/>
              <a:t> so products can be brought to market faster,</a:t>
            </a:r>
            <a:r>
              <a:rPr lang="en-US" b="1" dirty="0"/>
              <a:t> boost performance and power efficiency</a:t>
            </a:r>
            <a:r>
              <a:rPr lang="en-US" dirty="0"/>
              <a:t>, and </a:t>
            </a:r>
            <a:r>
              <a:rPr lang="en-US" b="1" dirty="0"/>
              <a:t>strengthen reliability</a:t>
            </a:r>
            <a:r>
              <a:rPr lang="en-US" dirty="0"/>
              <a:t> for intelligent systems and IoT device applications running on Intel® processor-based platforms.</a:t>
            </a:r>
          </a:p>
          <a:p>
            <a:endParaRPr lang="en-US" dirty="0"/>
          </a:p>
        </p:txBody>
      </p:sp>
      <p:sp>
        <p:nvSpPr>
          <p:cNvPr id="4" name="Slide Number Placeholder 3"/>
          <p:cNvSpPr>
            <a:spLocks noGrp="1"/>
          </p:cNvSpPr>
          <p:nvPr>
            <p:ph type="sldNum" sz="quarter" idx="10"/>
          </p:nvPr>
        </p:nvSpPr>
        <p:spPr/>
        <p:txBody>
          <a:bodyPr/>
          <a:lstStyle/>
          <a:p>
            <a:pPr defTabSz="918515">
              <a:defRPr/>
            </a:pPr>
            <a:fld id="{E13FB3FA-C830-445B-A142-1E421B2C8A7E}" type="slidenum">
              <a:rPr lang="en-US" sz="900">
                <a:solidFill>
                  <a:prstClr val="black"/>
                </a:solidFill>
                <a:latin typeface="Arial"/>
              </a:rPr>
              <a:pPr defTabSz="918515">
                <a:defRPr/>
              </a:pPr>
              <a:t>6</a:t>
            </a:fld>
            <a:endParaRPr lang="en-US" sz="900" dirty="0">
              <a:solidFill>
                <a:prstClr val="black"/>
              </a:solidFill>
              <a:latin typeface="Arial"/>
            </a:endParaRPr>
          </a:p>
        </p:txBody>
      </p:sp>
    </p:spTree>
    <p:extLst>
      <p:ext uri="{BB962C8B-B14F-4D97-AF65-F5344CB8AC3E}">
        <p14:creationId xmlns:p14="http://schemas.microsoft.com/office/powerpoint/2010/main" val="227827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Key Message: Developer Kits provide the environment, tools, and ingredients to get you started quickly. </a:t>
            </a:r>
          </a:p>
          <a:p>
            <a:pPr algn="l"/>
            <a:endParaRPr lang="en-US" dirty="0"/>
          </a:p>
          <a:p>
            <a:pPr algn="l"/>
            <a:r>
              <a:rPr lang="en-US" dirty="0"/>
              <a:t>Developer kits are the results of our strong ecosystem enablement goals to help accelerate the development process from concept to architecture to prototype to design and deployment. Developer kits include hardware, software, drivers, SDKs, and other tools to help developers hit the ground running. Kits are designed for an easy out-of-box experience. We are continuing to develop more kits to meet the needs across multiple application domains using Intel® silicon. </a:t>
            </a:r>
          </a:p>
          <a:p>
            <a:pPr algn="l"/>
            <a:endParaRPr lang="en-US" dirty="0"/>
          </a:p>
          <a:p>
            <a:pPr algn="l"/>
            <a:r>
              <a:rPr lang="en-US" b="1" dirty="0"/>
              <a:t>Computer Vision Kits:</a:t>
            </a:r>
            <a:r>
              <a:rPr lang="en-US" dirty="0"/>
              <a:t> AI Computer Vision Developer Kits provide bootable prototyping environments with everything you need to get to work quickly, whether your solution requires light or heavy computing and AI inferencing at the edge. Kits are available from our ecosystem partners, who will help you bring your solution to production. </a:t>
            </a:r>
          </a:p>
          <a:p>
            <a:pPr lvl="0" algn="l"/>
            <a:endParaRPr lang="en-US" dirty="0"/>
          </a:p>
          <a:p>
            <a:pPr lvl="0" algn="l"/>
            <a:r>
              <a:rPr lang="en-US" dirty="0"/>
              <a:t>All kits include a pre-installed custom Ubuntu* Desktop OS, integrated Arduino Create* and Intel® System Studio IDEs, sample codes and reference designs, integrated I/O, sensor, and other libraries. All you need is your innovative ideas, a keyboard, mouse, and monitor. </a:t>
            </a:r>
          </a:p>
          <a:p>
            <a:pPr lvl="0" algn="l"/>
            <a:endParaRPr lang="en-US" dirty="0"/>
          </a:p>
          <a:p>
            <a:pPr lvl="0" algn="l"/>
            <a:r>
              <a:rPr lang="en-US" dirty="0"/>
              <a:t>You can choose from different kits from various suppliers with a range of Intel silicon to meet your edge computing needs and production plans. The kit processors offer robust graphics and media performance to accommodate different levels of computer vision applications. Optimized image processing and video analytics create opportunities for vertical IoT applications. Accelerator options are available or included with the kits. </a:t>
            </a:r>
          </a:p>
          <a:p>
            <a:pPr lvl="0" algn="l"/>
            <a:endParaRPr lang="en-US" dirty="0"/>
          </a:p>
          <a:p>
            <a:pPr lvl="0" algn="l"/>
            <a:r>
              <a:rPr lang="en-US" dirty="0"/>
              <a:t>For applications that require lighter computing, such as one or two cameras, Aaeon* offers the UP-squared AI Vision Developer Kit with the Intel Atom® x7-3950 processor, Intel® HD Graphics Gen 9, and an included Intel® Movidius™ Myriad™ 2 Vision Processing Unit plug-in accelerator. For consolidated computer vision applications of multiple cameras and inferencing, iEi offers the TANK AIoT Developer kit with a choice of 6</a:t>
            </a:r>
            <a:r>
              <a:rPr lang="en-US" baseline="30000" dirty="0"/>
              <a:t>th</a:t>
            </a:r>
            <a:r>
              <a:rPr lang="en-US" dirty="0"/>
              <a:t> Gen Intel® Core™ i5 or i7 processor and Intel® HD Graphics 530 GPU in a 2-slot or 4-slot ruggedized, industrial-grade chassis. An Intel Movidius Myriad 2 VPU accelerator stick is available as an option.</a:t>
            </a:r>
          </a:p>
          <a:p>
            <a:pPr lvl="0" algn="l"/>
            <a:endParaRPr lang="en-US" dirty="0"/>
          </a:p>
          <a:p>
            <a:pPr lvl="0" algn="l"/>
            <a:r>
              <a:rPr lang="en-US" dirty="0"/>
              <a:t>Kit manufacturers offer a quick path to production hardware to meet the performance and scalability needs of your design, so you can go into production ready for future functionality without having to replace the hardware. Production solutions are optimized for a wide array of industrial applications. You also have ready access to over 400 sensor drivers with MRAA* and UPM* library compatibility. Intel and our ecosystem partners provide industry-level and back-end product support.</a:t>
            </a:r>
          </a:p>
          <a:p>
            <a:pPr lvl="0" algn="l"/>
            <a:endParaRPr lang="en-US" dirty="0"/>
          </a:p>
          <a:p>
            <a:pPr lvl="0" algn="l"/>
            <a:r>
              <a:rPr lang="en-US" b="1" dirty="0"/>
              <a:t>Testimonial – Intel Atom® Processor-based Dev Kit:</a:t>
            </a:r>
          </a:p>
          <a:p>
            <a:pPr lvl="0" algn="l"/>
            <a:endParaRPr lang="en-US" b="1" dirty="0"/>
          </a:p>
          <a:p>
            <a:r>
              <a:rPr lang="en-US" dirty="0"/>
              <a:t>"This is one of the smoothest setup processes from an Intel solution I have done. The instructions are very detailed and exact on what to do” </a:t>
            </a:r>
          </a:p>
          <a:p>
            <a:r>
              <a:rPr lang="en-US" i="1" dirty="0"/>
              <a:t>- P9, implementer</a:t>
            </a:r>
          </a:p>
          <a:p>
            <a:pPr lvl="0" algn="l"/>
            <a:endParaRPr lang="en-US" b="1" dirty="0"/>
          </a:p>
          <a:p>
            <a:pPr lvl="0" algn="l"/>
            <a:endParaRPr lang="en-US" b="1" dirty="0"/>
          </a:p>
          <a:p>
            <a:pPr lvl="0" algn="l"/>
            <a:r>
              <a:rPr lang="en-US" b="1" dirty="0"/>
              <a:t>Testimonials – Intel® </a:t>
            </a:r>
            <a:r>
              <a:rPr lang="en-US" b="1" dirty="0" err="1"/>
              <a:t>Core</a:t>
            </a:r>
            <a:r>
              <a:rPr lang="en-US" b="1" baseline="30000" dirty="0" err="1"/>
              <a:t>TM</a:t>
            </a:r>
            <a:r>
              <a:rPr lang="en-US" b="1" dirty="0"/>
              <a:t> Processor-based Dev Kit:</a:t>
            </a:r>
          </a:p>
          <a:p>
            <a:pPr lvl="0" algn="l"/>
            <a:endParaRPr lang="en-US" b="1" dirty="0"/>
          </a:p>
          <a:p>
            <a:pPr algn="l"/>
            <a:r>
              <a:rPr lang="en-US" dirty="0"/>
              <a:t>“I want to leverage the foundational kits for our customer engagements, I like the direction you are going with these”</a:t>
            </a:r>
          </a:p>
          <a:p>
            <a:pPr algn="l"/>
            <a:r>
              <a:rPr lang="en-US" i="1" dirty="0"/>
              <a:t>-Craig Owen SMG</a:t>
            </a:r>
          </a:p>
          <a:p>
            <a:pPr lvl="0" algn="l"/>
            <a:endParaRPr lang="en-US" b="1" dirty="0"/>
          </a:p>
          <a:p>
            <a:pPr defTabSz="918515"/>
            <a:r>
              <a:rPr lang="en-US" dirty="0"/>
              <a:t>“A definite improvement over previous Intel products, which I heard were difficult to get up and running</a:t>
            </a:r>
            <a:r>
              <a:rPr lang="en-US" i="1" dirty="0"/>
              <a:t>”</a:t>
            </a:r>
            <a:r>
              <a:rPr lang="en-US" dirty="0"/>
              <a:t> </a:t>
            </a:r>
            <a:br>
              <a:rPr lang="en-US" dirty="0"/>
            </a:br>
            <a:r>
              <a:rPr lang="en-US" i="1" dirty="0"/>
              <a:t>-P4, Architect (Stealth)</a:t>
            </a:r>
          </a:p>
          <a:p>
            <a:pPr defTabSz="918515"/>
            <a:endParaRPr lang="en-US" i="1" dirty="0"/>
          </a:p>
          <a:p>
            <a:pPr defTabSz="918515"/>
            <a:r>
              <a:rPr lang="en-US" dirty="0"/>
              <a:t>“Once I can see what the device can do [*the CV Sample], I get really motivated to get to do and surpass the level”</a:t>
            </a:r>
            <a:br>
              <a:rPr lang="en-US" dirty="0"/>
            </a:br>
            <a:r>
              <a:rPr lang="en-US" i="1" dirty="0"/>
              <a:t>- P9, R&amp;D Engineer (Broadcom)</a:t>
            </a:r>
          </a:p>
          <a:p>
            <a:pPr defTabSz="918515"/>
            <a:endParaRPr lang="en-US" i="1" dirty="0"/>
          </a:p>
          <a:p>
            <a:pPr defTabSz="918515"/>
            <a:r>
              <a:rPr lang="en-US" dirty="0"/>
              <a:t>“It was a lot simpler than my prior experiences with hardware, which is why I decided to go for software (professionally), very satisfied</a:t>
            </a:r>
            <a:r>
              <a:rPr lang="en-US" i="1" dirty="0"/>
              <a:t>”</a:t>
            </a:r>
            <a:r>
              <a:rPr lang="en-US" dirty="0"/>
              <a:t> </a:t>
            </a:r>
            <a:br>
              <a:rPr lang="en-US" dirty="0"/>
            </a:br>
            <a:r>
              <a:rPr lang="en-US" i="1" dirty="0"/>
              <a:t>-P7, Software Engineer (SoundHound)</a:t>
            </a:r>
          </a:p>
          <a:p>
            <a:pPr defTabSz="918515"/>
            <a:endParaRPr lang="en-US" i="1" dirty="0"/>
          </a:p>
          <a:p>
            <a:pPr defTabSz="918515"/>
            <a:r>
              <a:rPr lang="en-US" b="1" dirty="0"/>
              <a:t>User Results at EW Workshop:</a:t>
            </a:r>
          </a:p>
          <a:p>
            <a:pPr defTabSz="918515"/>
            <a:endParaRPr lang="en-US" i="1" dirty="0"/>
          </a:p>
          <a:p>
            <a:pPr defTabSz="612328"/>
            <a:r>
              <a:rPr lang="en-US" b="1" dirty="0">
                <a:latin typeface="Intel Clear" panose="020B0604020203020204" pitchFamily="34" charset="0"/>
                <a:ea typeface="Intel Clear" panose="020B0604020203020204" pitchFamily="34" charset="0"/>
                <a:cs typeface="Intel Clear" panose="020B0604020203020204" pitchFamily="34" charset="0"/>
              </a:rPr>
              <a:t>95%</a:t>
            </a:r>
            <a:r>
              <a:rPr lang="en-US" dirty="0">
                <a:latin typeface="Intel Clear" panose="020B0604020203020204" pitchFamily="34" charset="0"/>
                <a:ea typeface="Intel Clear" panose="020B0604020203020204" pitchFamily="34" charset="0"/>
                <a:cs typeface="Intel Clear" panose="020B0604020203020204" pitchFamily="34" charset="0"/>
              </a:rPr>
              <a:t> of participants were willing to recommend UP</a:t>
            </a:r>
            <a:r>
              <a:rPr lang="en-US" baseline="30000" dirty="0">
                <a:latin typeface="Intel Clear" panose="020B0604020203020204" pitchFamily="34" charset="0"/>
                <a:ea typeface="Intel Clear" panose="020B0604020203020204" pitchFamily="34" charset="0"/>
                <a:cs typeface="Intel Clear" panose="020B0604020203020204" pitchFamily="34" charset="0"/>
              </a:rPr>
              <a:t>2</a:t>
            </a:r>
            <a:r>
              <a:rPr lang="en-US" dirty="0">
                <a:latin typeface="Intel Clear" panose="020B0604020203020204" pitchFamily="34" charset="0"/>
                <a:ea typeface="Intel Clear" panose="020B0604020203020204" pitchFamily="34" charset="0"/>
                <a:cs typeface="Intel Clear" panose="020B0604020203020204" pitchFamily="34" charset="0"/>
              </a:rPr>
              <a:t> to others—based on the “getting started” process, the HW/SW design, and the commitment to open source &amp; the Arduino community.</a:t>
            </a:r>
          </a:p>
          <a:p>
            <a:pPr defTabSz="612328"/>
            <a:r>
              <a:rPr lang="en-US" dirty="0">
                <a:latin typeface="Intel Clear" panose="020B0604020203020204" pitchFamily="34" charset="0"/>
                <a:ea typeface="Intel Clear" panose="020B0604020203020204" pitchFamily="34" charset="0"/>
                <a:cs typeface="Intel Clear" panose="020B0604020203020204" pitchFamily="34" charset="0"/>
              </a:rPr>
              <a:t>--</a:t>
            </a:r>
            <a:r>
              <a:rPr lang="en-US" i="1" dirty="0">
                <a:latin typeface="Intel Clear" panose="020B0604020203020204" pitchFamily="34" charset="0"/>
                <a:ea typeface="Intel Clear" panose="020B0604020203020204" pitchFamily="34" charset="0"/>
                <a:cs typeface="Intel Clear" panose="020B0604020203020204" pitchFamily="34" charset="0"/>
              </a:rPr>
              <a:t>Embedded World, 2018 </a:t>
            </a:r>
          </a:p>
          <a:p>
            <a:pPr defTabSz="918515"/>
            <a:endParaRPr lang="en-US" i="1" dirty="0"/>
          </a:p>
          <a:p>
            <a:pPr defTabSz="918515"/>
            <a:endParaRPr lang="en-US" i="1" dirty="0"/>
          </a:p>
          <a:p>
            <a:pPr lvl="0" algn="l"/>
            <a:endParaRPr lang="en-US" b="1" dirty="0"/>
          </a:p>
          <a:p>
            <a:pPr lvl="0" algn="l"/>
            <a:endParaRPr lang="en-US" b="1" dirty="0"/>
          </a:p>
          <a:p>
            <a:pPr lvl="0" algn="l"/>
            <a:endParaRPr lang="en-US" b="1" dirty="0"/>
          </a:p>
        </p:txBody>
      </p:sp>
      <p:sp>
        <p:nvSpPr>
          <p:cNvPr id="4" name="Slide Number Placeholder 3"/>
          <p:cNvSpPr>
            <a:spLocks noGrp="1"/>
          </p:cNvSpPr>
          <p:nvPr>
            <p:ph type="sldNum" sz="quarter" idx="10"/>
          </p:nvPr>
        </p:nvSpPr>
        <p:spPr/>
        <p:txBody>
          <a:bodyPr/>
          <a:lstStyle/>
          <a:p>
            <a:pPr defTabSz="918515">
              <a:defRPr/>
            </a:pPr>
            <a:fld id="{E13FB3FA-C830-445B-A142-1E421B2C8A7E}" type="slidenum">
              <a:rPr lang="en-US" sz="900">
                <a:solidFill>
                  <a:prstClr val="black"/>
                </a:solidFill>
                <a:latin typeface="Arial"/>
              </a:rPr>
              <a:pPr defTabSz="918515">
                <a:defRPr/>
              </a:pPr>
              <a:t>7</a:t>
            </a:fld>
            <a:endParaRPr lang="en-US" sz="900" dirty="0">
              <a:solidFill>
                <a:prstClr val="black"/>
              </a:solidFill>
              <a:latin typeface="Arial"/>
            </a:endParaRPr>
          </a:p>
        </p:txBody>
      </p:sp>
    </p:spTree>
    <p:extLst>
      <p:ext uri="{BB962C8B-B14F-4D97-AF65-F5344CB8AC3E}">
        <p14:creationId xmlns:p14="http://schemas.microsoft.com/office/powerpoint/2010/main" val="65076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Intel provides many different SDKs to help accelerate development along specific application domains using optimized libraries for Intel silicon. </a:t>
            </a:r>
          </a:p>
          <a:p>
            <a:endParaRPr lang="en-US" dirty="0"/>
          </a:p>
          <a:p>
            <a:r>
              <a:rPr lang="en-US" dirty="0"/>
              <a:t>Intel’s Software Development Kits help accelerate development for IoT applications. These kits include optimized libraries for different kinds of workloads and applications, such as computer vision, deep learning, inferencing, and AI. </a:t>
            </a:r>
          </a:p>
          <a:p>
            <a:endParaRPr lang="en-US" dirty="0"/>
          </a:p>
          <a:p>
            <a:r>
              <a:rPr lang="en-US" b="1" dirty="0"/>
              <a:t>OpenVINO™</a:t>
            </a:r>
            <a:r>
              <a:rPr lang="en-US" dirty="0"/>
              <a:t>—With the Open Visual Inference &amp; Neural Network Optimization (OpenVINO™) toolkit, you can develop applications and solutions that emulate human vision. Based on convolutional neural networks (CNN), the toolkit extends workloads across Intel® hardware and maximizes performance on the silicon. The toolkit enables CNN-based inferencing at the edge and supports heterogeneous execution across Intel’s computer vision accelerators—CPU, GPU, Intel® Movidius™ Neural Compute Stick, and FPGA—using a common API. With the OpenVINO toolkit, you can accelerate time to market via a library of functions and preoptimized kernels, which includes optimized calls for OpenCV and OpenVX*. </a:t>
            </a:r>
          </a:p>
          <a:p>
            <a:endParaRPr lang="en-US" dirty="0"/>
          </a:p>
          <a:p>
            <a:r>
              <a:rPr lang="en-US" b="1" dirty="0"/>
              <a:t>Intel® Media SDK</a:t>
            </a:r>
            <a:r>
              <a:rPr lang="en-US" dirty="0"/>
              <a:t>—With the Intel® Media SDK, you can develop professional-grade media and video applications for digital surveillance, retail, industrial, smart home, video conferencing, and more using the libraries, tools, and samples it includes. Its single API enables hardware acceleration for fast video transcoding, image processing, and media workflows, while helping you tap into </a:t>
            </a:r>
            <a:r>
              <a:rPr lang="en-US" dirty="0">
                <a:hlinkClick r:id="rId3"/>
              </a:rPr>
              <a:t>Intel® Quick Sync Video</a:t>
            </a:r>
            <a:r>
              <a:rPr lang="en-US" dirty="0"/>
              <a:t> capabilities. Accelerate rich media performance; speed up video playback, encoding, processing, and media formatting conversion. Cut product time to market; prototype, optimize, and productize your media pipelines with a comprehensive, convenient API. Speed transition to new codecs. Use efficient codecs with hardware acceleration to increase speed, compression, and quality across AVC, HEVC, and MPEG-2. And debug and customize quickly; find and solve application bugs, port applications to new operating systems, and add new features using </a:t>
            </a:r>
            <a:r>
              <a:rPr lang="en-US" dirty="0">
                <a:hlinkClick r:id="rId4"/>
              </a:rPr>
              <a:t>source code</a:t>
            </a:r>
            <a:r>
              <a:rPr lang="en-US" dirty="0"/>
              <a:t> for open source Linux*.</a:t>
            </a:r>
          </a:p>
          <a:p>
            <a:endParaRPr lang="en-US" dirty="0"/>
          </a:p>
          <a:p>
            <a:r>
              <a:rPr lang="en-US" b="1" dirty="0"/>
              <a:t>Intel® Media Server Studio</a:t>
            </a:r>
            <a:r>
              <a:rPr lang="en-US" dirty="0"/>
              <a:t>—The Intel® Media Server Studio is a comprehensive software development tool suite for transcoding, live and over-the-top (OTT) broadcasting and streaming, cloud gaming, virtual desktop infrastructure (VDI), and video conferencing. Created with simplicity in mind, Intel Media Server Studio provides state-of-the-art components and features for tailoring visual quality versus performance. These components include Intel® Media SDK, Intel® SDK for OpenCL™ applications, runtimes, graphics drivers, and advanced analysis tools. These capabilities allow developers to achieve real-time 4K at 60 fps HEVC decode and encode, and up to 18 AVC full HD at 30 fps transcoding sessions on select versions of Intel® Xeon® and 6th generation Intel® Core™ processors.</a:t>
            </a:r>
            <a:r>
              <a:rPr lang="en-US" baseline="30000" dirty="0"/>
              <a:t>1</a:t>
            </a:r>
            <a:endParaRPr lang="en-US" dirty="0"/>
          </a:p>
          <a:p>
            <a:endParaRPr lang="en-US" dirty="0"/>
          </a:p>
          <a:p>
            <a:r>
              <a:rPr lang="en-US" b="1" dirty="0"/>
              <a:t>Intel® SDK for OpenCL™ Applications</a:t>
            </a:r>
            <a:r>
              <a:rPr lang="en-US" dirty="0"/>
              <a:t>—Intel is a strong supporter of OpenCL™ software technology. The Intel SDK for OpenCL Applications is a comprehensive development environment for developing and optimizing OpenCL applications on Intel® platforms, and part of an increasingly rich portfolio of Intel tools for heterogeneous programming. The SDK supports offloading compute-intensive parallel workloads to Intel® Graphics Technology using an advanced OpenCL kernel compiler, runtime debugger, and code performance analyzer. </a:t>
            </a:r>
          </a:p>
          <a:p>
            <a:endParaRPr lang="en-US" dirty="0"/>
          </a:p>
          <a:p>
            <a:r>
              <a:rPr lang="en-US" b="1" dirty="0"/>
              <a:t>Intel® Active Management Technology</a:t>
            </a:r>
            <a:r>
              <a:rPr lang="en-US" dirty="0"/>
              <a:t>—Intel® Active Management Technology (Intel® AMT) is a capability embedded in Intel® architecture-based platforms that enhances the ability of IT organizations to manage enterprise computing facilities. Intel AMT operates independently of the platform processor and operating system. Remote platform management applications can access Intel AMT securely, even when the platform is turned off, as long as the platform is connected to line power and to a network. Independent software vendors (ISVs) can build applications that take advantage of the features of Intel AMT using the application programming interface (API).</a:t>
            </a:r>
          </a:p>
          <a:p>
            <a:endParaRPr lang="en-US" dirty="0"/>
          </a:p>
          <a:p>
            <a:r>
              <a:rPr lang="en-US" b="1" dirty="0"/>
              <a:t>mRAA/UPM</a:t>
            </a:r>
            <a:r>
              <a:rPr lang="en-US" dirty="0"/>
              <a:t>—The UPM repository provides software drivers for a wide variety of commonly used sensors (and actuators). These software drivers interact with the underlying hardware platform (or microcontroller), as well as with the attached sensors, through calls to MRAA APIs. You can access the interfaces for each sensor by including the sensor’s corresponding header file and instantiating the associated sensor class. In the typical use case, a constructor initializes the sensor based on parameters that identify the sensor, the I/O protocol used, and the pin location of the sensor.</a:t>
            </a:r>
          </a:p>
          <a:p>
            <a:endParaRPr lang="en-US" dirty="0"/>
          </a:p>
          <a:p>
            <a:endParaRPr lang="en-US" dirty="0"/>
          </a:p>
          <a:p>
            <a:r>
              <a:rPr lang="en-US" dirty="0"/>
              <a:t>1 </a:t>
            </a:r>
            <a:r>
              <a:rPr lang="en-US" dirty="0">
                <a:hlinkClick r:id="rId5"/>
              </a:rPr>
              <a:t>Specific hardware technical specifications apply</a:t>
            </a:r>
            <a:r>
              <a:rPr lang="en-US" dirty="0"/>
              <a:t>. See </a:t>
            </a:r>
            <a:r>
              <a:rPr lang="en-US" dirty="0">
                <a:hlinkClick r:id="rId6"/>
              </a:rPr>
              <a:t>performance benchmarks</a:t>
            </a:r>
            <a:r>
              <a:rPr lang="en-US" dirty="0"/>
              <a:t> and the </a:t>
            </a:r>
            <a:r>
              <a:rPr lang="en-US" dirty="0">
                <a:hlinkClick r:id="rId7"/>
              </a:rPr>
              <a:t>Details page</a:t>
            </a:r>
            <a:r>
              <a:rPr lang="en-US" dirty="0"/>
              <a:t> for more information.</a:t>
            </a:r>
          </a:p>
          <a:p>
            <a:endParaRPr lang="en-US" dirty="0"/>
          </a:p>
          <a:p>
            <a:endParaRPr lang="en-US" dirty="0"/>
          </a:p>
        </p:txBody>
      </p:sp>
      <p:sp>
        <p:nvSpPr>
          <p:cNvPr id="4" name="Slide Number Placeholder 3"/>
          <p:cNvSpPr>
            <a:spLocks noGrp="1"/>
          </p:cNvSpPr>
          <p:nvPr>
            <p:ph type="sldNum" sz="quarter" idx="10"/>
          </p:nvPr>
        </p:nvSpPr>
        <p:spPr/>
        <p:txBody>
          <a:bodyPr/>
          <a:lstStyle/>
          <a:p>
            <a:pPr defTabSz="918515">
              <a:defRPr/>
            </a:pPr>
            <a:fld id="{E13FB3FA-C830-445B-A142-1E421B2C8A7E}" type="slidenum">
              <a:rPr lang="en-US" sz="900">
                <a:solidFill>
                  <a:prstClr val="black"/>
                </a:solidFill>
                <a:latin typeface="Arial"/>
              </a:rPr>
              <a:pPr defTabSz="918515">
                <a:defRPr/>
              </a:pPr>
              <a:t>8</a:t>
            </a:fld>
            <a:endParaRPr lang="en-US" sz="900" dirty="0">
              <a:solidFill>
                <a:prstClr val="black"/>
              </a:solidFill>
              <a:latin typeface="Arial"/>
            </a:endParaRPr>
          </a:p>
        </p:txBody>
      </p:sp>
    </p:spTree>
    <p:extLst>
      <p:ext uri="{BB962C8B-B14F-4D97-AF65-F5344CB8AC3E}">
        <p14:creationId xmlns:p14="http://schemas.microsoft.com/office/powerpoint/2010/main" val="296542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Intel® Developer Zone (IDZ) is the hub for all IoT developer resources, including evolving knowledge, tools and SDKs, code samples, reference implementations, and tutorials, and productization and commercialization support.</a:t>
            </a:r>
          </a:p>
          <a:p>
            <a:endParaRPr lang="en-US" dirty="0"/>
          </a:p>
          <a:p>
            <a:r>
              <a:rPr lang="en-US" dirty="0"/>
              <a:t>The Intel Developer Zone is your one-stop shop for all things IoT. </a:t>
            </a:r>
          </a:p>
          <a:p>
            <a:endParaRPr lang="en-US" dirty="0"/>
          </a:p>
          <a:p>
            <a:pPr marL="172222" indent="-172222">
              <a:buFont typeface="Arial" panose="020B0604020202020204" pitchFamily="34" charset="0"/>
              <a:buChar char="•"/>
            </a:pPr>
            <a:r>
              <a:rPr lang="en-US" dirty="0"/>
              <a:t>When you need information, the IDZ is where to start. Information and experiences in IoT continually evolve, making the “Zone” a fresh and dynamic space for consuming content and interacting with others. </a:t>
            </a:r>
          </a:p>
          <a:p>
            <a:pPr marL="172222" indent="-172222">
              <a:buFont typeface="Arial" panose="020B0604020202020204" pitchFamily="34" charset="0"/>
              <a:buChar char="•"/>
            </a:pPr>
            <a:endParaRPr lang="en-US" dirty="0"/>
          </a:p>
          <a:p>
            <a:pPr marL="172222" indent="-172222">
              <a:buFont typeface="Arial" panose="020B0604020202020204" pitchFamily="34" charset="0"/>
              <a:buChar char="•"/>
            </a:pPr>
            <a:r>
              <a:rPr lang="en-US" dirty="0"/>
              <a:t>The IDZ is where you download tools and libraries, where you find out how to get develop kits from the ecosystem. We are continually developing new kits for new applications and use cases and adding optimized libraries, along with sample codes and more.</a:t>
            </a:r>
          </a:p>
          <a:p>
            <a:pPr marL="172222" indent="-172222">
              <a:buFont typeface="Arial" panose="020B0604020202020204" pitchFamily="34" charset="0"/>
              <a:buChar char="•"/>
            </a:pPr>
            <a:endParaRPr lang="en-US" dirty="0"/>
          </a:p>
          <a:p>
            <a:pPr marL="172222" indent="-172222">
              <a:buFont typeface="Arial" panose="020B0604020202020204" pitchFamily="34" charset="0"/>
              <a:buChar char="•"/>
            </a:pPr>
            <a:r>
              <a:rPr lang="en-US" dirty="0"/>
              <a:t>When it comes to moving your product on to the final stages, you can find resources to make the journey easier. </a:t>
            </a:r>
          </a:p>
          <a:p>
            <a:endParaRPr lang="en-US" dirty="0"/>
          </a:p>
          <a:p>
            <a:r>
              <a:rPr lang="en-US" dirty="0"/>
              <a:t>The IDZ is the richest resource from Intel for developers who are building innovative solutions.</a:t>
            </a:r>
          </a:p>
        </p:txBody>
      </p:sp>
      <p:sp>
        <p:nvSpPr>
          <p:cNvPr id="4" name="Slide Number Placeholder 3"/>
          <p:cNvSpPr>
            <a:spLocks noGrp="1"/>
          </p:cNvSpPr>
          <p:nvPr>
            <p:ph type="sldNum" sz="quarter" idx="10"/>
          </p:nvPr>
        </p:nvSpPr>
        <p:spPr/>
        <p:txBody>
          <a:bodyPr/>
          <a:lstStyle/>
          <a:p>
            <a:pPr defTabSz="918515">
              <a:defRPr/>
            </a:pPr>
            <a:fld id="{905880A2-B34E-4B2D-A642-495C374BCEFE}" type="slidenum">
              <a:rPr lang="en-US" sz="900">
                <a:solidFill>
                  <a:prstClr val="black"/>
                </a:solidFill>
                <a:latin typeface="Arial"/>
              </a:rPr>
              <a:pPr defTabSz="918515">
                <a:defRPr/>
              </a:pPr>
              <a:t>9</a:t>
            </a:fld>
            <a:endParaRPr lang="en-US" sz="900" dirty="0">
              <a:solidFill>
                <a:prstClr val="black"/>
              </a:solidFill>
              <a:latin typeface="Arial"/>
            </a:endParaRPr>
          </a:p>
        </p:txBody>
      </p:sp>
    </p:spTree>
    <p:extLst>
      <p:ext uri="{BB962C8B-B14F-4D97-AF65-F5344CB8AC3E}">
        <p14:creationId xmlns:p14="http://schemas.microsoft.com/office/powerpoint/2010/main" val="356665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Title 1"/>
          <p:cNvSpPr>
            <a:spLocks noGrp="1"/>
          </p:cNvSpPr>
          <p:nvPr>
            <p:ph type="ctrTitle" hasCustomPrompt="1"/>
          </p:nvPr>
        </p:nvSpPr>
        <p:spPr>
          <a:xfrm>
            <a:off x="462846" y="3733270"/>
            <a:ext cx="11257205" cy="1025858"/>
          </a:xfrm>
        </p:spPr>
        <p:txBody>
          <a:bodyPr wrap="square" anchor="b" anchorCtr="0">
            <a:spAutoFit/>
          </a:bodyPr>
          <a:lstStyle>
            <a:lvl1pPr algn="l">
              <a:lnSpc>
                <a:spcPct val="70000"/>
              </a:lnSpc>
              <a:defRPr sz="8666" b="0">
                <a:solidFill>
                  <a:schemeClr val="tx1">
                    <a:alpha val="90000"/>
                  </a:schemeClr>
                </a:solidFill>
                <a:latin typeface="+mj-lt"/>
                <a:ea typeface="Intel Clear Pro" panose="020B0804020202060201" pitchFamily="34" charset="0"/>
                <a:cs typeface="Intel Clear Pro" panose="020B0804020202060201" pitchFamily="34" charset="0"/>
              </a:defRPr>
            </a:lvl1pPr>
          </a:lstStyle>
          <a:p>
            <a:r>
              <a:rPr lang="en-US" dirty="0"/>
              <a:t>Click to edit title</a:t>
            </a:r>
          </a:p>
        </p:txBody>
      </p:sp>
      <p:sp>
        <p:nvSpPr>
          <p:cNvPr id="21" name="Text Placeholder 8"/>
          <p:cNvSpPr>
            <a:spLocks noGrp="1"/>
          </p:cNvSpPr>
          <p:nvPr>
            <p:ph type="body" sz="quarter" idx="13" hasCustomPrompt="1"/>
          </p:nvPr>
        </p:nvSpPr>
        <p:spPr>
          <a:xfrm>
            <a:off x="462846" y="4626384"/>
            <a:ext cx="11257205" cy="420564"/>
          </a:xfrm>
        </p:spPr>
        <p:txBody>
          <a:bodyPr wrap="square">
            <a:spAutoFit/>
          </a:bodyPr>
          <a:lstStyle>
            <a:lvl1pPr marL="0" indent="0" algn="l">
              <a:spcBef>
                <a:spcPts val="0"/>
              </a:spcBef>
              <a:buNone/>
              <a:defRPr sz="2133">
                <a:solidFill>
                  <a:schemeClr val="accent2">
                    <a:lumMod val="40000"/>
                    <a:lumOff val="60000"/>
                  </a:schemeClr>
                </a:solidFill>
                <a:latin typeface="+mn-lt"/>
              </a:defRPr>
            </a:lvl1pPr>
            <a:lvl2pPr marL="0" indent="0" algn="l">
              <a:buNone/>
              <a:defRPr sz="2400">
                <a:solidFill>
                  <a:schemeClr val="tx1"/>
                </a:solidFill>
              </a:defRPr>
            </a:lvl2pPr>
            <a:lvl3pPr marL="0" indent="0" algn="l">
              <a:buNone/>
              <a:defRPr sz="2133">
                <a:solidFill>
                  <a:schemeClr val="tx1"/>
                </a:solidFill>
              </a:defRPr>
            </a:lvl3pPr>
            <a:lvl4pPr marL="0" indent="0" algn="l">
              <a:buNone/>
              <a:defRPr sz="1867">
                <a:solidFill>
                  <a:schemeClr val="tx1"/>
                </a:solidFill>
              </a:defRPr>
            </a:lvl4pPr>
            <a:lvl5pPr marL="0" indent="0" algn="l">
              <a:buNone/>
              <a:defRPr sz="1867">
                <a:solidFill>
                  <a:schemeClr val="tx1"/>
                </a:solidFill>
              </a:defRPr>
            </a:lvl5pPr>
          </a:lstStyle>
          <a:p>
            <a:pPr lvl="0"/>
            <a:r>
              <a:rPr lang="en-US" dirty="0"/>
              <a:t>Click to edit subtitle</a:t>
            </a:r>
          </a:p>
        </p:txBody>
      </p:sp>
      <p:grpSp>
        <p:nvGrpSpPr>
          <p:cNvPr id="2" name="Group 1"/>
          <p:cNvGrpSpPr/>
          <p:nvPr userDrawn="1"/>
        </p:nvGrpSpPr>
        <p:grpSpPr>
          <a:xfrm>
            <a:off x="602395" y="514775"/>
            <a:ext cx="1665592" cy="1097757"/>
            <a:chOff x="451796" y="386081"/>
            <a:chExt cx="1249194" cy="823318"/>
          </a:xfrm>
        </p:grpSpPr>
        <p:sp>
          <p:nvSpPr>
            <p:cNvPr id="7"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8"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0" name="TextBox 9"/>
          <p:cNvSpPr txBox="1"/>
          <p:nvPr userDrawn="1"/>
        </p:nvSpPr>
        <p:spPr>
          <a:xfrm>
            <a:off x="471949" y="6520159"/>
            <a:ext cx="250902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Group/Software Services Group</a:t>
            </a:r>
          </a:p>
        </p:txBody>
      </p:sp>
    </p:spTree>
    <p:extLst>
      <p:ext uri="{BB962C8B-B14F-4D97-AF65-F5344CB8AC3E}">
        <p14:creationId xmlns:p14="http://schemas.microsoft.com/office/powerpoint/2010/main" val="713406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Photo dark">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465"/>
            <a:ext cx="12192000" cy="6778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
          <p:cNvSpPr>
            <a:spLocks noGrp="1"/>
          </p:cNvSpPr>
          <p:nvPr userDrawn="1">
            <p:ph type="ctrTitle" hasCustomPrompt="1"/>
          </p:nvPr>
        </p:nvSpPr>
        <p:spPr>
          <a:xfrm>
            <a:off x="462846" y="3733270"/>
            <a:ext cx="11257205" cy="1025858"/>
          </a:xfrm>
        </p:spPr>
        <p:txBody>
          <a:bodyPr wrap="square" anchor="b" anchorCtr="0">
            <a:spAutoFit/>
          </a:bodyPr>
          <a:lstStyle>
            <a:lvl1pPr algn="l">
              <a:lnSpc>
                <a:spcPct val="70000"/>
              </a:lnSpc>
              <a:defRPr sz="8666" b="0">
                <a:solidFill>
                  <a:schemeClr val="tx1">
                    <a:alpha val="90000"/>
                  </a:schemeClr>
                </a:solidFill>
                <a:latin typeface="+mj-lt"/>
                <a:ea typeface="Intel Clear Pro" panose="020B0804020202060201" pitchFamily="34" charset="0"/>
                <a:cs typeface="Intel Clear Pro" panose="020B0804020202060201" pitchFamily="34" charset="0"/>
              </a:defRPr>
            </a:lvl1pPr>
          </a:lstStyle>
          <a:p>
            <a:r>
              <a:rPr lang="en-US" dirty="0"/>
              <a:t>Click to edit title</a:t>
            </a:r>
          </a:p>
        </p:txBody>
      </p:sp>
      <p:sp>
        <p:nvSpPr>
          <p:cNvPr id="21" name="Text Placeholder 8"/>
          <p:cNvSpPr>
            <a:spLocks noGrp="1"/>
          </p:cNvSpPr>
          <p:nvPr userDrawn="1">
            <p:ph type="body" sz="quarter" idx="13" hasCustomPrompt="1"/>
          </p:nvPr>
        </p:nvSpPr>
        <p:spPr>
          <a:xfrm>
            <a:off x="462846" y="4626384"/>
            <a:ext cx="11257205" cy="420564"/>
          </a:xfrm>
        </p:spPr>
        <p:txBody>
          <a:bodyPr wrap="square">
            <a:spAutoFit/>
          </a:bodyPr>
          <a:lstStyle>
            <a:lvl1pPr marL="0" indent="0" algn="l">
              <a:spcBef>
                <a:spcPts val="0"/>
              </a:spcBef>
              <a:buNone/>
              <a:defRPr sz="2133">
                <a:solidFill>
                  <a:schemeClr val="accent2">
                    <a:lumMod val="40000"/>
                    <a:lumOff val="60000"/>
                  </a:schemeClr>
                </a:solidFill>
                <a:latin typeface="+mn-lt"/>
              </a:defRPr>
            </a:lvl1pPr>
            <a:lvl2pPr marL="0" indent="0" algn="l">
              <a:buNone/>
              <a:defRPr sz="2400">
                <a:solidFill>
                  <a:schemeClr val="tx1"/>
                </a:solidFill>
              </a:defRPr>
            </a:lvl2pPr>
            <a:lvl3pPr marL="0" indent="0" algn="l">
              <a:buNone/>
              <a:defRPr sz="2133">
                <a:solidFill>
                  <a:schemeClr val="tx1"/>
                </a:solidFill>
              </a:defRPr>
            </a:lvl3pPr>
            <a:lvl4pPr marL="0" indent="0" algn="l">
              <a:buNone/>
              <a:defRPr sz="1867">
                <a:solidFill>
                  <a:schemeClr val="tx1"/>
                </a:solidFill>
              </a:defRPr>
            </a:lvl4pPr>
            <a:lvl5pPr marL="0" indent="0" algn="l">
              <a:buNone/>
              <a:defRPr sz="1867">
                <a:solidFill>
                  <a:schemeClr val="tx1"/>
                </a:solidFill>
              </a:defRPr>
            </a:lvl5pPr>
          </a:lstStyle>
          <a:p>
            <a:pPr lvl="0"/>
            <a:r>
              <a:rPr lang="en-US" dirty="0"/>
              <a:t>Click to edit subtitle</a:t>
            </a:r>
          </a:p>
        </p:txBody>
      </p:sp>
      <p:sp>
        <p:nvSpPr>
          <p:cNvPr id="14" name="Rectangle 7"/>
          <p:cNvSpPr/>
          <p:nvPr userDrawn="1"/>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Freeform 36"/>
          <p:cNvSpPr>
            <a:spLocks noEditPoints="1"/>
          </p:cNvSpPr>
          <p:nvPr userDrawn="1"/>
        </p:nvSpPr>
        <p:spPr bwMode="auto">
          <a:xfrm>
            <a:off x="602395" y="514775"/>
            <a:ext cx="1665592" cy="1097757"/>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11" name="Freeform 37"/>
          <p:cNvSpPr>
            <a:spLocks noEditPoints="1"/>
          </p:cNvSpPr>
          <p:nvPr userDrawn="1"/>
        </p:nvSpPr>
        <p:spPr bwMode="auto">
          <a:xfrm>
            <a:off x="2017576" y="770478"/>
            <a:ext cx="69657" cy="68775"/>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Tree>
    <p:extLst>
      <p:ext uri="{BB962C8B-B14F-4D97-AF65-F5344CB8AC3E}">
        <p14:creationId xmlns:p14="http://schemas.microsoft.com/office/powerpoint/2010/main" val="191405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a:xfrm>
            <a:off x="471950" y="1558456"/>
            <a:ext cx="11248101" cy="4284985"/>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rgbClr val="93A0A7"/>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75510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a:xfrm>
            <a:off x="471950" y="304701"/>
            <a:ext cx="11248101" cy="652486"/>
          </a:xfrm>
        </p:spPr>
        <p:txBody>
          <a:bodyPr/>
          <a:lstStyle>
            <a:lvl1pPr>
              <a:defRPr sz="5200">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774140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4" hasCustomPrompt="1"/>
          </p:nvPr>
        </p:nvSpPr>
        <p:spPr>
          <a:xfrm>
            <a:off x="471949"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6197600"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3" name="Slide Number Placeholder 2"/>
          <p:cNvSpPr>
            <a:spLocks noGrp="1"/>
          </p:cNvSpPr>
          <p:nvPr>
            <p:ph type="sldNum" sz="quarter" idx="16"/>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4" name="Title 3"/>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Tree>
    <p:extLst>
      <p:ext uri="{BB962C8B-B14F-4D97-AF65-F5344CB8AC3E}">
        <p14:creationId xmlns:p14="http://schemas.microsoft.com/office/powerpoint/2010/main" val="3314501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Tree>
    <p:extLst>
      <p:ext uri="{BB962C8B-B14F-4D97-AF65-F5344CB8AC3E}">
        <p14:creationId xmlns:p14="http://schemas.microsoft.com/office/powerpoint/2010/main" val="1842892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11" name="Group 10"/>
          <p:cNvGrpSpPr/>
          <p:nvPr userDrawn="1"/>
        </p:nvGrpSpPr>
        <p:grpSpPr>
          <a:xfrm>
            <a:off x="4690111"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309199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10" name="Straight Connector 9"/>
          <p:cNvCxnSpPr/>
          <p:nvPr/>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0" y="304701"/>
            <a:ext cx="11248101" cy="652486"/>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1950" y="1558456"/>
            <a:ext cx="11248101"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797792" y="6553185"/>
            <a:ext cx="170987"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p:nvGrpSpPr>
        <p:grpSpPr>
          <a:xfrm>
            <a:off x="11027965" y="6486789"/>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376062635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80" r:id="rId4"/>
    <p:sldLayoutId id="2147483681" r:id="rId5"/>
    <p:sldLayoutId id="2147483683" r:id="rId6"/>
    <p:sldLayoutId id="21474836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lnSpc>
          <a:spcPct val="70000"/>
        </a:lnSpc>
        <a:spcBef>
          <a:spcPct val="0"/>
        </a:spcBef>
        <a:buNone/>
        <a:defRPr sz="5200" b="0" kern="1200">
          <a:solidFill>
            <a:schemeClr val="tx2"/>
          </a:solidFill>
          <a:latin typeface="+mj-lt"/>
          <a:ea typeface="+mj-ea"/>
          <a:cs typeface="+mj-cs"/>
        </a:defRPr>
      </a:lvl1pPr>
    </p:titleStyle>
    <p:bodyStyle>
      <a:lvl1pPr marL="0" indent="0" algn="l" defTabSz="121917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16.jpg"/><Relationship Id="rId5" Type="http://schemas.openxmlformats.org/officeDocument/2006/relationships/diagramQuickStyle" Target="../diagrams/quickStyle1.xml"/><Relationship Id="rId10" Type="http://schemas.openxmlformats.org/officeDocument/2006/relationships/image" Target="../media/image15.png"/><Relationship Id="rId4" Type="http://schemas.openxmlformats.org/officeDocument/2006/relationships/diagramLayout" Target="../diagrams/layout1.xml"/><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1951" y="3034370"/>
            <a:ext cx="12192000" cy="933654"/>
          </a:xfrm>
          <a:prstGeom prst="rect">
            <a:avLst/>
          </a:prstGeom>
        </p:spPr>
        <p:txBody>
          <a:bodyPr wrap="square" lIns="91440" tIns="45720" rIns="91440" bIns="45720">
            <a:spAutoFit/>
          </a:bodyPr>
          <a:lstStyle/>
          <a:p>
            <a:pPr defTabSz="1219170"/>
            <a:endParaRPr lang="en-US" sz="5467" b="1" dirty="0">
              <a:solidFill>
                <a:prstClr val="white"/>
              </a:solidFill>
              <a:effectLst>
                <a:outerShdw blurRad="38100" dist="38100" dir="2700000" algn="tl">
                  <a:srgbClr val="000000">
                    <a:alpha val="43137"/>
                  </a:srgbClr>
                </a:outerShdw>
              </a:effectLst>
              <a:latin typeface="Intel Clear Pro"/>
            </a:endParaRPr>
          </a:p>
        </p:txBody>
      </p:sp>
      <p:sp>
        <p:nvSpPr>
          <p:cNvPr id="4" name="Title 3"/>
          <p:cNvSpPr>
            <a:spLocks noGrp="1"/>
          </p:cNvSpPr>
          <p:nvPr>
            <p:ph type="ctrTitle"/>
          </p:nvPr>
        </p:nvSpPr>
        <p:spPr>
          <a:xfrm>
            <a:off x="462846" y="1835251"/>
            <a:ext cx="11257205" cy="2923877"/>
          </a:xfrm>
        </p:spPr>
        <p:txBody>
          <a:bodyPr/>
          <a:lstStyle/>
          <a:p>
            <a:pPr>
              <a:lnSpc>
                <a:spcPct val="100000"/>
              </a:lnSpc>
              <a:spcAft>
                <a:spcPts val="1200"/>
              </a:spcAft>
            </a:pPr>
            <a:r>
              <a:rPr lang="en-US" sz="7200" dirty="0">
                <a:solidFill>
                  <a:schemeClr val="accent3">
                    <a:alpha val="90000"/>
                  </a:schemeClr>
                </a:solidFill>
              </a:rPr>
              <a:t>Intel</a:t>
            </a:r>
            <a:r>
              <a:rPr lang="en-US" sz="7200" dirty="0"/>
              <a:t> IoT Developer </a:t>
            </a:r>
            <a:r>
              <a:rPr lang="en-US" sz="7200" dirty="0" smtClean="0"/>
              <a:t/>
            </a:r>
            <a:br>
              <a:rPr lang="en-US" sz="7200" dirty="0" smtClean="0"/>
            </a:br>
            <a:r>
              <a:rPr lang="en-US" sz="7200" dirty="0" smtClean="0"/>
              <a:t>Products </a:t>
            </a:r>
            <a:r>
              <a:rPr lang="en-US" sz="7200" dirty="0"/>
              <a:t>and Program</a:t>
            </a:r>
            <a:br>
              <a:rPr lang="en-US" sz="7200" dirty="0"/>
            </a:br>
            <a:r>
              <a:rPr lang="en-US" sz="4000" dirty="0"/>
              <a:t>Accelerating IoT Solution Design and Deployment</a:t>
            </a:r>
            <a:endParaRPr lang="en-US" sz="2400" dirty="0"/>
          </a:p>
        </p:txBody>
      </p:sp>
      <p:sp>
        <p:nvSpPr>
          <p:cNvPr id="6" name="TextBox 5"/>
          <p:cNvSpPr txBox="1"/>
          <p:nvPr/>
        </p:nvSpPr>
        <p:spPr>
          <a:xfrm>
            <a:off x="584825" y="4850252"/>
            <a:ext cx="4940968" cy="815856"/>
          </a:xfrm>
          <a:prstGeom prst="rect">
            <a:avLst/>
          </a:prstGeom>
          <a:noFill/>
        </p:spPr>
        <p:txBody>
          <a:bodyPr vert="horz" wrap="none" lIns="0" tIns="0" rIns="0" bIns="0" rtlCol="0">
            <a:noAutofit/>
          </a:bodyPr>
          <a:lstStyle/>
          <a:p>
            <a:pPr defTabSz="609585"/>
            <a:r>
              <a:rPr lang="en-US" sz="1600" dirty="0" smtClean="0">
                <a:solidFill>
                  <a:prstClr val="white">
                    <a:lumMod val="95000"/>
                  </a:prstClr>
                </a:solidFill>
              </a:rPr>
              <a:t>Core </a:t>
            </a:r>
            <a:r>
              <a:rPr lang="en-US" sz="1600" dirty="0">
                <a:solidFill>
                  <a:prstClr val="white">
                    <a:lumMod val="95000"/>
                  </a:prstClr>
                </a:solidFill>
              </a:rPr>
              <a:t>and Visual Computing </a:t>
            </a:r>
            <a:r>
              <a:rPr lang="en-US" sz="1600" dirty="0" smtClean="0">
                <a:solidFill>
                  <a:prstClr val="white">
                    <a:lumMod val="95000"/>
                  </a:prstClr>
                </a:solidFill>
              </a:rPr>
              <a:t>Group, Intel®</a:t>
            </a:r>
            <a:r>
              <a:rPr lang="en-US" sz="1600" dirty="0">
                <a:solidFill>
                  <a:prstClr val="white">
                    <a:lumMod val="95000"/>
                  </a:prstClr>
                </a:solidFill>
              </a:rPr>
              <a:t>  </a:t>
            </a:r>
          </a:p>
        </p:txBody>
      </p:sp>
    </p:spTree>
    <p:extLst>
      <p:ext uri="{BB962C8B-B14F-4D97-AF65-F5344CB8AC3E}">
        <p14:creationId xmlns:p14="http://schemas.microsoft.com/office/powerpoint/2010/main" val="280586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28C6B-778E-EC49-A80B-7413D44B7BAF}"/>
              </a:ext>
            </a:extLst>
          </p:cNvPr>
          <p:cNvSpPr>
            <a:spLocks noGrp="1"/>
          </p:cNvSpPr>
          <p:nvPr>
            <p:ph type="title"/>
          </p:nvPr>
        </p:nvSpPr>
        <p:spPr>
          <a:xfrm>
            <a:off x="471950" y="304701"/>
            <a:ext cx="11248101" cy="674031"/>
          </a:xfrm>
        </p:spPr>
        <p:txBody>
          <a:bodyPr/>
          <a:lstStyle/>
          <a:p>
            <a:r>
              <a:rPr lang="en-US" dirty="0"/>
              <a:t>Engaging Through All Phases of Development</a:t>
            </a:r>
          </a:p>
        </p:txBody>
      </p:sp>
      <p:sp>
        <p:nvSpPr>
          <p:cNvPr id="5" name="Slide Number Placeholder 4">
            <a:extLst>
              <a:ext uri="{FF2B5EF4-FFF2-40B4-BE49-F238E27FC236}">
                <a16:creationId xmlns:a16="http://schemas.microsoft.com/office/drawing/2014/main" xmlns="" id="{731A5867-21D5-7047-81DA-28F21F1EF8F1}"/>
              </a:ext>
            </a:extLst>
          </p:cNvPr>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10</a:t>
            </a:fld>
            <a:endParaRPr lang="en-US" dirty="0"/>
          </a:p>
        </p:txBody>
      </p:sp>
      <p:graphicFrame>
        <p:nvGraphicFramePr>
          <p:cNvPr id="19" name="Diagram 18"/>
          <p:cNvGraphicFramePr/>
          <p:nvPr>
            <p:extLst>
              <p:ext uri="{D42A27DB-BD31-4B8C-83A1-F6EECF244321}">
                <p14:modId xmlns:p14="http://schemas.microsoft.com/office/powerpoint/2010/main" val="3255205328"/>
              </p:ext>
            </p:extLst>
          </p:nvPr>
        </p:nvGraphicFramePr>
        <p:xfrm>
          <a:off x="1387261" y="1955365"/>
          <a:ext cx="4202867" cy="3252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2" name="Group 31">
            <a:extLst>
              <a:ext uri="{FF2B5EF4-FFF2-40B4-BE49-F238E27FC236}">
                <a16:creationId xmlns:a16="http://schemas.microsoft.com/office/drawing/2014/main" xmlns="" id="{0C1ADFB6-10A1-4EFC-97AC-2B63DDD07356}"/>
              </a:ext>
            </a:extLst>
          </p:cNvPr>
          <p:cNvGrpSpPr/>
          <p:nvPr/>
        </p:nvGrpSpPr>
        <p:grpSpPr>
          <a:xfrm>
            <a:off x="5494429" y="1293088"/>
            <a:ext cx="4690716" cy="1029772"/>
            <a:chOff x="5494429" y="1293088"/>
            <a:chExt cx="4690716" cy="1029772"/>
          </a:xfrm>
        </p:grpSpPr>
        <p:sp>
          <p:nvSpPr>
            <p:cNvPr id="7" name="TextBox 6"/>
            <p:cNvSpPr txBox="1"/>
            <p:nvPr/>
          </p:nvSpPr>
          <p:spPr>
            <a:xfrm>
              <a:off x="7051250" y="1293088"/>
              <a:ext cx="3083636" cy="523220"/>
            </a:xfrm>
            <a:prstGeom prst="rect">
              <a:avLst/>
            </a:prstGeom>
            <a:noFill/>
          </p:spPr>
          <p:txBody>
            <a:bodyPr wrap="square" rtlCol="0">
              <a:spAutoFit/>
            </a:bodyPr>
            <a:lstStyle/>
            <a:p>
              <a:r>
                <a:rPr lang="en-US" sz="2800" dirty="0">
                  <a:solidFill>
                    <a:prstClr val="white"/>
                  </a:solidFill>
                  <a:latin typeface="Intel Clear Pro"/>
                </a:rPr>
                <a:t>Events</a:t>
              </a:r>
            </a:p>
          </p:txBody>
        </p:sp>
        <p:pic>
          <p:nvPicPr>
            <p:cNvPr id="16" name="Picture 15"/>
            <p:cNvPicPr>
              <a:picLocks noChangeAspect="1"/>
            </p:cNvPicPr>
            <p:nvPr/>
          </p:nvPicPr>
          <p:blipFill rotWithShape="1">
            <a:blip r:embed="rId8"/>
            <a:srcRect l="4907" t="10410" r="57960" b="13696"/>
            <a:stretch/>
          </p:blipFill>
          <p:spPr>
            <a:xfrm>
              <a:off x="5494429" y="1441146"/>
              <a:ext cx="1490758" cy="880592"/>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3" name="Rectangle 2">
              <a:extLst>
                <a:ext uri="{FF2B5EF4-FFF2-40B4-BE49-F238E27FC236}">
                  <a16:creationId xmlns:a16="http://schemas.microsoft.com/office/drawing/2014/main" xmlns="" id="{E2B5B2E2-4BA4-4BA7-A6D1-AEE5CC8E4DEF}"/>
                </a:ext>
              </a:extLst>
            </p:cNvPr>
            <p:cNvSpPr/>
            <p:nvPr/>
          </p:nvSpPr>
          <p:spPr>
            <a:xfrm>
              <a:off x="7055034" y="1768862"/>
              <a:ext cx="3130111" cy="553998"/>
            </a:xfrm>
            <a:prstGeom prst="rect">
              <a:avLst/>
            </a:prstGeom>
          </p:spPr>
          <p:txBody>
            <a:bodyPr wrap="square">
              <a:spAutoFit/>
            </a:bodyPr>
            <a:lstStyle/>
            <a:p>
              <a:r>
                <a:rPr lang="en-US" sz="1500" dirty="0"/>
                <a:t>Virtual/Tradeshows</a:t>
              </a:r>
            </a:p>
            <a:p>
              <a:r>
                <a:rPr lang="en-US" sz="1500" dirty="0"/>
                <a:t>(Global IoT </a:t>
              </a:r>
              <a:r>
                <a:rPr lang="en-US" sz="1500" dirty="0" err="1"/>
                <a:t>DevFest</a:t>
              </a:r>
              <a:r>
                <a:rPr lang="en-US" sz="1500" dirty="0"/>
                <a:t>)</a:t>
              </a:r>
            </a:p>
          </p:txBody>
        </p:sp>
      </p:grpSp>
      <p:grpSp>
        <p:nvGrpSpPr>
          <p:cNvPr id="33" name="Group 32">
            <a:extLst>
              <a:ext uri="{FF2B5EF4-FFF2-40B4-BE49-F238E27FC236}">
                <a16:creationId xmlns:a16="http://schemas.microsoft.com/office/drawing/2014/main" xmlns="" id="{6A1CD87A-E9AE-4A01-B360-1F9BC6481B16}"/>
              </a:ext>
            </a:extLst>
          </p:cNvPr>
          <p:cNvGrpSpPr/>
          <p:nvPr/>
        </p:nvGrpSpPr>
        <p:grpSpPr>
          <a:xfrm>
            <a:off x="5491938" y="2422196"/>
            <a:ext cx="3900215" cy="988480"/>
            <a:chOff x="5491938" y="2422196"/>
            <a:chExt cx="3900215" cy="988480"/>
          </a:xfrm>
        </p:grpSpPr>
        <p:sp>
          <p:nvSpPr>
            <p:cNvPr id="11" name="TextBox 10"/>
            <p:cNvSpPr txBox="1"/>
            <p:nvPr/>
          </p:nvSpPr>
          <p:spPr>
            <a:xfrm>
              <a:off x="7071365" y="2422196"/>
              <a:ext cx="1692162" cy="523220"/>
            </a:xfrm>
            <a:prstGeom prst="rect">
              <a:avLst/>
            </a:prstGeom>
            <a:noFill/>
          </p:spPr>
          <p:txBody>
            <a:bodyPr wrap="square" rtlCol="0">
              <a:spAutoFit/>
            </a:bodyPr>
            <a:lstStyle/>
            <a:p>
              <a:r>
                <a:rPr lang="en-US" sz="2800" dirty="0">
                  <a:solidFill>
                    <a:prstClr val="white"/>
                  </a:solidFill>
                  <a:latin typeface="Intel Clear Pro"/>
                </a:rPr>
                <a:t>Workshops</a:t>
              </a:r>
            </a:p>
          </p:txBody>
        </p:sp>
        <p:pic>
          <p:nvPicPr>
            <p:cNvPr id="18" name="Picture 17">
              <a:extLst>
                <a:ext uri="{FF2B5EF4-FFF2-40B4-BE49-F238E27FC236}">
                  <a16:creationId xmlns:a16="http://schemas.microsoft.com/office/drawing/2014/main" xmlns="" id="{65849AD0-D6DA-5444-AB0D-539B8B0B9021}"/>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1139" b="4710"/>
            <a:stretch/>
          </p:blipFill>
          <p:spPr>
            <a:xfrm>
              <a:off x="5491938" y="2579679"/>
              <a:ext cx="1490759" cy="830997"/>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4" name="Rectangle 3">
              <a:extLst>
                <a:ext uri="{FF2B5EF4-FFF2-40B4-BE49-F238E27FC236}">
                  <a16:creationId xmlns:a16="http://schemas.microsoft.com/office/drawing/2014/main" xmlns="" id="{BA23FE24-9C6B-40DD-B22B-7E87069340A0}"/>
                </a:ext>
              </a:extLst>
            </p:cNvPr>
            <p:cNvSpPr/>
            <p:nvPr/>
          </p:nvSpPr>
          <p:spPr>
            <a:xfrm>
              <a:off x="7055034" y="2890306"/>
              <a:ext cx="2337119" cy="323165"/>
            </a:xfrm>
            <a:prstGeom prst="rect">
              <a:avLst/>
            </a:prstGeom>
          </p:spPr>
          <p:txBody>
            <a:bodyPr wrap="square">
              <a:spAutoFit/>
            </a:bodyPr>
            <a:lstStyle/>
            <a:p>
              <a:pPr>
                <a:buClr>
                  <a:prstClr val="white"/>
                </a:buClr>
              </a:pPr>
              <a:r>
                <a:rPr lang="en-US" sz="1500" dirty="0"/>
                <a:t>Hands-On Training</a:t>
              </a:r>
            </a:p>
          </p:txBody>
        </p:sp>
      </p:grpSp>
      <p:grpSp>
        <p:nvGrpSpPr>
          <p:cNvPr id="34" name="Group 33">
            <a:extLst>
              <a:ext uri="{FF2B5EF4-FFF2-40B4-BE49-F238E27FC236}">
                <a16:creationId xmlns:a16="http://schemas.microsoft.com/office/drawing/2014/main" xmlns="" id="{56D98D5C-2EA7-44D8-84A3-2BEAD1D5199F}"/>
              </a:ext>
            </a:extLst>
          </p:cNvPr>
          <p:cNvGrpSpPr/>
          <p:nvPr/>
        </p:nvGrpSpPr>
        <p:grpSpPr>
          <a:xfrm>
            <a:off x="5500104" y="3510269"/>
            <a:ext cx="6297688" cy="1034989"/>
            <a:chOff x="5500104" y="3510269"/>
            <a:chExt cx="6297688" cy="1034989"/>
          </a:xfrm>
        </p:grpSpPr>
        <p:sp>
          <p:nvSpPr>
            <p:cNvPr id="9" name="TextBox 8"/>
            <p:cNvSpPr txBox="1"/>
            <p:nvPr/>
          </p:nvSpPr>
          <p:spPr>
            <a:xfrm>
              <a:off x="7055034" y="3510269"/>
              <a:ext cx="2647937" cy="523220"/>
            </a:xfrm>
            <a:prstGeom prst="rect">
              <a:avLst/>
            </a:prstGeom>
            <a:noFill/>
          </p:spPr>
          <p:txBody>
            <a:bodyPr wrap="square" rtlCol="0">
              <a:spAutoFit/>
            </a:bodyPr>
            <a:lstStyle/>
            <a:p>
              <a:r>
                <a:rPr lang="en-US" sz="2800" dirty="0">
                  <a:latin typeface="Intel Clear Pro"/>
                </a:rPr>
                <a:t>Promotion</a:t>
              </a:r>
            </a:p>
          </p:txBody>
        </p:sp>
        <p:pic>
          <p:nvPicPr>
            <p:cNvPr id="17" name="Picture 16"/>
            <p:cNvPicPr>
              <a:picLocks noChangeAspect="1"/>
            </p:cNvPicPr>
            <p:nvPr/>
          </p:nvPicPr>
          <p:blipFill rotWithShape="1">
            <a:blip r:embed="rId10"/>
            <a:srcRect l="2446" b="7934"/>
            <a:stretch/>
          </p:blipFill>
          <p:spPr>
            <a:xfrm>
              <a:off x="5500104" y="3672628"/>
              <a:ext cx="1490759" cy="841852"/>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6" name="Rectangle 5">
              <a:extLst>
                <a:ext uri="{FF2B5EF4-FFF2-40B4-BE49-F238E27FC236}">
                  <a16:creationId xmlns:a16="http://schemas.microsoft.com/office/drawing/2014/main" xmlns="" id="{C9E68FB0-9191-4C59-95BD-26E1DB963CEC}"/>
                </a:ext>
              </a:extLst>
            </p:cNvPr>
            <p:cNvSpPr/>
            <p:nvPr/>
          </p:nvSpPr>
          <p:spPr>
            <a:xfrm>
              <a:off x="7055034" y="3991260"/>
              <a:ext cx="4742758" cy="553998"/>
            </a:xfrm>
            <a:prstGeom prst="rect">
              <a:avLst/>
            </a:prstGeom>
          </p:spPr>
          <p:txBody>
            <a:bodyPr wrap="square">
              <a:spAutoFit/>
            </a:bodyPr>
            <a:lstStyle/>
            <a:p>
              <a:pPr>
                <a:buClr>
                  <a:prstClr val="white"/>
                </a:buClr>
              </a:pPr>
              <a:r>
                <a:rPr lang="en-US" sz="1500" dirty="0"/>
                <a:t>Showcase Reference Implementations</a:t>
              </a:r>
            </a:p>
            <a:p>
              <a:pPr>
                <a:buClr>
                  <a:prstClr val="white"/>
                </a:buClr>
              </a:pPr>
              <a:r>
                <a:rPr lang="en-US" sz="1500" dirty="0"/>
                <a:t>IoT Innovators sharing Expertise</a:t>
              </a:r>
            </a:p>
          </p:txBody>
        </p:sp>
      </p:grpSp>
      <p:grpSp>
        <p:nvGrpSpPr>
          <p:cNvPr id="35" name="Group 34">
            <a:extLst>
              <a:ext uri="{FF2B5EF4-FFF2-40B4-BE49-F238E27FC236}">
                <a16:creationId xmlns:a16="http://schemas.microsoft.com/office/drawing/2014/main" xmlns="" id="{17A00012-937C-460B-B1B4-CF3606A12F8C}"/>
              </a:ext>
            </a:extLst>
          </p:cNvPr>
          <p:cNvGrpSpPr/>
          <p:nvPr/>
        </p:nvGrpSpPr>
        <p:grpSpPr>
          <a:xfrm>
            <a:off x="5491937" y="4640528"/>
            <a:ext cx="4693208" cy="1255231"/>
            <a:chOff x="5491937" y="4640528"/>
            <a:chExt cx="4693208" cy="1255231"/>
          </a:xfrm>
        </p:grpSpPr>
        <p:sp>
          <p:nvSpPr>
            <p:cNvPr id="13" name="TextBox 12"/>
            <p:cNvSpPr txBox="1"/>
            <p:nvPr/>
          </p:nvSpPr>
          <p:spPr>
            <a:xfrm>
              <a:off x="7051250" y="4640528"/>
              <a:ext cx="3133895" cy="523220"/>
            </a:xfrm>
            <a:prstGeom prst="rect">
              <a:avLst/>
            </a:prstGeom>
            <a:noFill/>
          </p:spPr>
          <p:txBody>
            <a:bodyPr wrap="square" rtlCol="0">
              <a:spAutoFit/>
            </a:bodyPr>
            <a:lstStyle/>
            <a:p>
              <a:r>
                <a:rPr lang="en-US" sz="2800" dirty="0">
                  <a:solidFill>
                    <a:prstClr val="white"/>
                  </a:solidFill>
                  <a:latin typeface="Intel Clear Pro"/>
                </a:rPr>
                <a:t>Engagements</a:t>
              </a:r>
            </a:p>
          </p:txBody>
        </p:sp>
        <p:pic>
          <p:nvPicPr>
            <p:cNvPr id="23" name="Picture 22"/>
            <p:cNvPicPr>
              <a:picLocks noChangeAspect="1"/>
            </p:cNvPicPr>
            <p:nvPr/>
          </p:nvPicPr>
          <p:blipFill rotWithShape="1">
            <a:blip r:embed="rId11">
              <a:extLst>
                <a:ext uri="{28A0092B-C50C-407E-A947-70E740481C1C}">
                  <a14:useLocalDpi xmlns:a14="http://schemas.microsoft.com/office/drawing/2010/main"/>
                </a:ext>
              </a:extLst>
            </a:blip>
            <a:srcRect l="1993" t="14101" r="1717" b="28680"/>
            <a:stretch/>
          </p:blipFill>
          <p:spPr>
            <a:xfrm>
              <a:off x="5491937" y="4802819"/>
              <a:ext cx="1493249" cy="869303"/>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8" name="Rectangle 7">
              <a:extLst>
                <a:ext uri="{FF2B5EF4-FFF2-40B4-BE49-F238E27FC236}">
                  <a16:creationId xmlns:a16="http://schemas.microsoft.com/office/drawing/2014/main" xmlns="" id="{05D9921D-7134-41FE-9C96-8B0D6FED7C68}"/>
                </a:ext>
              </a:extLst>
            </p:cNvPr>
            <p:cNvSpPr/>
            <p:nvPr/>
          </p:nvSpPr>
          <p:spPr>
            <a:xfrm>
              <a:off x="7055034" y="5110929"/>
              <a:ext cx="2886561" cy="784830"/>
            </a:xfrm>
            <a:prstGeom prst="rect">
              <a:avLst/>
            </a:prstGeom>
          </p:spPr>
          <p:txBody>
            <a:bodyPr wrap="square">
              <a:spAutoFit/>
            </a:bodyPr>
            <a:lstStyle/>
            <a:p>
              <a:pPr>
                <a:buClr>
                  <a:prstClr val="white"/>
                </a:buClr>
              </a:pPr>
              <a:r>
                <a:rPr lang="en-US" sz="1500" dirty="0"/>
                <a:t>ISV Engagement</a:t>
              </a:r>
            </a:p>
            <a:p>
              <a:pPr>
                <a:buClr>
                  <a:prstClr val="white"/>
                </a:buClr>
              </a:pPr>
              <a:r>
                <a:rPr lang="en-US" sz="1500" dirty="0"/>
                <a:t>App Enablement</a:t>
              </a:r>
            </a:p>
            <a:p>
              <a:pPr>
                <a:buClr>
                  <a:prstClr val="white"/>
                </a:buClr>
              </a:pPr>
              <a:r>
                <a:rPr lang="en-US" sz="1500" dirty="0"/>
                <a:t>Architecture Conversion</a:t>
              </a:r>
            </a:p>
          </p:txBody>
        </p:sp>
      </p:grpSp>
    </p:spTree>
    <p:extLst>
      <p:ext uri="{BB962C8B-B14F-4D97-AF65-F5344CB8AC3E}">
        <p14:creationId xmlns:p14="http://schemas.microsoft.com/office/powerpoint/2010/main" val="43951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78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Legal Notices and Disclaimers</a:t>
            </a:r>
          </a:p>
        </p:txBody>
      </p:sp>
      <p:sp>
        <p:nvSpPr>
          <p:cNvPr id="5" name="Content Placeholder 4"/>
          <p:cNvSpPr>
            <a:spLocks noGrp="1"/>
          </p:cNvSpPr>
          <p:nvPr>
            <p:ph idx="1"/>
          </p:nvPr>
        </p:nvSpPr>
        <p:spPr/>
        <p:txBody>
          <a:bodyPr/>
          <a:lstStyle/>
          <a:p>
            <a:r>
              <a:rPr lang="en-US" sz="12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200" dirty="0">
                <a:hlinkClick r:id="rId3"/>
              </a:rPr>
              <a:t>www.intel.com</a:t>
            </a:r>
            <a:r>
              <a:rPr lang="en-US" sz="1200" dirty="0"/>
              <a:t>.</a:t>
            </a:r>
          </a:p>
          <a:p>
            <a:r>
              <a:rPr lang="en-US" sz="1200"/>
              <a:t>This </a:t>
            </a:r>
            <a:r>
              <a:rPr lang="en-US" sz="1200" dirty="0"/>
              <a:t>document contains information on products, services and/or processes in development. All information provided here is subject to change without notice. Contact your Intel representative to obtain the latest forecast, schedule, specifications and roadmaps.</a:t>
            </a:r>
          </a:p>
          <a:p>
            <a:pPr lvl="0"/>
            <a:r>
              <a:rPr lang="en-US" sz="1200" dirty="0"/>
              <a:t>Any forecasts of goods and services needed for Intel’s operations are provided for discussion purposes only. Intel will have no liability to make any purchase in connection with forecasts published in this document.</a:t>
            </a:r>
          </a:p>
          <a:p>
            <a:pPr lvl="0"/>
            <a:r>
              <a:rPr lang="en-US" sz="1200" dirty="0"/>
              <a:t>ARDUINO 101 and the ARDUINO infinity logo are trademarks or registered trademarks of Arduino, LLC.</a:t>
            </a:r>
          </a:p>
          <a:p>
            <a:r>
              <a:rPr lang="en-US" sz="1200" dirty="0"/>
              <a:t>Intel, the Intel logo, Intel Inside, the Intel Inside logo, OpenVINO, Intel Atom, Celeron, Intel Core, and Intel </a:t>
            </a:r>
            <a:r>
              <a:rPr lang="en-US" sz="1200" dirty="0" err="1"/>
              <a:t>Movidius</a:t>
            </a:r>
            <a:r>
              <a:rPr lang="en-US" sz="1200" dirty="0"/>
              <a:t> Myriad 2 are trademarks of Intel Corporation or its subsidiaries in the U.S. and/or other countries. </a:t>
            </a:r>
          </a:p>
          <a:p>
            <a:r>
              <a:rPr lang="en-US" sz="1200" dirty="0"/>
              <a:t>*Other names and brands may be claimed as the property of others. </a:t>
            </a:r>
          </a:p>
          <a:p>
            <a:endParaRPr lang="en-US" sz="1200" dirty="0"/>
          </a:p>
          <a:p>
            <a:r>
              <a:rPr lang="en-US" sz="1200" dirty="0"/>
              <a:t>Copyright 2018 Intel Corporation. </a:t>
            </a:r>
          </a:p>
        </p:txBody>
      </p:sp>
      <p:sp>
        <p:nvSpPr>
          <p:cNvPr id="6" name="Slide Number Placeholder 4">
            <a:extLst>
              <a:ext uri="{FF2B5EF4-FFF2-40B4-BE49-F238E27FC236}">
                <a16:creationId xmlns:a16="http://schemas.microsoft.com/office/drawing/2014/main" xmlns="" id="{A2CC5965-A810-4428-AF69-DDA19DFEF8BC}"/>
              </a:ext>
            </a:extLst>
          </p:cNvPr>
          <p:cNvSpPr txBox="1">
            <a:spLocks/>
          </p:cNvSpPr>
          <p:nvPr/>
        </p:nvSpPr>
        <p:spPr>
          <a:xfrm>
            <a:off x="11797792" y="6558315"/>
            <a:ext cx="76944" cy="153888"/>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US" sz="1000" smtClean="0"/>
              <a:pPr eaLnBrk="0" fontAlgn="base" hangingPunct="0">
                <a:spcBef>
                  <a:spcPct val="50000"/>
                </a:spcBef>
                <a:spcAft>
                  <a:spcPct val="0"/>
                </a:spcAft>
              </a:pPr>
              <a:t>2</a:t>
            </a:fld>
            <a:endParaRPr lang="en-US" sz="1000" dirty="0"/>
          </a:p>
        </p:txBody>
      </p:sp>
    </p:spTree>
    <p:extLst>
      <p:ext uri="{BB962C8B-B14F-4D97-AF65-F5344CB8AC3E}">
        <p14:creationId xmlns:p14="http://schemas.microsoft.com/office/powerpoint/2010/main" val="150993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F73CC-5842-B444-AA52-F8B2859561F6}"/>
              </a:ext>
            </a:extLst>
          </p:cNvPr>
          <p:cNvSpPr>
            <a:spLocks noGrp="1"/>
          </p:cNvSpPr>
          <p:nvPr>
            <p:ph type="title"/>
          </p:nvPr>
        </p:nvSpPr>
        <p:spPr/>
        <p:txBody>
          <a:bodyPr/>
          <a:lstStyle/>
          <a:p>
            <a:r>
              <a:rPr lang="en-US" b="1" dirty="0"/>
              <a:t>Enabling New Developer Opportunities</a:t>
            </a:r>
          </a:p>
        </p:txBody>
      </p:sp>
      <p:sp>
        <p:nvSpPr>
          <p:cNvPr id="5" name="Slide Number Placeholder 4">
            <a:extLst>
              <a:ext uri="{FF2B5EF4-FFF2-40B4-BE49-F238E27FC236}">
                <a16:creationId xmlns:a16="http://schemas.microsoft.com/office/drawing/2014/main" xmlns="" id="{4A9B822A-75E2-EE41-ACC5-79CAF32923C3}"/>
              </a:ext>
            </a:extLst>
          </p:cNvPr>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3</a:t>
            </a:fld>
            <a:endParaRPr lang="en-US" dirty="0"/>
          </a:p>
        </p:txBody>
      </p:sp>
      <p:sp>
        <p:nvSpPr>
          <p:cNvPr id="4" name="Arrow: Circular 3">
            <a:extLst>
              <a:ext uri="{FF2B5EF4-FFF2-40B4-BE49-F238E27FC236}">
                <a16:creationId xmlns:a16="http://schemas.microsoft.com/office/drawing/2014/main" xmlns="" id="{EF1EFB53-1824-4F68-A0A2-4071EC20A426}"/>
              </a:ext>
            </a:extLst>
          </p:cNvPr>
          <p:cNvSpPr/>
          <p:nvPr/>
        </p:nvSpPr>
        <p:spPr>
          <a:xfrm rot="10800000">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tx1">
                  <a:lumMod val="65000"/>
                </a:schemeClr>
              </a:gs>
              <a:gs pos="32000">
                <a:schemeClr val="bg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Arrow: Circular 9">
            <a:extLst>
              <a:ext uri="{FF2B5EF4-FFF2-40B4-BE49-F238E27FC236}">
                <a16:creationId xmlns:a16="http://schemas.microsoft.com/office/drawing/2014/main" xmlns="" id="{799F586B-B4A1-45AA-99FA-C9342D2CA027}"/>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6"/>
              </a:gs>
              <a:gs pos="37000">
                <a:schemeClr val="accent6">
                  <a:lumMod val="5000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 name="Group 2">
            <a:extLst>
              <a:ext uri="{FF2B5EF4-FFF2-40B4-BE49-F238E27FC236}">
                <a16:creationId xmlns:a16="http://schemas.microsoft.com/office/drawing/2014/main" xmlns="" id="{2CA20B68-F42B-4E72-920D-4E780C3AEFCE}"/>
              </a:ext>
            </a:extLst>
          </p:cNvPr>
          <p:cNvGrpSpPr/>
          <p:nvPr/>
        </p:nvGrpSpPr>
        <p:grpSpPr>
          <a:xfrm>
            <a:off x="3240432" y="3424581"/>
            <a:ext cx="1028955" cy="964478"/>
            <a:chOff x="3240432" y="3424581"/>
            <a:chExt cx="1028955" cy="964478"/>
          </a:xfrm>
        </p:grpSpPr>
        <p:sp>
          <p:nvSpPr>
            <p:cNvPr id="28" name="Oval 27">
              <a:extLst>
                <a:ext uri="{FF2B5EF4-FFF2-40B4-BE49-F238E27FC236}">
                  <a16:creationId xmlns:a16="http://schemas.microsoft.com/office/drawing/2014/main" xmlns="" id="{A545E8B5-DAAB-47F1-9F73-2F2E22116C43}"/>
                </a:ext>
              </a:extLst>
            </p:cNvPr>
            <p:cNvSpPr/>
            <p:nvPr/>
          </p:nvSpPr>
          <p:spPr>
            <a:xfrm>
              <a:off x="3304909" y="3424581"/>
              <a:ext cx="964478" cy="964478"/>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xmlns="" id="{D0795A7D-58B0-498B-B9A1-B356623AC5AB}"/>
                </a:ext>
              </a:extLst>
            </p:cNvPr>
            <p:cNvSpPr txBox="1"/>
            <p:nvPr/>
          </p:nvSpPr>
          <p:spPr>
            <a:xfrm>
              <a:off x="3240432" y="3789487"/>
              <a:ext cx="836385" cy="338554"/>
            </a:xfrm>
            <a:prstGeom prst="rect">
              <a:avLst/>
            </a:prstGeom>
            <a:noFill/>
          </p:spPr>
          <p:txBody>
            <a:bodyPr wrap="square" rtlCol="0">
              <a:spAutoFit/>
            </a:bodyPr>
            <a:lstStyle/>
            <a:p>
              <a:pPr algn="ctr" defTabSz="1219170"/>
              <a:r>
                <a:rPr lang="en-US" sz="800" b="1" dirty="0">
                  <a:solidFill>
                    <a:prstClr val="white"/>
                  </a:solidFill>
                </a:rPr>
                <a:t>Developer</a:t>
              </a:r>
              <a:br>
                <a:rPr lang="en-US" sz="800" b="1" dirty="0">
                  <a:solidFill>
                    <a:prstClr val="white"/>
                  </a:solidFill>
                </a:rPr>
              </a:br>
              <a:r>
                <a:rPr lang="en-US" sz="800" b="1" dirty="0">
                  <a:solidFill>
                    <a:prstClr val="white"/>
                  </a:solidFill>
                </a:rPr>
                <a:t>Experience</a:t>
              </a:r>
            </a:p>
          </p:txBody>
        </p:sp>
      </p:grpSp>
      <p:grpSp>
        <p:nvGrpSpPr>
          <p:cNvPr id="6" name="Group 5">
            <a:extLst>
              <a:ext uri="{FF2B5EF4-FFF2-40B4-BE49-F238E27FC236}">
                <a16:creationId xmlns:a16="http://schemas.microsoft.com/office/drawing/2014/main" xmlns="" id="{0E33E798-E2B8-4C48-9680-D4FC46417087}"/>
              </a:ext>
            </a:extLst>
          </p:cNvPr>
          <p:cNvGrpSpPr/>
          <p:nvPr/>
        </p:nvGrpSpPr>
        <p:grpSpPr>
          <a:xfrm>
            <a:off x="3974931" y="3424581"/>
            <a:ext cx="991863" cy="964478"/>
            <a:chOff x="3974931" y="3424581"/>
            <a:chExt cx="991863" cy="964478"/>
          </a:xfrm>
        </p:grpSpPr>
        <p:sp>
          <p:nvSpPr>
            <p:cNvPr id="23" name="Oval 22">
              <a:extLst>
                <a:ext uri="{FF2B5EF4-FFF2-40B4-BE49-F238E27FC236}">
                  <a16:creationId xmlns:a16="http://schemas.microsoft.com/office/drawing/2014/main" xmlns="" id="{1BEE176C-3D1C-4829-A579-F432414F9AEB}"/>
                </a:ext>
              </a:extLst>
            </p:cNvPr>
            <p:cNvSpPr/>
            <p:nvPr/>
          </p:nvSpPr>
          <p:spPr>
            <a:xfrm>
              <a:off x="3974931" y="3424581"/>
              <a:ext cx="964478" cy="964478"/>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3038B85C-D2C8-473C-9328-AA625BC93DEB}"/>
                </a:ext>
              </a:extLst>
            </p:cNvPr>
            <p:cNvSpPr txBox="1"/>
            <p:nvPr/>
          </p:nvSpPr>
          <p:spPr>
            <a:xfrm>
              <a:off x="4130409" y="3789487"/>
              <a:ext cx="836385" cy="338554"/>
            </a:xfrm>
            <a:prstGeom prst="rect">
              <a:avLst/>
            </a:prstGeom>
            <a:noFill/>
          </p:spPr>
          <p:txBody>
            <a:bodyPr wrap="square" rtlCol="0">
              <a:spAutoFit/>
            </a:bodyPr>
            <a:lstStyle/>
            <a:p>
              <a:pPr algn="ctr" defTabSz="1219170"/>
              <a:r>
                <a:rPr lang="en-US" sz="800" b="1" dirty="0">
                  <a:solidFill>
                    <a:prstClr val="white"/>
                  </a:solidFill>
                </a:rPr>
                <a:t>Future Trends</a:t>
              </a:r>
            </a:p>
          </p:txBody>
        </p:sp>
      </p:grpSp>
      <p:sp>
        <p:nvSpPr>
          <p:cNvPr id="35" name="TextBox 34">
            <a:extLst>
              <a:ext uri="{FF2B5EF4-FFF2-40B4-BE49-F238E27FC236}">
                <a16:creationId xmlns:a16="http://schemas.microsoft.com/office/drawing/2014/main" xmlns="" id="{37362E30-01EF-46F0-88B0-051F1BCFDE28}"/>
              </a:ext>
            </a:extLst>
          </p:cNvPr>
          <p:cNvSpPr txBox="1"/>
          <p:nvPr/>
        </p:nvSpPr>
        <p:spPr>
          <a:xfrm>
            <a:off x="403120" y="3089646"/>
            <a:ext cx="2009419" cy="938719"/>
          </a:xfrm>
          <a:prstGeom prst="rect">
            <a:avLst/>
          </a:prstGeom>
          <a:noFill/>
        </p:spPr>
        <p:txBody>
          <a:bodyPr wrap="square" rtlCol="0">
            <a:spAutoFit/>
          </a:bodyPr>
          <a:lstStyle/>
          <a:p>
            <a:pPr algn="r" defTabSz="1219170">
              <a:lnSpc>
                <a:spcPts val="2200"/>
              </a:lnSpc>
            </a:pPr>
            <a:r>
              <a:rPr lang="en-US" sz="2200" b="1" dirty="0"/>
              <a:t>The Developer’s </a:t>
            </a:r>
            <a:br>
              <a:rPr lang="en-US" sz="2200" b="1" dirty="0"/>
            </a:br>
            <a:r>
              <a:rPr lang="en-US" sz="2200" b="1" dirty="0"/>
              <a:t>Journey</a:t>
            </a:r>
          </a:p>
        </p:txBody>
      </p:sp>
      <p:sp>
        <p:nvSpPr>
          <p:cNvPr id="47" name="TextBox 46">
            <a:extLst>
              <a:ext uri="{FF2B5EF4-FFF2-40B4-BE49-F238E27FC236}">
                <a16:creationId xmlns:a16="http://schemas.microsoft.com/office/drawing/2014/main" xmlns="" id="{2F1F5975-B535-4B80-B36D-F35B520EDDFC}"/>
              </a:ext>
            </a:extLst>
          </p:cNvPr>
          <p:cNvSpPr txBox="1"/>
          <p:nvPr/>
        </p:nvSpPr>
        <p:spPr>
          <a:xfrm>
            <a:off x="6370538" y="7139957"/>
            <a:ext cx="6159920" cy="276998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t>Real world start to finish </a:t>
            </a:r>
            <a:r>
              <a:rPr lang="en-US" sz="2400" dirty="0">
                <a:solidFill>
                  <a:schemeClr val="accent3"/>
                </a:solidFill>
              </a:rPr>
              <a:t>relevant</a:t>
            </a:r>
            <a:r>
              <a:rPr lang="en-US" sz="2400" dirty="0"/>
              <a:t> technologies for robust solutions</a:t>
            </a:r>
          </a:p>
          <a:p>
            <a:pPr marL="342900" indent="-342900">
              <a:spcAft>
                <a:spcPts val="1200"/>
              </a:spcAft>
              <a:buFont typeface="Arial" panose="020B0604020202020204" pitchFamily="34" charset="0"/>
              <a:buChar char="•"/>
            </a:pPr>
            <a:r>
              <a:rPr lang="en-US" sz="2400" dirty="0"/>
              <a:t>Simplified path to develop and deploy products, systems, solutions</a:t>
            </a:r>
          </a:p>
          <a:p>
            <a:pPr marL="342900" indent="-342900">
              <a:spcAft>
                <a:spcPts val="1200"/>
              </a:spcAft>
              <a:buFont typeface="Arial" panose="020B0604020202020204" pitchFamily="34" charset="0"/>
              <a:buChar char="•"/>
            </a:pPr>
            <a:r>
              <a:rPr lang="en-US" sz="2400" dirty="0"/>
              <a:t>Reusability, extensibility, portability</a:t>
            </a:r>
          </a:p>
          <a:p>
            <a:pPr>
              <a:spcAft>
                <a:spcPts val="1200"/>
              </a:spcAft>
            </a:pPr>
            <a:endParaRPr lang="en-US" sz="2400" dirty="0">
              <a:solidFill>
                <a:schemeClr val="tx2"/>
              </a:solidFill>
              <a:latin typeface="+mn-lt"/>
            </a:endParaRPr>
          </a:p>
        </p:txBody>
      </p:sp>
      <p:grpSp>
        <p:nvGrpSpPr>
          <p:cNvPr id="37" name="Group 36">
            <a:extLst>
              <a:ext uri="{FF2B5EF4-FFF2-40B4-BE49-F238E27FC236}">
                <a16:creationId xmlns:a16="http://schemas.microsoft.com/office/drawing/2014/main" xmlns="" id="{13487262-9949-42AE-92DC-C9EE9AE07FDD}"/>
              </a:ext>
            </a:extLst>
          </p:cNvPr>
          <p:cNvGrpSpPr/>
          <p:nvPr/>
        </p:nvGrpSpPr>
        <p:grpSpPr>
          <a:xfrm>
            <a:off x="3627001" y="2859798"/>
            <a:ext cx="964478" cy="964478"/>
            <a:chOff x="3627001" y="2859798"/>
            <a:chExt cx="964478" cy="964478"/>
          </a:xfrm>
        </p:grpSpPr>
        <p:sp>
          <p:nvSpPr>
            <p:cNvPr id="48" name="Oval 47">
              <a:extLst>
                <a:ext uri="{FF2B5EF4-FFF2-40B4-BE49-F238E27FC236}">
                  <a16:creationId xmlns:a16="http://schemas.microsoft.com/office/drawing/2014/main" xmlns="" id="{FA5EC9D7-D680-4577-BC49-336CB60B5AC2}"/>
                </a:ext>
              </a:extLst>
            </p:cNvPr>
            <p:cNvSpPr/>
            <p:nvPr/>
          </p:nvSpPr>
          <p:spPr>
            <a:xfrm>
              <a:off x="3627001" y="2859798"/>
              <a:ext cx="964478" cy="964478"/>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92B661E-5AA1-4642-82ED-D01D5ADB614B}"/>
                </a:ext>
              </a:extLst>
            </p:cNvPr>
            <p:cNvSpPr txBox="1"/>
            <p:nvPr/>
          </p:nvSpPr>
          <p:spPr>
            <a:xfrm>
              <a:off x="3676125" y="3085823"/>
              <a:ext cx="836385" cy="332079"/>
            </a:xfrm>
            <a:prstGeom prst="rect">
              <a:avLst/>
            </a:prstGeom>
            <a:noFill/>
          </p:spPr>
          <p:txBody>
            <a:bodyPr wrap="square" rtlCol="0">
              <a:spAutoFit/>
            </a:bodyPr>
            <a:lstStyle/>
            <a:p>
              <a:pPr algn="ctr" defTabSz="1219170">
                <a:lnSpc>
                  <a:spcPts val="2200"/>
                </a:lnSpc>
              </a:pPr>
              <a:r>
                <a:rPr lang="en-US" sz="800" b="1" dirty="0">
                  <a:solidFill>
                    <a:prstClr val="white"/>
                  </a:solidFill>
                </a:rPr>
                <a:t>Technology</a:t>
              </a:r>
            </a:p>
          </p:txBody>
        </p:sp>
      </p:grpSp>
      <p:sp>
        <p:nvSpPr>
          <p:cNvPr id="50" name="TextBox 49">
            <a:extLst>
              <a:ext uri="{FF2B5EF4-FFF2-40B4-BE49-F238E27FC236}">
                <a16:creationId xmlns:a16="http://schemas.microsoft.com/office/drawing/2014/main" xmlns="" id="{966223FD-18E7-46AA-B0FE-CB33B6DF04EF}"/>
              </a:ext>
            </a:extLst>
          </p:cNvPr>
          <p:cNvSpPr txBox="1"/>
          <p:nvPr/>
        </p:nvSpPr>
        <p:spPr>
          <a:xfrm>
            <a:off x="8232845" y="2381987"/>
            <a:ext cx="3007408" cy="381323"/>
          </a:xfrm>
          <a:prstGeom prst="rect">
            <a:avLst/>
          </a:prstGeom>
          <a:noFill/>
        </p:spPr>
        <p:txBody>
          <a:bodyPr wrap="square" rtlCol="0">
            <a:spAutoFit/>
          </a:bodyPr>
          <a:lstStyle/>
          <a:p>
            <a:pPr defTabSz="1219170">
              <a:lnSpc>
                <a:spcPts val="2200"/>
              </a:lnSpc>
            </a:pPr>
            <a:r>
              <a:rPr lang="en-US" sz="2200" b="1" dirty="0"/>
              <a:t>What Intel Brings</a:t>
            </a:r>
          </a:p>
        </p:txBody>
      </p:sp>
      <p:sp>
        <p:nvSpPr>
          <p:cNvPr id="51" name="Arrow: Circular 50">
            <a:extLst>
              <a:ext uri="{FF2B5EF4-FFF2-40B4-BE49-F238E27FC236}">
                <a16:creationId xmlns:a16="http://schemas.microsoft.com/office/drawing/2014/main" xmlns="" id="{9B4FD1A2-B37A-4EFC-9E86-FB42ED0E33E5}"/>
              </a:ext>
            </a:extLst>
          </p:cNvPr>
          <p:cNvSpPr/>
          <p:nvPr/>
        </p:nvSpPr>
        <p:spPr>
          <a:xfrm>
            <a:off x="1945293" y="1546339"/>
            <a:ext cx="4364016" cy="4364016"/>
          </a:xfrm>
          <a:prstGeom prst="circularArrow">
            <a:avLst>
              <a:gd name="adj1" fmla="val 13474"/>
              <a:gd name="adj2" fmla="val 716999"/>
              <a:gd name="adj3" fmla="val 4153367"/>
              <a:gd name="adj4" fmla="val 15807103"/>
              <a:gd name="adj5" fmla="val 392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TextBox 51">
            <a:extLst>
              <a:ext uri="{FF2B5EF4-FFF2-40B4-BE49-F238E27FC236}">
                <a16:creationId xmlns:a16="http://schemas.microsoft.com/office/drawing/2014/main" xmlns="" id="{A9603462-3B71-454B-8AB8-210271D7E889}"/>
              </a:ext>
            </a:extLst>
          </p:cNvPr>
          <p:cNvSpPr txBox="1"/>
          <p:nvPr/>
        </p:nvSpPr>
        <p:spPr>
          <a:xfrm>
            <a:off x="4738134" y="1278453"/>
            <a:ext cx="2622750" cy="353174"/>
          </a:xfrm>
          <a:prstGeom prst="rect">
            <a:avLst/>
          </a:prstGeom>
          <a:noFill/>
        </p:spPr>
        <p:txBody>
          <a:bodyPr wrap="square" rtlCol="0">
            <a:spAutoFit/>
          </a:bodyPr>
          <a:lstStyle/>
          <a:p>
            <a:pPr defTabSz="1219170">
              <a:lnSpc>
                <a:spcPts val="2200"/>
              </a:lnSpc>
            </a:pPr>
            <a:r>
              <a:rPr lang="en-US" sz="1400" b="1" dirty="0">
                <a:solidFill>
                  <a:schemeClr val="accent2"/>
                </a:solidFill>
              </a:rPr>
              <a:t>ACCESS TO KNOWLEDGE</a:t>
            </a:r>
          </a:p>
        </p:txBody>
      </p:sp>
      <p:sp>
        <p:nvSpPr>
          <p:cNvPr id="53" name="Arrow: Circular 52">
            <a:extLst>
              <a:ext uri="{FF2B5EF4-FFF2-40B4-BE49-F238E27FC236}">
                <a16:creationId xmlns:a16="http://schemas.microsoft.com/office/drawing/2014/main" xmlns="" id="{F82396A3-FB72-457A-8070-CF32B3F52D05}"/>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xmlns="" id="{BB6563D8-71C0-4375-A53A-7B92BED6F2BA}"/>
              </a:ext>
            </a:extLst>
          </p:cNvPr>
          <p:cNvSpPr txBox="1"/>
          <p:nvPr/>
        </p:nvSpPr>
        <p:spPr>
          <a:xfrm>
            <a:off x="2249366" y="2819815"/>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OPTIMIZE</a:t>
            </a:r>
          </a:p>
        </p:txBody>
      </p:sp>
      <p:sp>
        <p:nvSpPr>
          <p:cNvPr id="55" name="TextBox 54">
            <a:extLst>
              <a:ext uri="{FF2B5EF4-FFF2-40B4-BE49-F238E27FC236}">
                <a16:creationId xmlns:a16="http://schemas.microsoft.com/office/drawing/2014/main" xmlns="" id="{ADF7AD79-529A-4C9B-B501-D651746AE6E5}"/>
              </a:ext>
            </a:extLst>
          </p:cNvPr>
          <p:cNvSpPr txBox="1"/>
          <p:nvPr/>
        </p:nvSpPr>
        <p:spPr>
          <a:xfrm>
            <a:off x="2508795" y="4420312"/>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MANAGE</a:t>
            </a:r>
          </a:p>
        </p:txBody>
      </p:sp>
      <p:sp>
        <p:nvSpPr>
          <p:cNvPr id="27" name="Arrow: Circular 26">
            <a:extLst>
              <a:ext uri="{FF2B5EF4-FFF2-40B4-BE49-F238E27FC236}">
                <a16:creationId xmlns:a16="http://schemas.microsoft.com/office/drawing/2014/main" xmlns="" id="{5E4E934E-5D83-4198-AA0B-F028CD47D915}"/>
              </a:ext>
            </a:extLst>
          </p:cNvPr>
          <p:cNvSpPr/>
          <p:nvPr/>
        </p:nvSpPr>
        <p:spPr>
          <a:xfrm>
            <a:off x="1945293" y="1546339"/>
            <a:ext cx="4364016" cy="4364016"/>
          </a:xfrm>
          <a:prstGeom prst="circularArrow">
            <a:avLst>
              <a:gd name="adj1" fmla="val 13474"/>
              <a:gd name="adj2" fmla="val 716999"/>
              <a:gd name="adj3" fmla="val 4153367"/>
              <a:gd name="adj4" fmla="val 17721086"/>
              <a:gd name="adj5" fmla="val 39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xmlns="" id="{FB4D8486-8A0C-4714-BCF4-81D877F6C2C8}"/>
              </a:ext>
            </a:extLst>
          </p:cNvPr>
          <p:cNvSpPr txBox="1"/>
          <p:nvPr/>
        </p:nvSpPr>
        <p:spPr>
          <a:xfrm>
            <a:off x="5819660" y="1947285"/>
            <a:ext cx="1814817" cy="523220"/>
          </a:xfrm>
          <a:prstGeom prst="rect">
            <a:avLst/>
          </a:prstGeom>
          <a:noFill/>
        </p:spPr>
        <p:txBody>
          <a:bodyPr wrap="square" rtlCol="0">
            <a:spAutoFit/>
          </a:bodyPr>
          <a:lstStyle/>
          <a:p>
            <a:pPr defTabSz="1219170"/>
            <a:r>
              <a:rPr lang="en-US" sz="1400" b="1" dirty="0">
                <a:solidFill>
                  <a:schemeClr val="accent2"/>
                </a:solidFill>
              </a:rPr>
              <a:t>ACCELERATED </a:t>
            </a:r>
            <a:br>
              <a:rPr lang="en-US" sz="1400" b="1" dirty="0">
                <a:solidFill>
                  <a:schemeClr val="accent2"/>
                </a:solidFill>
              </a:rPr>
            </a:br>
            <a:r>
              <a:rPr lang="en-US" sz="1400" b="1" dirty="0">
                <a:solidFill>
                  <a:schemeClr val="accent2"/>
                </a:solidFill>
              </a:rPr>
              <a:t>    PROTOTYPING</a:t>
            </a:r>
          </a:p>
        </p:txBody>
      </p:sp>
      <p:sp>
        <p:nvSpPr>
          <p:cNvPr id="30" name="Arrow: Circular 29">
            <a:extLst>
              <a:ext uri="{FF2B5EF4-FFF2-40B4-BE49-F238E27FC236}">
                <a16:creationId xmlns:a16="http://schemas.microsoft.com/office/drawing/2014/main" xmlns="" id="{07A3702E-7F1A-4B7F-8F11-2F2E609B68FD}"/>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Arrow: Circular 32">
            <a:extLst>
              <a:ext uri="{FF2B5EF4-FFF2-40B4-BE49-F238E27FC236}">
                <a16:creationId xmlns:a16="http://schemas.microsoft.com/office/drawing/2014/main" xmlns="" id="{308FC62C-E243-4C2C-81F0-505A22D93148}"/>
              </a:ext>
            </a:extLst>
          </p:cNvPr>
          <p:cNvSpPr/>
          <p:nvPr/>
        </p:nvSpPr>
        <p:spPr>
          <a:xfrm>
            <a:off x="1945293" y="1546339"/>
            <a:ext cx="4364016" cy="4364016"/>
          </a:xfrm>
          <a:prstGeom prst="circularArrow">
            <a:avLst>
              <a:gd name="adj1" fmla="val 13474"/>
              <a:gd name="adj2" fmla="val 716999"/>
              <a:gd name="adj3" fmla="val 4153367"/>
              <a:gd name="adj4" fmla="val 19905835"/>
              <a:gd name="adj5" fmla="val 39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a:extLst>
              <a:ext uri="{FF2B5EF4-FFF2-40B4-BE49-F238E27FC236}">
                <a16:creationId xmlns:a16="http://schemas.microsoft.com/office/drawing/2014/main" xmlns="" id="{524A4B51-05E6-4C5F-B9BD-85474FA80C1B}"/>
              </a:ext>
            </a:extLst>
          </p:cNvPr>
          <p:cNvSpPr txBox="1"/>
          <p:nvPr/>
        </p:nvSpPr>
        <p:spPr>
          <a:xfrm>
            <a:off x="6374913" y="2990252"/>
            <a:ext cx="1680361" cy="523220"/>
          </a:xfrm>
          <a:prstGeom prst="rect">
            <a:avLst/>
          </a:prstGeom>
          <a:noFill/>
        </p:spPr>
        <p:txBody>
          <a:bodyPr wrap="square" rtlCol="0">
            <a:spAutoFit/>
          </a:bodyPr>
          <a:lstStyle/>
          <a:p>
            <a:pPr defTabSz="1219170"/>
            <a:r>
              <a:rPr lang="en-US" sz="1400" b="1" dirty="0">
                <a:solidFill>
                  <a:schemeClr val="accent2"/>
                </a:solidFill>
              </a:rPr>
              <a:t>STREAMLINED </a:t>
            </a:r>
          </a:p>
          <a:p>
            <a:pPr defTabSz="1219170"/>
            <a:r>
              <a:rPr lang="en-US" sz="1400" b="1" dirty="0">
                <a:solidFill>
                  <a:schemeClr val="accent2"/>
                </a:solidFill>
              </a:rPr>
              <a:t> DEVELOPMENT</a:t>
            </a:r>
          </a:p>
        </p:txBody>
      </p:sp>
      <p:sp>
        <p:nvSpPr>
          <p:cNvPr id="36" name="Arrow: Circular 35">
            <a:extLst>
              <a:ext uri="{FF2B5EF4-FFF2-40B4-BE49-F238E27FC236}">
                <a16:creationId xmlns:a16="http://schemas.microsoft.com/office/drawing/2014/main" xmlns="" id="{541D1FF3-C7B8-4591-B875-BCDEFB24305A}"/>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Arrow: Circular 37">
            <a:extLst>
              <a:ext uri="{FF2B5EF4-FFF2-40B4-BE49-F238E27FC236}">
                <a16:creationId xmlns:a16="http://schemas.microsoft.com/office/drawing/2014/main" xmlns="" id="{5BE7C7C3-76F0-498A-9C6B-162B1E6CB4A6}"/>
              </a:ext>
            </a:extLst>
          </p:cNvPr>
          <p:cNvSpPr/>
          <p:nvPr/>
        </p:nvSpPr>
        <p:spPr>
          <a:xfrm>
            <a:off x="1945293" y="1546339"/>
            <a:ext cx="4364016" cy="4364016"/>
          </a:xfrm>
          <a:prstGeom prst="circularArrow">
            <a:avLst>
              <a:gd name="adj1" fmla="val 13474"/>
              <a:gd name="adj2" fmla="val 716999"/>
              <a:gd name="adj3" fmla="val 4153367"/>
              <a:gd name="adj4" fmla="val 151286"/>
              <a:gd name="adj5" fmla="val 39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a:extLst>
              <a:ext uri="{FF2B5EF4-FFF2-40B4-BE49-F238E27FC236}">
                <a16:creationId xmlns:a16="http://schemas.microsoft.com/office/drawing/2014/main" xmlns="" id="{C4768057-DEF0-49C9-AED9-90017A6B6E76}"/>
              </a:ext>
            </a:extLst>
          </p:cNvPr>
          <p:cNvSpPr txBox="1"/>
          <p:nvPr/>
        </p:nvSpPr>
        <p:spPr>
          <a:xfrm>
            <a:off x="6218185" y="4261043"/>
            <a:ext cx="1915162" cy="738664"/>
          </a:xfrm>
          <a:prstGeom prst="rect">
            <a:avLst/>
          </a:prstGeom>
          <a:noFill/>
        </p:spPr>
        <p:txBody>
          <a:bodyPr wrap="square" rtlCol="0">
            <a:spAutoFit/>
          </a:bodyPr>
          <a:lstStyle/>
          <a:p>
            <a:pPr defTabSz="1219170"/>
            <a:r>
              <a:rPr lang="en-US" sz="1400" b="1" dirty="0">
                <a:solidFill>
                  <a:schemeClr val="accent2"/>
                </a:solidFill>
              </a:rPr>
              <a:t>     POWERFUL </a:t>
            </a:r>
            <a:br>
              <a:rPr lang="en-US" sz="1400" b="1" dirty="0">
                <a:solidFill>
                  <a:schemeClr val="accent2"/>
                </a:solidFill>
              </a:rPr>
            </a:br>
            <a:r>
              <a:rPr lang="en-US" sz="1400" b="1" dirty="0">
                <a:solidFill>
                  <a:schemeClr val="accent2"/>
                </a:solidFill>
              </a:rPr>
              <a:t>   FOUNDATION OF</a:t>
            </a:r>
            <a:br>
              <a:rPr lang="en-US" sz="1400" b="1" dirty="0">
                <a:solidFill>
                  <a:schemeClr val="accent2"/>
                </a:solidFill>
              </a:rPr>
            </a:br>
            <a:r>
              <a:rPr lang="en-US" sz="1400" b="1" dirty="0">
                <a:solidFill>
                  <a:schemeClr val="accent2"/>
                </a:solidFill>
              </a:rPr>
              <a:t>IOT INGREDIENTS</a:t>
            </a:r>
          </a:p>
        </p:txBody>
      </p:sp>
      <p:sp>
        <p:nvSpPr>
          <p:cNvPr id="40" name="Arrow: Circular 39">
            <a:extLst>
              <a:ext uri="{FF2B5EF4-FFF2-40B4-BE49-F238E27FC236}">
                <a16:creationId xmlns:a16="http://schemas.microsoft.com/office/drawing/2014/main" xmlns="" id="{A6D9D948-32C4-46CC-B6B5-324143737174}"/>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ircular 40">
            <a:extLst>
              <a:ext uri="{FF2B5EF4-FFF2-40B4-BE49-F238E27FC236}">
                <a16:creationId xmlns:a16="http://schemas.microsoft.com/office/drawing/2014/main" xmlns="" id="{B2221E3A-515C-4CD7-B7FB-AFDDC0D68579}"/>
              </a:ext>
            </a:extLst>
          </p:cNvPr>
          <p:cNvSpPr/>
          <p:nvPr/>
        </p:nvSpPr>
        <p:spPr>
          <a:xfrm>
            <a:off x="1949668" y="1546339"/>
            <a:ext cx="4364016" cy="4364016"/>
          </a:xfrm>
          <a:prstGeom prst="circularArrow">
            <a:avLst>
              <a:gd name="adj1" fmla="val 13474"/>
              <a:gd name="adj2" fmla="val 716999"/>
              <a:gd name="adj3" fmla="val 4153367"/>
              <a:gd name="adj4" fmla="val 2385199"/>
              <a:gd name="adj5" fmla="val 3926"/>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a:extLst>
              <a:ext uri="{FF2B5EF4-FFF2-40B4-BE49-F238E27FC236}">
                <a16:creationId xmlns:a16="http://schemas.microsoft.com/office/drawing/2014/main" xmlns="" id="{729F4A50-2983-4082-9944-3CA583D608E0}"/>
              </a:ext>
            </a:extLst>
          </p:cNvPr>
          <p:cNvSpPr txBox="1"/>
          <p:nvPr/>
        </p:nvSpPr>
        <p:spPr>
          <a:xfrm>
            <a:off x="5475972" y="5513100"/>
            <a:ext cx="2162987" cy="307777"/>
          </a:xfrm>
          <a:prstGeom prst="rect">
            <a:avLst/>
          </a:prstGeom>
          <a:noFill/>
        </p:spPr>
        <p:txBody>
          <a:bodyPr wrap="square" rtlCol="0">
            <a:spAutoFit/>
          </a:bodyPr>
          <a:lstStyle/>
          <a:p>
            <a:pPr defTabSz="1219170"/>
            <a:r>
              <a:rPr lang="en-US" sz="1400" b="1" dirty="0">
                <a:solidFill>
                  <a:schemeClr val="accent2"/>
                </a:solidFill>
                <a:effectLst>
                  <a:outerShdw blurRad="38100" dist="38100" dir="2700000" algn="tl">
                    <a:srgbClr val="000000">
                      <a:alpha val="43137"/>
                    </a:srgbClr>
                  </a:outerShdw>
                </a:effectLst>
              </a:rPr>
              <a:t>FAST DEPLOYMENTS</a:t>
            </a:r>
          </a:p>
        </p:txBody>
      </p:sp>
      <p:sp>
        <p:nvSpPr>
          <p:cNvPr id="43" name="Arrow: Circular 42">
            <a:extLst>
              <a:ext uri="{FF2B5EF4-FFF2-40B4-BE49-F238E27FC236}">
                <a16:creationId xmlns:a16="http://schemas.microsoft.com/office/drawing/2014/main" xmlns="" id="{09D6AB5E-C547-455C-B22D-80BAF8230E85}"/>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xmlns="" id="{7D14B4C4-E80E-451C-9C33-F9B5DCCCC3E1}"/>
              </a:ext>
            </a:extLst>
          </p:cNvPr>
          <p:cNvSpPr txBox="1"/>
          <p:nvPr/>
        </p:nvSpPr>
        <p:spPr>
          <a:xfrm>
            <a:off x="4265668" y="4724918"/>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DEPLOY</a:t>
            </a:r>
          </a:p>
        </p:txBody>
      </p:sp>
      <p:sp>
        <p:nvSpPr>
          <p:cNvPr id="17" name="TextBox 16">
            <a:extLst>
              <a:ext uri="{FF2B5EF4-FFF2-40B4-BE49-F238E27FC236}">
                <a16:creationId xmlns:a16="http://schemas.microsoft.com/office/drawing/2014/main" xmlns="" id="{56315337-E54F-4367-B0AB-F40316498CDD}"/>
              </a:ext>
            </a:extLst>
          </p:cNvPr>
          <p:cNvSpPr txBox="1"/>
          <p:nvPr/>
        </p:nvSpPr>
        <p:spPr>
          <a:xfrm>
            <a:off x="4738134" y="3982807"/>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DEVELOP</a:t>
            </a:r>
          </a:p>
        </p:txBody>
      </p:sp>
      <p:sp>
        <p:nvSpPr>
          <p:cNvPr id="18" name="TextBox 17">
            <a:extLst>
              <a:ext uri="{FF2B5EF4-FFF2-40B4-BE49-F238E27FC236}">
                <a16:creationId xmlns:a16="http://schemas.microsoft.com/office/drawing/2014/main" xmlns="" id="{39217B59-4AFE-47B6-96E4-C2A75B2C9B42}"/>
              </a:ext>
            </a:extLst>
          </p:cNvPr>
          <p:cNvSpPr txBox="1"/>
          <p:nvPr/>
        </p:nvSpPr>
        <p:spPr>
          <a:xfrm>
            <a:off x="4738135" y="3035353"/>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EVALUATE</a:t>
            </a:r>
          </a:p>
        </p:txBody>
      </p:sp>
      <p:sp>
        <p:nvSpPr>
          <p:cNvPr id="19" name="TextBox 18">
            <a:extLst>
              <a:ext uri="{FF2B5EF4-FFF2-40B4-BE49-F238E27FC236}">
                <a16:creationId xmlns:a16="http://schemas.microsoft.com/office/drawing/2014/main" xmlns="" id="{06D567A4-D49C-4045-9CC6-92365672DFF6}"/>
              </a:ext>
            </a:extLst>
          </p:cNvPr>
          <p:cNvSpPr txBox="1"/>
          <p:nvPr/>
        </p:nvSpPr>
        <p:spPr>
          <a:xfrm>
            <a:off x="3808063" y="2208895"/>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DEFINE</a:t>
            </a:r>
          </a:p>
        </p:txBody>
      </p:sp>
      <p:sp>
        <p:nvSpPr>
          <p:cNvPr id="44" name="TextBox 43">
            <a:extLst>
              <a:ext uri="{FF2B5EF4-FFF2-40B4-BE49-F238E27FC236}">
                <a16:creationId xmlns:a16="http://schemas.microsoft.com/office/drawing/2014/main" xmlns="" id="{0A626415-74E1-471E-9AB4-B681A325887B}"/>
              </a:ext>
            </a:extLst>
          </p:cNvPr>
          <p:cNvSpPr txBox="1"/>
          <p:nvPr/>
        </p:nvSpPr>
        <p:spPr>
          <a:xfrm>
            <a:off x="8262013" y="2896999"/>
            <a:ext cx="3115581" cy="3170099"/>
          </a:xfrm>
          <a:prstGeom prst="rect">
            <a:avLst/>
          </a:prstGeom>
          <a:noFill/>
        </p:spPr>
        <p:txBody>
          <a:bodyPr wrap="square" rtlCol="0">
            <a:spAutoFit/>
          </a:bodyPr>
          <a:lstStyle/>
          <a:p>
            <a:pPr marL="169863" indent="-169863">
              <a:spcAft>
                <a:spcPts val="1200"/>
              </a:spcAft>
              <a:buClr>
                <a:schemeClr val="tx2"/>
              </a:buClr>
              <a:buFont typeface="Wingdings" panose="05000000000000000000" pitchFamily="2" charset="2"/>
              <a:buChar char="§"/>
            </a:pPr>
            <a:r>
              <a:rPr lang="en-US" sz="1600" dirty="0"/>
              <a:t>Common and seamless Developer experience</a:t>
            </a:r>
          </a:p>
          <a:p>
            <a:pPr marL="169863" indent="-169863">
              <a:spcAft>
                <a:spcPts val="1200"/>
              </a:spcAft>
              <a:buClr>
                <a:schemeClr val="tx2"/>
              </a:buClr>
              <a:buFont typeface="Wingdings" panose="05000000000000000000" pitchFamily="2" charset="2"/>
              <a:buChar char="§"/>
            </a:pPr>
            <a:r>
              <a:rPr lang="en-US" sz="1600" dirty="0"/>
              <a:t>Start to finish technologies for robust solutions</a:t>
            </a:r>
          </a:p>
          <a:p>
            <a:pPr marL="169863" indent="-169863">
              <a:spcAft>
                <a:spcPts val="1200"/>
              </a:spcAft>
              <a:buClr>
                <a:schemeClr val="tx2"/>
              </a:buClr>
              <a:buFont typeface="Wingdings" panose="05000000000000000000" pitchFamily="2" charset="2"/>
              <a:buChar char="§"/>
            </a:pPr>
            <a:r>
              <a:rPr lang="en-US" sz="1600" dirty="0"/>
              <a:t>Simplified path to develop </a:t>
            </a:r>
            <a:br>
              <a:rPr lang="en-US" sz="1600" dirty="0"/>
            </a:br>
            <a:r>
              <a:rPr lang="en-US" sz="1600" dirty="0"/>
              <a:t>and deploy products, </a:t>
            </a:r>
            <a:br>
              <a:rPr lang="en-US" sz="1600" dirty="0"/>
            </a:br>
            <a:r>
              <a:rPr lang="en-US" sz="1600" dirty="0"/>
              <a:t>systems, solutions</a:t>
            </a:r>
          </a:p>
          <a:p>
            <a:pPr marL="169863" indent="-169863">
              <a:spcAft>
                <a:spcPts val="1200"/>
              </a:spcAft>
              <a:buClr>
                <a:schemeClr val="tx2"/>
              </a:buClr>
              <a:buFont typeface="Wingdings" panose="05000000000000000000" pitchFamily="2" charset="2"/>
              <a:buChar char="§"/>
            </a:pPr>
            <a:r>
              <a:rPr lang="en-US" sz="1600" dirty="0"/>
              <a:t>Reusability, extensibility, portability, future proof</a:t>
            </a:r>
          </a:p>
          <a:p>
            <a:pPr marL="342900" indent="-342900">
              <a:spcAft>
                <a:spcPts val="1200"/>
              </a:spcAft>
              <a:buClr>
                <a:schemeClr val="tx2"/>
              </a:buClr>
              <a:buFont typeface="Wingdings" panose="05000000000000000000" pitchFamily="2" charset="2"/>
              <a:buChar char="§"/>
            </a:pPr>
            <a:endParaRPr lang="en-US" sz="1600" dirty="0">
              <a:solidFill>
                <a:schemeClr val="tx2"/>
              </a:solidFill>
              <a:latin typeface="+mn-lt"/>
            </a:endParaRPr>
          </a:p>
        </p:txBody>
      </p:sp>
    </p:spTree>
    <p:extLst>
      <p:ext uri="{BB962C8B-B14F-4D97-AF65-F5344CB8AC3E}">
        <p14:creationId xmlns:p14="http://schemas.microsoft.com/office/powerpoint/2010/main" val="352630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5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250"/>
                                        <p:tgtEl>
                                          <p:spTgt spid="37"/>
                                        </p:tgtEl>
                                      </p:cBhvr>
                                    </p:animEffect>
                                  </p:childTnLst>
                                </p:cTn>
                              </p:par>
                            </p:childTnLst>
                          </p:cTn>
                        </p:par>
                        <p:par>
                          <p:cTn id="18" fill="hold">
                            <p:stCondLst>
                              <p:cond delay="75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125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1500"/>
                            </p:stCondLst>
                            <p:childTnLst>
                              <p:par>
                                <p:cTn id="61" presetID="22" presetClass="exit" presetSubtype="1" fill="hold" grpId="1" nodeType="afterEffect">
                                  <p:stCondLst>
                                    <p:cond delay="0"/>
                                  </p:stCondLst>
                                  <p:childTnLst>
                                    <p:animEffect transition="out" filter="wipe(up)">
                                      <p:cBhvr>
                                        <p:cTn id="62" dur="500"/>
                                        <p:tgtEl>
                                          <p:spTgt spid="53"/>
                                        </p:tgtEl>
                                      </p:cBhvr>
                                    </p:animEffect>
                                    <p:set>
                                      <p:cBhvr>
                                        <p:cTn id="63" dur="1" fill="hold">
                                          <p:stCondLst>
                                            <p:cond delay="499"/>
                                          </p:stCondLst>
                                        </p:cTn>
                                        <p:tgtEl>
                                          <p:spTgt spid="5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up)">
                                      <p:cBhvr>
                                        <p:cTn id="68" dur="500"/>
                                        <p:tgtEl>
                                          <p:spTgt spid="2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par>
                          <p:cTn id="72" fill="hold">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par>
                          <p:cTn id="76" fill="hold">
                            <p:stCondLst>
                              <p:cond delay="1000"/>
                            </p:stCondLst>
                            <p:childTnLst>
                              <p:par>
                                <p:cTn id="77" presetID="22" presetClass="exit" presetSubtype="1" fill="hold" grpId="1" nodeType="afterEffect">
                                  <p:stCondLst>
                                    <p:cond delay="0"/>
                                  </p:stCondLst>
                                  <p:childTnLst>
                                    <p:animEffect transition="out" filter="wipe(up)">
                                      <p:cBhvr>
                                        <p:cTn id="78" dur="500"/>
                                        <p:tgtEl>
                                          <p:spTgt spid="30"/>
                                        </p:tgtEl>
                                      </p:cBhvr>
                                    </p:animEffect>
                                    <p:set>
                                      <p:cBhvr>
                                        <p:cTn id="79" dur="1" fill="hold">
                                          <p:stCondLst>
                                            <p:cond delay="499"/>
                                          </p:stCondLst>
                                        </p:cTn>
                                        <p:tgtEl>
                                          <p:spTgt spid="3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up)">
                                      <p:cBhvr>
                                        <p:cTn id="84" dur="50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up)">
                                      <p:cBhvr>
                                        <p:cTn id="91" dur="500"/>
                                        <p:tgtEl>
                                          <p:spTgt spid="36"/>
                                        </p:tgtEl>
                                      </p:cBhvr>
                                    </p:animEffect>
                                  </p:childTnLst>
                                </p:cTn>
                              </p:par>
                            </p:childTnLst>
                          </p:cTn>
                        </p:par>
                        <p:par>
                          <p:cTn id="92" fill="hold">
                            <p:stCondLst>
                              <p:cond delay="1000"/>
                            </p:stCondLst>
                            <p:childTnLst>
                              <p:par>
                                <p:cTn id="93" presetID="22" presetClass="exit" presetSubtype="1" fill="hold" grpId="1" nodeType="afterEffect">
                                  <p:stCondLst>
                                    <p:cond delay="0"/>
                                  </p:stCondLst>
                                  <p:childTnLst>
                                    <p:animEffect transition="out" filter="wipe(up)">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up)">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wipe(up)">
                                      <p:cBhvr>
                                        <p:cTn id="107" dur="500"/>
                                        <p:tgtEl>
                                          <p:spTgt spid="40"/>
                                        </p:tgtEl>
                                      </p:cBhvr>
                                    </p:animEffect>
                                  </p:childTnLst>
                                </p:cTn>
                              </p:par>
                            </p:childTnLst>
                          </p:cTn>
                        </p:par>
                        <p:par>
                          <p:cTn id="108" fill="hold">
                            <p:stCondLst>
                              <p:cond delay="1000"/>
                            </p:stCondLst>
                            <p:childTnLst>
                              <p:par>
                                <p:cTn id="109" presetID="22" presetClass="exit" presetSubtype="1" fill="hold" grpId="1" nodeType="afterEffect">
                                  <p:stCondLst>
                                    <p:cond delay="0"/>
                                  </p:stCondLst>
                                  <p:childTnLst>
                                    <p:animEffect transition="out" filter="wipe(up)">
                                      <p:cBhvr>
                                        <p:cTn id="110" dur="500"/>
                                        <p:tgtEl>
                                          <p:spTgt spid="40"/>
                                        </p:tgtEl>
                                      </p:cBhvr>
                                    </p:animEffect>
                                    <p:set>
                                      <p:cBhvr>
                                        <p:cTn id="111" dur="1" fill="hold">
                                          <p:stCondLst>
                                            <p:cond delay="499"/>
                                          </p:stCondLst>
                                        </p:cTn>
                                        <p:tgtEl>
                                          <p:spTgt spid="4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grpId="0" nodeType="click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right)">
                                      <p:cBhvr>
                                        <p:cTn id="116" dur="500"/>
                                        <p:tgtEl>
                                          <p:spTgt spid="4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childTnLst>
                          </p:cTn>
                        </p:par>
                        <p:par>
                          <p:cTn id="120" fill="hold">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35" grpId="0"/>
      <p:bldP spid="50" grpId="0"/>
      <p:bldP spid="51" grpId="0" animBg="1"/>
      <p:bldP spid="52" grpId="0"/>
      <p:bldP spid="53" grpId="0" animBg="1"/>
      <p:bldP spid="53" grpId="1" animBg="1"/>
      <p:bldP spid="54" grpId="0"/>
      <p:bldP spid="55" grpId="0"/>
      <p:bldP spid="27" grpId="0" animBg="1"/>
      <p:bldP spid="29" grpId="0"/>
      <p:bldP spid="30" grpId="0" animBg="1"/>
      <p:bldP spid="30" grpId="1" animBg="1"/>
      <p:bldP spid="33" grpId="0" animBg="1"/>
      <p:bldP spid="34" grpId="0"/>
      <p:bldP spid="36" grpId="0" animBg="1"/>
      <p:bldP spid="36" grpId="1" animBg="1"/>
      <p:bldP spid="38" grpId="0" animBg="1"/>
      <p:bldP spid="39" grpId="0"/>
      <p:bldP spid="40" grpId="0" animBg="1"/>
      <p:bldP spid="40" grpId="1" animBg="1"/>
      <p:bldP spid="41" grpId="0" animBg="1"/>
      <p:bldP spid="42" grpId="0"/>
      <p:bldP spid="43" grpId="0" animBg="1"/>
      <p:bldP spid="15" grpId="0"/>
      <p:bldP spid="17" grpId="0"/>
      <p:bldP spid="18" grpId="0"/>
      <p:bldP spid="19"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B9405E35-C08D-4F80-A137-036B28E78684}"/>
              </a:ext>
            </a:extLst>
          </p:cNvPr>
          <p:cNvPicPr>
            <a:picLocks noChangeAspect="1"/>
          </p:cNvPicPr>
          <p:nvPr/>
        </p:nvPicPr>
        <p:blipFill rotWithShape="1">
          <a:blip r:embed="rId3"/>
          <a:srcRect t="2227" b="18911"/>
          <a:stretch/>
        </p:blipFill>
        <p:spPr>
          <a:xfrm flipH="1">
            <a:off x="0" y="-1"/>
            <a:ext cx="12192000" cy="6407340"/>
          </a:xfrm>
          <a:prstGeom prst="rect">
            <a:avLst/>
          </a:prstGeom>
        </p:spPr>
      </p:pic>
      <p:sp>
        <p:nvSpPr>
          <p:cNvPr id="21" name="Rectangle 20">
            <a:extLst>
              <a:ext uri="{FF2B5EF4-FFF2-40B4-BE49-F238E27FC236}">
                <a16:creationId xmlns:a16="http://schemas.microsoft.com/office/drawing/2014/main" xmlns="" id="{CD352CD5-70E2-4791-B274-DE988574DD33}"/>
              </a:ext>
            </a:extLst>
          </p:cNvPr>
          <p:cNvSpPr/>
          <p:nvPr/>
        </p:nvSpPr>
        <p:spPr>
          <a:xfrm rot="5400000">
            <a:off x="4174364" y="-4174366"/>
            <a:ext cx="3843265" cy="12191999"/>
          </a:xfrm>
          <a:prstGeom prst="rect">
            <a:avLst/>
          </a:prstGeom>
          <a:gradFill flip="none" rotWithShape="1">
            <a:gsLst>
              <a:gs pos="0">
                <a:schemeClr val="bg1">
                  <a:alpha val="6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endParaRPr lang="en-US" sz="2400" dirty="0">
              <a:solidFill>
                <a:prstClr val="white"/>
              </a:solidFill>
              <a:latin typeface="Intel Clear"/>
            </a:endParaRPr>
          </a:p>
        </p:txBody>
      </p:sp>
      <p:sp>
        <p:nvSpPr>
          <p:cNvPr id="2" name="Title 1">
            <a:extLst>
              <a:ext uri="{FF2B5EF4-FFF2-40B4-BE49-F238E27FC236}">
                <a16:creationId xmlns:a16="http://schemas.microsoft.com/office/drawing/2014/main" xmlns="" id="{1EE04D7C-934C-4C06-8A1D-628D6E71A659}"/>
              </a:ext>
            </a:extLst>
          </p:cNvPr>
          <p:cNvSpPr>
            <a:spLocks noGrp="1"/>
          </p:cNvSpPr>
          <p:nvPr>
            <p:ph type="title"/>
          </p:nvPr>
        </p:nvSpPr>
        <p:spPr>
          <a:xfrm>
            <a:off x="471950" y="304701"/>
            <a:ext cx="11248101" cy="652486"/>
          </a:xfrm>
        </p:spPr>
        <p:txBody>
          <a:bodyPr/>
          <a:lstStyle/>
          <a:p>
            <a:r>
              <a:rPr lang="en-US" kern="0" dirty="0">
                <a:solidFill>
                  <a:schemeClr val="tx1"/>
                </a:solidFill>
                <a:cs typeface="Arial"/>
              </a:rPr>
              <a:t>Delivering a Unified, Seamless IoT Developer Experience</a:t>
            </a:r>
            <a:endParaRPr lang="en-US" dirty="0">
              <a:solidFill>
                <a:schemeClr val="tx1"/>
              </a:solidFill>
            </a:endParaRPr>
          </a:p>
        </p:txBody>
      </p:sp>
      <p:grpSp>
        <p:nvGrpSpPr>
          <p:cNvPr id="3" name="Group 2">
            <a:extLst>
              <a:ext uri="{FF2B5EF4-FFF2-40B4-BE49-F238E27FC236}">
                <a16:creationId xmlns:a16="http://schemas.microsoft.com/office/drawing/2014/main" xmlns="" id="{EABB6D39-2BB3-4787-932E-3B7E9ACB3E61}"/>
              </a:ext>
            </a:extLst>
          </p:cNvPr>
          <p:cNvGrpSpPr/>
          <p:nvPr/>
        </p:nvGrpSpPr>
        <p:grpSpPr>
          <a:xfrm>
            <a:off x="5185839" y="1671289"/>
            <a:ext cx="6711092" cy="3695134"/>
            <a:chOff x="5185839" y="1671289"/>
            <a:chExt cx="6711092" cy="3695134"/>
          </a:xfrm>
        </p:grpSpPr>
        <p:sp>
          <p:nvSpPr>
            <p:cNvPr id="10" name="Rounded Rectangle 15">
              <a:extLst>
                <a:ext uri="{FF2B5EF4-FFF2-40B4-BE49-F238E27FC236}">
                  <a16:creationId xmlns:a16="http://schemas.microsoft.com/office/drawing/2014/main" xmlns="" id="{99BDB82C-2B0D-4442-8568-B80922E9A94C}"/>
                </a:ext>
              </a:extLst>
            </p:cNvPr>
            <p:cNvSpPr/>
            <p:nvPr/>
          </p:nvSpPr>
          <p:spPr>
            <a:xfrm rot="16200000">
              <a:off x="6919711" y="389203"/>
              <a:ext cx="3695134" cy="6259306"/>
            </a:xfrm>
            <a:prstGeom prst="roundRect">
              <a:avLst>
                <a:gd name="adj" fmla="val 1342"/>
              </a:avLst>
            </a:prstGeom>
            <a:gradFill>
              <a:gsLst>
                <a:gs pos="0">
                  <a:schemeClr val="bg2"/>
                </a:gs>
                <a:gs pos="50000">
                  <a:schemeClr val="bg2">
                    <a:alpha val="69000"/>
                  </a:schemeClr>
                </a:gs>
                <a:gs pos="100000">
                  <a:schemeClr val="accent1">
                    <a:tint val="23500"/>
                    <a:satMod val="160000"/>
                    <a:alpha val="34000"/>
                  </a:schemeClr>
                </a:gs>
              </a:gsLst>
              <a:lin ang="5400000" scaled="0"/>
            </a:gradFill>
            <a:ln w="9525">
              <a:gradFill flip="none" rotWithShape="1">
                <a:gsLst>
                  <a:gs pos="0">
                    <a:schemeClr val="accent2"/>
                  </a:gs>
                  <a:gs pos="100000">
                    <a:schemeClr val="accent1">
                      <a:tint val="23500"/>
                      <a:satMod val="160000"/>
                      <a:alpha val="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1219170"/>
              <a:endParaRPr lang="en-US" sz="1400" dirty="0">
                <a:solidFill>
                  <a:prstClr val="white"/>
                </a:solidFill>
                <a:latin typeface="Intel Clear"/>
              </a:endParaRPr>
            </a:p>
          </p:txBody>
        </p:sp>
        <p:sp>
          <p:nvSpPr>
            <p:cNvPr id="11" name="TextBox 10">
              <a:extLst>
                <a:ext uri="{FF2B5EF4-FFF2-40B4-BE49-F238E27FC236}">
                  <a16:creationId xmlns:a16="http://schemas.microsoft.com/office/drawing/2014/main" xmlns="" id="{12DBE1DC-BADA-4A45-A951-A5C906B38737}"/>
                </a:ext>
              </a:extLst>
            </p:cNvPr>
            <p:cNvSpPr txBox="1"/>
            <p:nvPr/>
          </p:nvSpPr>
          <p:spPr>
            <a:xfrm>
              <a:off x="8059497" y="1922722"/>
              <a:ext cx="3083930" cy="938719"/>
            </a:xfrm>
            <a:prstGeom prst="rect">
              <a:avLst/>
            </a:prstGeom>
            <a:noFill/>
          </p:spPr>
          <p:txBody>
            <a:bodyPr wrap="square" rtlCol="0">
              <a:spAutoFit/>
            </a:bodyPr>
            <a:lstStyle/>
            <a:p>
              <a:pPr defTabSz="1219170">
                <a:lnSpc>
                  <a:spcPts val="2200"/>
                </a:lnSpc>
              </a:pPr>
              <a:r>
                <a:rPr lang="en-US" sz="2000" b="1" dirty="0">
                  <a:solidFill>
                    <a:prstClr val="white"/>
                  </a:solidFill>
                </a:rPr>
                <a:t>in understanding, </a:t>
              </a:r>
              <a:br>
                <a:rPr lang="en-US" sz="2000" b="1" dirty="0">
                  <a:solidFill>
                    <a:prstClr val="white"/>
                  </a:solidFill>
                </a:rPr>
              </a:br>
              <a:r>
                <a:rPr lang="en-US" sz="2000" b="1" dirty="0">
                  <a:solidFill>
                    <a:prstClr val="white"/>
                  </a:solidFill>
                </a:rPr>
                <a:t>addressing IoT </a:t>
              </a:r>
              <a:br>
                <a:rPr lang="en-US" sz="2000" b="1" dirty="0">
                  <a:solidFill>
                    <a:prstClr val="white"/>
                  </a:solidFill>
                </a:rPr>
              </a:br>
              <a:r>
                <a:rPr lang="en-US" sz="2000" b="1" dirty="0">
                  <a:solidFill>
                    <a:prstClr val="white"/>
                  </a:solidFill>
                </a:rPr>
                <a:t>developer challenges</a:t>
              </a:r>
            </a:p>
          </p:txBody>
        </p:sp>
        <p:sp>
          <p:nvSpPr>
            <p:cNvPr id="12" name="TextBox 11">
              <a:extLst>
                <a:ext uri="{FF2B5EF4-FFF2-40B4-BE49-F238E27FC236}">
                  <a16:creationId xmlns:a16="http://schemas.microsoft.com/office/drawing/2014/main" xmlns="" id="{46AE31CE-48B7-4930-9AFE-291D02965DC6}"/>
                </a:ext>
              </a:extLst>
            </p:cNvPr>
            <p:cNvSpPr txBox="1"/>
            <p:nvPr/>
          </p:nvSpPr>
          <p:spPr>
            <a:xfrm>
              <a:off x="8059497" y="2990446"/>
              <a:ext cx="2545789" cy="656590"/>
            </a:xfrm>
            <a:prstGeom prst="rect">
              <a:avLst/>
            </a:prstGeom>
            <a:noFill/>
          </p:spPr>
          <p:txBody>
            <a:bodyPr wrap="square" rtlCol="0">
              <a:spAutoFit/>
            </a:bodyPr>
            <a:lstStyle/>
            <a:p>
              <a:pPr defTabSz="1219170">
                <a:lnSpc>
                  <a:spcPts val="2200"/>
                </a:lnSpc>
              </a:pPr>
              <a:r>
                <a:rPr lang="en-US" sz="2000" b="1" dirty="0">
                  <a:solidFill>
                    <a:prstClr val="white"/>
                  </a:solidFill>
                </a:rPr>
                <a:t>the development </a:t>
              </a:r>
              <a:br>
                <a:rPr lang="en-US" sz="2000" b="1" dirty="0">
                  <a:solidFill>
                    <a:prstClr val="white"/>
                  </a:solidFill>
                </a:rPr>
              </a:br>
              <a:r>
                <a:rPr lang="en-US" sz="2000" b="1" dirty="0">
                  <a:solidFill>
                    <a:prstClr val="white"/>
                  </a:solidFill>
                </a:rPr>
                <a:t>process</a:t>
              </a:r>
            </a:p>
          </p:txBody>
        </p:sp>
        <p:sp>
          <p:nvSpPr>
            <p:cNvPr id="13" name="TextBox 12">
              <a:extLst>
                <a:ext uri="{FF2B5EF4-FFF2-40B4-BE49-F238E27FC236}">
                  <a16:creationId xmlns:a16="http://schemas.microsoft.com/office/drawing/2014/main" xmlns="" id="{E66674D2-00F2-444A-AEEB-FF3FA50D87B3}"/>
                </a:ext>
              </a:extLst>
            </p:cNvPr>
            <p:cNvSpPr txBox="1"/>
            <p:nvPr/>
          </p:nvSpPr>
          <p:spPr>
            <a:xfrm>
              <a:off x="8059495" y="3766582"/>
              <a:ext cx="2038277" cy="656590"/>
            </a:xfrm>
            <a:prstGeom prst="rect">
              <a:avLst/>
            </a:prstGeom>
            <a:noFill/>
          </p:spPr>
          <p:txBody>
            <a:bodyPr wrap="square" rtlCol="0">
              <a:spAutoFit/>
            </a:bodyPr>
            <a:lstStyle/>
            <a:p>
              <a:pPr defTabSz="1219170">
                <a:lnSpc>
                  <a:spcPts val="2200"/>
                </a:lnSpc>
              </a:pPr>
              <a:r>
                <a:rPr lang="en-US" sz="2000" b="1" dirty="0">
                  <a:solidFill>
                    <a:prstClr val="white"/>
                  </a:solidFill>
                </a:rPr>
                <a:t>out-of-box </a:t>
              </a:r>
              <a:br>
                <a:rPr lang="en-US" sz="2000" b="1" dirty="0">
                  <a:solidFill>
                    <a:prstClr val="white"/>
                  </a:solidFill>
                </a:rPr>
              </a:br>
              <a:r>
                <a:rPr lang="en-US" sz="2000" b="1" dirty="0">
                  <a:solidFill>
                    <a:prstClr val="white"/>
                  </a:solidFill>
                </a:rPr>
                <a:t>experiences</a:t>
              </a:r>
            </a:p>
          </p:txBody>
        </p:sp>
        <p:sp>
          <p:nvSpPr>
            <p:cNvPr id="14" name="TextBox 13">
              <a:extLst>
                <a:ext uri="{FF2B5EF4-FFF2-40B4-BE49-F238E27FC236}">
                  <a16:creationId xmlns:a16="http://schemas.microsoft.com/office/drawing/2014/main" xmlns="" id="{74846D46-98A5-4A1E-8078-B45021BDE10F}"/>
                </a:ext>
              </a:extLst>
            </p:cNvPr>
            <p:cNvSpPr txBox="1"/>
            <p:nvPr/>
          </p:nvSpPr>
          <p:spPr>
            <a:xfrm>
              <a:off x="8102816" y="4515879"/>
              <a:ext cx="3541193" cy="656590"/>
            </a:xfrm>
            <a:prstGeom prst="rect">
              <a:avLst/>
            </a:prstGeom>
            <a:noFill/>
          </p:spPr>
          <p:txBody>
            <a:bodyPr wrap="square" rtlCol="0">
              <a:spAutoFit/>
            </a:bodyPr>
            <a:lstStyle/>
            <a:p>
              <a:pPr defTabSz="1219170">
                <a:lnSpc>
                  <a:spcPts val="2200"/>
                </a:lnSpc>
              </a:pPr>
              <a:r>
                <a:rPr lang="en-US" sz="2000" b="1" dirty="0">
                  <a:solidFill>
                    <a:prstClr val="white"/>
                  </a:solidFill>
                </a:rPr>
                <a:t>for ease of use, consistency, and compatibility</a:t>
              </a:r>
            </a:p>
          </p:txBody>
        </p:sp>
        <p:sp>
          <p:nvSpPr>
            <p:cNvPr id="16" name="Rectangle 15">
              <a:extLst>
                <a:ext uri="{FF2B5EF4-FFF2-40B4-BE49-F238E27FC236}">
                  <a16:creationId xmlns:a16="http://schemas.microsoft.com/office/drawing/2014/main" xmlns="" id="{D1620322-7C93-4FF7-805E-963D8B61C251}"/>
                </a:ext>
              </a:extLst>
            </p:cNvPr>
            <p:cNvSpPr/>
            <p:nvPr/>
          </p:nvSpPr>
          <p:spPr>
            <a:xfrm>
              <a:off x="5848044" y="4596304"/>
              <a:ext cx="2110392"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simplified</a:t>
              </a:r>
              <a:endParaRPr lang="en-US" sz="4000" dirty="0">
                <a:solidFill>
                  <a:prstClr val="white"/>
                </a:solidFill>
                <a:latin typeface="Intel Clear Pro"/>
              </a:endParaRPr>
            </a:p>
          </p:txBody>
        </p:sp>
        <p:sp>
          <p:nvSpPr>
            <p:cNvPr id="17" name="Rectangle 16">
              <a:extLst>
                <a:ext uri="{FF2B5EF4-FFF2-40B4-BE49-F238E27FC236}">
                  <a16:creationId xmlns:a16="http://schemas.microsoft.com/office/drawing/2014/main" xmlns="" id="{44113ECF-77DE-4858-AE0B-36687CECAB27}"/>
                </a:ext>
              </a:extLst>
            </p:cNvPr>
            <p:cNvSpPr/>
            <p:nvPr/>
          </p:nvSpPr>
          <p:spPr>
            <a:xfrm>
              <a:off x="5396260" y="1924755"/>
              <a:ext cx="2562176" cy="964367"/>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DEEP </a:t>
              </a:r>
              <a:br>
                <a:rPr lang="en-US" sz="4000" dirty="0">
                  <a:solidFill>
                    <a:srgbClr val="00AEEF">
                      <a:lumMod val="40000"/>
                      <a:lumOff val="60000"/>
                    </a:srgbClr>
                  </a:solidFill>
                  <a:latin typeface="Intel Clear Pro"/>
                </a:rPr>
              </a:br>
              <a:r>
                <a:rPr lang="en-US" sz="4000" dirty="0">
                  <a:solidFill>
                    <a:srgbClr val="00AEEF">
                      <a:lumMod val="40000"/>
                      <a:lumOff val="60000"/>
                    </a:srgbClr>
                  </a:solidFill>
                  <a:latin typeface="Intel Clear Pro"/>
                </a:rPr>
                <a:t>INVESTMENT</a:t>
              </a:r>
              <a:endParaRPr lang="en-US" sz="4000" dirty="0">
                <a:solidFill>
                  <a:prstClr val="white"/>
                </a:solidFill>
                <a:latin typeface="Intel Clear Pro"/>
              </a:endParaRPr>
            </a:p>
          </p:txBody>
        </p:sp>
        <p:sp>
          <p:nvSpPr>
            <p:cNvPr id="18" name="Rectangle 17">
              <a:extLst>
                <a:ext uri="{FF2B5EF4-FFF2-40B4-BE49-F238E27FC236}">
                  <a16:creationId xmlns:a16="http://schemas.microsoft.com/office/drawing/2014/main" xmlns="" id="{7A9617A7-A0B3-4946-B500-3464A0050E9B}"/>
                </a:ext>
              </a:extLst>
            </p:cNvPr>
            <p:cNvSpPr/>
            <p:nvPr/>
          </p:nvSpPr>
          <p:spPr>
            <a:xfrm>
              <a:off x="5185839" y="3073417"/>
              <a:ext cx="2772597"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ACCELERATING</a:t>
              </a:r>
              <a:endParaRPr lang="en-US" sz="4000" dirty="0">
                <a:solidFill>
                  <a:prstClr val="white"/>
                </a:solidFill>
                <a:latin typeface="Intel Clear Pro"/>
              </a:endParaRPr>
            </a:p>
          </p:txBody>
        </p:sp>
        <p:sp>
          <p:nvSpPr>
            <p:cNvPr id="19" name="Rectangle 18">
              <a:extLst>
                <a:ext uri="{FF2B5EF4-FFF2-40B4-BE49-F238E27FC236}">
                  <a16:creationId xmlns:a16="http://schemas.microsoft.com/office/drawing/2014/main" xmlns="" id="{B3E5C5E1-178A-46B8-8DFE-CD5A02D73437}"/>
                </a:ext>
              </a:extLst>
            </p:cNvPr>
            <p:cNvSpPr/>
            <p:nvPr/>
          </p:nvSpPr>
          <p:spPr>
            <a:xfrm>
              <a:off x="5637624" y="3854279"/>
              <a:ext cx="2320812"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AMAZING</a:t>
              </a:r>
              <a:endParaRPr lang="en-US" sz="4000" dirty="0">
                <a:solidFill>
                  <a:prstClr val="white"/>
                </a:solidFill>
                <a:latin typeface="Intel Clear Pro"/>
              </a:endParaRPr>
            </a:p>
          </p:txBody>
        </p:sp>
      </p:grpSp>
      <p:sp>
        <p:nvSpPr>
          <p:cNvPr id="15" name="Slide Number Placeholder 4">
            <a:extLst>
              <a:ext uri="{FF2B5EF4-FFF2-40B4-BE49-F238E27FC236}">
                <a16:creationId xmlns:a16="http://schemas.microsoft.com/office/drawing/2014/main" xmlns="" id="{E0143BCE-5809-4339-B731-3ED1FCB5CB9A}"/>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4</a:t>
            </a:fld>
            <a:endParaRPr lang="en-US" dirty="0"/>
          </a:p>
        </p:txBody>
      </p:sp>
    </p:spTree>
    <p:extLst>
      <p:ext uri="{BB962C8B-B14F-4D97-AF65-F5344CB8AC3E}">
        <p14:creationId xmlns:p14="http://schemas.microsoft.com/office/powerpoint/2010/main" val="338555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304701"/>
            <a:ext cx="10863986" cy="652486"/>
          </a:xfrm>
        </p:spPr>
        <p:txBody>
          <a:bodyPr/>
          <a:lstStyle/>
          <a:p>
            <a:r>
              <a:rPr lang="en-US" dirty="0"/>
              <a:t>Comprehensive portfolio of developer resources</a:t>
            </a:r>
          </a:p>
        </p:txBody>
      </p:sp>
      <p:sp>
        <p:nvSpPr>
          <p:cNvPr id="27" name="Rounded Rectangle 50">
            <a:extLst>
              <a:ext uri="{FF2B5EF4-FFF2-40B4-BE49-F238E27FC236}">
                <a16:creationId xmlns:a16="http://schemas.microsoft.com/office/drawing/2014/main" xmlns="" id="{E269E63E-C4AD-4DDC-A199-5D6645A42CD6}"/>
              </a:ext>
            </a:extLst>
          </p:cNvPr>
          <p:cNvSpPr/>
          <p:nvPr/>
        </p:nvSpPr>
        <p:spPr>
          <a:xfrm>
            <a:off x="481255" y="1414996"/>
            <a:ext cx="7898424" cy="4693381"/>
          </a:xfrm>
          <a:prstGeom prst="roundRect">
            <a:avLst>
              <a:gd name="adj" fmla="val 1858"/>
            </a:avLst>
          </a:prstGeom>
          <a:solidFill>
            <a:schemeClr val="bg2">
              <a:alpha val="50000"/>
            </a:schemeClr>
          </a:solidFill>
          <a:ln w="9525" cap="flat" cmpd="sng" algn="ctr">
            <a:solidFill>
              <a:schemeClr val="accent2"/>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8" name="Rectangle 27">
            <a:extLst>
              <a:ext uri="{FF2B5EF4-FFF2-40B4-BE49-F238E27FC236}">
                <a16:creationId xmlns:a16="http://schemas.microsoft.com/office/drawing/2014/main" xmlns="" id="{A7C03315-E453-441F-9D54-42C8FEC6F7EA}"/>
              </a:ext>
            </a:extLst>
          </p:cNvPr>
          <p:cNvSpPr/>
          <p:nvPr/>
        </p:nvSpPr>
        <p:spPr>
          <a:xfrm>
            <a:off x="2811780" y="1414996"/>
            <a:ext cx="2769326" cy="469338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50">
            <a:extLst>
              <a:ext uri="{FF2B5EF4-FFF2-40B4-BE49-F238E27FC236}">
                <a16:creationId xmlns:a16="http://schemas.microsoft.com/office/drawing/2014/main" xmlns="" id="{7C3D6061-1748-41B4-B891-A7C3618AF9B9}"/>
              </a:ext>
            </a:extLst>
          </p:cNvPr>
          <p:cNvSpPr/>
          <p:nvPr/>
        </p:nvSpPr>
        <p:spPr>
          <a:xfrm>
            <a:off x="481255" y="1414996"/>
            <a:ext cx="2241833" cy="4693381"/>
          </a:xfrm>
          <a:prstGeom prst="roundRect">
            <a:avLst>
              <a:gd name="adj" fmla="val 1858"/>
            </a:avLst>
          </a:prstGeom>
          <a:noFill/>
          <a:ln w="9525" cap="flat" cmpd="sng" algn="ctr">
            <a:no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30" name="Rounded Rectangle 50">
            <a:extLst>
              <a:ext uri="{FF2B5EF4-FFF2-40B4-BE49-F238E27FC236}">
                <a16:creationId xmlns:a16="http://schemas.microsoft.com/office/drawing/2014/main" xmlns="" id="{70496BE9-B009-42B7-BBDE-9B1126D7A161}"/>
              </a:ext>
            </a:extLst>
          </p:cNvPr>
          <p:cNvSpPr/>
          <p:nvPr/>
        </p:nvSpPr>
        <p:spPr>
          <a:xfrm>
            <a:off x="8588015" y="1414996"/>
            <a:ext cx="3106851" cy="4693381"/>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r>
              <a:rPr lang="en-US" sz="3200" kern="0" dirty="0">
                <a:solidFill>
                  <a:srgbClr val="00AEEF">
                    <a:lumMod val="40000"/>
                    <a:lumOff val="60000"/>
                  </a:srgbClr>
                </a:solidFill>
                <a:latin typeface="Intel Clear Pro"/>
              </a:rPr>
              <a:t>INTEL DEVELOPER ZONE</a:t>
            </a:r>
          </a:p>
        </p:txBody>
      </p:sp>
      <p:sp>
        <p:nvSpPr>
          <p:cNvPr id="31" name="Rounded Rectangle 50">
            <a:extLst>
              <a:ext uri="{FF2B5EF4-FFF2-40B4-BE49-F238E27FC236}">
                <a16:creationId xmlns:a16="http://schemas.microsoft.com/office/drawing/2014/main" xmlns="" id="{2BB603A2-A19D-4C04-9388-4BB9CF32B4FB}"/>
              </a:ext>
            </a:extLst>
          </p:cNvPr>
          <p:cNvSpPr/>
          <p:nvPr/>
        </p:nvSpPr>
        <p:spPr>
          <a:xfrm>
            <a:off x="5694595" y="1414996"/>
            <a:ext cx="2685084" cy="4693381"/>
          </a:xfrm>
          <a:prstGeom prst="roundRect">
            <a:avLst>
              <a:gd name="adj" fmla="val 1858"/>
            </a:avLst>
          </a:prstGeom>
          <a:noFill/>
          <a:ln w="9525" cap="flat" cmpd="sng" algn="ctr">
            <a:no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pic>
        <p:nvPicPr>
          <p:cNvPr id="32" name="Picture 4" descr="Image result for arduino create logo">
            <a:extLst>
              <a:ext uri="{FF2B5EF4-FFF2-40B4-BE49-F238E27FC236}">
                <a16:creationId xmlns:a16="http://schemas.microsoft.com/office/drawing/2014/main" xmlns="" id="{7F6C0F33-5638-49A8-BE81-85A4694155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899" y="2075523"/>
            <a:ext cx="1310285" cy="14401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intel system studio logo">
            <a:extLst>
              <a:ext uri="{FF2B5EF4-FFF2-40B4-BE49-F238E27FC236}">
                <a16:creationId xmlns:a16="http://schemas.microsoft.com/office/drawing/2014/main" xmlns="" id="{D3071ABB-96D2-4424-B400-EA35E8813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184" y="4127941"/>
            <a:ext cx="1264000" cy="1589937"/>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xmlns="" id="{DD7BCBA0-6439-498E-B604-7298DF54B26E}"/>
              </a:ext>
            </a:extLst>
          </p:cNvPr>
          <p:cNvSpPr/>
          <p:nvPr/>
        </p:nvSpPr>
        <p:spPr>
          <a:xfrm>
            <a:off x="5854966" y="2075523"/>
            <a:ext cx="2286000" cy="350903"/>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OpenVINO™ Toolkit</a:t>
            </a:r>
          </a:p>
        </p:txBody>
      </p:sp>
      <p:sp>
        <p:nvSpPr>
          <p:cNvPr id="35" name="Rectangle 34">
            <a:extLst>
              <a:ext uri="{FF2B5EF4-FFF2-40B4-BE49-F238E27FC236}">
                <a16:creationId xmlns:a16="http://schemas.microsoft.com/office/drawing/2014/main" xmlns="" id="{56A5446F-7B73-41D2-88C1-3359C5BC8F04}"/>
              </a:ext>
            </a:extLst>
          </p:cNvPr>
          <p:cNvSpPr/>
          <p:nvPr/>
        </p:nvSpPr>
        <p:spPr>
          <a:xfrm>
            <a:off x="5856678" y="4582106"/>
            <a:ext cx="2286000" cy="83442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r>
              <a:rPr lang="en-US" sz="1600" b="1" kern="0" dirty="0">
                <a:solidFill>
                  <a:schemeClr val="tx1"/>
                </a:solidFill>
              </a:rPr>
              <a:t>Intel® Active Management </a:t>
            </a:r>
          </a:p>
          <a:p>
            <a:pPr algn="ctr" defTabSz="1219170">
              <a:defRPr/>
            </a:pPr>
            <a:r>
              <a:rPr lang="en-US" sz="1600" b="1" kern="0" dirty="0">
                <a:solidFill>
                  <a:schemeClr val="tx1"/>
                </a:solidFill>
              </a:rPr>
              <a:t>Technology (AMT)</a:t>
            </a:r>
          </a:p>
        </p:txBody>
      </p:sp>
      <p:sp>
        <p:nvSpPr>
          <p:cNvPr id="36" name="Rectangle 35">
            <a:extLst>
              <a:ext uri="{FF2B5EF4-FFF2-40B4-BE49-F238E27FC236}">
                <a16:creationId xmlns:a16="http://schemas.microsoft.com/office/drawing/2014/main" xmlns="" id="{71F2FF01-682F-4841-81C2-E3F7596330E2}"/>
              </a:ext>
            </a:extLst>
          </p:cNvPr>
          <p:cNvSpPr/>
          <p:nvPr/>
        </p:nvSpPr>
        <p:spPr>
          <a:xfrm>
            <a:off x="5863210" y="5549170"/>
            <a:ext cx="2286000" cy="326392"/>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r>
              <a:rPr lang="en-US" sz="1600" b="1" kern="0" dirty="0">
                <a:solidFill>
                  <a:schemeClr val="tx1"/>
                </a:solidFill>
              </a:rPr>
              <a:t>mRAA/UPM</a:t>
            </a:r>
          </a:p>
        </p:txBody>
      </p:sp>
      <p:pic>
        <p:nvPicPr>
          <p:cNvPr id="37" name="Picture 36">
            <a:extLst>
              <a:ext uri="{FF2B5EF4-FFF2-40B4-BE49-F238E27FC236}">
                <a16:creationId xmlns:a16="http://schemas.microsoft.com/office/drawing/2014/main" xmlns="" id="{0BDEFC21-93AC-4E1B-9E3F-CB6A12B7E80C}"/>
              </a:ext>
            </a:extLst>
          </p:cNvPr>
          <p:cNvPicPr>
            <a:picLocks noChangeAspect="1"/>
          </p:cNvPicPr>
          <p:nvPr/>
        </p:nvPicPr>
        <p:blipFill>
          <a:blip r:embed="rId5"/>
          <a:stretch>
            <a:fillRect/>
          </a:stretch>
        </p:blipFill>
        <p:spPr>
          <a:xfrm>
            <a:off x="3034005" y="1999446"/>
            <a:ext cx="2320915" cy="1580332"/>
          </a:xfrm>
          <a:prstGeom prst="rect">
            <a:avLst/>
          </a:prstGeom>
        </p:spPr>
      </p:pic>
      <p:pic>
        <p:nvPicPr>
          <p:cNvPr id="38" name="Picture 37">
            <a:extLst>
              <a:ext uri="{FF2B5EF4-FFF2-40B4-BE49-F238E27FC236}">
                <a16:creationId xmlns:a16="http://schemas.microsoft.com/office/drawing/2014/main" xmlns="" id="{AF1593E9-3A68-4DDA-B2A6-435A148F1ED4}"/>
              </a:ext>
            </a:extLst>
          </p:cNvPr>
          <p:cNvPicPr>
            <a:picLocks noChangeAspect="1"/>
          </p:cNvPicPr>
          <p:nvPr/>
        </p:nvPicPr>
        <p:blipFill>
          <a:blip r:embed="rId6"/>
          <a:stretch>
            <a:fillRect/>
          </a:stretch>
        </p:blipFill>
        <p:spPr>
          <a:xfrm>
            <a:off x="2880803" y="3941445"/>
            <a:ext cx="2474117" cy="1682400"/>
          </a:xfrm>
          <a:prstGeom prst="rect">
            <a:avLst/>
          </a:prstGeom>
        </p:spPr>
      </p:pic>
      <p:sp>
        <p:nvSpPr>
          <p:cNvPr id="39" name="Rectangle 38">
            <a:extLst>
              <a:ext uri="{FF2B5EF4-FFF2-40B4-BE49-F238E27FC236}">
                <a16:creationId xmlns:a16="http://schemas.microsoft.com/office/drawing/2014/main" xmlns="" id="{FD70DF3C-CF07-42D2-A805-AE242CE326F7}"/>
              </a:ext>
            </a:extLst>
          </p:cNvPr>
          <p:cNvSpPr/>
          <p:nvPr/>
        </p:nvSpPr>
        <p:spPr>
          <a:xfrm>
            <a:off x="5856678" y="2559070"/>
            <a:ext cx="2286000" cy="83442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Intel® Media SDK and</a:t>
            </a:r>
            <a:endParaRPr lang="en-US" sz="1600" dirty="0">
              <a:solidFill>
                <a:prstClr val="white"/>
              </a:solidFill>
              <a:latin typeface="Intel Clear"/>
            </a:endParaRPr>
          </a:p>
          <a:p>
            <a:pPr algn="ctr" defTabSz="1219170"/>
            <a:r>
              <a:rPr lang="en-US" sz="1600" b="1" dirty="0">
                <a:solidFill>
                  <a:schemeClr val="tx1"/>
                </a:solidFill>
                <a:latin typeface="Intel Clear"/>
              </a:rPr>
              <a:t>Intel® Media Server Studio</a:t>
            </a:r>
          </a:p>
        </p:txBody>
      </p:sp>
      <p:sp>
        <p:nvSpPr>
          <p:cNvPr id="40" name="Rectangle 39">
            <a:extLst>
              <a:ext uri="{FF2B5EF4-FFF2-40B4-BE49-F238E27FC236}">
                <a16:creationId xmlns:a16="http://schemas.microsoft.com/office/drawing/2014/main" xmlns="" id="{892064D2-9F02-4BF8-83AE-6C5A681E9B4D}"/>
              </a:ext>
            </a:extLst>
          </p:cNvPr>
          <p:cNvSpPr/>
          <p:nvPr/>
        </p:nvSpPr>
        <p:spPr>
          <a:xfrm>
            <a:off x="5863210" y="3526133"/>
            <a:ext cx="2286000" cy="92333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Intel® SDK for OpenCL™ Applications</a:t>
            </a:r>
          </a:p>
        </p:txBody>
      </p:sp>
      <p:sp>
        <p:nvSpPr>
          <p:cNvPr id="41" name="Rectangle 40">
            <a:extLst>
              <a:ext uri="{FF2B5EF4-FFF2-40B4-BE49-F238E27FC236}">
                <a16:creationId xmlns:a16="http://schemas.microsoft.com/office/drawing/2014/main" xmlns="" id="{BA2D0DA9-8BAE-4FD6-A742-8442C1C6C0E3}"/>
              </a:ext>
            </a:extLst>
          </p:cNvPr>
          <p:cNvSpPr/>
          <p:nvPr/>
        </p:nvSpPr>
        <p:spPr>
          <a:xfrm>
            <a:off x="1188990" y="1365399"/>
            <a:ext cx="875561"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ToolS</a:t>
            </a:r>
          </a:p>
        </p:txBody>
      </p:sp>
      <p:sp>
        <p:nvSpPr>
          <p:cNvPr id="42" name="Rectangle 41">
            <a:extLst>
              <a:ext uri="{FF2B5EF4-FFF2-40B4-BE49-F238E27FC236}">
                <a16:creationId xmlns:a16="http://schemas.microsoft.com/office/drawing/2014/main" xmlns="" id="{589D1699-C63E-4EC4-B246-128247FB335C}"/>
              </a:ext>
            </a:extLst>
          </p:cNvPr>
          <p:cNvSpPr/>
          <p:nvPr/>
        </p:nvSpPr>
        <p:spPr>
          <a:xfrm>
            <a:off x="6614599" y="1365399"/>
            <a:ext cx="755336"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SDKS</a:t>
            </a:r>
          </a:p>
        </p:txBody>
      </p:sp>
      <p:sp>
        <p:nvSpPr>
          <p:cNvPr id="43" name="Rectangle 42">
            <a:extLst>
              <a:ext uri="{FF2B5EF4-FFF2-40B4-BE49-F238E27FC236}">
                <a16:creationId xmlns:a16="http://schemas.microsoft.com/office/drawing/2014/main" xmlns="" id="{ADD94120-20B8-403E-B577-C0A50F0B87B2}"/>
              </a:ext>
            </a:extLst>
          </p:cNvPr>
          <p:cNvSpPr/>
          <p:nvPr/>
        </p:nvSpPr>
        <p:spPr>
          <a:xfrm>
            <a:off x="3844571" y="1365399"/>
            <a:ext cx="675185"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KITS</a:t>
            </a:r>
          </a:p>
        </p:txBody>
      </p:sp>
      <p:pic>
        <p:nvPicPr>
          <p:cNvPr id="44" name="Picture 43">
            <a:extLst>
              <a:ext uri="{FF2B5EF4-FFF2-40B4-BE49-F238E27FC236}">
                <a16:creationId xmlns:a16="http://schemas.microsoft.com/office/drawing/2014/main" xmlns="" id="{0B4AF8C2-F312-45B2-ACA5-6614C1229122}"/>
              </a:ext>
            </a:extLst>
          </p:cNvPr>
          <p:cNvPicPr>
            <a:picLocks noChangeAspect="1"/>
          </p:cNvPicPr>
          <p:nvPr/>
        </p:nvPicPr>
        <p:blipFill rotWithShape="1">
          <a:blip r:embed="rId7"/>
          <a:srcRect b="15028"/>
          <a:stretch/>
        </p:blipFill>
        <p:spPr>
          <a:xfrm>
            <a:off x="8790522" y="2075111"/>
            <a:ext cx="2706425" cy="3685219"/>
          </a:xfrm>
          <a:prstGeom prst="rect">
            <a:avLst/>
          </a:prstGeom>
        </p:spPr>
      </p:pic>
      <p:sp>
        <p:nvSpPr>
          <p:cNvPr id="45" name="Slide Number Placeholder 4">
            <a:extLst>
              <a:ext uri="{FF2B5EF4-FFF2-40B4-BE49-F238E27FC236}">
                <a16:creationId xmlns:a16="http://schemas.microsoft.com/office/drawing/2014/main" xmlns="" id="{3ED74A7D-0D3E-47B9-A187-847354E8C7BE}"/>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5</a:t>
            </a:fld>
            <a:endParaRPr lang="en-US" dirty="0"/>
          </a:p>
        </p:txBody>
      </p:sp>
    </p:spTree>
    <p:extLst>
      <p:ext uri="{BB962C8B-B14F-4D97-AF65-F5344CB8AC3E}">
        <p14:creationId xmlns:p14="http://schemas.microsoft.com/office/powerpoint/2010/main" val="123925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9101D-7C12-F545-8521-C4101CBDEC91}"/>
              </a:ext>
            </a:extLst>
          </p:cNvPr>
          <p:cNvSpPr>
            <a:spLocks noGrp="1"/>
          </p:cNvSpPr>
          <p:nvPr>
            <p:ph type="title"/>
          </p:nvPr>
        </p:nvSpPr>
        <p:spPr/>
        <p:txBody>
          <a:bodyPr/>
          <a:lstStyle/>
          <a:p>
            <a:r>
              <a:rPr lang="en-US" dirty="0"/>
              <a:t>Fast Prototyping and Rich Optimization with Choice of Tools</a:t>
            </a:r>
          </a:p>
        </p:txBody>
      </p:sp>
      <p:sp>
        <p:nvSpPr>
          <p:cNvPr id="17" name="Circular Arrow 24">
            <a:extLst>
              <a:ext uri="{FF2B5EF4-FFF2-40B4-BE49-F238E27FC236}">
                <a16:creationId xmlns:a16="http://schemas.microsoft.com/office/drawing/2014/main" xmlns="" id="{33CE4F94-9690-4A3E-B9EA-CC4AC0D71CA5}"/>
              </a:ext>
            </a:extLst>
          </p:cNvPr>
          <p:cNvSpPr/>
          <p:nvPr/>
        </p:nvSpPr>
        <p:spPr>
          <a:xfrm rot="5400000">
            <a:off x="3150809" y="1102442"/>
            <a:ext cx="5164749" cy="5096963"/>
          </a:xfrm>
          <a:prstGeom prst="circularArrow">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ular Arrow 25">
            <a:extLst>
              <a:ext uri="{FF2B5EF4-FFF2-40B4-BE49-F238E27FC236}">
                <a16:creationId xmlns:a16="http://schemas.microsoft.com/office/drawing/2014/main" xmlns="" id="{A6385A16-0114-4382-82EB-E2B97EE4EA8F}"/>
              </a:ext>
            </a:extLst>
          </p:cNvPr>
          <p:cNvSpPr/>
          <p:nvPr/>
        </p:nvSpPr>
        <p:spPr>
          <a:xfrm rot="16200000">
            <a:off x="3081559" y="1062959"/>
            <a:ext cx="5164749" cy="5096963"/>
          </a:xfrm>
          <a:prstGeom prst="circularArrow">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9" name="Picture 4" descr="Image result for arduino create logo">
            <a:extLst>
              <a:ext uri="{FF2B5EF4-FFF2-40B4-BE49-F238E27FC236}">
                <a16:creationId xmlns:a16="http://schemas.microsoft.com/office/drawing/2014/main" xmlns="" id="{5BA1F566-8663-48C0-AF4A-2E8ED3A051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677" y="2704357"/>
            <a:ext cx="1535261" cy="168746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xmlns="" id="{AAE33BDC-1132-4330-B49B-304B167ACFB9}"/>
              </a:ext>
            </a:extLst>
          </p:cNvPr>
          <p:cNvSpPr txBox="1"/>
          <p:nvPr/>
        </p:nvSpPr>
        <p:spPr>
          <a:xfrm>
            <a:off x="731780" y="2179389"/>
            <a:ext cx="2529304" cy="2893100"/>
          </a:xfrm>
          <a:prstGeom prst="rect">
            <a:avLst/>
          </a:prstGeom>
          <a:noFill/>
        </p:spPr>
        <p:txBody>
          <a:bodyPr wrap="square" rtlCol="0">
            <a:spAutoFit/>
          </a:bodyPr>
          <a:lstStyle/>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Rapid Prototyping</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Cloud-Based </a:t>
            </a:r>
            <a:br>
              <a:rPr lang="en-US" dirty="0">
                <a:solidFill>
                  <a:prstClr val="white"/>
                </a:solidFill>
                <a:latin typeface="Intel Clear"/>
              </a:rPr>
            </a:br>
            <a:r>
              <a:rPr lang="en-US" dirty="0">
                <a:solidFill>
                  <a:prstClr val="white"/>
                </a:solidFill>
                <a:latin typeface="Intel Clear"/>
              </a:rPr>
              <a:t>developer </a:t>
            </a:r>
            <a:br>
              <a:rPr lang="en-US" dirty="0">
                <a:solidFill>
                  <a:prstClr val="white"/>
                </a:solidFill>
                <a:latin typeface="Intel Clear"/>
              </a:rPr>
            </a:br>
            <a:r>
              <a:rPr lang="en-US" dirty="0">
                <a:solidFill>
                  <a:prstClr val="white"/>
                </a:solidFill>
                <a:latin typeface="Intel Clear"/>
              </a:rPr>
              <a:t>environment</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Easy Out of Box Experience</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Supports Intel </a:t>
            </a:r>
            <a:br>
              <a:rPr lang="en-US" dirty="0">
                <a:solidFill>
                  <a:prstClr val="white"/>
                </a:solidFill>
                <a:latin typeface="Intel Clear"/>
              </a:rPr>
            </a:br>
            <a:r>
              <a:rPr lang="en-US" dirty="0">
                <a:solidFill>
                  <a:prstClr val="white"/>
                </a:solidFill>
                <a:latin typeface="Intel Clear"/>
              </a:rPr>
              <a:t>based platforms </a:t>
            </a:r>
            <a:br>
              <a:rPr lang="en-US" dirty="0">
                <a:solidFill>
                  <a:prstClr val="white"/>
                </a:solidFill>
                <a:latin typeface="Intel Clear"/>
              </a:rPr>
            </a:br>
            <a:r>
              <a:rPr lang="en-US" dirty="0">
                <a:solidFill>
                  <a:prstClr val="white"/>
                </a:solidFill>
                <a:latin typeface="Intel Clear"/>
              </a:rPr>
              <a:t>running Linux  </a:t>
            </a:r>
          </a:p>
        </p:txBody>
      </p:sp>
      <p:pic>
        <p:nvPicPr>
          <p:cNvPr id="21" name="Picture 12" descr="Image result for intel system studio logo">
            <a:extLst>
              <a:ext uri="{FF2B5EF4-FFF2-40B4-BE49-F238E27FC236}">
                <a16:creationId xmlns:a16="http://schemas.microsoft.com/office/drawing/2014/main" xmlns="" id="{13DEB3D1-EB08-48A4-975F-3B4D2A2C4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380" y="2504202"/>
            <a:ext cx="1535261" cy="193114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xmlns="" id="{5D7AB35B-430F-449E-986D-263BD18138D7}"/>
              </a:ext>
            </a:extLst>
          </p:cNvPr>
          <p:cNvSpPr txBox="1"/>
          <p:nvPr/>
        </p:nvSpPr>
        <p:spPr>
          <a:xfrm>
            <a:off x="8916445" y="2179389"/>
            <a:ext cx="3422052" cy="2893100"/>
          </a:xfrm>
          <a:prstGeom prst="rect">
            <a:avLst/>
          </a:prstGeom>
          <a:noFill/>
        </p:spPr>
        <p:txBody>
          <a:bodyPr wrap="square" rtlCol="0">
            <a:spAutoFit/>
          </a:bodyPr>
          <a:lstStyle/>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For Production </a:t>
            </a:r>
            <a:br>
              <a:rPr lang="en-US" dirty="0">
                <a:solidFill>
                  <a:prstClr val="white"/>
                </a:solidFill>
                <a:latin typeface="Intel Clear"/>
              </a:rPr>
            </a:br>
            <a:r>
              <a:rPr lang="en-US" dirty="0">
                <a:solidFill>
                  <a:prstClr val="white"/>
                </a:solidFill>
                <a:latin typeface="Intel Clear"/>
              </a:rPr>
              <a:t>and Performance Optimization</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Easy Migration From </a:t>
            </a:r>
            <a:br>
              <a:rPr lang="en-US" dirty="0">
                <a:solidFill>
                  <a:prstClr val="white"/>
                </a:solidFill>
                <a:latin typeface="Intel Clear"/>
              </a:rPr>
            </a:br>
            <a:r>
              <a:rPr lang="en-US" dirty="0">
                <a:solidFill>
                  <a:prstClr val="white"/>
                </a:solidFill>
                <a:latin typeface="Intel Clear"/>
              </a:rPr>
              <a:t>Arduino Create*</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Integrates Analyzers </a:t>
            </a:r>
            <a:br>
              <a:rPr lang="en-US" dirty="0">
                <a:solidFill>
                  <a:prstClr val="white"/>
                </a:solidFill>
                <a:latin typeface="Intel Clear"/>
              </a:rPr>
            </a:br>
            <a:r>
              <a:rPr lang="en-US" dirty="0">
                <a:solidFill>
                  <a:prstClr val="white"/>
                </a:solidFill>
                <a:latin typeface="Intel Clear"/>
              </a:rPr>
              <a:t>and Debug Tools</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Leverages Sample </a:t>
            </a:r>
            <a:br>
              <a:rPr lang="en-US" dirty="0">
                <a:solidFill>
                  <a:prstClr val="white"/>
                </a:solidFill>
                <a:latin typeface="Intel Clear"/>
              </a:rPr>
            </a:br>
            <a:r>
              <a:rPr lang="en-US" dirty="0">
                <a:solidFill>
                  <a:prstClr val="white"/>
                </a:solidFill>
                <a:latin typeface="Intel Clear"/>
              </a:rPr>
              <a:t>Codes in the Kit</a:t>
            </a:r>
          </a:p>
        </p:txBody>
      </p:sp>
      <p:sp>
        <p:nvSpPr>
          <p:cNvPr id="23" name="Slide Number Placeholder 4">
            <a:extLst>
              <a:ext uri="{FF2B5EF4-FFF2-40B4-BE49-F238E27FC236}">
                <a16:creationId xmlns:a16="http://schemas.microsoft.com/office/drawing/2014/main" xmlns="" id="{E583EABD-40FC-4914-B932-1DE198B1A588}"/>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6</a:t>
            </a:fld>
            <a:endParaRPr lang="en-US" dirty="0"/>
          </a:p>
        </p:txBody>
      </p:sp>
    </p:spTree>
    <p:extLst>
      <p:ext uri="{BB962C8B-B14F-4D97-AF65-F5344CB8AC3E}">
        <p14:creationId xmlns:p14="http://schemas.microsoft.com/office/powerpoint/2010/main" val="20003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A0AE8-5F72-404F-9460-5B8781F449A9}"/>
              </a:ext>
            </a:extLst>
          </p:cNvPr>
          <p:cNvSpPr>
            <a:spLocks noGrp="1"/>
          </p:cNvSpPr>
          <p:nvPr>
            <p:ph type="title"/>
          </p:nvPr>
        </p:nvSpPr>
        <p:spPr>
          <a:xfrm>
            <a:off x="471950" y="304701"/>
            <a:ext cx="11248101" cy="652486"/>
          </a:xfrm>
        </p:spPr>
        <p:txBody>
          <a:bodyPr/>
          <a:lstStyle/>
          <a:p>
            <a:r>
              <a:rPr lang="en-US" dirty="0"/>
              <a:t>Developer Kits Accelerate Design of Innovative Solutions</a:t>
            </a:r>
          </a:p>
        </p:txBody>
      </p:sp>
      <p:grpSp>
        <p:nvGrpSpPr>
          <p:cNvPr id="14" name="Group 13">
            <a:extLst>
              <a:ext uri="{FF2B5EF4-FFF2-40B4-BE49-F238E27FC236}">
                <a16:creationId xmlns:a16="http://schemas.microsoft.com/office/drawing/2014/main" xmlns="" id="{1EA2520D-D3A0-4ED4-99FF-FFBBBEA14E22}"/>
              </a:ext>
            </a:extLst>
          </p:cNvPr>
          <p:cNvGrpSpPr/>
          <p:nvPr/>
        </p:nvGrpSpPr>
        <p:grpSpPr>
          <a:xfrm>
            <a:off x="7214836" y="1710979"/>
            <a:ext cx="4121101" cy="3731175"/>
            <a:chOff x="7214836" y="1710979"/>
            <a:chExt cx="4121101" cy="3731175"/>
          </a:xfrm>
        </p:grpSpPr>
        <p:sp>
          <p:nvSpPr>
            <p:cNvPr id="30" name="Rounded Rectangle 50">
              <a:extLst>
                <a:ext uri="{FF2B5EF4-FFF2-40B4-BE49-F238E27FC236}">
                  <a16:creationId xmlns:a16="http://schemas.microsoft.com/office/drawing/2014/main" xmlns="" id="{FC45E4F6-93F3-4CFA-88F3-17E715C9325D}"/>
                </a:ext>
              </a:extLst>
            </p:cNvPr>
            <p:cNvSpPr/>
            <p:nvPr/>
          </p:nvSpPr>
          <p:spPr>
            <a:xfrm>
              <a:off x="7214836" y="3254595"/>
              <a:ext cx="4121101"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11" name="Rectangle 10">
              <a:extLst>
                <a:ext uri="{FF2B5EF4-FFF2-40B4-BE49-F238E27FC236}">
                  <a16:creationId xmlns:a16="http://schemas.microsoft.com/office/drawing/2014/main" xmlns="" id="{F0DEBBAE-39CA-423D-8F3B-3BDFE4790F68}"/>
                </a:ext>
              </a:extLst>
            </p:cNvPr>
            <p:cNvSpPr/>
            <p:nvPr/>
          </p:nvSpPr>
          <p:spPr>
            <a:xfrm>
              <a:off x="7956539" y="3303663"/>
              <a:ext cx="2618024" cy="461665"/>
            </a:xfrm>
            <a:prstGeom prst="rect">
              <a:avLst/>
            </a:prstGeom>
          </p:spPr>
          <p:txBody>
            <a:bodyPr wrap="none">
              <a:spAutoFit/>
            </a:bodyPr>
            <a:lstStyle/>
            <a:p>
              <a:pPr algn="ctr" defTabSz="1219170">
                <a:defRPr/>
              </a:pPr>
              <a:r>
                <a:rPr lang="en-US" sz="2400" kern="0" dirty="0">
                  <a:latin typeface="Intel Clear Pro LowercaseSelect" panose="020B0804020202060204" pitchFamily="34" charset="0"/>
                </a:rPr>
                <a:t>i</a:t>
              </a:r>
              <a:r>
                <a:rPr lang="en-US" sz="2400" kern="0" dirty="0">
                  <a:latin typeface="Intel Clear Pro"/>
                </a:rPr>
                <a:t>E</a:t>
              </a:r>
              <a:r>
                <a:rPr lang="en-US" sz="2400" kern="0" dirty="0">
                  <a:latin typeface="Intel Clear Pro LowercaseSelect" panose="020B0804020202060204" pitchFamily="34" charset="0"/>
                </a:rPr>
                <a:t>i</a:t>
              </a:r>
              <a:r>
                <a:rPr lang="en-US" sz="2400" kern="0" dirty="0">
                  <a:latin typeface="Intel Clear Pro"/>
                </a:rPr>
                <a:t> TANK aIot Development Kit</a:t>
              </a:r>
            </a:p>
          </p:txBody>
        </p:sp>
        <p:pic>
          <p:nvPicPr>
            <p:cNvPr id="5" name="Picture 4">
              <a:extLst>
                <a:ext uri="{FF2B5EF4-FFF2-40B4-BE49-F238E27FC236}">
                  <a16:creationId xmlns:a16="http://schemas.microsoft.com/office/drawing/2014/main" xmlns="" id="{9E3085EE-F337-4B72-AACC-ED2EA061F2AA}"/>
                </a:ext>
              </a:extLst>
            </p:cNvPr>
            <p:cNvPicPr>
              <a:picLocks noChangeAspect="1"/>
            </p:cNvPicPr>
            <p:nvPr/>
          </p:nvPicPr>
          <p:blipFill>
            <a:blip r:embed="rId3"/>
            <a:stretch>
              <a:fillRect/>
            </a:stretch>
          </p:blipFill>
          <p:spPr>
            <a:xfrm>
              <a:off x="7956539" y="1710979"/>
              <a:ext cx="1907549" cy="1297134"/>
            </a:xfrm>
            <a:prstGeom prst="rect">
              <a:avLst/>
            </a:prstGeom>
          </p:spPr>
        </p:pic>
        <p:sp>
          <p:nvSpPr>
            <p:cNvPr id="18" name="Rounded Rectangle 17"/>
            <p:cNvSpPr/>
            <p:nvPr/>
          </p:nvSpPr>
          <p:spPr>
            <a:xfrm>
              <a:off x="7380827" y="3762041"/>
              <a:ext cx="3809962" cy="168011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solidFill>
                    <a:schemeClr val="tx1"/>
                  </a:solidFill>
                </a:rPr>
                <a:t>Demanding</a:t>
              </a:r>
              <a:r>
                <a:rPr lang="en-US" sz="1400" dirty="0"/>
                <a:t> computer vision/deep learning applications (multi-camera environments)</a:t>
              </a:r>
            </a:p>
            <a:p>
              <a:pPr marL="169863" indent="-169863">
                <a:spcAft>
                  <a:spcPts val="200"/>
                </a:spcAft>
                <a:buClr>
                  <a:schemeClr val="tx2"/>
                </a:buClr>
                <a:buFont typeface="Wingdings" panose="05000000000000000000" pitchFamily="2" charset="2"/>
                <a:buChar char="§"/>
              </a:pPr>
              <a:r>
                <a:rPr lang="en-US" sz="1400" dirty="0"/>
                <a:t>Commercial production ready development</a:t>
              </a:r>
            </a:p>
            <a:p>
              <a:pPr marL="169863" indent="-169863">
                <a:spcAft>
                  <a:spcPts val="200"/>
                </a:spcAft>
                <a:buClr>
                  <a:schemeClr val="tx2"/>
                </a:buClr>
                <a:buFont typeface="Wingdings" panose="05000000000000000000" pitchFamily="2" charset="2"/>
                <a:buChar char="§"/>
              </a:pPr>
              <a:r>
                <a:rPr lang="en-US" sz="1400" dirty="0"/>
                <a:t>Built-in scaled support for complex/parallel video streams</a:t>
              </a:r>
            </a:p>
          </p:txBody>
        </p:sp>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93863" y="2482683"/>
              <a:ext cx="640080" cy="631840"/>
            </a:xfrm>
            <a:prstGeom prst="rect">
              <a:avLst/>
            </a:prstGeom>
            <a:effectLst>
              <a:outerShdw blurRad="50800" dist="38100" dir="2700000" algn="tl" rotWithShape="0">
                <a:prstClr val="black">
                  <a:alpha val="40000"/>
                </a:prstClr>
              </a:outerShdw>
            </a:effectLst>
          </p:spPr>
        </p:pic>
      </p:grpSp>
      <p:grpSp>
        <p:nvGrpSpPr>
          <p:cNvPr id="8" name="Group 7">
            <a:extLst>
              <a:ext uri="{FF2B5EF4-FFF2-40B4-BE49-F238E27FC236}">
                <a16:creationId xmlns:a16="http://schemas.microsoft.com/office/drawing/2014/main" xmlns="" id="{C393EFA0-B9F6-41EB-A86D-65295F31F02F}"/>
              </a:ext>
            </a:extLst>
          </p:cNvPr>
          <p:cNvGrpSpPr/>
          <p:nvPr/>
        </p:nvGrpSpPr>
        <p:grpSpPr>
          <a:xfrm>
            <a:off x="863804" y="1765995"/>
            <a:ext cx="3030052" cy="3756268"/>
            <a:chOff x="863804" y="1765995"/>
            <a:chExt cx="3030052" cy="3756268"/>
          </a:xfrm>
        </p:grpSpPr>
        <p:sp>
          <p:nvSpPr>
            <p:cNvPr id="31" name="Rounded Rectangle 50">
              <a:extLst>
                <a:ext uri="{FF2B5EF4-FFF2-40B4-BE49-F238E27FC236}">
                  <a16:creationId xmlns:a16="http://schemas.microsoft.com/office/drawing/2014/main" xmlns="" id="{0B293476-29C2-4F2C-97E8-3FA40573CBCB}"/>
                </a:ext>
              </a:extLst>
            </p:cNvPr>
            <p:cNvSpPr/>
            <p:nvPr/>
          </p:nvSpPr>
          <p:spPr>
            <a:xfrm>
              <a:off x="863804" y="3254595"/>
              <a:ext cx="3030052"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13" name="Rectangle 12">
              <a:extLst>
                <a:ext uri="{FF2B5EF4-FFF2-40B4-BE49-F238E27FC236}">
                  <a16:creationId xmlns:a16="http://schemas.microsoft.com/office/drawing/2014/main" xmlns="" id="{E5A806FA-A273-4C97-B3F7-2DCE1834129B}"/>
                </a:ext>
              </a:extLst>
            </p:cNvPr>
            <p:cNvSpPr/>
            <p:nvPr/>
          </p:nvSpPr>
          <p:spPr>
            <a:xfrm>
              <a:off x="983700" y="3303663"/>
              <a:ext cx="2719014" cy="461665"/>
            </a:xfrm>
            <a:prstGeom prst="rect">
              <a:avLst/>
            </a:prstGeom>
          </p:spPr>
          <p:txBody>
            <a:bodyPr wrap="none">
              <a:spAutoFit/>
            </a:bodyPr>
            <a:lstStyle/>
            <a:p>
              <a:pPr algn="ctr" defTabSz="1219170">
                <a:defRPr/>
              </a:pPr>
              <a:r>
                <a:rPr lang="en-US" sz="2400" kern="0" dirty="0">
                  <a:latin typeface="Intel Clear Pro"/>
                </a:rPr>
                <a:t>UP2 grove IoT development Kit</a:t>
              </a:r>
            </a:p>
          </p:txBody>
        </p:sp>
        <p:pic>
          <p:nvPicPr>
            <p:cNvPr id="6" name="Picture 5"/>
            <p:cNvPicPr>
              <a:picLocks noChangeAspect="1"/>
            </p:cNvPicPr>
            <p:nvPr/>
          </p:nvPicPr>
          <p:blipFill>
            <a:blip r:embed="rId5"/>
            <a:stretch>
              <a:fillRect/>
            </a:stretch>
          </p:blipFill>
          <p:spPr>
            <a:xfrm>
              <a:off x="1373193" y="1765995"/>
              <a:ext cx="1259308" cy="1259308"/>
            </a:xfrm>
            <a:prstGeom prst="rect">
              <a:avLst/>
            </a:prstGeom>
          </p:spPr>
        </p:pic>
        <p:sp>
          <p:nvSpPr>
            <p:cNvPr id="9" name="Rounded Rectangle 8"/>
            <p:cNvSpPr/>
            <p:nvPr/>
          </p:nvSpPr>
          <p:spPr>
            <a:xfrm>
              <a:off x="976303" y="3788146"/>
              <a:ext cx="2666531" cy="173411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t>Versatile, broad prototype application</a:t>
              </a:r>
            </a:p>
            <a:p>
              <a:pPr marL="169863" indent="-169863">
                <a:spcAft>
                  <a:spcPts val="200"/>
                </a:spcAft>
                <a:buClr>
                  <a:schemeClr val="tx2"/>
                </a:buClr>
                <a:buFont typeface="Wingdings" panose="05000000000000000000" pitchFamily="2" charset="2"/>
                <a:buChar char="§"/>
              </a:pPr>
              <a:r>
                <a:rPr lang="en-US" sz="1400" dirty="0"/>
                <a:t>Traditional computer vision – Non-inference based training/learning</a:t>
              </a:r>
            </a:p>
            <a:p>
              <a:pPr marL="169863" indent="-169863">
                <a:spcAft>
                  <a:spcPts val="200"/>
                </a:spcAft>
                <a:buClr>
                  <a:schemeClr val="tx2"/>
                </a:buClr>
                <a:buFont typeface="Wingdings" panose="05000000000000000000" pitchFamily="2" charset="2"/>
                <a:buChar char="§"/>
              </a:pPr>
              <a:r>
                <a:rPr lang="en-US" sz="1400" dirty="0"/>
                <a:t>Basic essential components</a:t>
              </a:r>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8999" y="2484328"/>
              <a:ext cx="640080" cy="640080"/>
            </a:xfrm>
            <a:prstGeom prst="rect">
              <a:avLst/>
            </a:prstGeom>
          </p:spPr>
        </p:pic>
      </p:grpSp>
      <p:grpSp>
        <p:nvGrpSpPr>
          <p:cNvPr id="12" name="Group 11">
            <a:extLst>
              <a:ext uri="{FF2B5EF4-FFF2-40B4-BE49-F238E27FC236}">
                <a16:creationId xmlns:a16="http://schemas.microsoft.com/office/drawing/2014/main" xmlns="" id="{FD8297AB-0D31-44DC-91DF-CDD437913D63}"/>
              </a:ext>
            </a:extLst>
          </p:cNvPr>
          <p:cNvGrpSpPr/>
          <p:nvPr/>
        </p:nvGrpSpPr>
        <p:grpSpPr>
          <a:xfrm>
            <a:off x="4069124" y="1779120"/>
            <a:ext cx="2970444" cy="3697845"/>
            <a:chOff x="4069124" y="1779120"/>
            <a:chExt cx="2970444" cy="3697845"/>
          </a:xfrm>
        </p:grpSpPr>
        <p:sp>
          <p:nvSpPr>
            <p:cNvPr id="29" name="Rounded Rectangle 50">
              <a:extLst>
                <a:ext uri="{FF2B5EF4-FFF2-40B4-BE49-F238E27FC236}">
                  <a16:creationId xmlns:a16="http://schemas.microsoft.com/office/drawing/2014/main" xmlns="" id="{989CA1E5-02C6-4303-B105-96F9D22833FB}"/>
                </a:ext>
              </a:extLst>
            </p:cNvPr>
            <p:cNvSpPr/>
            <p:nvPr/>
          </p:nvSpPr>
          <p:spPr>
            <a:xfrm>
              <a:off x="4069124" y="3254595"/>
              <a:ext cx="2970444"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pic>
          <p:nvPicPr>
            <p:cNvPr id="10" name="Picture 9">
              <a:extLst>
                <a:ext uri="{FF2B5EF4-FFF2-40B4-BE49-F238E27FC236}">
                  <a16:creationId xmlns:a16="http://schemas.microsoft.com/office/drawing/2014/main" xmlns="" id="{3E1D15D3-82C6-4F66-9B26-DC1DE44A17C4}"/>
                </a:ext>
              </a:extLst>
            </p:cNvPr>
            <p:cNvPicPr>
              <a:picLocks noChangeAspect="1"/>
            </p:cNvPicPr>
            <p:nvPr/>
          </p:nvPicPr>
          <p:blipFill>
            <a:blip r:embed="rId7"/>
            <a:stretch>
              <a:fillRect/>
            </a:stretch>
          </p:blipFill>
          <p:spPr>
            <a:xfrm>
              <a:off x="4258436" y="1779120"/>
              <a:ext cx="1846603" cy="1257369"/>
            </a:xfrm>
            <a:prstGeom prst="rect">
              <a:avLst/>
            </a:prstGeom>
          </p:spPr>
        </p:pic>
        <p:sp>
          <p:nvSpPr>
            <p:cNvPr id="23" name="Rectangle 22">
              <a:extLst>
                <a:ext uri="{FF2B5EF4-FFF2-40B4-BE49-F238E27FC236}">
                  <a16:creationId xmlns:a16="http://schemas.microsoft.com/office/drawing/2014/main" xmlns="" id="{E5A806FA-A273-4C97-B3F7-2DCE1834129B}"/>
                </a:ext>
              </a:extLst>
            </p:cNvPr>
            <p:cNvSpPr/>
            <p:nvPr/>
          </p:nvSpPr>
          <p:spPr>
            <a:xfrm>
              <a:off x="4167343" y="3303663"/>
              <a:ext cx="2630848" cy="461665"/>
            </a:xfrm>
            <a:prstGeom prst="rect">
              <a:avLst/>
            </a:prstGeom>
          </p:spPr>
          <p:txBody>
            <a:bodyPr wrap="none">
              <a:spAutoFit/>
            </a:bodyPr>
            <a:lstStyle/>
            <a:p>
              <a:pPr algn="ctr" defTabSz="1219170">
                <a:defRPr/>
              </a:pPr>
              <a:r>
                <a:rPr lang="en-US" sz="2400" kern="0" dirty="0">
                  <a:latin typeface="Intel Clear Pro"/>
                </a:rPr>
                <a:t>UP2 AI Vision development Kit</a:t>
              </a:r>
            </a:p>
          </p:txBody>
        </p:sp>
        <p:sp>
          <p:nvSpPr>
            <p:cNvPr id="17" name="Rounded Rectangle 16"/>
            <p:cNvSpPr/>
            <p:nvPr/>
          </p:nvSpPr>
          <p:spPr>
            <a:xfrm>
              <a:off x="4173132" y="3779078"/>
              <a:ext cx="2743200" cy="169788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t>Light computer vision/deep learning applications (1-2 cameras)</a:t>
              </a:r>
            </a:p>
            <a:p>
              <a:pPr marL="169863" indent="-169863">
                <a:spcAft>
                  <a:spcPts val="200"/>
                </a:spcAft>
                <a:buClr>
                  <a:schemeClr val="tx2"/>
                </a:buClr>
                <a:buFont typeface="Wingdings" panose="05000000000000000000" pitchFamily="2" charset="2"/>
                <a:buChar char="§"/>
              </a:pPr>
              <a:r>
                <a:rPr lang="en-US" sz="1400" dirty="0"/>
                <a:t>Conceptualization and early CV prototype development </a:t>
              </a:r>
            </a:p>
            <a:p>
              <a:pPr marL="169863" indent="-169863">
                <a:spcAft>
                  <a:spcPts val="200"/>
                </a:spcAft>
                <a:buClr>
                  <a:schemeClr val="tx2"/>
                </a:buClr>
                <a:buFont typeface="Wingdings" panose="05000000000000000000" pitchFamily="2" charset="2"/>
                <a:buChar char="§"/>
              </a:pPr>
              <a:r>
                <a:rPr lang="en-US" sz="1400" dirty="0"/>
                <a:t>Optional accelerator options</a:t>
              </a:r>
            </a:p>
          </p:txBody>
        </p:sp>
        <p:pic>
          <p:nvPicPr>
            <p:cNvPr id="28" name="Picture 2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063216" y="2464973"/>
              <a:ext cx="640080" cy="640080"/>
            </a:xfrm>
            <a:prstGeom prst="rect">
              <a:avLst/>
            </a:prstGeom>
          </p:spPr>
        </p:pic>
      </p:grpSp>
      <p:sp>
        <p:nvSpPr>
          <p:cNvPr id="20" name="Slide Number Placeholder 4">
            <a:extLst>
              <a:ext uri="{FF2B5EF4-FFF2-40B4-BE49-F238E27FC236}">
                <a16:creationId xmlns:a16="http://schemas.microsoft.com/office/drawing/2014/main" xmlns="" id="{3E6BBC28-5D37-4A1A-99BE-80F48E2BFDAF}"/>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7</a:t>
            </a:fld>
            <a:endParaRPr lang="en-US" dirty="0"/>
          </a:p>
        </p:txBody>
      </p:sp>
      <p:grpSp>
        <p:nvGrpSpPr>
          <p:cNvPr id="15" name="Group 14">
            <a:extLst>
              <a:ext uri="{FF2B5EF4-FFF2-40B4-BE49-F238E27FC236}">
                <a16:creationId xmlns:a16="http://schemas.microsoft.com/office/drawing/2014/main" xmlns="" id="{828A8C78-7BCE-4A60-A188-9362AC87D7F9}"/>
              </a:ext>
            </a:extLst>
          </p:cNvPr>
          <p:cNvGrpSpPr/>
          <p:nvPr/>
        </p:nvGrpSpPr>
        <p:grpSpPr>
          <a:xfrm>
            <a:off x="367510" y="5365488"/>
            <a:ext cx="11467189" cy="766585"/>
            <a:chOff x="367510" y="5365488"/>
            <a:chExt cx="11467189" cy="766585"/>
          </a:xfrm>
        </p:grpSpPr>
        <p:sp>
          <p:nvSpPr>
            <p:cNvPr id="3" name="Arrow: Left-Right 2">
              <a:extLst>
                <a:ext uri="{FF2B5EF4-FFF2-40B4-BE49-F238E27FC236}">
                  <a16:creationId xmlns:a16="http://schemas.microsoft.com/office/drawing/2014/main" xmlns="" id="{263CC668-AFFB-4386-83A1-87CF658B98DD}"/>
                </a:ext>
              </a:extLst>
            </p:cNvPr>
            <p:cNvSpPr/>
            <p:nvPr/>
          </p:nvSpPr>
          <p:spPr>
            <a:xfrm>
              <a:off x="367510" y="5365488"/>
              <a:ext cx="11467189" cy="766585"/>
            </a:xfrm>
            <a:prstGeom prst="leftRightArrow">
              <a:avLst>
                <a:gd name="adj1" fmla="val 629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entagon 14">
              <a:extLst>
                <a:ext uri="{FF2B5EF4-FFF2-40B4-BE49-F238E27FC236}">
                  <a16:creationId xmlns:a16="http://schemas.microsoft.com/office/drawing/2014/main" xmlns="" id="{A013EE47-00CE-4512-9109-E5ADC2E9AA7F}"/>
                </a:ext>
              </a:extLst>
            </p:cNvPr>
            <p:cNvSpPr/>
            <p:nvPr/>
          </p:nvSpPr>
          <p:spPr>
            <a:xfrm>
              <a:off x="663879" y="5472574"/>
              <a:ext cx="10797435" cy="552542"/>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Reduced time to prototype, expedite path to productization, and designed for scalability and extensibility</a:t>
              </a:r>
            </a:p>
            <a:p>
              <a:pPr algn="ctr"/>
              <a:r>
                <a:rPr lang="en-US" sz="1400" dirty="0">
                  <a:solidFill>
                    <a:schemeClr val="tx1"/>
                  </a:solidFill>
                </a:rPr>
                <a:t>All kits include the start-up essentials for a bootable development environment</a:t>
              </a:r>
            </a:p>
          </p:txBody>
        </p:sp>
      </p:grpSp>
    </p:spTree>
    <p:extLst>
      <p:ext uri="{BB962C8B-B14F-4D97-AF65-F5344CB8AC3E}">
        <p14:creationId xmlns:p14="http://schemas.microsoft.com/office/powerpoint/2010/main" val="242170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6840E-A609-9A45-8261-E71A907675FB}"/>
              </a:ext>
            </a:extLst>
          </p:cNvPr>
          <p:cNvSpPr>
            <a:spLocks noGrp="1"/>
          </p:cNvSpPr>
          <p:nvPr>
            <p:ph type="title"/>
          </p:nvPr>
        </p:nvSpPr>
        <p:spPr>
          <a:xfrm>
            <a:off x="443519" y="304701"/>
            <a:ext cx="11794316" cy="652486"/>
          </a:xfrm>
        </p:spPr>
        <p:txBody>
          <a:bodyPr/>
          <a:lstStyle/>
          <a:p>
            <a:r>
              <a:rPr lang="en-US" dirty="0"/>
              <a:t>SDKs—Common Tools for Heterogenous Silicon Development</a:t>
            </a:r>
          </a:p>
        </p:txBody>
      </p:sp>
      <p:grpSp>
        <p:nvGrpSpPr>
          <p:cNvPr id="7" name="Group 6">
            <a:extLst>
              <a:ext uri="{FF2B5EF4-FFF2-40B4-BE49-F238E27FC236}">
                <a16:creationId xmlns:a16="http://schemas.microsoft.com/office/drawing/2014/main" xmlns="" id="{3E0F312C-9F5A-4534-9667-19B28AF7312F}"/>
              </a:ext>
            </a:extLst>
          </p:cNvPr>
          <p:cNvGrpSpPr/>
          <p:nvPr/>
        </p:nvGrpSpPr>
        <p:grpSpPr>
          <a:xfrm>
            <a:off x="2729010" y="2161310"/>
            <a:ext cx="2144904" cy="3220088"/>
            <a:chOff x="2729010" y="2161310"/>
            <a:chExt cx="2144904" cy="3220088"/>
          </a:xfrm>
        </p:grpSpPr>
        <p:sp>
          <p:nvSpPr>
            <p:cNvPr id="20" name="Rounded Rectangle 50">
              <a:extLst>
                <a:ext uri="{FF2B5EF4-FFF2-40B4-BE49-F238E27FC236}">
                  <a16:creationId xmlns:a16="http://schemas.microsoft.com/office/drawing/2014/main" xmlns="" id="{A35A9723-856A-495B-A1CA-33FD80B37C46}"/>
                </a:ext>
              </a:extLst>
            </p:cNvPr>
            <p:cNvSpPr/>
            <p:nvPr/>
          </p:nvSpPr>
          <p:spPr>
            <a:xfrm>
              <a:off x="2729010"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5" name="Rectangle 4">
              <a:extLst>
                <a:ext uri="{FF2B5EF4-FFF2-40B4-BE49-F238E27FC236}">
                  <a16:creationId xmlns:a16="http://schemas.microsoft.com/office/drawing/2014/main" xmlns="" id="{EB953D86-1ED4-4774-AF58-57F21FF5570C}"/>
                </a:ext>
              </a:extLst>
            </p:cNvPr>
            <p:cNvSpPr/>
            <p:nvPr/>
          </p:nvSpPr>
          <p:spPr>
            <a:xfrm>
              <a:off x="2816552" y="3477255"/>
              <a:ext cx="1978580" cy="144559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Deliver Fast, </a:t>
              </a:r>
              <a:br>
                <a:rPr lang="en-US" sz="1600" dirty="0">
                  <a:solidFill>
                    <a:prstClr val="white"/>
                  </a:solidFill>
                  <a:latin typeface="Intel Clear"/>
                </a:rPr>
              </a:br>
              <a:r>
                <a:rPr lang="en-US" sz="1600" dirty="0">
                  <a:solidFill>
                    <a:prstClr val="white"/>
                  </a:solidFill>
                  <a:latin typeface="Intel Clear"/>
                </a:rPr>
                <a:t>High-Density </a:t>
              </a:r>
              <a:br>
                <a:rPr lang="en-US" sz="1600" dirty="0">
                  <a:solidFill>
                    <a:prstClr val="white"/>
                  </a:solidFill>
                  <a:latin typeface="Intel Clear"/>
                </a:rPr>
              </a:br>
              <a:r>
                <a:rPr lang="en-US" sz="1600" dirty="0">
                  <a:solidFill>
                    <a:prstClr val="white"/>
                  </a:solidFill>
                  <a:latin typeface="Intel Clear"/>
                </a:rPr>
                <a:t>Video and </a:t>
              </a:r>
              <a:br>
                <a:rPr lang="en-US" sz="1600" dirty="0">
                  <a:solidFill>
                    <a:prstClr val="white"/>
                  </a:solidFill>
                  <a:latin typeface="Intel Clear"/>
                </a:rPr>
              </a:br>
              <a:r>
                <a:rPr lang="en-US" sz="1600" dirty="0">
                  <a:solidFill>
                    <a:prstClr val="white"/>
                  </a:solidFill>
                  <a:latin typeface="Intel Clear"/>
                </a:rPr>
                <a:t>Image Processing</a:t>
              </a:r>
            </a:p>
          </p:txBody>
        </p:sp>
        <p:sp>
          <p:nvSpPr>
            <p:cNvPr id="16" name="Rectangle 15">
              <a:extLst>
                <a:ext uri="{FF2B5EF4-FFF2-40B4-BE49-F238E27FC236}">
                  <a16:creationId xmlns:a16="http://schemas.microsoft.com/office/drawing/2014/main" xmlns="" id="{6D7C18F4-168B-4500-8D4A-D58D974991A4}"/>
                </a:ext>
              </a:extLst>
            </p:cNvPr>
            <p:cNvSpPr/>
            <p:nvPr/>
          </p:nvSpPr>
          <p:spPr>
            <a:xfrm>
              <a:off x="2799052" y="2279363"/>
              <a:ext cx="2036824" cy="1092607"/>
            </a:xfrm>
            <a:prstGeom prst="rect">
              <a:avLst/>
            </a:prstGeom>
          </p:spPr>
          <p:txBody>
            <a:bodyPr wrap="square" anchor="b" anchorCtr="0">
              <a:spAutoFit/>
            </a:bodyPr>
            <a:lstStyle/>
            <a:p>
              <a:pPr algn="ctr" defTabSz="1219170">
                <a:lnSpc>
                  <a:spcPts val="2600"/>
                </a:lnSpc>
                <a:defRPr/>
              </a:pPr>
              <a:r>
                <a:rPr lang="en-US" sz="2800" kern="0" dirty="0">
                  <a:latin typeface="Intel Clear Pro"/>
                </a:rPr>
                <a:t>Intel® MEDIA SDK </a:t>
              </a:r>
              <a:br>
                <a:rPr lang="en-US" sz="2800" kern="0" dirty="0">
                  <a:latin typeface="Intel Clear Pro"/>
                </a:rPr>
              </a:br>
              <a:r>
                <a:rPr lang="en-US" sz="2800" kern="0" dirty="0">
                  <a:latin typeface="Intel Clear Pro"/>
                </a:rPr>
                <a:t>and  Intel® Media </a:t>
              </a:r>
            </a:p>
            <a:p>
              <a:pPr algn="ctr" defTabSz="1219170">
                <a:lnSpc>
                  <a:spcPts val="2600"/>
                </a:lnSpc>
                <a:defRPr/>
              </a:pPr>
              <a:r>
                <a:rPr lang="en-US" sz="2800" kern="0" dirty="0">
                  <a:latin typeface="Intel Clear Pro"/>
                </a:rPr>
                <a:t>Server studio</a:t>
              </a:r>
            </a:p>
          </p:txBody>
        </p:sp>
      </p:grpSp>
      <p:grpSp>
        <p:nvGrpSpPr>
          <p:cNvPr id="8" name="Group 7">
            <a:extLst>
              <a:ext uri="{FF2B5EF4-FFF2-40B4-BE49-F238E27FC236}">
                <a16:creationId xmlns:a16="http://schemas.microsoft.com/office/drawing/2014/main" xmlns="" id="{50FF559C-4F01-48FD-A8F9-A4E278CE9D84}"/>
              </a:ext>
            </a:extLst>
          </p:cNvPr>
          <p:cNvGrpSpPr/>
          <p:nvPr/>
        </p:nvGrpSpPr>
        <p:grpSpPr>
          <a:xfrm>
            <a:off x="4990646" y="2161310"/>
            <a:ext cx="2144904" cy="3220088"/>
            <a:chOff x="4990646" y="2161310"/>
            <a:chExt cx="2144904" cy="3220088"/>
          </a:xfrm>
        </p:grpSpPr>
        <p:sp>
          <p:nvSpPr>
            <p:cNvPr id="27" name="Rounded Rectangle 50">
              <a:extLst>
                <a:ext uri="{FF2B5EF4-FFF2-40B4-BE49-F238E27FC236}">
                  <a16:creationId xmlns:a16="http://schemas.microsoft.com/office/drawing/2014/main" xmlns="" id="{E44405A5-7E82-479F-B301-488EF2189B48}"/>
                </a:ext>
              </a:extLst>
            </p:cNvPr>
            <p:cNvSpPr/>
            <p:nvPr/>
          </p:nvSpPr>
          <p:spPr>
            <a:xfrm>
              <a:off x="4990646"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6" name="Rectangle 5">
              <a:extLst>
                <a:ext uri="{FF2B5EF4-FFF2-40B4-BE49-F238E27FC236}">
                  <a16:creationId xmlns:a16="http://schemas.microsoft.com/office/drawing/2014/main" xmlns="" id="{17911325-B0DC-407B-B23D-ADE1B3977898}"/>
                </a:ext>
              </a:extLst>
            </p:cNvPr>
            <p:cNvSpPr/>
            <p:nvPr/>
          </p:nvSpPr>
          <p:spPr>
            <a:xfrm>
              <a:off x="5050485" y="3477255"/>
              <a:ext cx="2019708" cy="135507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Customize </a:t>
              </a:r>
              <a:br>
                <a:rPr lang="en-US" sz="1600" dirty="0">
                  <a:solidFill>
                    <a:prstClr val="white"/>
                  </a:solidFill>
                  <a:latin typeface="Intel Clear"/>
                </a:rPr>
              </a:br>
              <a:r>
                <a:rPr lang="en-US" sz="1600" dirty="0">
                  <a:solidFill>
                    <a:prstClr val="white"/>
                  </a:solidFill>
                  <a:latin typeface="Intel Clear"/>
                </a:rPr>
                <a:t>Solutions, Optimize </a:t>
              </a:r>
              <a:br>
                <a:rPr lang="en-US" sz="1600" dirty="0">
                  <a:solidFill>
                    <a:prstClr val="white"/>
                  </a:solidFill>
                  <a:latin typeface="Intel Clear"/>
                </a:rPr>
              </a:br>
              <a:r>
                <a:rPr lang="en-US" sz="1600" dirty="0">
                  <a:solidFill>
                    <a:prstClr val="white"/>
                  </a:solidFill>
                  <a:latin typeface="Intel Clear"/>
                </a:rPr>
                <a:t>Compute with </a:t>
              </a:r>
              <a:br>
                <a:rPr lang="en-US" sz="1600" dirty="0">
                  <a:solidFill>
                    <a:prstClr val="white"/>
                  </a:solidFill>
                  <a:latin typeface="Intel Clear"/>
                </a:rPr>
              </a:br>
              <a:r>
                <a:rPr lang="en-US" sz="1600" dirty="0">
                  <a:solidFill>
                    <a:prstClr val="white"/>
                  </a:solidFill>
                  <a:latin typeface="Intel Clear"/>
                </a:rPr>
                <a:t>Intel® Graphics</a:t>
              </a:r>
            </a:p>
          </p:txBody>
        </p:sp>
        <p:sp>
          <p:nvSpPr>
            <p:cNvPr id="17" name="Rectangle 16">
              <a:extLst>
                <a:ext uri="{FF2B5EF4-FFF2-40B4-BE49-F238E27FC236}">
                  <a16:creationId xmlns:a16="http://schemas.microsoft.com/office/drawing/2014/main" xmlns="" id="{59304AA1-1E28-41B7-A7D8-F73D5A7E1EFC}"/>
                </a:ext>
              </a:extLst>
            </p:cNvPr>
            <p:cNvSpPr/>
            <p:nvPr/>
          </p:nvSpPr>
          <p:spPr>
            <a:xfrm>
              <a:off x="5258227" y="2279363"/>
              <a:ext cx="1584460" cy="1092607"/>
            </a:xfrm>
            <a:prstGeom prst="rect">
              <a:avLst/>
            </a:prstGeom>
          </p:spPr>
          <p:txBody>
            <a:bodyPr wrap="square" anchor="b" anchorCtr="0">
              <a:spAutoFit/>
            </a:bodyPr>
            <a:lstStyle/>
            <a:p>
              <a:pPr algn="ctr" defTabSz="1219170">
                <a:lnSpc>
                  <a:spcPts val="2600"/>
                </a:lnSpc>
                <a:defRPr/>
              </a:pPr>
              <a:r>
                <a:rPr lang="en-US" sz="2800" kern="0" dirty="0">
                  <a:latin typeface="Intel Clear Pro"/>
                </a:rPr>
                <a:t>Intel® SDK </a:t>
              </a:r>
              <a:br>
                <a:rPr lang="en-US" sz="2800" kern="0" dirty="0">
                  <a:latin typeface="Intel Clear Pro"/>
                </a:rPr>
              </a:br>
              <a:r>
                <a:rPr lang="en-US" sz="2800" kern="0" dirty="0">
                  <a:latin typeface="Intel Clear Pro"/>
                </a:rPr>
                <a:t>for OpenCL</a:t>
              </a:r>
              <a:r>
                <a:rPr lang="en-US" sz="2800" dirty="0">
                  <a:latin typeface="Intel Clear Pro"/>
                </a:rPr>
                <a:t>™ </a:t>
              </a:r>
              <a:br>
                <a:rPr lang="en-US" sz="2800" dirty="0">
                  <a:latin typeface="Intel Clear Pro"/>
                </a:rPr>
              </a:br>
              <a:r>
                <a:rPr lang="en-US" sz="2800" dirty="0">
                  <a:latin typeface="Intel Clear Pro"/>
                </a:rPr>
                <a:t>Applications</a:t>
              </a:r>
              <a:endParaRPr lang="en-US" sz="2800" kern="0" dirty="0">
                <a:latin typeface="Intel Clear Pro"/>
              </a:endParaRPr>
            </a:p>
          </p:txBody>
        </p:sp>
      </p:grpSp>
      <p:grpSp>
        <p:nvGrpSpPr>
          <p:cNvPr id="3" name="Group 2">
            <a:extLst>
              <a:ext uri="{FF2B5EF4-FFF2-40B4-BE49-F238E27FC236}">
                <a16:creationId xmlns:a16="http://schemas.microsoft.com/office/drawing/2014/main" xmlns="" id="{8CEE8181-A115-4B8B-A520-F659BB2FF4F6}"/>
              </a:ext>
            </a:extLst>
          </p:cNvPr>
          <p:cNvGrpSpPr/>
          <p:nvPr/>
        </p:nvGrpSpPr>
        <p:grpSpPr>
          <a:xfrm>
            <a:off x="462247" y="2161310"/>
            <a:ext cx="2144904" cy="3220088"/>
            <a:chOff x="462247" y="2161310"/>
            <a:chExt cx="2144904" cy="3220088"/>
          </a:xfrm>
        </p:grpSpPr>
        <p:sp>
          <p:nvSpPr>
            <p:cNvPr id="30" name="Rounded Rectangle 50">
              <a:extLst>
                <a:ext uri="{FF2B5EF4-FFF2-40B4-BE49-F238E27FC236}">
                  <a16:creationId xmlns:a16="http://schemas.microsoft.com/office/drawing/2014/main" xmlns="" id="{1DA64B8F-BDB5-45AF-A993-3A82AEF8E699}"/>
                </a:ext>
              </a:extLst>
            </p:cNvPr>
            <p:cNvSpPr/>
            <p:nvPr/>
          </p:nvSpPr>
          <p:spPr>
            <a:xfrm>
              <a:off x="462247"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4" name="Rectangle 3">
              <a:extLst>
                <a:ext uri="{FF2B5EF4-FFF2-40B4-BE49-F238E27FC236}">
                  <a16:creationId xmlns:a16="http://schemas.microsoft.com/office/drawing/2014/main" xmlns="" id="{EECA6280-7BAE-43DE-A6F3-D5242A2C7949}"/>
                </a:ext>
              </a:extLst>
            </p:cNvPr>
            <p:cNvSpPr/>
            <p:nvPr/>
          </p:nvSpPr>
          <p:spPr>
            <a:xfrm>
              <a:off x="505655" y="3477255"/>
              <a:ext cx="2068220" cy="144559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Accelerate Computer Vision, </a:t>
              </a:r>
              <a:br>
                <a:rPr lang="en-US" sz="1600" dirty="0">
                  <a:solidFill>
                    <a:prstClr val="white"/>
                  </a:solidFill>
                  <a:latin typeface="Intel Clear"/>
                </a:rPr>
              </a:br>
              <a:r>
                <a:rPr lang="en-US" sz="1600" dirty="0">
                  <a:solidFill>
                    <a:prstClr val="white"/>
                  </a:solidFill>
                  <a:latin typeface="Intel Clear"/>
                </a:rPr>
                <a:t>Integrate Deep </a:t>
              </a:r>
              <a:br>
                <a:rPr lang="en-US" sz="1600" dirty="0">
                  <a:solidFill>
                    <a:prstClr val="white"/>
                  </a:solidFill>
                  <a:latin typeface="Intel Clear"/>
                </a:rPr>
              </a:br>
              <a:r>
                <a:rPr lang="en-US" sz="1600" dirty="0">
                  <a:solidFill>
                    <a:prstClr val="white"/>
                  </a:solidFill>
                  <a:latin typeface="Intel Clear"/>
                </a:rPr>
                <a:t>Learning Inference</a:t>
              </a:r>
            </a:p>
          </p:txBody>
        </p:sp>
        <p:sp>
          <p:nvSpPr>
            <p:cNvPr id="18" name="Rectangle 17">
              <a:extLst>
                <a:ext uri="{FF2B5EF4-FFF2-40B4-BE49-F238E27FC236}">
                  <a16:creationId xmlns:a16="http://schemas.microsoft.com/office/drawing/2014/main" xmlns="" id="{53946606-3D7A-4373-A99F-F0F3B5C08BD1}"/>
                </a:ext>
              </a:extLst>
            </p:cNvPr>
            <p:cNvSpPr/>
            <p:nvPr/>
          </p:nvSpPr>
          <p:spPr>
            <a:xfrm>
              <a:off x="937031" y="2612788"/>
              <a:ext cx="1205778" cy="759182"/>
            </a:xfrm>
            <a:prstGeom prst="rect">
              <a:avLst/>
            </a:prstGeom>
          </p:spPr>
          <p:txBody>
            <a:bodyPr wrap="none" anchor="b" anchorCtr="0">
              <a:spAutoFit/>
            </a:bodyPr>
            <a:lstStyle/>
            <a:p>
              <a:pPr algn="ctr" defTabSz="1219170">
                <a:lnSpc>
                  <a:spcPts val="2600"/>
                </a:lnSpc>
                <a:defRPr/>
              </a:pPr>
              <a:r>
                <a:rPr lang="en-US" sz="2800" kern="0" dirty="0">
                  <a:latin typeface="Intel Clear Pro"/>
                </a:rPr>
                <a:t>OpenVINO</a:t>
              </a:r>
              <a:r>
                <a:rPr lang="en-US" sz="2800" dirty="0">
                  <a:latin typeface="Intel Clear Pro"/>
                </a:rPr>
                <a:t>™</a:t>
              </a:r>
              <a:br>
                <a:rPr lang="en-US" sz="2800" dirty="0">
                  <a:latin typeface="Intel Clear Pro"/>
                </a:rPr>
              </a:br>
              <a:r>
                <a:rPr lang="en-US" sz="2800" dirty="0">
                  <a:latin typeface="Intel Clear Pro"/>
                </a:rPr>
                <a:t>Toolkit</a:t>
              </a:r>
              <a:endParaRPr lang="en-US" sz="2800" kern="0" dirty="0">
                <a:latin typeface="Intel Clear Pro"/>
              </a:endParaRPr>
            </a:p>
          </p:txBody>
        </p:sp>
      </p:grpSp>
      <p:grpSp>
        <p:nvGrpSpPr>
          <p:cNvPr id="9" name="Group 8">
            <a:extLst>
              <a:ext uri="{FF2B5EF4-FFF2-40B4-BE49-F238E27FC236}">
                <a16:creationId xmlns:a16="http://schemas.microsoft.com/office/drawing/2014/main" xmlns="" id="{CAE38BD3-FA08-400E-B59A-FB0AF7A48E82}"/>
              </a:ext>
            </a:extLst>
          </p:cNvPr>
          <p:cNvGrpSpPr/>
          <p:nvPr/>
        </p:nvGrpSpPr>
        <p:grpSpPr>
          <a:xfrm>
            <a:off x="7247977" y="2161310"/>
            <a:ext cx="2144904" cy="3448429"/>
            <a:chOff x="7247977" y="2161310"/>
            <a:chExt cx="2144904" cy="3448429"/>
          </a:xfrm>
        </p:grpSpPr>
        <p:sp>
          <p:nvSpPr>
            <p:cNvPr id="28" name="Rounded Rectangle 50">
              <a:extLst>
                <a:ext uri="{FF2B5EF4-FFF2-40B4-BE49-F238E27FC236}">
                  <a16:creationId xmlns:a16="http://schemas.microsoft.com/office/drawing/2014/main" xmlns="" id="{213030C5-568D-4C6C-807C-5A3CCF8A7229}"/>
                </a:ext>
              </a:extLst>
            </p:cNvPr>
            <p:cNvSpPr/>
            <p:nvPr/>
          </p:nvSpPr>
          <p:spPr>
            <a:xfrm>
              <a:off x="7247977"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2" name="Rectangle 21">
              <a:extLst>
                <a:ext uri="{FF2B5EF4-FFF2-40B4-BE49-F238E27FC236}">
                  <a16:creationId xmlns:a16="http://schemas.microsoft.com/office/drawing/2014/main" xmlns="" id="{23624481-7A4A-124F-86D2-1A330BAFA024}"/>
                </a:ext>
              </a:extLst>
            </p:cNvPr>
            <p:cNvSpPr/>
            <p:nvPr/>
          </p:nvSpPr>
          <p:spPr>
            <a:xfrm>
              <a:off x="7332736" y="3477255"/>
              <a:ext cx="1920758" cy="2132484"/>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lvl="0" algn="ctr" defTabSz="914327">
                <a:lnSpc>
                  <a:spcPct val="95000"/>
                </a:lnSpc>
                <a:spcBef>
                  <a:spcPts val="250"/>
                </a:spcBef>
                <a:spcAft>
                  <a:spcPts val="250"/>
                </a:spcAft>
                <a:defRPr/>
              </a:pPr>
              <a:r>
                <a:rPr lang="en-US" sz="1600" kern="0" dirty="0">
                  <a:solidFill>
                    <a:srgbClr val="FFC000"/>
                  </a:solidFill>
                </a:rPr>
                <a:t> </a:t>
              </a:r>
              <a:r>
                <a:rPr lang="en-US" sz="1600" kern="0" dirty="0">
                  <a:solidFill>
                    <a:prstClr val="white"/>
                  </a:solidFill>
                </a:rPr>
                <a:t>Remotely access a device to discover, activate, monitor, protect, and manage it independent of </a:t>
              </a:r>
              <a:br>
                <a:rPr lang="en-US" sz="1600" kern="0" dirty="0">
                  <a:solidFill>
                    <a:prstClr val="white"/>
                  </a:solidFill>
                </a:rPr>
              </a:br>
              <a:r>
                <a:rPr lang="en-US" sz="1600" kern="0" dirty="0">
                  <a:solidFill>
                    <a:prstClr val="white"/>
                  </a:solidFill>
                </a:rPr>
                <a:t>its power state</a:t>
              </a:r>
              <a:endParaRPr lang="en-US" sz="1600" kern="0" dirty="0">
                <a:solidFill>
                  <a:srgbClr val="FFC000"/>
                </a:solidFill>
              </a:endParaRPr>
            </a:p>
          </p:txBody>
        </p:sp>
        <p:sp>
          <p:nvSpPr>
            <p:cNvPr id="23" name="Rectangle 22">
              <a:extLst>
                <a:ext uri="{FF2B5EF4-FFF2-40B4-BE49-F238E27FC236}">
                  <a16:creationId xmlns:a16="http://schemas.microsoft.com/office/drawing/2014/main" xmlns="" id="{B3E29B5E-61DD-A849-B320-BF9E6403BA2D}"/>
                </a:ext>
              </a:extLst>
            </p:cNvPr>
            <p:cNvSpPr/>
            <p:nvPr/>
          </p:nvSpPr>
          <p:spPr>
            <a:xfrm>
              <a:off x="7351014" y="2279363"/>
              <a:ext cx="1904688" cy="1092607"/>
            </a:xfrm>
            <a:prstGeom prst="rect">
              <a:avLst/>
            </a:prstGeom>
          </p:spPr>
          <p:txBody>
            <a:bodyPr wrap="none" anchor="b" anchorCtr="0">
              <a:spAutoFit/>
            </a:bodyPr>
            <a:lstStyle/>
            <a:p>
              <a:pPr algn="ctr" defTabSz="1219170">
                <a:lnSpc>
                  <a:spcPts val="2600"/>
                </a:lnSpc>
                <a:defRPr/>
              </a:pPr>
              <a:r>
                <a:rPr lang="en-US" sz="2800" kern="0" dirty="0">
                  <a:latin typeface="Intel Clear Pro"/>
                </a:rPr>
                <a:t>Intel® Active </a:t>
              </a:r>
              <a:br>
                <a:rPr lang="en-US" sz="2800" kern="0" dirty="0">
                  <a:latin typeface="Intel Clear Pro"/>
                </a:rPr>
              </a:br>
              <a:r>
                <a:rPr lang="en-US" sz="2800" kern="0" dirty="0">
                  <a:latin typeface="Intel Clear Pro"/>
                </a:rPr>
                <a:t>management </a:t>
              </a:r>
            </a:p>
            <a:p>
              <a:pPr algn="ctr" defTabSz="1219170">
                <a:lnSpc>
                  <a:spcPts val="2600"/>
                </a:lnSpc>
                <a:defRPr/>
              </a:pPr>
              <a:r>
                <a:rPr lang="en-US" sz="2800" kern="0" dirty="0">
                  <a:latin typeface="Intel Clear Pro"/>
                </a:rPr>
                <a:t>technology (AMT)</a:t>
              </a:r>
            </a:p>
          </p:txBody>
        </p:sp>
      </p:grpSp>
      <p:grpSp>
        <p:nvGrpSpPr>
          <p:cNvPr id="10" name="Group 9">
            <a:extLst>
              <a:ext uri="{FF2B5EF4-FFF2-40B4-BE49-F238E27FC236}">
                <a16:creationId xmlns:a16="http://schemas.microsoft.com/office/drawing/2014/main" xmlns="" id="{C7785CFC-2BE2-4876-B818-4E90EBC6A6CB}"/>
              </a:ext>
            </a:extLst>
          </p:cNvPr>
          <p:cNvGrpSpPr/>
          <p:nvPr/>
        </p:nvGrpSpPr>
        <p:grpSpPr>
          <a:xfrm>
            <a:off x="9511078" y="2161310"/>
            <a:ext cx="2144904" cy="3220088"/>
            <a:chOff x="9511078" y="2161310"/>
            <a:chExt cx="2144904" cy="3220088"/>
          </a:xfrm>
        </p:grpSpPr>
        <p:sp>
          <p:nvSpPr>
            <p:cNvPr id="29" name="Rounded Rectangle 50">
              <a:extLst>
                <a:ext uri="{FF2B5EF4-FFF2-40B4-BE49-F238E27FC236}">
                  <a16:creationId xmlns:a16="http://schemas.microsoft.com/office/drawing/2014/main" xmlns="" id="{30FAD36E-6ACE-46B0-AE06-13D7FBA53BC0}"/>
                </a:ext>
              </a:extLst>
            </p:cNvPr>
            <p:cNvSpPr/>
            <p:nvPr/>
          </p:nvSpPr>
          <p:spPr>
            <a:xfrm>
              <a:off x="9511078"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5" name="Rectangle 24">
              <a:extLst>
                <a:ext uri="{FF2B5EF4-FFF2-40B4-BE49-F238E27FC236}">
                  <a16:creationId xmlns:a16="http://schemas.microsoft.com/office/drawing/2014/main" xmlns="" id="{D85CCEF3-9BAC-3A4C-A277-2C87E2354400}"/>
                </a:ext>
              </a:extLst>
            </p:cNvPr>
            <p:cNvSpPr/>
            <p:nvPr/>
          </p:nvSpPr>
          <p:spPr>
            <a:xfrm>
              <a:off x="9664642" y="3477255"/>
              <a:ext cx="1885768" cy="1257110"/>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tx1"/>
                  </a:solidFill>
                </a:rPr>
                <a:t>Easy, standardized connection and</a:t>
              </a:r>
            </a:p>
            <a:p>
              <a:pPr algn="ctr"/>
              <a:r>
                <a:rPr lang="en-US" sz="1600" dirty="0">
                  <a:solidFill>
                    <a:schemeClr val="tx1"/>
                  </a:solidFill>
                </a:rPr>
                <a:t>interface to over 400  to devices and sensors</a:t>
              </a:r>
            </a:p>
          </p:txBody>
        </p:sp>
        <p:sp>
          <p:nvSpPr>
            <p:cNvPr id="26" name="Rectangle 25">
              <a:extLst>
                <a:ext uri="{FF2B5EF4-FFF2-40B4-BE49-F238E27FC236}">
                  <a16:creationId xmlns:a16="http://schemas.microsoft.com/office/drawing/2014/main" xmlns="" id="{AA91D74E-D61C-5145-A52E-049E8DCF55FB}"/>
                </a:ext>
              </a:extLst>
            </p:cNvPr>
            <p:cNvSpPr/>
            <p:nvPr/>
          </p:nvSpPr>
          <p:spPr>
            <a:xfrm>
              <a:off x="10220677" y="2612788"/>
              <a:ext cx="764953" cy="759182"/>
            </a:xfrm>
            <a:prstGeom prst="rect">
              <a:avLst/>
            </a:prstGeom>
          </p:spPr>
          <p:txBody>
            <a:bodyPr wrap="none" anchor="b" anchorCtr="0">
              <a:spAutoFit/>
            </a:bodyPr>
            <a:lstStyle/>
            <a:p>
              <a:pPr algn="ctr" defTabSz="1219170">
                <a:lnSpc>
                  <a:spcPts val="2600"/>
                </a:lnSpc>
                <a:defRPr/>
              </a:pPr>
              <a:r>
                <a:rPr lang="en-US" sz="2800" kern="0" dirty="0">
                  <a:latin typeface="Intel Clear Pro"/>
                </a:rPr>
                <a:t>mRAA/</a:t>
              </a:r>
              <a:br>
                <a:rPr lang="en-US" sz="2800" kern="0" dirty="0">
                  <a:latin typeface="Intel Clear Pro"/>
                </a:rPr>
              </a:br>
              <a:r>
                <a:rPr lang="en-US" sz="2800" kern="0" dirty="0">
                  <a:latin typeface="Intel Clear Pro"/>
                </a:rPr>
                <a:t>UPM</a:t>
              </a:r>
            </a:p>
          </p:txBody>
        </p:sp>
      </p:grpSp>
      <p:sp>
        <p:nvSpPr>
          <p:cNvPr id="19" name="Slide Number Placeholder 4">
            <a:extLst>
              <a:ext uri="{FF2B5EF4-FFF2-40B4-BE49-F238E27FC236}">
                <a16:creationId xmlns:a16="http://schemas.microsoft.com/office/drawing/2014/main" xmlns="" id="{2B28488E-547A-4B01-8D5B-EB16FDF36E15}"/>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8</a:t>
            </a:fld>
            <a:endParaRPr lang="en-US" dirty="0"/>
          </a:p>
        </p:txBody>
      </p:sp>
    </p:spTree>
    <p:extLst>
      <p:ext uri="{BB962C8B-B14F-4D97-AF65-F5344CB8AC3E}">
        <p14:creationId xmlns:p14="http://schemas.microsoft.com/office/powerpoint/2010/main" val="364800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583F7C57-572A-48EA-9B60-BC0A5F9CAE97}"/>
              </a:ext>
            </a:extLst>
          </p:cNvPr>
          <p:cNvGrpSpPr/>
          <p:nvPr/>
        </p:nvGrpSpPr>
        <p:grpSpPr>
          <a:xfrm>
            <a:off x="663078" y="3217352"/>
            <a:ext cx="6812541" cy="1446550"/>
            <a:chOff x="1726141" y="3217352"/>
            <a:chExt cx="5749478" cy="1446550"/>
          </a:xfrm>
        </p:grpSpPr>
        <p:sp>
          <p:nvSpPr>
            <p:cNvPr id="49" name="Pentagon 11">
              <a:extLst>
                <a:ext uri="{FF2B5EF4-FFF2-40B4-BE49-F238E27FC236}">
                  <a16:creationId xmlns:a16="http://schemas.microsoft.com/office/drawing/2014/main" xmlns="" id="{F591BF96-01E8-42DA-B04A-7AD289CBE578}"/>
                </a:ext>
              </a:extLst>
            </p:cNvPr>
            <p:cNvSpPr/>
            <p:nvPr/>
          </p:nvSpPr>
          <p:spPr>
            <a:xfrm>
              <a:off x="1726141" y="3765053"/>
              <a:ext cx="5705500" cy="880763"/>
            </a:xfrm>
            <a:prstGeom prst="homePlate">
              <a:avLst>
                <a:gd name="adj" fmla="val 33297"/>
              </a:avLst>
            </a:prstGeom>
            <a:gradFill flip="none" rotWithShape="1">
              <a:gsLst>
                <a:gs pos="0">
                  <a:srgbClr val="0071C5">
                    <a:lumMod val="67000"/>
                    <a:alpha val="0"/>
                  </a:srgbClr>
                </a:gs>
                <a:gs pos="100000">
                  <a:schemeClr val="accent5"/>
                </a:gs>
                <a:gs pos="68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2" name="Rectangle 1">
              <a:extLst>
                <a:ext uri="{FF2B5EF4-FFF2-40B4-BE49-F238E27FC236}">
                  <a16:creationId xmlns:a16="http://schemas.microsoft.com/office/drawing/2014/main" xmlns="" id="{02357776-AE78-435F-B267-6969C90D4DF0}"/>
                </a:ext>
              </a:extLst>
            </p:cNvPr>
            <p:cNvSpPr/>
            <p:nvPr/>
          </p:nvSpPr>
          <p:spPr>
            <a:xfrm>
              <a:off x="3018494" y="3907739"/>
              <a:ext cx="4457125" cy="619721"/>
            </a:xfrm>
            <a:prstGeom prst="rect">
              <a:avLst/>
            </a:prstGeom>
          </p:spPr>
          <p:txBody>
            <a:bodyPr wrap="square">
              <a:spAutoFit/>
            </a:bodyPr>
            <a:lstStyle/>
            <a:p>
              <a:pPr defTabSz="1219170">
                <a:lnSpc>
                  <a:spcPct val="90000"/>
                </a:lnSpc>
                <a:spcBef>
                  <a:spcPts val="600"/>
                </a:spcBef>
                <a:buClr>
                  <a:srgbClr val="B1BABF"/>
                </a:buClr>
              </a:pPr>
              <a:r>
                <a:rPr lang="en-US" sz="1900" b="1" spc="-40" dirty="0">
                  <a:solidFill>
                    <a:prstClr val="white"/>
                  </a:solidFill>
                </a:rPr>
                <a:t>Code Samples and Tutorials, </a:t>
              </a:r>
              <a:br>
                <a:rPr lang="en-US" sz="1900" b="1" spc="-40" dirty="0">
                  <a:solidFill>
                    <a:prstClr val="white"/>
                  </a:solidFill>
                </a:rPr>
              </a:br>
              <a:r>
                <a:rPr lang="en-US" sz="1900" b="1" spc="-40" dirty="0">
                  <a:solidFill>
                    <a:prstClr val="white"/>
                  </a:solidFill>
                </a:rPr>
                <a:t>End-to-End Reference Implementations</a:t>
              </a:r>
              <a:endParaRPr lang="en-US" sz="1900" spc="-40" dirty="0">
                <a:solidFill>
                  <a:prstClr val="white"/>
                </a:solidFill>
              </a:endParaRPr>
            </a:p>
          </p:txBody>
        </p:sp>
        <p:sp>
          <p:nvSpPr>
            <p:cNvPr id="50" name="TextBox 49">
              <a:extLst>
                <a:ext uri="{FF2B5EF4-FFF2-40B4-BE49-F238E27FC236}">
                  <a16:creationId xmlns:a16="http://schemas.microsoft.com/office/drawing/2014/main" xmlns="" id="{65C52912-C695-436E-B242-76E393B6D722}"/>
                </a:ext>
              </a:extLst>
            </p:cNvPr>
            <p:cNvSpPr txBox="1"/>
            <p:nvPr/>
          </p:nvSpPr>
          <p:spPr>
            <a:xfrm>
              <a:off x="2109140" y="321735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grpSp>
      <p:grpSp>
        <p:nvGrpSpPr>
          <p:cNvPr id="3" name="Group 2">
            <a:extLst>
              <a:ext uri="{FF2B5EF4-FFF2-40B4-BE49-F238E27FC236}">
                <a16:creationId xmlns:a16="http://schemas.microsoft.com/office/drawing/2014/main" xmlns="" id="{66DD6E8A-B236-4EA9-9C55-229392307D13}"/>
              </a:ext>
            </a:extLst>
          </p:cNvPr>
          <p:cNvGrpSpPr/>
          <p:nvPr/>
        </p:nvGrpSpPr>
        <p:grpSpPr>
          <a:xfrm>
            <a:off x="671209" y="1169432"/>
            <a:ext cx="6760432" cy="1446550"/>
            <a:chOff x="1726141" y="1169432"/>
            <a:chExt cx="5705500" cy="1446550"/>
          </a:xfrm>
        </p:grpSpPr>
        <p:sp>
          <p:nvSpPr>
            <p:cNvPr id="54" name="Pentagon 11">
              <a:extLst>
                <a:ext uri="{FF2B5EF4-FFF2-40B4-BE49-F238E27FC236}">
                  <a16:creationId xmlns:a16="http://schemas.microsoft.com/office/drawing/2014/main" xmlns="" id="{C53EB407-F223-4FEA-BB41-4E9693252480}"/>
                </a:ext>
              </a:extLst>
            </p:cNvPr>
            <p:cNvSpPr/>
            <p:nvPr/>
          </p:nvSpPr>
          <p:spPr>
            <a:xfrm>
              <a:off x="1726141" y="1710944"/>
              <a:ext cx="5705500" cy="880763"/>
            </a:xfrm>
            <a:prstGeom prst="homePlate">
              <a:avLst>
                <a:gd name="adj" fmla="val 33297"/>
              </a:avLst>
            </a:prstGeom>
            <a:gradFill flip="none" rotWithShape="1">
              <a:gsLst>
                <a:gs pos="0">
                  <a:srgbClr val="0071C5">
                    <a:lumMod val="67000"/>
                    <a:alpha val="0"/>
                  </a:srgbClr>
                </a:gs>
                <a:gs pos="100000">
                  <a:schemeClr val="accent4"/>
                </a:gs>
                <a:gs pos="68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5" name="Rectangle 54">
              <a:extLst>
                <a:ext uri="{FF2B5EF4-FFF2-40B4-BE49-F238E27FC236}">
                  <a16:creationId xmlns:a16="http://schemas.microsoft.com/office/drawing/2014/main" xmlns="" id="{340FE98F-FB0F-46F8-9B20-0D50D7718790}"/>
                </a:ext>
              </a:extLst>
            </p:cNvPr>
            <p:cNvSpPr/>
            <p:nvPr/>
          </p:nvSpPr>
          <p:spPr>
            <a:xfrm>
              <a:off x="3011631" y="1861123"/>
              <a:ext cx="4126617" cy="619721"/>
            </a:xfrm>
            <a:prstGeom prst="rect">
              <a:avLst/>
            </a:prstGeom>
          </p:spPr>
          <p:txBody>
            <a:bodyPr wrap="square">
              <a:spAutoFit/>
            </a:bodyPr>
            <a:lstStyle/>
            <a:p>
              <a:pPr defTabSz="1219170">
                <a:lnSpc>
                  <a:spcPct val="90000"/>
                </a:lnSpc>
                <a:spcBef>
                  <a:spcPts val="600"/>
                </a:spcBef>
                <a:buClr>
                  <a:srgbClr val="B1BABF"/>
                </a:buClr>
              </a:pPr>
              <a:r>
                <a:rPr lang="en-US" sz="1900" b="1" spc="-40" dirty="0">
                  <a:solidFill>
                    <a:prstClr val="white"/>
                  </a:solidFill>
                  <a:latin typeface="Intel Clear"/>
                </a:rPr>
                <a:t>Training, How-Tos,</a:t>
              </a:r>
              <a:br>
                <a:rPr lang="en-US" sz="1900" b="1" spc="-40" dirty="0">
                  <a:solidFill>
                    <a:prstClr val="white"/>
                  </a:solidFill>
                  <a:latin typeface="Intel Clear"/>
                </a:rPr>
              </a:br>
              <a:r>
                <a:rPr lang="en-US" sz="1900" b="1" spc="-40" dirty="0">
                  <a:solidFill>
                    <a:prstClr val="white"/>
                  </a:solidFill>
                  <a:latin typeface="Intel Clear"/>
                </a:rPr>
                <a:t>Documentation, Forums, Support</a:t>
              </a:r>
              <a:endParaRPr lang="en-US" sz="1900" spc="-40" dirty="0">
                <a:solidFill>
                  <a:prstClr val="white"/>
                </a:solidFill>
                <a:latin typeface="Intel Clear"/>
              </a:endParaRPr>
            </a:p>
          </p:txBody>
        </p:sp>
        <p:sp>
          <p:nvSpPr>
            <p:cNvPr id="56" name="TextBox 55">
              <a:extLst>
                <a:ext uri="{FF2B5EF4-FFF2-40B4-BE49-F238E27FC236}">
                  <a16:creationId xmlns:a16="http://schemas.microsoft.com/office/drawing/2014/main" xmlns="" id="{09E0A4DA-AF01-44E7-96BF-4E230FD91AA2}"/>
                </a:ext>
              </a:extLst>
            </p:cNvPr>
            <p:cNvSpPr txBox="1"/>
            <p:nvPr/>
          </p:nvSpPr>
          <p:spPr>
            <a:xfrm>
              <a:off x="2109140" y="116943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grpSp>
      <p:grpSp>
        <p:nvGrpSpPr>
          <p:cNvPr id="7" name="Group 6">
            <a:extLst>
              <a:ext uri="{FF2B5EF4-FFF2-40B4-BE49-F238E27FC236}">
                <a16:creationId xmlns:a16="http://schemas.microsoft.com/office/drawing/2014/main" xmlns="" id="{4F6B53E1-B19A-4F08-9867-9CAB55D5D13C}"/>
              </a:ext>
            </a:extLst>
          </p:cNvPr>
          <p:cNvGrpSpPr/>
          <p:nvPr/>
        </p:nvGrpSpPr>
        <p:grpSpPr>
          <a:xfrm>
            <a:off x="671209" y="4251424"/>
            <a:ext cx="6760432" cy="1446550"/>
            <a:chOff x="1726141" y="4251424"/>
            <a:chExt cx="5705500" cy="1446550"/>
          </a:xfrm>
        </p:grpSpPr>
        <p:sp>
          <p:nvSpPr>
            <p:cNvPr id="57" name="Pentagon 11">
              <a:extLst>
                <a:ext uri="{FF2B5EF4-FFF2-40B4-BE49-F238E27FC236}">
                  <a16:creationId xmlns:a16="http://schemas.microsoft.com/office/drawing/2014/main" xmlns="" id="{F7E2DF7C-690D-4E82-9363-EFDD6203D99B}"/>
                </a:ext>
              </a:extLst>
            </p:cNvPr>
            <p:cNvSpPr/>
            <p:nvPr/>
          </p:nvSpPr>
          <p:spPr>
            <a:xfrm>
              <a:off x="1726141" y="4799124"/>
              <a:ext cx="5705500" cy="880763"/>
            </a:xfrm>
            <a:prstGeom prst="homePlate">
              <a:avLst>
                <a:gd name="adj" fmla="val 33297"/>
              </a:avLst>
            </a:prstGeom>
            <a:gradFill flip="none" rotWithShape="1">
              <a:gsLst>
                <a:gs pos="0">
                  <a:srgbClr val="0071C5">
                    <a:lumMod val="67000"/>
                    <a:alpha val="0"/>
                  </a:srgbClr>
                </a:gs>
                <a:gs pos="100000">
                  <a:schemeClr val="accent6"/>
                </a:gs>
                <a:gs pos="68000">
                  <a:schemeClr val="accent6">
                    <a:alpha val="83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9" name="TextBox 58">
              <a:extLst>
                <a:ext uri="{FF2B5EF4-FFF2-40B4-BE49-F238E27FC236}">
                  <a16:creationId xmlns:a16="http://schemas.microsoft.com/office/drawing/2014/main" xmlns="" id="{8E17D1E1-12A1-47F7-86DB-E19C338C670E}"/>
                </a:ext>
              </a:extLst>
            </p:cNvPr>
            <p:cNvSpPr txBox="1"/>
            <p:nvPr/>
          </p:nvSpPr>
          <p:spPr>
            <a:xfrm>
              <a:off x="2109140" y="4251424"/>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sp>
          <p:nvSpPr>
            <p:cNvPr id="25" name="Rectangle 24">
              <a:extLst>
                <a:ext uri="{FF2B5EF4-FFF2-40B4-BE49-F238E27FC236}">
                  <a16:creationId xmlns:a16="http://schemas.microsoft.com/office/drawing/2014/main" xmlns="" id="{FB184961-9141-B04E-BCCE-DC12E8146F8A}"/>
                </a:ext>
              </a:extLst>
            </p:cNvPr>
            <p:cNvSpPr/>
            <p:nvPr/>
          </p:nvSpPr>
          <p:spPr>
            <a:xfrm>
              <a:off x="3011631" y="4950698"/>
              <a:ext cx="3555118" cy="619721"/>
            </a:xfrm>
            <a:prstGeom prst="rect">
              <a:avLst/>
            </a:prstGeom>
          </p:spPr>
          <p:txBody>
            <a:bodyPr wrap="square">
              <a:spAutoFit/>
            </a:bodyPr>
            <a:lstStyle/>
            <a:p>
              <a:pPr defTabSz="1219170">
                <a:lnSpc>
                  <a:spcPct val="90000"/>
                </a:lnSpc>
                <a:spcBef>
                  <a:spcPts val="600"/>
                </a:spcBef>
                <a:buClr>
                  <a:srgbClr val="B1BABF"/>
                </a:buClr>
              </a:pPr>
              <a:r>
                <a:rPr lang="en-US" sz="1900" b="1" spc="-40" dirty="0">
                  <a:latin typeface="Intel Clear"/>
                </a:rPr>
                <a:t>Guides for </a:t>
              </a:r>
              <a:r>
                <a:rPr lang="en-US" sz="1900" b="1" spc="-40" dirty="0">
                  <a:solidFill>
                    <a:prstClr val="white"/>
                  </a:solidFill>
                  <a:latin typeface="Intel Clear"/>
                </a:rPr>
                <a:t>Productization and Commercialization</a:t>
              </a:r>
              <a:endParaRPr lang="en-US" sz="1900" spc="-40" dirty="0">
                <a:solidFill>
                  <a:prstClr val="white"/>
                </a:solidFill>
                <a:latin typeface="Intel Clear"/>
              </a:endParaRPr>
            </a:p>
          </p:txBody>
        </p:sp>
      </p:grpSp>
      <p:grpSp>
        <p:nvGrpSpPr>
          <p:cNvPr id="5" name="Group 4">
            <a:extLst>
              <a:ext uri="{FF2B5EF4-FFF2-40B4-BE49-F238E27FC236}">
                <a16:creationId xmlns:a16="http://schemas.microsoft.com/office/drawing/2014/main" xmlns="" id="{D7613564-8B44-458C-82A9-9B859798CB96}"/>
              </a:ext>
            </a:extLst>
          </p:cNvPr>
          <p:cNvGrpSpPr/>
          <p:nvPr/>
        </p:nvGrpSpPr>
        <p:grpSpPr>
          <a:xfrm>
            <a:off x="671209" y="2191722"/>
            <a:ext cx="6760432" cy="1446550"/>
            <a:chOff x="1726141" y="2191722"/>
            <a:chExt cx="5705500" cy="1446550"/>
          </a:xfrm>
        </p:grpSpPr>
        <p:sp>
          <p:nvSpPr>
            <p:cNvPr id="51" name="Pentagon 11">
              <a:extLst>
                <a:ext uri="{FF2B5EF4-FFF2-40B4-BE49-F238E27FC236}">
                  <a16:creationId xmlns:a16="http://schemas.microsoft.com/office/drawing/2014/main" xmlns="" id="{17282381-607C-4C28-8FC7-B5EC7520EE2B}"/>
                </a:ext>
              </a:extLst>
            </p:cNvPr>
            <p:cNvSpPr/>
            <p:nvPr/>
          </p:nvSpPr>
          <p:spPr>
            <a:xfrm>
              <a:off x="1726141" y="2733233"/>
              <a:ext cx="5705500" cy="880763"/>
            </a:xfrm>
            <a:prstGeom prst="homePlate">
              <a:avLst>
                <a:gd name="adj" fmla="val 33297"/>
              </a:avLst>
            </a:prstGeom>
            <a:gradFill flip="none" rotWithShape="1">
              <a:gsLst>
                <a:gs pos="0">
                  <a:srgbClr val="0071C5">
                    <a:lumMod val="67000"/>
                    <a:alpha val="0"/>
                  </a:srgbClr>
                </a:gs>
                <a:gs pos="100000">
                  <a:schemeClr val="accent2"/>
                </a:gs>
                <a:gs pos="68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3" name="TextBox 52">
              <a:extLst>
                <a:ext uri="{FF2B5EF4-FFF2-40B4-BE49-F238E27FC236}">
                  <a16:creationId xmlns:a16="http://schemas.microsoft.com/office/drawing/2014/main" xmlns="" id="{6AEE4BE0-0F9E-46A3-ACB3-82E558B97F97}"/>
                </a:ext>
              </a:extLst>
            </p:cNvPr>
            <p:cNvSpPr txBox="1"/>
            <p:nvPr/>
          </p:nvSpPr>
          <p:spPr>
            <a:xfrm>
              <a:off x="2109140" y="219172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sp>
          <p:nvSpPr>
            <p:cNvPr id="27" name="Rectangle 26">
              <a:extLst>
                <a:ext uri="{FF2B5EF4-FFF2-40B4-BE49-F238E27FC236}">
                  <a16:creationId xmlns:a16="http://schemas.microsoft.com/office/drawing/2014/main" xmlns="" id="{30735153-AC3C-424F-97DC-A64D94238193}"/>
                </a:ext>
              </a:extLst>
            </p:cNvPr>
            <p:cNvSpPr/>
            <p:nvPr/>
          </p:nvSpPr>
          <p:spPr>
            <a:xfrm>
              <a:off x="3011631" y="2872377"/>
              <a:ext cx="4126617" cy="619721"/>
            </a:xfrm>
            <a:prstGeom prst="rect">
              <a:avLst/>
            </a:prstGeom>
          </p:spPr>
          <p:txBody>
            <a:bodyPr wrap="square">
              <a:spAutoFit/>
            </a:bodyPr>
            <a:lstStyle/>
            <a:p>
              <a:pPr defTabSz="1219170">
                <a:lnSpc>
                  <a:spcPct val="90000"/>
                </a:lnSpc>
                <a:spcBef>
                  <a:spcPts val="600"/>
                </a:spcBef>
                <a:buClr>
                  <a:srgbClr val="B1BABF"/>
                </a:buClr>
              </a:pPr>
              <a:r>
                <a:rPr lang="en-US" sz="1900" b="1" spc="-40" dirty="0">
                  <a:latin typeface="Intel Clear"/>
                </a:rPr>
                <a:t>Development Kits, SDKs, Libraries, Sensor Drivers, APIs, Tools</a:t>
              </a:r>
              <a:endParaRPr lang="en-US" sz="1900" spc="-40" dirty="0">
                <a:latin typeface="Intel Clear"/>
              </a:endParaRPr>
            </a:p>
          </p:txBody>
        </p:sp>
      </p:grpSp>
      <p:sp>
        <p:nvSpPr>
          <p:cNvPr id="4" name="Title 3"/>
          <p:cNvSpPr>
            <a:spLocks noGrp="1"/>
          </p:cNvSpPr>
          <p:nvPr>
            <p:ph type="title"/>
          </p:nvPr>
        </p:nvSpPr>
        <p:spPr>
          <a:xfrm>
            <a:off x="471950" y="90318"/>
            <a:ext cx="11248101" cy="1092607"/>
          </a:xfrm>
        </p:spPr>
        <p:txBody>
          <a:bodyPr/>
          <a:lstStyle/>
          <a:p>
            <a:pPr>
              <a:lnSpc>
                <a:spcPts val="3900"/>
              </a:lnSpc>
              <a:spcBef>
                <a:spcPts val="0"/>
              </a:spcBef>
            </a:pPr>
            <a:r>
              <a:rPr lang="en-US" altLang="ko-KR" sz="2400" dirty="0"/>
              <a:t>Intel Developer zone for iot:</a:t>
            </a:r>
            <a:br>
              <a:rPr lang="en-US" altLang="ko-KR" sz="2400" dirty="0"/>
            </a:br>
            <a:r>
              <a:rPr lang="en-US" altLang="ko-KR" dirty="0"/>
              <a:t>Central resource for E2E solution support</a:t>
            </a:r>
            <a:endParaRPr lang="en-US" dirty="0"/>
          </a:p>
        </p:txBody>
      </p:sp>
      <p:sp>
        <p:nvSpPr>
          <p:cNvPr id="46" name="Title 23"/>
          <p:cNvSpPr txBox="1">
            <a:spLocks/>
          </p:cNvSpPr>
          <p:nvPr/>
        </p:nvSpPr>
        <p:spPr>
          <a:xfrm>
            <a:off x="7745035" y="5725535"/>
            <a:ext cx="3605885" cy="639061"/>
          </a:xfrm>
          <a:prstGeom prst="rect">
            <a:avLst/>
          </a:prstGeom>
        </p:spPr>
        <p:txBody>
          <a:bodyPr vert="horz" lIns="91440" tIns="45720" rIns="91440" bIns="45720" rtlCol="0" anchor="ctr" anchorCtr="0">
            <a:noAutofit/>
          </a:bodyPr>
          <a:lstStyle>
            <a:lvl1pPr algn="l" defTabSz="609585" rtl="0" eaLnBrk="1" latinLnBrk="0" hangingPunct="1">
              <a:lnSpc>
                <a:spcPct val="100000"/>
              </a:lnSpc>
              <a:spcBef>
                <a:spcPct val="0"/>
              </a:spcBef>
              <a:buNone/>
              <a:defRPr sz="3733" b="0" i="0" kern="1200" spc="0" baseline="0">
                <a:solidFill>
                  <a:schemeClr val="tx2"/>
                </a:solidFill>
                <a:latin typeface="Intel Clear"/>
                <a:ea typeface="Intel Clear"/>
                <a:cs typeface="Intel Clear"/>
              </a:defRPr>
            </a:lvl1pPr>
          </a:lstStyle>
          <a:p>
            <a:pPr algn="ctr" defTabSz="812760"/>
            <a:r>
              <a:rPr lang="en-US" altLang="ko-KR" sz="2200" dirty="0">
                <a:solidFill>
                  <a:srgbClr val="00AEEF"/>
                </a:solidFill>
              </a:rPr>
              <a:t>software.intel.com/iot</a:t>
            </a:r>
            <a:endParaRPr lang="en-US" sz="2200" dirty="0">
              <a:solidFill>
                <a:srgbClr val="00AEEF"/>
              </a:solidFill>
            </a:endParaRPr>
          </a:p>
        </p:txBody>
      </p:sp>
      <p:pic>
        <p:nvPicPr>
          <p:cNvPr id="21" name="Picture 20">
            <a:extLst>
              <a:ext uri="{FF2B5EF4-FFF2-40B4-BE49-F238E27FC236}">
                <a16:creationId xmlns:a16="http://schemas.microsoft.com/office/drawing/2014/main" xmlns="" id="{D73E8D94-FBD2-42D8-8C22-2DF1BEA7B876}"/>
              </a:ext>
            </a:extLst>
          </p:cNvPr>
          <p:cNvPicPr>
            <a:picLocks noChangeAspect="1"/>
          </p:cNvPicPr>
          <p:nvPr/>
        </p:nvPicPr>
        <p:blipFill rotWithShape="1">
          <a:blip r:embed="rId3"/>
          <a:srcRect b="15028"/>
          <a:stretch/>
        </p:blipFill>
        <p:spPr>
          <a:xfrm>
            <a:off x="8051635" y="1534355"/>
            <a:ext cx="3054576" cy="4159281"/>
          </a:xfrm>
          <a:prstGeom prst="rect">
            <a:avLst/>
          </a:prstGeom>
        </p:spPr>
      </p:pic>
      <p:sp>
        <p:nvSpPr>
          <p:cNvPr id="22" name="Slide Number Placeholder 4">
            <a:extLst>
              <a:ext uri="{FF2B5EF4-FFF2-40B4-BE49-F238E27FC236}">
                <a16:creationId xmlns:a16="http://schemas.microsoft.com/office/drawing/2014/main" xmlns="" id="{407C5DBA-81E3-46DF-8D2B-DDE0075CEFD3}"/>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9</a:t>
            </a:fld>
            <a:endParaRPr lang="en-US" dirty="0"/>
          </a:p>
        </p:txBody>
      </p:sp>
    </p:spTree>
    <p:extLst>
      <p:ext uri="{BB962C8B-B14F-4D97-AF65-F5344CB8AC3E}">
        <p14:creationId xmlns:p14="http://schemas.microsoft.com/office/powerpoint/2010/main" val="35973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theme/theme1.xml><?xml version="1.0" encoding="utf-8"?>
<a:theme xmlns:a="http://schemas.openxmlformats.org/drawingml/2006/main" name="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21678</TotalTime>
  <Words>2527</Words>
  <Application>Microsoft Office PowerPoint</Application>
  <PresentationFormat>Widescreen</PresentationFormat>
  <Paragraphs>247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Intel Clear</vt:lpstr>
      <vt:lpstr>Intel Clear Pro</vt:lpstr>
      <vt:lpstr>Intel Clear Pro LowercaseSelect</vt:lpstr>
      <vt:lpstr>Wingdings</vt:lpstr>
      <vt:lpstr>Intel 20150715</vt:lpstr>
      <vt:lpstr>Intel IoT Developer  Products and Program Accelerating IoT Solution Design and Deployment</vt:lpstr>
      <vt:lpstr>Legal Notices and Disclaimers</vt:lpstr>
      <vt:lpstr>Enabling New Developer Opportunities</vt:lpstr>
      <vt:lpstr>Delivering a Unified, Seamless IoT Developer Experience</vt:lpstr>
      <vt:lpstr>Comprehensive portfolio of developer resources</vt:lpstr>
      <vt:lpstr>Fast Prototyping and Rich Optimization with Choice of Tools</vt:lpstr>
      <vt:lpstr>Developer Kits Accelerate Design of Innovative Solutions</vt:lpstr>
      <vt:lpstr>SDKs—Common Tools for Heterogenous Silicon Development</vt:lpstr>
      <vt:lpstr>Intel Developer zone for iot: Central resource for E2E solution support</vt:lpstr>
      <vt:lpstr>Engaging Through All Phases of Development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Schieve, Jessica A</dc:creator>
  <cp:keywords>CTPClassification=CTP_NT</cp:keywords>
  <cp:lastModifiedBy>Holmlund, Daniel W</cp:lastModifiedBy>
  <cp:revision>102</cp:revision>
  <cp:lastPrinted>2018-07-19T23:01:03Z</cp:lastPrinted>
  <dcterms:created xsi:type="dcterms:W3CDTF">2018-06-28T19:36:06Z</dcterms:created>
  <dcterms:modified xsi:type="dcterms:W3CDTF">2018-09-06T18:35:40Z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423df956-5c8f-4e8d-85cd-c2204b34621e</vt:lpwstr>
  </property>
  <property fmtid="{D5CDD505-2E9C-101B-9397-08002B2CF9AE}" pid="3" name="CTP_TimeStamp">
    <vt:lpwstr>2018-09-06 18:35:39Z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Jive_VersionGuid">
    <vt:lpwstr>44dea6cb-4885-4df0-ae90-5f613ac648fb</vt:lpwstr>
  </property>
  <property fmtid="{D5CDD505-2E9C-101B-9397-08002B2CF9AE}" pid="9" name="Offisync_UpdateToken">
    <vt:lpwstr>1</vt:lpwstr>
  </property>
  <property fmtid="{D5CDD505-2E9C-101B-9397-08002B2CF9AE}" pid="10" name="Offisync_UniqueId">
    <vt:lpwstr>2519844</vt:lpwstr>
  </property>
  <property fmtid="{D5CDD505-2E9C-101B-9397-08002B2CF9AE}" pid="11" name="Offisync_ServerID">
    <vt:lpwstr>d001a694-7c66-4352-b53b-895ffdce369f</vt:lpwstr>
  </property>
  <property fmtid="{D5CDD505-2E9C-101B-9397-08002B2CF9AE}" pid="12" name="Jive_LatestUserAccountName">
    <vt:lpwstr>dwholmlu</vt:lpwstr>
  </property>
  <property fmtid="{D5CDD505-2E9C-101B-9397-08002B2CF9AE}" pid="13" name="Offisync_ProviderInitializationData">
    <vt:lpwstr>https://soco.intel.com</vt:lpwstr>
  </property>
</Properties>
</file>