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9"/>
  </p:notesMasterIdLst>
  <p:sldIdLst>
    <p:sldId id="257" r:id="rId3"/>
    <p:sldId id="273" r:id="rId4"/>
    <p:sldId id="259" r:id="rId5"/>
    <p:sldId id="265" r:id="rId6"/>
    <p:sldId id="263" r:id="rId7"/>
    <p:sldId id="266" r:id="rId8"/>
    <p:sldId id="264" r:id="rId9"/>
    <p:sldId id="261" r:id="rId10"/>
    <p:sldId id="268" r:id="rId11"/>
    <p:sldId id="262" r:id="rId12"/>
    <p:sldId id="269" r:id="rId13"/>
    <p:sldId id="270" r:id="rId14"/>
    <p:sldId id="271" r:id="rId15"/>
    <p:sldId id="272" r:id="rId16"/>
    <p:sldId id="274" r:id="rId17"/>
    <p:sldId id="258"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42" autoAdjust="0"/>
  </p:normalViewPr>
  <p:slideViewPr>
    <p:cSldViewPr snapToGrid="0">
      <p:cViewPr varScale="1">
        <p:scale>
          <a:sx n="64" d="100"/>
          <a:sy n="64" d="100"/>
        </p:scale>
        <p:origin x="14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0259C-16B0-4266-AFC7-1333BE129B15}" type="datetimeFigureOut">
              <a:rPr lang="en-US" smtClean="0"/>
              <a:t>2/7/2018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331ECBF-CC2B-47B0-A627-BCA69053E9B5}" type="slidenum">
              <a:rPr lang="en-US" smtClean="0"/>
              <a:t>‹#›</a:t>
            </a:fld>
            <a:endParaRPr lang="en-US"/>
          </a:p>
        </p:txBody>
      </p:sp>
    </p:spTree>
    <p:extLst>
      <p:ext uri="{BB962C8B-B14F-4D97-AF65-F5344CB8AC3E}">
        <p14:creationId xmlns:p14="http://schemas.microsoft.com/office/powerpoint/2010/main" val="338745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nejm.org/doi/full/10.1056/NEJMp1705348#ref1" TargetMode="External"/><Relationship Id="rId7" Type="http://schemas.openxmlformats.org/officeDocument/2006/relationships/hyperlink" Target="http://www.nejm.org/doi/full/10.1056/NEJMp1705348#ref5"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nejm.org/doi/full/10.1056/NEJMp1705348#ref4" TargetMode="External"/><Relationship Id="rId5" Type="http://schemas.openxmlformats.org/officeDocument/2006/relationships/hyperlink" Target="http://www.nejm.org/doi/full/10.1056/NEJMp1705348#ref3" TargetMode="External"/><Relationship Id="rId4" Type="http://schemas.openxmlformats.org/officeDocument/2006/relationships/hyperlink" Target="http://www.nejm.org/doi/full/10.1056/NEJMp1705348#ref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0904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61" name="Shape 2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22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312" name="Shape 31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92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57" name="Shape 3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675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63" name="Shape 36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019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Tree>
    <p:extLst>
      <p:ext uri="{BB962C8B-B14F-4D97-AF65-F5344CB8AC3E}">
        <p14:creationId xmlns:p14="http://schemas.microsoft.com/office/powerpoint/2010/main" val="351868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Path to</a:t>
            </a:r>
            <a:r>
              <a:rPr lang="en-US" baseline="0" dirty="0" smtClean="0"/>
              <a:t> Industry 4.0 slide … </a:t>
            </a:r>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15</a:t>
            </a:fld>
            <a:endParaRPr lang="en-US"/>
          </a:p>
        </p:txBody>
      </p:sp>
    </p:spTree>
    <p:extLst>
      <p:ext uri="{BB962C8B-B14F-4D97-AF65-F5344CB8AC3E}">
        <p14:creationId xmlns:p14="http://schemas.microsoft.com/office/powerpoint/2010/main" val="299144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16</a:t>
            </a:fld>
            <a:endParaRPr lang="en-US"/>
          </a:p>
        </p:txBody>
      </p:sp>
    </p:spTree>
    <p:extLst>
      <p:ext uri="{BB962C8B-B14F-4D97-AF65-F5344CB8AC3E}">
        <p14:creationId xmlns:p14="http://schemas.microsoft.com/office/powerpoint/2010/main" val="240607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In the good old days, clinicians thought in groups; “rounding,” whether on the wards or in the radiology reading room, was a chance for colleagues to work together on problems too difficult for any single mind to solve</a:t>
            </a:r>
            <a:r>
              <a:rPr lang="en-US" b="1" dirty="0" smtClean="0"/>
              <a:t>.</a:t>
            </a:r>
          </a:p>
          <a:p>
            <a:pPr fontAlgn="base"/>
            <a:endParaRPr lang="en-US" b="1" dirty="0"/>
          </a:p>
          <a:p>
            <a:pPr fontAlgn="base"/>
            <a:r>
              <a:rPr lang="en-US" b="1" dirty="0"/>
              <a:t>Today, thinking looks very different: we do it alone, bathed in the blue light of computer </a:t>
            </a:r>
            <a:r>
              <a:rPr lang="en-US" b="1" dirty="0" smtClean="0"/>
              <a:t>screens.</a:t>
            </a:r>
            <a:r>
              <a:rPr lang="en-US" b="1" baseline="0" dirty="0" smtClean="0"/>
              <a:t> </a:t>
            </a:r>
            <a:r>
              <a:rPr lang="en-US" b="1" dirty="0" smtClean="0"/>
              <a:t>Our </a:t>
            </a:r>
            <a:r>
              <a:rPr lang="en-US" b="1" dirty="0"/>
              <a:t>knee-jerk reaction is to blame the computer, but the roots of this shift run far deeper. Medical thinking has become vastly more complex, mirroring changes in our patients, our health care system, and medical science. The complexity of medicine now exceeds the capacity of the human mind</a:t>
            </a:r>
            <a:r>
              <a:rPr lang="en-US" b="1" dirty="0" smtClean="0"/>
              <a:t>.</a:t>
            </a:r>
          </a:p>
          <a:p>
            <a:pPr fontAlgn="base"/>
            <a:endParaRPr lang="en-US" b="1" dirty="0"/>
          </a:p>
          <a:p>
            <a:pPr fontAlgn="base"/>
            <a:r>
              <a:rPr lang="en-US" b="1" dirty="0"/>
              <a:t>Computers, far from being the problem, are the solution. But using them to manage the complexity of 21st-century medicine will require fundamental changes in the way we think about thinking and in the structure of medical education and research</a:t>
            </a:r>
            <a:r>
              <a:rPr lang="en-US" b="1" dirty="0" smtClean="0"/>
              <a:t>.</a:t>
            </a:r>
          </a:p>
          <a:p>
            <a:pPr fontAlgn="base"/>
            <a:endParaRPr lang="en-US" dirty="0"/>
          </a:p>
          <a:p>
            <a:pPr fontAlgn="base"/>
            <a:r>
              <a:rPr lang="en-US" dirty="0"/>
              <a:t>It’s ironic that just when clinicians feel that there’s no time in their daily routines for thinking, the need for deep thinking is more urgent than ever. Medical knowledge is expanding rapidly, with a widening array of therapies and diagnostics fueled by advances in immunology, genetics, and systems biology. Patients are older, with more coexisting illnesses and more medications. They see more specialists and undergo more diagnostic testing, which leads to exponential accumulation of electronic health record (EHR) data. Every patient is now a “big data” challenge, with vast amounts of information on past trajectories and current states</a:t>
            </a:r>
            <a:r>
              <a:rPr lang="en-US" dirty="0" smtClean="0"/>
              <a:t>.</a:t>
            </a:r>
          </a:p>
          <a:p>
            <a:pPr fontAlgn="base"/>
            <a:endParaRPr lang="en-US" dirty="0"/>
          </a:p>
          <a:p>
            <a:pPr fontAlgn="base"/>
            <a:r>
              <a:rPr lang="en-US" dirty="0"/>
              <a:t>All this information strains our collective ability to think. Medical decision making has become maddeningly complex. Patients and clinicians want simple answers, but we know little about whom to refer for </a:t>
            </a:r>
            <a:r>
              <a:rPr lang="en-US" i="1" dirty="0"/>
              <a:t>BRCA</a:t>
            </a:r>
            <a:r>
              <a:rPr lang="en-US" dirty="0"/>
              <a:t> testing or whom to treat with PCSK9 inhibitors. Common processes that were once straightforward — ruling out pulmonary embolism or managing new atrial fibrillation — now require numerous decisions</a:t>
            </a:r>
            <a:r>
              <a:rPr lang="en-US" dirty="0" smtClean="0"/>
              <a:t>.</a:t>
            </a:r>
          </a:p>
          <a:p>
            <a:pPr fontAlgn="base"/>
            <a:endParaRPr lang="en-US" dirty="0"/>
          </a:p>
          <a:p>
            <a:pPr fontAlgn="base"/>
            <a:r>
              <a:rPr lang="en-US" dirty="0"/>
              <a:t>So, it’s not surprising that we get many of these decisions wrong. Most tests come back negative, yet misdiagnosis remains common.</a:t>
            </a:r>
            <a:r>
              <a:rPr lang="en-US" dirty="0">
                <a:hlinkClick r:id="rId3"/>
              </a:rPr>
              <a:t>1</a:t>
            </a:r>
            <a:r>
              <a:rPr lang="en-US" dirty="0"/>
              <a:t> Patients seeking emergency care are often admitted to the hospital unnecessarily, yet many also die suddenly soon after being sent home.</a:t>
            </a:r>
            <a:r>
              <a:rPr lang="en-US" dirty="0">
                <a:hlinkClick r:id="rId4"/>
              </a:rPr>
              <a:t>2</a:t>
            </a:r>
            <a:r>
              <a:rPr lang="en-US" dirty="0"/>
              <a:t> Overall, we provide far less benefit to our patients than we hope. These failures contribute to deep dissatisfaction and burnout among doctors and threaten the health care system’s financial sustainability</a:t>
            </a:r>
            <a:r>
              <a:rPr lang="en-US" dirty="0" smtClean="0"/>
              <a:t>.</a:t>
            </a:r>
          </a:p>
          <a:p>
            <a:pPr fontAlgn="base"/>
            <a:endParaRPr lang="en-US" dirty="0"/>
          </a:p>
          <a:p>
            <a:pPr fontAlgn="base"/>
            <a:r>
              <a:rPr lang="en-US" dirty="0"/>
              <a:t>If a root cause of our challenges is complexity, the solutions are unlikely to be simple. Asking doctors to work harder or get smarter won’t help. Calls to reduce “unnecessary” care fall flat: we all know how difficult it’s become to identify what care is necessary. Changing incentives is an appealing lever for policymakers, but that alone will not make decisions any easier: we can reward physicians for delivering less care, but the end result may simply be less care, not better care</a:t>
            </a:r>
            <a:r>
              <a:rPr lang="en-US" dirty="0" smtClean="0"/>
              <a:t>.</a:t>
            </a:r>
          </a:p>
          <a:p>
            <a:pPr fontAlgn="base"/>
            <a:endParaRPr lang="en-US" dirty="0"/>
          </a:p>
          <a:p>
            <a:pPr fontAlgn="base"/>
            <a:r>
              <a:rPr lang="en-US" dirty="0"/>
              <a:t>The first step toward a solution is acknowledging the profound mismatch between the human mind’s abilities and medicine’s complexity. Long ago, we realized that our inborn sensorium was inadequate for scrutinizing the body’s inner workings — hence, we developed microscopes, stethoscopes, electrocardiograms, and radiographs. Will our inborn cognition alone solve the mysteries of health and disease in a new century? The state of our health care system offers little reason for optimism</a:t>
            </a:r>
            <a:r>
              <a:rPr lang="en-US" dirty="0" smtClean="0"/>
              <a:t>.</a:t>
            </a:r>
          </a:p>
          <a:p>
            <a:pPr fontAlgn="base"/>
            <a:endParaRPr lang="en-US" dirty="0"/>
          </a:p>
          <a:p>
            <a:pPr fontAlgn="base"/>
            <a:r>
              <a:rPr lang="en-US" dirty="0"/>
              <a:t>But there is hope. The same computers that today torment us with never-ending checkboxes and forms will tomorrow be able to process and synthesize medical data in ways we could never do ourselves. Already, there are indications that data science can help us with critical problems</a:t>
            </a:r>
            <a:r>
              <a:rPr lang="en-US" dirty="0" smtClean="0"/>
              <a:t>.</a:t>
            </a:r>
          </a:p>
          <a:p>
            <a:pPr fontAlgn="base"/>
            <a:endParaRPr lang="en-US" dirty="0"/>
          </a:p>
          <a:p>
            <a:pPr fontAlgn="base"/>
            <a:r>
              <a:rPr lang="en-US" dirty="0"/>
              <a:t>Consider the challenge of reading electrocardiograms. Doctors look for a handful of features to diagnose ischemia or rhythm disturbances — but can we ever truly “read” the waveforms in a 10-second tracing, let alone the multiple-day recording of a </a:t>
            </a:r>
            <a:r>
              <a:rPr lang="en-US" dirty="0" err="1"/>
              <a:t>Holter</a:t>
            </a:r>
            <a:r>
              <a:rPr lang="en-US" dirty="0"/>
              <a:t> monitor? Algorithms, by contrast, can systematically analyze every heartbeat. There are early signs that such analyses can identify subtle microscopic variations linked to sudden cardiac death.</a:t>
            </a:r>
            <a:r>
              <a:rPr lang="en-US" dirty="0">
                <a:hlinkClick r:id="rId5"/>
              </a:rPr>
              <a:t>3</a:t>
            </a:r>
            <a:r>
              <a:rPr lang="en-US" dirty="0"/>
              <a:t> If validated, such algorithms could help us identify and treat the tens of thousands of Americans who might otherwise drop dead unexpectedly in any given year. And they could guide basic research on the mechanisms of newly discovered predictors</a:t>
            </a:r>
            <a:r>
              <a:rPr lang="en-US" dirty="0" smtClean="0"/>
              <a:t>.</a:t>
            </a:r>
          </a:p>
          <a:p>
            <a:pPr fontAlgn="base"/>
            <a:endParaRPr lang="en-US" dirty="0"/>
          </a:p>
          <a:p>
            <a:pPr fontAlgn="base"/>
            <a:r>
              <a:rPr lang="en-US" dirty="0"/>
              <a:t>Algorithms have also been deployed for an analysis of massive amounts of EHR data whose results suggest that type 2 diabetes has three subtypes, each with its own biologic signature and disease trajectory.</a:t>
            </a:r>
            <a:r>
              <a:rPr lang="en-US" dirty="0">
                <a:hlinkClick r:id="rId6"/>
              </a:rPr>
              <a:t>4</a:t>
            </a:r>
            <a:r>
              <a:rPr lang="en-US" dirty="0"/>
              <a:t> Knowing which type of patients we’re dealing with can help us deliver treatments to those who benefit most and may help us understand why some patients have complications and others don’t</a:t>
            </a:r>
            <a:r>
              <a:rPr lang="en-US" dirty="0" smtClean="0"/>
              <a:t>.</a:t>
            </a:r>
          </a:p>
          <a:p>
            <a:pPr fontAlgn="base"/>
            <a:endParaRPr lang="en-US" dirty="0"/>
          </a:p>
          <a:p>
            <a:pPr fontAlgn="base"/>
            <a:r>
              <a:rPr lang="en-US" dirty="0"/>
              <a:t>There is little doubt that algorithms will transform the thinking underlying medicine. The only question is whether this transformation will be driven by forces from within or outside the field. If medicine wishes to stay in control of its own future, physicians will not only have to embrace algorithms, they will also have to excel at developing and evaluating them, bringing machine-learning methods into the medical domain</a:t>
            </a:r>
            <a:r>
              <a:rPr lang="en-US" dirty="0" smtClean="0"/>
              <a:t>.</a:t>
            </a:r>
          </a:p>
          <a:p>
            <a:pPr fontAlgn="base"/>
            <a:endParaRPr lang="en-US" dirty="0"/>
          </a:p>
          <a:p>
            <a:pPr fontAlgn="base"/>
            <a:r>
              <a:rPr lang="en-US" dirty="0"/>
              <a:t>Machine learning has already spurred innovation in fields ranging from astrophysics to ecology. In these disciplines, the expert advice of computer scientists is sought when cutting-edge algorithms are needed for thorny problems, but experts in the field — astrophysicists or ecologists — set the research agenda and lead the day-to-day business of applying machine learning to relevant data</a:t>
            </a:r>
            <a:r>
              <a:rPr lang="en-US" dirty="0" smtClean="0"/>
              <a:t>.</a:t>
            </a:r>
          </a:p>
          <a:p>
            <a:pPr fontAlgn="base"/>
            <a:endParaRPr lang="en-US" dirty="0"/>
          </a:p>
          <a:p>
            <a:pPr fontAlgn="base"/>
            <a:r>
              <a:rPr lang="en-US" dirty="0"/>
              <a:t>In medicine, by contrast, clinical records are considered treasure troves of data for researchers from nonclinical disciplines. Physicians are not needed to enroll patients — so they’re consulted only occasionally, perhaps to suggest an interesting outcome to predict. They are far from the intellectual center of the work and rarely engage meaningfully in thinking about how algorithms are developed or what would happen if they were applied clinically</a:t>
            </a:r>
            <a:r>
              <a:rPr lang="en-US" dirty="0" smtClean="0"/>
              <a:t>.</a:t>
            </a:r>
          </a:p>
          <a:p>
            <a:pPr fontAlgn="base"/>
            <a:endParaRPr lang="en-US" dirty="0"/>
          </a:p>
          <a:p>
            <a:pPr fontAlgn="base"/>
            <a:r>
              <a:rPr lang="en-US" dirty="0"/>
              <a:t>But ignoring clinical thinking is dangerous. Imagine a highly accurate algorithm that uses EHR data to predict which emergency department patients are at high risk for stroke. It would learn to diagnose stroke by churning through large sets of routinely collected data. Critically, all these data are the product of human decisions: a patient’s decision to seek care, a doctor’s decision to order a test, a diagnostician’s decision to call the condition a stroke. Thus, rather than predicting the biologic phenomenon of cerebral ischemia, the algorithm would predict the chain of human decisions leading to the coding of stroke</a:t>
            </a:r>
            <a:r>
              <a:rPr lang="en-US" dirty="0" smtClean="0"/>
              <a:t>.</a:t>
            </a:r>
          </a:p>
          <a:p>
            <a:pPr fontAlgn="base"/>
            <a:endParaRPr lang="en-US" dirty="0"/>
          </a:p>
          <a:p>
            <a:pPr fontAlgn="base"/>
            <a:r>
              <a:rPr lang="en-US" dirty="0"/>
              <a:t>Algorithms that learn from human decisions will also learn human mistakes, such as </a:t>
            </a:r>
            <a:r>
              <a:rPr lang="en-US" dirty="0" err="1"/>
              <a:t>overtesting</a:t>
            </a:r>
            <a:r>
              <a:rPr lang="en-US" dirty="0"/>
              <a:t> and </a:t>
            </a:r>
            <a:r>
              <a:rPr lang="en-US" dirty="0" err="1"/>
              <a:t>overdiagnosis</a:t>
            </a:r>
            <a:r>
              <a:rPr lang="en-US" dirty="0"/>
              <a:t>, failing to notice people who lack access to care, </a:t>
            </a:r>
            <a:r>
              <a:rPr lang="en-US" dirty="0" err="1"/>
              <a:t>undertesting</a:t>
            </a:r>
            <a:r>
              <a:rPr lang="en-US" dirty="0"/>
              <a:t> those who cannot pay, and mirroring race or gender biases. Ignoring these facts will result in automating and even magnifying problems in our current health system.</a:t>
            </a:r>
            <a:r>
              <a:rPr lang="en-US" dirty="0">
                <a:hlinkClick r:id="rId7"/>
              </a:rPr>
              <a:t>5</a:t>
            </a:r>
            <a:r>
              <a:rPr lang="en-US" dirty="0"/>
              <a:t> Noticing and undoing these problems requires a deep familiarity with clinical decisions and the data they produce — a reality that highlights the importance of viewing algorithms as thinking partners, rather than replacements, for doctors</a:t>
            </a:r>
            <a:r>
              <a:rPr lang="en-US" dirty="0" smtClean="0"/>
              <a:t>.</a:t>
            </a:r>
          </a:p>
          <a:p>
            <a:pPr fontAlgn="base"/>
            <a:endParaRPr lang="en-US" dirty="0"/>
          </a:p>
          <a:p>
            <a:pPr fontAlgn="base"/>
            <a:r>
              <a:rPr lang="en-US" dirty="0"/>
              <a:t>Ultimately, machine learning in medicine will be a team sport, like medicine itself. But the team will need some new players: clinicians trained in statistics and computer science, who can contribute meaningfully to algorithm development and evaluation. Today’s medical education system is ill prepared to meet these needs. Undergraduate premedical requirements are absurdly outdated. Medical education does little to train doctors in the data science, statistics, or behavioral science required to develop, evaluate, and apply algorithms in clinical practice</a:t>
            </a:r>
            <a:r>
              <a:rPr lang="en-US" dirty="0" smtClean="0"/>
              <a:t>.</a:t>
            </a:r>
          </a:p>
          <a:p>
            <a:pPr fontAlgn="base"/>
            <a:endParaRPr lang="en-US" dirty="0"/>
          </a:p>
          <a:p>
            <a:pPr fontAlgn="base"/>
            <a:r>
              <a:rPr lang="en-US" dirty="0"/>
              <a:t>The integration of data science and medicine is not as far away as it may seem: cell biology and genetics, once also foreign to medicine, are now at the core of medical research, and medical education has made all doctors into informed consumers of these fields. Similar efforts in data science are urgently needed. If we lay the groundwork today, 21st-century clinicians can have the tools they need to process data, make decisions, and master the complexity of 21st-century patients.</a:t>
            </a:r>
          </a:p>
          <a:p>
            <a:r>
              <a:rPr lang="en-US" dirty="0"/>
              <a: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2</a:t>
            </a:fld>
            <a:endParaRPr lang="en-US"/>
          </a:p>
        </p:txBody>
      </p:sp>
    </p:spTree>
    <p:extLst>
      <p:ext uri="{BB962C8B-B14F-4D97-AF65-F5344CB8AC3E}">
        <p14:creationId xmlns:p14="http://schemas.microsoft.com/office/powerpoint/2010/main" val="409037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3</a:t>
            </a:fld>
            <a:endParaRPr lang="en-US"/>
          </a:p>
        </p:txBody>
      </p:sp>
    </p:spTree>
    <p:extLst>
      <p:ext uri="{BB962C8B-B14F-4D97-AF65-F5344CB8AC3E}">
        <p14:creationId xmlns:p14="http://schemas.microsoft.com/office/powerpoint/2010/main" val="234636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263210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5</a:t>
            </a:fld>
            <a:endParaRPr lang="en-US"/>
          </a:p>
        </p:txBody>
      </p:sp>
    </p:spTree>
    <p:extLst>
      <p:ext uri="{BB962C8B-B14F-4D97-AF65-F5344CB8AC3E}">
        <p14:creationId xmlns:p14="http://schemas.microsoft.com/office/powerpoint/2010/main" val="2621183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6</a:t>
            </a:fld>
            <a:endParaRPr lang="en-US"/>
          </a:p>
        </p:txBody>
      </p:sp>
    </p:spTree>
    <p:extLst>
      <p:ext uri="{BB962C8B-B14F-4D97-AF65-F5344CB8AC3E}">
        <p14:creationId xmlns:p14="http://schemas.microsoft.com/office/powerpoint/2010/main" val="243461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7</a:t>
            </a:fld>
            <a:endParaRPr lang="en-US"/>
          </a:p>
        </p:txBody>
      </p:sp>
    </p:spTree>
    <p:extLst>
      <p:ext uri="{BB962C8B-B14F-4D97-AF65-F5344CB8AC3E}">
        <p14:creationId xmlns:p14="http://schemas.microsoft.com/office/powerpoint/2010/main" val="24608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5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02" name="Shape 3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119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13209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Shape 17"/>
          <p:cNvSpPr/>
          <p:nvPr/>
        </p:nvSpPr>
        <p:spPr>
          <a:xfrm flipH="1">
            <a:off x="10995199" y="5661233"/>
            <a:ext cx="1196800" cy="1196800"/>
          </a:xfrm>
          <a:prstGeom prst="rtTriangle">
            <a:avLst/>
          </a:prstGeom>
          <a:solidFill>
            <a:schemeClr val="lt1"/>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8" name="Shape 18"/>
          <p:cNvSpPr/>
          <p:nvPr/>
        </p:nvSpPr>
        <p:spPr>
          <a:xfrm flipH="1">
            <a:off x="10995199" y="5661167"/>
            <a:ext cx="1196800" cy="1196800"/>
          </a:xfrm>
          <a:prstGeom prst="round1Rect">
            <a:avLst>
              <a:gd name="adj" fmla="val 16667"/>
            </a:avLst>
          </a:prstGeom>
          <a:solidFill>
            <a:schemeClr val="lt1">
              <a:alpha val="67840"/>
            </a:schemeClr>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9" name="Shape 19"/>
          <p:cNvSpPr txBox="1">
            <a:spLocks noGrp="1"/>
          </p:cNvSpPr>
          <p:nvPr>
            <p:ph type="ctrTitle"/>
          </p:nvPr>
        </p:nvSpPr>
        <p:spPr>
          <a:xfrm>
            <a:off x="520700" y="2425700"/>
            <a:ext cx="10962800" cy="1244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64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6400">
                <a:solidFill>
                  <a:schemeClr val="lt1"/>
                </a:solidFill>
                <a:latin typeface="Roboto"/>
                <a:ea typeface="Roboto"/>
                <a:cs typeface="Roboto"/>
                <a:sym typeface="Roboto"/>
              </a:defRPr>
            </a:lvl2pPr>
            <a:lvl3pPr lvl="2" indent="0" rtl="0">
              <a:spcBef>
                <a:spcPts val="0"/>
              </a:spcBef>
              <a:buClr>
                <a:schemeClr val="lt1"/>
              </a:buClr>
              <a:buFont typeface="Roboto"/>
              <a:buNone/>
              <a:defRPr sz="6400">
                <a:solidFill>
                  <a:schemeClr val="lt1"/>
                </a:solidFill>
                <a:latin typeface="Roboto"/>
                <a:ea typeface="Roboto"/>
                <a:cs typeface="Roboto"/>
                <a:sym typeface="Roboto"/>
              </a:defRPr>
            </a:lvl3pPr>
            <a:lvl4pPr lvl="3" indent="0" rtl="0">
              <a:spcBef>
                <a:spcPts val="0"/>
              </a:spcBef>
              <a:buClr>
                <a:schemeClr val="lt1"/>
              </a:buClr>
              <a:buFont typeface="Roboto"/>
              <a:buNone/>
              <a:defRPr sz="6400">
                <a:solidFill>
                  <a:schemeClr val="lt1"/>
                </a:solidFill>
                <a:latin typeface="Roboto"/>
                <a:ea typeface="Roboto"/>
                <a:cs typeface="Roboto"/>
                <a:sym typeface="Roboto"/>
              </a:defRPr>
            </a:lvl4pPr>
            <a:lvl5pPr lvl="4" indent="0" rtl="0">
              <a:spcBef>
                <a:spcPts val="0"/>
              </a:spcBef>
              <a:buClr>
                <a:schemeClr val="lt1"/>
              </a:buClr>
              <a:buFont typeface="Roboto"/>
              <a:buNone/>
              <a:defRPr sz="6400">
                <a:solidFill>
                  <a:schemeClr val="lt1"/>
                </a:solidFill>
                <a:latin typeface="Roboto"/>
                <a:ea typeface="Roboto"/>
                <a:cs typeface="Roboto"/>
                <a:sym typeface="Roboto"/>
              </a:defRPr>
            </a:lvl5pPr>
            <a:lvl6pPr lvl="5" indent="0" rtl="0">
              <a:spcBef>
                <a:spcPts val="0"/>
              </a:spcBef>
              <a:buClr>
                <a:schemeClr val="lt1"/>
              </a:buClr>
              <a:buFont typeface="Roboto"/>
              <a:buNone/>
              <a:defRPr sz="6400">
                <a:solidFill>
                  <a:schemeClr val="lt1"/>
                </a:solidFill>
                <a:latin typeface="Roboto"/>
                <a:ea typeface="Roboto"/>
                <a:cs typeface="Roboto"/>
                <a:sym typeface="Roboto"/>
              </a:defRPr>
            </a:lvl6pPr>
            <a:lvl7pPr lvl="6" indent="0" rtl="0">
              <a:spcBef>
                <a:spcPts val="0"/>
              </a:spcBef>
              <a:buClr>
                <a:schemeClr val="lt1"/>
              </a:buClr>
              <a:buFont typeface="Roboto"/>
              <a:buNone/>
              <a:defRPr sz="6400">
                <a:solidFill>
                  <a:schemeClr val="lt1"/>
                </a:solidFill>
                <a:latin typeface="Roboto"/>
                <a:ea typeface="Roboto"/>
                <a:cs typeface="Roboto"/>
                <a:sym typeface="Roboto"/>
              </a:defRPr>
            </a:lvl7pPr>
            <a:lvl8pPr lvl="7" indent="0" rtl="0">
              <a:spcBef>
                <a:spcPts val="0"/>
              </a:spcBef>
              <a:buClr>
                <a:schemeClr val="lt1"/>
              </a:buClr>
              <a:buFont typeface="Roboto"/>
              <a:buNone/>
              <a:defRPr sz="6400">
                <a:solidFill>
                  <a:schemeClr val="lt1"/>
                </a:solidFill>
                <a:latin typeface="Roboto"/>
                <a:ea typeface="Roboto"/>
                <a:cs typeface="Roboto"/>
                <a:sym typeface="Roboto"/>
              </a:defRPr>
            </a:lvl8pPr>
            <a:lvl9pPr lvl="8" indent="0" rtl="0">
              <a:spcBef>
                <a:spcPts val="0"/>
              </a:spcBef>
              <a:buClr>
                <a:schemeClr val="lt1"/>
              </a:buClr>
              <a:buFont typeface="Roboto"/>
              <a:buNone/>
              <a:defRPr sz="6400">
                <a:solidFill>
                  <a:schemeClr val="lt1"/>
                </a:solidFill>
                <a:latin typeface="Roboto"/>
                <a:ea typeface="Roboto"/>
                <a:cs typeface="Roboto"/>
                <a:sym typeface="Roboto"/>
              </a:defRPr>
            </a:lvl9pPr>
          </a:lstStyle>
          <a:p>
            <a:endParaRPr/>
          </a:p>
        </p:txBody>
      </p:sp>
      <p:sp>
        <p:nvSpPr>
          <p:cNvPr id="20" name="Shape 20"/>
          <p:cNvSpPr txBox="1">
            <a:spLocks noGrp="1"/>
          </p:cNvSpPr>
          <p:nvPr>
            <p:ph type="subTitle" idx="1"/>
          </p:nvPr>
        </p:nvSpPr>
        <p:spPr>
          <a:xfrm>
            <a:off x="520700" y="3718840"/>
            <a:ext cx="10962800" cy="57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2pPr>
            <a:lvl3pPr marL="1219170" marR="0" lvl="2"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3pPr>
            <a:lvl4pPr marL="1828754" marR="0" lvl="3"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4pPr>
            <a:lvl5pPr marL="2438339" marR="0" lvl="4"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5pPr>
            <a:lvl6pPr marL="3047924" marR="0" lvl="5"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6pPr>
            <a:lvl7pPr marL="3657509" marR="0" lvl="6"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7pPr>
            <a:lvl8pPr marL="4267093" marR="0" lvl="7"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8pPr>
            <a:lvl9pPr marL="4876678" marR="0" lvl="8"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21" name="Shape 21"/>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277901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2247997"/>
            <a:ext cx="12192000" cy="4610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24" name="Shape 2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25" name="Shape 25"/>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4267"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67">
                <a:solidFill>
                  <a:schemeClr val="lt1"/>
                </a:solidFill>
                <a:latin typeface="Roboto"/>
                <a:ea typeface="Roboto"/>
                <a:cs typeface="Roboto"/>
                <a:sym typeface="Roboto"/>
              </a:defRPr>
            </a:lvl2pPr>
            <a:lvl3pPr lvl="2" indent="0">
              <a:spcBef>
                <a:spcPts val="0"/>
              </a:spcBef>
              <a:buClr>
                <a:schemeClr val="lt1"/>
              </a:buClr>
              <a:buFont typeface="Roboto"/>
              <a:buNone/>
              <a:defRPr sz="4267">
                <a:solidFill>
                  <a:schemeClr val="lt1"/>
                </a:solidFill>
                <a:latin typeface="Roboto"/>
                <a:ea typeface="Roboto"/>
                <a:cs typeface="Roboto"/>
                <a:sym typeface="Roboto"/>
              </a:defRPr>
            </a:lvl3pPr>
            <a:lvl4pPr lvl="3" indent="0">
              <a:spcBef>
                <a:spcPts val="0"/>
              </a:spcBef>
              <a:buClr>
                <a:schemeClr val="lt1"/>
              </a:buClr>
              <a:buFont typeface="Roboto"/>
              <a:buNone/>
              <a:defRPr sz="4267">
                <a:solidFill>
                  <a:schemeClr val="lt1"/>
                </a:solidFill>
                <a:latin typeface="Roboto"/>
                <a:ea typeface="Roboto"/>
                <a:cs typeface="Roboto"/>
                <a:sym typeface="Roboto"/>
              </a:defRPr>
            </a:lvl4pPr>
            <a:lvl5pPr lvl="4" indent="0">
              <a:spcBef>
                <a:spcPts val="0"/>
              </a:spcBef>
              <a:buClr>
                <a:schemeClr val="lt1"/>
              </a:buClr>
              <a:buFont typeface="Roboto"/>
              <a:buNone/>
              <a:defRPr sz="4267">
                <a:solidFill>
                  <a:schemeClr val="lt1"/>
                </a:solidFill>
                <a:latin typeface="Roboto"/>
                <a:ea typeface="Roboto"/>
                <a:cs typeface="Roboto"/>
                <a:sym typeface="Roboto"/>
              </a:defRPr>
            </a:lvl5pPr>
            <a:lvl6pPr lvl="5" indent="0">
              <a:spcBef>
                <a:spcPts val="0"/>
              </a:spcBef>
              <a:buClr>
                <a:schemeClr val="lt1"/>
              </a:buClr>
              <a:buFont typeface="Roboto"/>
              <a:buNone/>
              <a:defRPr sz="4267">
                <a:solidFill>
                  <a:schemeClr val="lt1"/>
                </a:solidFill>
                <a:latin typeface="Roboto"/>
                <a:ea typeface="Roboto"/>
                <a:cs typeface="Roboto"/>
                <a:sym typeface="Roboto"/>
              </a:defRPr>
            </a:lvl6pPr>
            <a:lvl7pPr lvl="6" indent="0">
              <a:spcBef>
                <a:spcPts val="0"/>
              </a:spcBef>
              <a:buClr>
                <a:schemeClr val="lt1"/>
              </a:buClr>
              <a:buFont typeface="Roboto"/>
              <a:buNone/>
              <a:defRPr sz="4267">
                <a:solidFill>
                  <a:schemeClr val="lt1"/>
                </a:solidFill>
                <a:latin typeface="Roboto"/>
                <a:ea typeface="Roboto"/>
                <a:cs typeface="Roboto"/>
                <a:sym typeface="Roboto"/>
              </a:defRPr>
            </a:lvl7pPr>
            <a:lvl8pPr lvl="7" indent="0">
              <a:spcBef>
                <a:spcPts val="0"/>
              </a:spcBef>
              <a:buClr>
                <a:schemeClr val="lt1"/>
              </a:buClr>
              <a:buFont typeface="Roboto"/>
              <a:buNone/>
              <a:defRPr sz="4267">
                <a:solidFill>
                  <a:schemeClr val="lt1"/>
                </a:solidFill>
                <a:latin typeface="Roboto"/>
                <a:ea typeface="Roboto"/>
                <a:cs typeface="Roboto"/>
                <a:sym typeface="Roboto"/>
              </a:defRPr>
            </a:lvl8pPr>
            <a:lvl9pPr lvl="8" indent="0">
              <a:spcBef>
                <a:spcPts val="0"/>
              </a:spcBef>
              <a:buClr>
                <a:schemeClr val="lt1"/>
              </a:buClr>
              <a:buFont typeface="Roboto"/>
              <a:buNone/>
              <a:defRPr sz="4267">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629200" y="2558767"/>
            <a:ext cx="53332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27" name="Shape 27"/>
          <p:cNvSpPr txBox="1">
            <a:spLocks noGrp="1"/>
          </p:cNvSpPr>
          <p:nvPr>
            <p:ph type="body" idx="2"/>
          </p:nvPr>
        </p:nvSpPr>
        <p:spPr>
          <a:xfrm>
            <a:off x="6259000" y="2558767"/>
            <a:ext cx="53332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28" name="Shape 28"/>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29" name="Shape 29"/>
          <p:cNvPicPr preferRelativeResize="0"/>
          <p:nvPr/>
        </p:nvPicPr>
        <p:blipFill rotWithShape="1">
          <a:blip r:embed="rId2">
            <a:alphaModFix/>
          </a:blip>
          <a:srcRect/>
          <a:stretch/>
        </p:blipFill>
        <p:spPr>
          <a:xfrm>
            <a:off x="10248148" y="944300"/>
            <a:ext cx="1663600" cy="1104800"/>
          </a:xfrm>
          <a:prstGeom prst="rect">
            <a:avLst/>
          </a:prstGeom>
          <a:noFill/>
          <a:ln>
            <a:noFill/>
          </a:ln>
        </p:spPr>
      </p:pic>
    </p:spTree>
    <p:extLst>
      <p:ext uri="{BB962C8B-B14F-4D97-AF65-F5344CB8AC3E}">
        <p14:creationId xmlns:p14="http://schemas.microsoft.com/office/powerpoint/2010/main" val="269405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3" name="Shape 33"/>
          <p:cNvSpPr txBox="1">
            <a:spLocks noGrp="1"/>
          </p:cNvSpPr>
          <p:nvPr>
            <p:ph type="title"/>
          </p:nvPr>
        </p:nvSpPr>
        <p:spPr>
          <a:xfrm>
            <a:off x="131000" y="21800"/>
            <a:ext cx="11768800" cy="8036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73559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flipH="1">
            <a:off x="0" y="0"/>
            <a:ext cx="6096000" cy="6858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8" name="Shape 38"/>
          <p:cNvSpPr/>
          <p:nvPr/>
        </p:nvSpPr>
        <p:spPr>
          <a:xfrm rot="5400000">
            <a:off x="2595231"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9" name="Shape 39"/>
          <p:cNvSpPr txBox="1">
            <a:spLocks noGrp="1"/>
          </p:cNvSpPr>
          <p:nvPr>
            <p:ph type="title"/>
          </p:nvPr>
        </p:nvSpPr>
        <p:spPr>
          <a:xfrm>
            <a:off x="354000" y="1644233"/>
            <a:ext cx="5393600" cy="19764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56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5600">
                <a:solidFill>
                  <a:schemeClr val="dk2"/>
                </a:solidFill>
                <a:latin typeface="Roboto"/>
                <a:ea typeface="Roboto"/>
                <a:cs typeface="Roboto"/>
                <a:sym typeface="Roboto"/>
              </a:defRPr>
            </a:lvl2pPr>
            <a:lvl3pPr lvl="2" indent="0" algn="ctr">
              <a:spcBef>
                <a:spcPts val="0"/>
              </a:spcBef>
              <a:buClr>
                <a:schemeClr val="dk2"/>
              </a:buClr>
              <a:buFont typeface="Roboto"/>
              <a:buNone/>
              <a:defRPr sz="5600">
                <a:solidFill>
                  <a:schemeClr val="dk2"/>
                </a:solidFill>
                <a:latin typeface="Roboto"/>
                <a:ea typeface="Roboto"/>
                <a:cs typeface="Roboto"/>
                <a:sym typeface="Roboto"/>
              </a:defRPr>
            </a:lvl3pPr>
            <a:lvl4pPr lvl="3" indent="0" algn="ctr">
              <a:spcBef>
                <a:spcPts val="0"/>
              </a:spcBef>
              <a:buClr>
                <a:schemeClr val="dk2"/>
              </a:buClr>
              <a:buFont typeface="Roboto"/>
              <a:buNone/>
              <a:defRPr sz="5600">
                <a:solidFill>
                  <a:schemeClr val="dk2"/>
                </a:solidFill>
                <a:latin typeface="Roboto"/>
                <a:ea typeface="Roboto"/>
                <a:cs typeface="Roboto"/>
                <a:sym typeface="Roboto"/>
              </a:defRPr>
            </a:lvl4pPr>
            <a:lvl5pPr lvl="4" indent="0" algn="ctr">
              <a:spcBef>
                <a:spcPts val="0"/>
              </a:spcBef>
              <a:buClr>
                <a:schemeClr val="dk2"/>
              </a:buClr>
              <a:buFont typeface="Roboto"/>
              <a:buNone/>
              <a:defRPr sz="5600">
                <a:solidFill>
                  <a:schemeClr val="dk2"/>
                </a:solidFill>
                <a:latin typeface="Roboto"/>
                <a:ea typeface="Roboto"/>
                <a:cs typeface="Roboto"/>
                <a:sym typeface="Roboto"/>
              </a:defRPr>
            </a:lvl5pPr>
            <a:lvl6pPr lvl="5" indent="0" algn="ctr">
              <a:spcBef>
                <a:spcPts val="0"/>
              </a:spcBef>
              <a:buClr>
                <a:schemeClr val="dk2"/>
              </a:buClr>
              <a:buFont typeface="Roboto"/>
              <a:buNone/>
              <a:defRPr sz="5600">
                <a:solidFill>
                  <a:schemeClr val="dk2"/>
                </a:solidFill>
                <a:latin typeface="Roboto"/>
                <a:ea typeface="Roboto"/>
                <a:cs typeface="Roboto"/>
                <a:sym typeface="Roboto"/>
              </a:defRPr>
            </a:lvl6pPr>
            <a:lvl7pPr lvl="6" indent="0" algn="ctr">
              <a:spcBef>
                <a:spcPts val="0"/>
              </a:spcBef>
              <a:buClr>
                <a:schemeClr val="dk2"/>
              </a:buClr>
              <a:buFont typeface="Roboto"/>
              <a:buNone/>
              <a:defRPr sz="5600">
                <a:solidFill>
                  <a:schemeClr val="dk2"/>
                </a:solidFill>
                <a:latin typeface="Roboto"/>
                <a:ea typeface="Roboto"/>
                <a:cs typeface="Roboto"/>
                <a:sym typeface="Roboto"/>
              </a:defRPr>
            </a:lvl7pPr>
            <a:lvl8pPr lvl="7" indent="0" algn="ctr">
              <a:spcBef>
                <a:spcPts val="0"/>
              </a:spcBef>
              <a:buClr>
                <a:schemeClr val="dk2"/>
              </a:buClr>
              <a:buFont typeface="Roboto"/>
              <a:buNone/>
              <a:defRPr sz="5600">
                <a:solidFill>
                  <a:schemeClr val="dk2"/>
                </a:solidFill>
                <a:latin typeface="Roboto"/>
                <a:ea typeface="Roboto"/>
                <a:cs typeface="Roboto"/>
                <a:sym typeface="Roboto"/>
              </a:defRPr>
            </a:lvl8pPr>
            <a:lvl9pPr lvl="8" indent="0" algn="ctr">
              <a:spcBef>
                <a:spcPts val="0"/>
              </a:spcBef>
              <a:buClr>
                <a:schemeClr val="dk2"/>
              </a:buClr>
              <a:buFont typeface="Roboto"/>
              <a:buNone/>
              <a:defRPr sz="5600">
                <a:solidFill>
                  <a:schemeClr val="dk2"/>
                </a:solidFill>
                <a:latin typeface="Roboto"/>
                <a:ea typeface="Roboto"/>
                <a:cs typeface="Roboto"/>
                <a:sym typeface="Roboto"/>
              </a:defRPr>
            </a:lvl9pPr>
          </a:lstStyle>
          <a:p>
            <a:endParaRPr/>
          </a:p>
        </p:txBody>
      </p:sp>
      <p:sp>
        <p:nvSpPr>
          <p:cNvPr id="40" name="Shape 40"/>
          <p:cNvSpPr txBox="1">
            <a:spLocks noGrp="1"/>
          </p:cNvSpPr>
          <p:nvPr>
            <p:ph type="subTitle" idx="1"/>
          </p:nvPr>
        </p:nvSpPr>
        <p:spPr>
          <a:xfrm>
            <a:off x="354000" y="3705955"/>
            <a:ext cx="5393600" cy="1646799"/>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1pPr>
            <a:lvl2pPr marL="609585" marR="0" lvl="1"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2pPr>
            <a:lvl3pPr marL="1219170" marR="0" lvl="2"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3pPr>
            <a:lvl4pPr marL="1828754" marR="0" lvl="3"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4pPr>
            <a:lvl5pPr marL="2438339" marR="0" lvl="4"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5pPr>
            <a:lvl6pPr marL="3047924" marR="0" lvl="5"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6pPr>
            <a:lvl7pPr marL="3657509" marR="0" lvl="6"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7pPr>
            <a:lvl8pPr marL="4267093" marR="0" lvl="7"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8pPr>
            <a:lvl9pPr marL="4876678" marR="0" lvl="8"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9pPr>
          </a:lstStyle>
          <a:p>
            <a:endParaRPr/>
          </a:p>
        </p:txBody>
      </p:sp>
      <p:sp>
        <p:nvSpPr>
          <p:cNvPr id="41" name="Shape 41"/>
          <p:cNvSpPr txBox="1">
            <a:spLocks noGrp="1"/>
          </p:cNvSpPr>
          <p:nvPr>
            <p:ph type="body" idx="2"/>
          </p:nvPr>
        </p:nvSpPr>
        <p:spPr>
          <a:xfrm>
            <a:off x="6586000" y="965600"/>
            <a:ext cx="5116000" cy="4926800"/>
          </a:xfrm>
          <a:prstGeom prst="rect">
            <a:avLst/>
          </a:prstGeom>
          <a:noFill/>
          <a:ln>
            <a:noFill/>
          </a:ln>
        </p:spPr>
        <p:txBody>
          <a:bodyPr wrap="square" lIns="91425" tIns="91425" rIns="91425" bIns="91425" anchor="ctr" anchorCtr="0"/>
          <a:lstStyle>
            <a:lvl1pPr marL="0" marR="0" lvl="0" indent="0" algn="l" rtl="0">
              <a:lnSpc>
                <a:spcPct val="115000"/>
              </a:lnSpc>
              <a:spcBef>
                <a:spcPts val="0"/>
              </a:spcBef>
              <a:spcAft>
                <a:spcPts val="2133"/>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2pPr>
            <a:lvl3pPr marL="1219170" marR="0" lvl="2"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3pPr>
            <a:lvl4pPr marL="1828754" marR="0" lvl="3"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4pPr>
            <a:lvl5pPr marL="2438339" marR="0" lvl="4"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5pPr>
            <a:lvl6pPr marL="3047924" marR="0" lvl="5"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6pPr>
            <a:lvl7pPr marL="3657509" marR="0" lvl="6"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7pPr>
            <a:lvl8pPr marL="4267093" marR="0" lvl="7"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8pPr>
            <a:lvl9pPr marL="4876678" marR="0" lvl="8"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9pPr>
          </a:lstStyle>
          <a:p>
            <a:endParaRPr/>
          </a:p>
        </p:txBody>
      </p:sp>
      <p:sp>
        <p:nvSpPr>
          <p:cNvPr id="42" name="Shape 4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pic>
        <p:nvPicPr>
          <p:cNvPr id="43" name="Shape 43"/>
          <p:cNvPicPr preferRelativeResize="0"/>
          <p:nvPr/>
        </p:nvPicPr>
        <p:blipFill rotWithShape="1">
          <a:blip r:embed="rId2">
            <a:alphaModFix/>
          </a:blip>
          <a:srcRect/>
          <a:stretch/>
        </p:blipFill>
        <p:spPr>
          <a:xfrm>
            <a:off x="11268156" y="111300"/>
            <a:ext cx="731600" cy="486000"/>
          </a:xfrm>
          <a:prstGeom prst="rect">
            <a:avLst/>
          </a:prstGeom>
          <a:noFill/>
          <a:ln>
            <a:noFill/>
          </a:ln>
        </p:spPr>
      </p:pic>
    </p:spTree>
    <p:extLst>
      <p:ext uri="{BB962C8B-B14F-4D97-AF65-F5344CB8AC3E}">
        <p14:creationId xmlns:p14="http://schemas.microsoft.com/office/powerpoint/2010/main" val="273760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4"/>
        <p:cNvGrpSpPr/>
        <p:nvPr/>
      </p:nvGrpSpPr>
      <p:grpSpPr>
        <a:xfrm>
          <a:off x="0" y="0"/>
          <a:ext cx="0" cy="0"/>
          <a:chOff x="0" y="0"/>
          <a:chExt cx="0" cy="0"/>
        </a:xfrm>
      </p:grpSpPr>
      <p:sp>
        <p:nvSpPr>
          <p:cNvPr id="45" name="Shape 45"/>
          <p:cNvSpPr txBox="1"/>
          <p:nvPr/>
        </p:nvSpPr>
        <p:spPr>
          <a:xfrm rot="10800000" flipH="1">
            <a:off x="4368800" y="31"/>
            <a:ext cx="7823200" cy="6858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46" name="Shape 46"/>
          <p:cNvSpPr/>
          <p:nvPr/>
        </p:nvSpPr>
        <p:spPr>
          <a:xfrm rot="-5400000">
            <a:off x="1012199" y="3356599"/>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47" name="Shape 47"/>
          <p:cNvSpPr txBox="1">
            <a:spLocks noGrp="1"/>
          </p:cNvSpPr>
          <p:nvPr>
            <p:ph type="title"/>
          </p:nvPr>
        </p:nvSpPr>
        <p:spPr>
          <a:xfrm>
            <a:off x="301436" y="477067"/>
            <a:ext cx="3744000" cy="1271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48" name="Shape 48"/>
          <p:cNvSpPr txBox="1">
            <a:spLocks noGrp="1"/>
          </p:cNvSpPr>
          <p:nvPr>
            <p:ph type="body" idx="1"/>
          </p:nvPr>
        </p:nvSpPr>
        <p:spPr>
          <a:xfrm>
            <a:off x="301433" y="1954400"/>
            <a:ext cx="3744000" cy="42180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1pPr>
            <a:lvl2pPr marL="609585" marR="0" lvl="1"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2pPr>
            <a:lvl3pPr marL="1219170" marR="0" lvl="2"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3pPr>
            <a:lvl4pPr marL="1828754" marR="0" lvl="3"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4pPr>
            <a:lvl5pPr marL="2438339" marR="0" lvl="4"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5pPr>
            <a:lvl6pPr marL="3047924" marR="0" lvl="5"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6pPr>
            <a:lvl7pPr marL="3657509" marR="0" lvl="6"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7pPr>
            <a:lvl8pPr marL="4267093" marR="0" lvl="7"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8pPr>
            <a:lvl9pPr marL="4876678" marR="0" lvl="8"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9pPr>
          </a:lstStyle>
          <a:p>
            <a:endParaRPr/>
          </a:p>
        </p:txBody>
      </p:sp>
      <p:sp>
        <p:nvSpPr>
          <p:cNvPr id="49" name="Shape 49"/>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50" name="Shape 50"/>
          <p:cNvPicPr preferRelativeResize="0"/>
          <p:nvPr/>
        </p:nvPicPr>
        <p:blipFill rotWithShape="1">
          <a:blip r:embed="rId2">
            <a:alphaModFix/>
          </a:blip>
          <a:srcRect/>
          <a:stretch/>
        </p:blipFill>
        <p:spPr>
          <a:xfrm>
            <a:off x="3455255" y="119600"/>
            <a:ext cx="731600" cy="486000"/>
          </a:xfrm>
          <a:prstGeom prst="rect">
            <a:avLst/>
          </a:prstGeom>
          <a:noFill/>
          <a:ln>
            <a:noFill/>
          </a:ln>
        </p:spPr>
      </p:pic>
    </p:spTree>
    <p:extLst>
      <p:ext uri="{BB962C8B-B14F-4D97-AF65-F5344CB8AC3E}">
        <p14:creationId xmlns:p14="http://schemas.microsoft.com/office/powerpoint/2010/main" val="22543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199666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4267"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67">
                <a:solidFill>
                  <a:schemeClr val="lt1"/>
                </a:solidFill>
                <a:latin typeface="Roboto"/>
                <a:ea typeface="Roboto"/>
                <a:cs typeface="Roboto"/>
                <a:sym typeface="Roboto"/>
              </a:defRPr>
            </a:lvl2pPr>
            <a:lvl3pPr lvl="2" indent="0">
              <a:spcBef>
                <a:spcPts val="0"/>
              </a:spcBef>
              <a:buClr>
                <a:schemeClr val="lt1"/>
              </a:buClr>
              <a:buFont typeface="Roboto"/>
              <a:buNone/>
              <a:defRPr sz="4267">
                <a:solidFill>
                  <a:schemeClr val="lt1"/>
                </a:solidFill>
                <a:latin typeface="Roboto"/>
                <a:ea typeface="Roboto"/>
                <a:cs typeface="Roboto"/>
                <a:sym typeface="Roboto"/>
              </a:defRPr>
            </a:lvl3pPr>
            <a:lvl4pPr lvl="3" indent="0">
              <a:spcBef>
                <a:spcPts val="0"/>
              </a:spcBef>
              <a:buClr>
                <a:schemeClr val="lt1"/>
              </a:buClr>
              <a:buFont typeface="Roboto"/>
              <a:buNone/>
              <a:defRPr sz="4267">
                <a:solidFill>
                  <a:schemeClr val="lt1"/>
                </a:solidFill>
                <a:latin typeface="Roboto"/>
                <a:ea typeface="Roboto"/>
                <a:cs typeface="Roboto"/>
                <a:sym typeface="Roboto"/>
              </a:defRPr>
            </a:lvl4pPr>
            <a:lvl5pPr lvl="4" indent="0">
              <a:spcBef>
                <a:spcPts val="0"/>
              </a:spcBef>
              <a:buClr>
                <a:schemeClr val="lt1"/>
              </a:buClr>
              <a:buFont typeface="Roboto"/>
              <a:buNone/>
              <a:defRPr sz="4267">
                <a:solidFill>
                  <a:schemeClr val="lt1"/>
                </a:solidFill>
                <a:latin typeface="Roboto"/>
                <a:ea typeface="Roboto"/>
                <a:cs typeface="Roboto"/>
                <a:sym typeface="Roboto"/>
              </a:defRPr>
            </a:lvl5pPr>
            <a:lvl6pPr lvl="5" indent="0">
              <a:spcBef>
                <a:spcPts val="0"/>
              </a:spcBef>
              <a:buClr>
                <a:schemeClr val="lt1"/>
              </a:buClr>
              <a:buFont typeface="Roboto"/>
              <a:buNone/>
              <a:defRPr sz="4267">
                <a:solidFill>
                  <a:schemeClr val="lt1"/>
                </a:solidFill>
                <a:latin typeface="Roboto"/>
                <a:ea typeface="Roboto"/>
                <a:cs typeface="Roboto"/>
                <a:sym typeface="Roboto"/>
              </a:defRPr>
            </a:lvl6pPr>
            <a:lvl7pPr lvl="6" indent="0">
              <a:spcBef>
                <a:spcPts val="0"/>
              </a:spcBef>
              <a:buClr>
                <a:schemeClr val="lt1"/>
              </a:buClr>
              <a:buFont typeface="Roboto"/>
              <a:buNone/>
              <a:defRPr sz="4267">
                <a:solidFill>
                  <a:schemeClr val="lt1"/>
                </a:solidFill>
                <a:latin typeface="Roboto"/>
                <a:ea typeface="Roboto"/>
                <a:cs typeface="Roboto"/>
                <a:sym typeface="Roboto"/>
              </a:defRPr>
            </a:lvl7pPr>
            <a:lvl8pPr lvl="7" indent="0">
              <a:spcBef>
                <a:spcPts val="0"/>
              </a:spcBef>
              <a:buClr>
                <a:schemeClr val="lt1"/>
              </a:buClr>
              <a:buFont typeface="Roboto"/>
              <a:buNone/>
              <a:defRPr sz="4267">
                <a:solidFill>
                  <a:schemeClr val="lt1"/>
                </a:solidFill>
                <a:latin typeface="Roboto"/>
                <a:ea typeface="Roboto"/>
                <a:cs typeface="Roboto"/>
                <a:sym typeface="Roboto"/>
              </a:defRPr>
            </a:lvl8pPr>
            <a:lvl9pPr lvl="8" indent="0">
              <a:spcBef>
                <a:spcPts val="0"/>
              </a:spcBef>
              <a:buClr>
                <a:schemeClr val="lt1"/>
              </a:buClr>
              <a:buFont typeface="Roboto"/>
              <a:buNone/>
              <a:defRPr sz="4267">
                <a:solidFill>
                  <a:schemeClr val="lt1"/>
                </a:solidFill>
                <a:latin typeface="Roboto"/>
                <a:ea typeface="Roboto"/>
                <a:cs typeface="Roboto"/>
                <a:sym typeface="Roboto"/>
              </a:defRPr>
            </a:lvl9pPr>
          </a:lstStyle>
          <a:p>
            <a:endParaRPr/>
          </a:p>
        </p:txBody>
      </p:sp>
      <p:sp>
        <p:nvSpPr>
          <p:cNvPr id="55" name="Shape 55"/>
          <p:cNvSpPr txBox="1">
            <a:spLocks noGrp="1"/>
          </p:cNvSpPr>
          <p:nvPr>
            <p:ph type="body" idx="1"/>
          </p:nvPr>
        </p:nvSpPr>
        <p:spPr>
          <a:xfrm>
            <a:off x="629200" y="2558767"/>
            <a:ext cx="109628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2400"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9pPr>
          </a:lstStyle>
          <a:p>
            <a:endParaRPr/>
          </a:p>
        </p:txBody>
      </p:sp>
      <p:sp>
        <p:nvSpPr>
          <p:cNvPr id="56" name="Shape 56"/>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
        <p:nvSpPr>
          <p:cNvPr id="57" name="Shape 57"/>
          <p:cNvSpPr/>
          <p:nvPr/>
        </p:nvSpPr>
        <p:spPr>
          <a:xfrm rot="10800000" flipH="1">
            <a:off x="0" y="2247997"/>
            <a:ext cx="12192000" cy="4610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58" name="Shape 58"/>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pic>
        <p:nvPicPr>
          <p:cNvPr id="59" name="Shape 59"/>
          <p:cNvPicPr preferRelativeResize="0"/>
          <p:nvPr/>
        </p:nvPicPr>
        <p:blipFill rotWithShape="1">
          <a:blip r:embed="rId2">
            <a:alphaModFix/>
          </a:blip>
          <a:srcRect/>
          <a:stretch/>
        </p:blipFill>
        <p:spPr>
          <a:xfrm>
            <a:off x="10161315" y="944316"/>
            <a:ext cx="1663600" cy="1104800"/>
          </a:xfrm>
          <a:prstGeom prst="rect">
            <a:avLst/>
          </a:prstGeom>
          <a:noFill/>
          <a:ln>
            <a:noFill/>
          </a:ln>
        </p:spPr>
      </p:pic>
    </p:spTree>
    <p:extLst>
      <p:ext uri="{BB962C8B-B14F-4D97-AF65-F5344CB8AC3E}">
        <p14:creationId xmlns:p14="http://schemas.microsoft.com/office/powerpoint/2010/main" val="1633441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53667" y="651000"/>
            <a:ext cx="8302800" cy="54544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80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8000">
                <a:solidFill>
                  <a:schemeClr val="lt1"/>
                </a:solidFill>
                <a:latin typeface="Roboto"/>
                <a:ea typeface="Roboto"/>
                <a:cs typeface="Roboto"/>
                <a:sym typeface="Roboto"/>
              </a:defRPr>
            </a:lvl2pPr>
            <a:lvl3pPr lvl="2" indent="0" rtl="0">
              <a:spcBef>
                <a:spcPts val="0"/>
              </a:spcBef>
              <a:buClr>
                <a:schemeClr val="lt1"/>
              </a:buClr>
              <a:buFont typeface="Roboto"/>
              <a:buNone/>
              <a:defRPr sz="8000">
                <a:solidFill>
                  <a:schemeClr val="lt1"/>
                </a:solidFill>
                <a:latin typeface="Roboto"/>
                <a:ea typeface="Roboto"/>
                <a:cs typeface="Roboto"/>
                <a:sym typeface="Roboto"/>
              </a:defRPr>
            </a:lvl3pPr>
            <a:lvl4pPr lvl="3" indent="0" rtl="0">
              <a:spcBef>
                <a:spcPts val="0"/>
              </a:spcBef>
              <a:buClr>
                <a:schemeClr val="lt1"/>
              </a:buClr>
              <a:buFont typeface="Roboto"/>
              <a:buNone/>
              <a:defRPr sz="8000">
                <a:solidFill>
                  <a:schemeClr val="lt1"/>
                </a:solidFill>
                <a:latin typeface="Roboto"/>
                <a:ea typeface="Roboto"/>
                <a:cs typeface="Roboto"/>
                <a:sym typeface="Roboto"/>
              </a:defRPr>
            </a:lvl4pPr>
            <a:lvl5pPr lvl="4" indent="0" rtl="0">
              <a:spcBef>
                <a:spcPts val="0"/>
              </a:spcBef>
              <a:buClr>
                <a:schemeClr val="lt1"/>
              </a:buClr>
              <a:buFont typeface="Roboto"/>
              <a:buNone/>
              <a:defRPr sz="8000">
                <a:solidFill>
                  <a:schemeClr val="lt1"/>
                </a:solidFill>
                <a:latin typeface="Roboto"/>
                <a:ea typeface="Roboto"/>
                <a:cs typeface="Roboto"/>
                <a:sym typeface="Roboto"/>
              </a:defRPr>
            </a:lvl5pPr>
            <a:lvl6pPr lvl="5" indent="0" rtl="0">
              <a:spcBef>
                <a:spcPts val="0"/>
              </a:spcBef>
              <a:buClr>
                <a:schemeClr val="lt1"/>
              </a:buClr>
              <a:buFont typeface="Roboto"/>
              <a:buNone/>
              <a:defRPr sz="8000">
                <a:solidFill>
                  <a:schemeClr val="lt1"/>
                </a:solidFill>
                <a:latin typeface="Roboto"/>
                <a:ea typeface="Roboto"/>
                <a:cs typeface="Roboto"/>
                <a:sym typeface="Roboto"/>
              </a:defRPr>
            </a:lvl6pPr>
            <a:lvl7pPr lvl="6" indent="0" rtl="0">
              <a:spcBef>
                <a:spcPts val="0"/>
              </a:spcBef>
              <a:buClr>
                <a:schemeClr val="lt1"/>
              </a:buClr>
              <a:buFont typeface="Roboto"/>
              <a:buNone/>
              <a:defRPr sz="8000">
                <a:solidFill>
                  <a:schemeClr val="lt1"/>
                </a:solidFill>
                <a:latin typeface="Roboto"/>
                <a:ea typeface="Roboto"/>
                <a:cs typeface="Roboto"/>
                <a:sym typeface="Roboto"/>
              </a:defRPr>
            </a:lvl7pPr>
            <a:lvl8pPr lvl="7" indent="0" rtl="0">
              <a:spcBef>
                <a:spcPts val="0"/>
              </a:spcBef>
              <a:buClr>
                <a:schemeClr val="lt1"/>
              </a:buClr>
              <a:buFont typeface="Roboto"/>
              <a:buNone/>
              <a:defRPr sz="8000">
                <a:solidFill>
                  <a:schemeClr val="lt1"/>
                </a:solidFill>
                <a:latin typeface="Roboto"/>
                <a:ea typeface="Roboto"/>
                <a:cs typeface="Roboto"/>
                <a:sym typeface="Roboto"/>
              </a:defRPr>
            </a:lvl8pPr>
            <a:lvl9pPr lvl="8" indent="0" rtl="0">
              <a:spcBef>
                <a:spcPts val="0"/>
              </a:spcBef>
              <a:buClr>
                <a:schemeClr val="lt1"/>
              </a:buClr>
              <a:buFont typeface="Roboto"/>
              <a:buNone/>
              <a:defRPr sz="8000">
                <a:solidFill>
                  <a:schemeClr val="lt1"/>
                </a:solidFill>
                <a:latin typeface="Roboto"/>
                <a:ea typeface="Roboto"/>
                <a:cs typeface="Roboto"/>
                <a:sym typeface="Roboto"/>
              </a:defRPr>
            </a:lvl9pPr>
          </a:lstStyle>
          <a:p>
            <a:endParaRPr/>
          </a:p>
        </p:txBody>
      </p:sp>
      <p:sp>
        <p:nvSpPr>
          <p:cNvPr id="62" name="Shape 6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spTree>
    <p:extLst>
      <p:ext uri="{BB962C8B-B14F-4D97-AF65-F5344CB8AC3E}">
        <p14:creationId xmlns:p14="http://schemas.microsoft.com/office/powerpoint/2010/main" val="3686470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14600" y="2753800"/>
            <a:ext cx="10962800" cy="13504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56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5600">
                <a:solidFill>
                  <a:schemeClr val="lt1"/>
                </a:solidFill>
                <a:latin typeface="Roboto"/>
                <a:ea typeface="Roboto"/>
                <a:cs typeface="Roboto"/>
                <a:sym typeface="Roboto"/>
              </a:defRPr>
            </a:lvl2pPr>
            <a:lvl3pPr lvl="2" indent="0">
              <a:spcBef>
                <a:spcPts val="0"/>
              </a:spcBef>
              <a:buClr>
                <a:schemeClr val="lt1"/>
              </a:buClr>
              <a:buFont typeface="Roboto"/>
              <a:buNone/>
              <a:defRPr sz="5600">
                <a:solidFill>
                  <a:schemeClr val="lt1"/>
                </a:solidFill>
                <a:latin typeface="Roboto"/>
                <a:ea typeface="Roboto"/>
                <a:cs typeface="Roboto"/>
                <a:sym typeface="Roboto"/>
              </a:defRPr>
            </a:lvl3pPr>
            <a:lvl4pPr lvl="3" indent="0">
              <a:spcBef>
                <a:spcPts val="0"/>
              </a:spcBef>
              <a:buClr>
                <a:schemeClr val="lt1"/>
              </a:buClr>
              <a:buFont typeface="Roboto"/>
              <a:buNone/>
              <a:defRPr sz="5600">
                <a:solidFill>
                  <a:schemeClr val="lt1"/>
                </a:solidFill>
                <a:latin typeface="Roboto"/>
                <a:ea typeface="Roboto"/>
                <a:cs typeface="Roboto"/>
                <a:sym typeface="Roboto"/>
              </a:defRPr>
            </a:lvl4pPr>
            <a:lvl5pPr lvl="4" indent="0">
              <a:spcBef>
                <a:spcPts val="0"/>
              </a:spcBef>
              <a:buClr>
                <a:schemeClr val="lt1"/>
              </a:buClr>
              <a:buFont typeface="Roboto"/>
              <a:buNone/>
              <a:defRPr sz="5600">
                <a:solidFill>
                  <a:schemeClr val="lt1"/>
                </a:solidFill>
                <a:latin typeface="Roboto"/>
                <a:ea typeface="Roboto"/>
                <a:cs typeface="Roboto"/>
                <a:sym typeface="Roboto"/>
              </a:defRPr>
            </a:lvl5pPr>
            <a:lvl6pPr lvl="5" indent="0">
              <a:spcBef>
                <a:spcPts val="0"/>
              </a:spcBef>
              <a:buClr>
                <a:schemeClr val="lt1"/>
              </a:buClr>
              <a:buFont typeface="Roboto"/>
              <a:buNone/>
              <a:defRPr sz="5600">
                <a:solidFill>
                  <a:schemeClr val="lt1"/>
                </a:solidFill>
                <a:latin typeface="Roboto"/>
                <a:ea typeface="Roboto"/>
                <a:cs typeface="Roboto"/>
                <a:sym typeface="Roboto"/>
              </a:defRPr>
            </a:lvl6pPr>
            <a:lvl7pPr lvl="6" indent="0">
              <a:spcBef>
                <a:spcPts val="0"/>
              </a:spcBef>
              <a:buClr>
                <a:schemeClr val="lt1"/>
              </a:buClr>
              <a:buFont typeface="Roboto"/>
              <a:buNone/>
              <a:defRPr sz="5600">
                <a:solidFill>
                  <a:schemeClr val="lt1"/>
                </a:solidFill>
                <a:latin typeface="Roboto"/>
                <a:ea typeface="Roboto"/>
                <a:cs typeface="Roboto"/>
                <a:sym typeface="Roboto"/>
              </a:defRPr>
            </a:lvl7pPr>
            <a:lvl8pPr lvl="7" indent="0">
              <a:spcBef>
                <a:spcPts val="0"/>
              </a:spcBef>
              <a:buClr>
                <a:schemeClr val="lt1"/>
              </a:buClr>
              <a:buFont typeface="Roboto"/>
              <a:buNone/>
              <a:defRPr sz="5600">
                <a:solidFill>
                  <a:schemeClr val="lt1"/>
                </a:solidFill>
                <a:latin typeface="Roboto"/>
                <a:ea typeface="Roboto"/>
                <a:cs typeface="Roboto"/>
                <a:sym typeface="Roboto"/>
              </a:defRPr>
            </a:lvl8pPr>
            <a:lvl9pPr lvl="8" indent="0">
              <a:spcBef>
                <a:spcPts val="0"/>
              </a:spcBef>
              <a:buClr>
                <a:schemeClr val="lt1"/>
              </a:buClr>
              <a:buFont typeface="Roboto"/>
              <a:buNone/>
              <a:defRPr sz="5600">
                <a:solidFill>
                  <a:schemeClr val="lt1"/>
                </a:solidFill>
                <a:latin typeface="Roboto"/>
                <a:ea typeface="Roboto"/>
                <a:cs typeface="Roboto"/>
                <a:sym typeface="Roboto"/>
              </a:defRPr>
            </a:lvl9pPr>
          </a:lstStyle>
          <a:p>
            <a:endParaRPr/>
          </a:p>
        </p:txBody>
      </p:sp>
      <p:sp>
        <p:nvSpPr>
          <p:cNvPr id="65" name="Shape 65"/>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spTree>
    <p:extLst>
      <p:ext uri="{BB962C8B-B14F-4D97-AF65-F5344CB8AC3E}">
        <p14:creationId xmlns:p14="http://schemas.microsoft.com/office/powerpoint/2010/main" val="1067146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ack Cover Radial Gradient">
    <p:bg>
      <p:bgPr>
        <a:blipFill>
          <a:blip r:embed="rId2">
            <a:alphaModFix/>
          </a:blip>
          <a:stretch>
            <a:fillRect/>
          </a:stretch>
        </a:blipFill>
        <a:effectLst/>
      </p:bgPr>
    </p:bg>
    <p:spTree>
      <p:nvGrpSpPr>
        <p:cNvPr id="1" name="Shape 66"/>
        <p:cNvGrpSpPr/>
        <p:nvPr/>
      </p:nvGrpSpPr>
      <p:grpSpPr>
        <a:xfrm>
          <a:off x="0" y="0"/>
          <a:ext cx="0" cy="0"/>
          <a:chOff x="0" y="0"/>
          <a:chExt cx="0" cy="0"/>
        </a:xfrm>
      </p:grpSpPr>
      <p:pic>
        <p:nvPicPr>
          <p:cNvPr id="67" name="Shape 67"/>
          <p:cNvPicPr preferRelativeResize="0"/>
          <p:nvPr/>
        </p:nvPicPr>
        <p:blipFill rotWithShape="1">
          <a:blip r:embed="rId3">
            <a:alphaModFix/>
          </a:blip>
          <a:srcRect/>
          <a:stretch/>
        </p:blipFill>
        <p:spPr>
          <a:xfrm>
            <a:off x="4636576" y="2500173"/>
            <a:ext cx="2811600" cy="1853200"/>
          </a:xfrm>
          <a:prstGeom prst="rect">
            <a:avLst/>
          </a:prstGeom>
          <a:noFill/>
          <a:ln>
            <a:noFill/>
          </a:ln>
        </p:spPr>
      </p:pic>
    </p:spTree>
    <p:extLst>
      <p:ext uri="{BB962C8B-B14F-4D97-AF65-F5344CB8AC3E}">
        <p14:creationId xmlns:p14="http://schemas.microsoft.com/office/powerpoint/2010/main" val="183680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left-picture-righ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17" y="261570"/>
            <a:ext cx="5342253" cy="724365"/>
          </a:xfrm>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Picture Placeholder 4"/>
          <p:cNvSpPr>
            <a:spLocks noGrp="1"/>
          </p:cNvSpPr>
          <p:nvPr>
            <p:ph type="pic" sz="quarter" idx="15"/>
          </p:nvPr>
        </p:nvSpPr>
        <p:spPr>
          <a:xfrm>
            <a:off x="5865813" y="0"/>
            <a:ext cx="6326187" cy="6407150"/>
          </a:xfrm>
        </p:spPr>
        <p:txBody>
          <a:bodyPr/>
          <a:lstStyle/>
          <a:p>
            <a:endParaRPr lang="en-US"/>
          </a:p>
        </p:txBody>
      </p:sp>
      <p:sp>
        <p:nvSpPr>
          <p:cNvPr id="7" name="Text Placeholder 6"/>
          <p:cNvSpPr>
            <a:spLocks noGrp="1"/>
          </p:cNvSpPr>
          <p:nvPr>
            <p:ph type="body" sz="quarter" idx="16"/>
          </p:nvPr>
        </p:nvSpPr>
        <p:spPr>
          <a:xfrm>
            <a:off x="241300" y="1225550"/>
            <a:ext cx="5375275" cy="4778375"/>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339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Shape 70"/>
          <p:cNvSpPr txBox="1">
            <a:spLocks noGrp="1"/>
          </p:cNvSpPr>
          <p:nvPr>
            <p:ph type="ctrTitle"/>
          </p:nvPr>
        </p:nvSpPr>
        <p:spPr>
          <a:xfrm>
            <a:off x="0" y="2801397"/>
            <a:ext cx="12192000" cy="1262000"/>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rgbClr val="FFFFFF"/>
              </a:buClr>
              <a:buFont typeface="Arial"/>
              <a:buNone/>
              <a:defRPr sz="8666" b="0" i="0" u="none" strike="noStrike" cap="none">
                <a:solidFill>
                  <a:srgbClr val="FFFFFF"/>
                </a:solidFill>
                <a:latin typeface="Arial"/>
                <a:ea typeface="Arial"/>
                <a:cs typeface="Arial"/>
                <a:sym typeface="Arial"/>
              </a:defRPr>
            </a:lvl1pPr>
            <a:lvl2pPr marL="0" marR="0" lvl="1"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2pPr>
            <a:lvl3pPr marL="0" marR="0" lvl="2"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3pPr>
            <a:lvl4pPr marL="0" marR="0" lvl="3"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4pPr>
            <a:lvl5pPr marL="0" marR="0" lvl="4"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5pPr>
            <a:lvl6pPr marL="338658" marR="0" lvl="5"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6pPr>
            <a:lvl7pPr marL="677316" marR="0" lvl="6"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7pPr>
            <a:lvl8pPr marL="999042" marR="0" lvl="7"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8pPr>
            <a:lvl9pPr marL="1337700" marR="0" lvl="8"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662494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ext and Right Image">
    <p:spTree>
      <p:nvGrpSpPr>
        <p:cNvPr id="1" name="Shape 71"/>
        <p:cNvGrpSpPr/>
        <p:nvPr/>
      </p:nvGrpSpPr>
      <p:grpSpPr>
        <a:xfrm>
          <a:off x="0" y="0"/>
          <a:ext cx="0" cy="0"/>
          <a:chOff x="0" y="0"/>
          <a:chExt cx="0" cy="0"/>
        </a:xfrm>
      </p:grpSpPr>
      <p:sp>
        <p:nvSpPr>
          <p:cNvPr id="72" name="Shape 72"/>
          <p:cNvSpPr>
            <a:spLocks noGrp="1"/>
          </p:cNvSpPr>
          <p:nvPr>
            <p:ph type="pic" idx="2"/>
          </p:nvPr>
        </p:nvSpPr>
        <p:spPr>
          <a:xfrm>
            <a:off x="6237816" y="0"/>
            <a:ext cx="5954000" cy="6358400"/>
          </a:xfrm>
          <a:prstGeom prst="rect">
            <a:avLst/>
          </a:prstGeom>
          <a:solidFill>
            <a:srgbClr val="CFD5D8"/>
          </a:solid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title"/>
          </p:nvPr>
        </p:nvSpPr>
        <p:spPr>
          <a:xfrm>
            <a:off x="607483" y="411796"/>
            <a:ext cx="53424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74" name="Shape 74"/>
          <p:cNvSpPr txBox="1">
            <a:spLocks noGrp="1"/>
          </p:cNvSpPr>
          <p:nvPr>
            <p:ph type="sldNum" idx="12"/>
          </p:nvPr>
        </p:nvSpPr>
        <p:spPr>
          <a:xfrm>
            <a:off x="9163136" y="6432516"/>
            <a:ext cx="28448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75" name="Shape 75"/>
          <p:cNvSpPr txBox="1">
            <a:spLocks noGrp="1"/>
          </p:cNvSpPr>
          <p:nvPr>
            <p:ph type="body" idx="1"/>
          </p:nvPr>
        </p:nvSpPr>
        <p:spPr>
          <a:xfrm>
            <a:off x="607485" y="1766992"/>
            <a:ext cx="53424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b="0" i="0" u="none" strike="noStrike" cap="none">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2649122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11627909" y="6422183"/>
            <a:ext cx="3800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79" name="Shape 79"/>
          <p:cNvSpPr txBox="1">
            <a:spLocks noGrp="1"/>
          </p:cNvSpPr>
          <p:nvPr>
            <p:ph type="title"/>
          </p:nvPr>
        </p:nvSpPr>
        <p:spPr>
          <a:xfrm>
            <a:off x="607483" y="411796"/>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80" name="Shape 80"/>
          <p:cNvSpPr txBox="1">
            <a:spLocks noGrp="1"/>
          </p:cNvSpPr>
          <p:nvPr>
            <p:ph type="body" idx="1"/>
          </p:nvPr>
        </p:nvSpPr>
        <p:spPr>
          <a:xfrm>
            <a:off x="607483" y="1604433"/>
            <a:ext cx="109708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48163" algn="l" rtl="0">
              <a:spcBef>
                <a:spcPts val="1600"/>
              </a:spcBef>
              <a:buClr>
                <a:schemeClr val="dk2"/>
              </a:buClr>
              <a:buSzPct val="100000"/>
              <a:buFont typeface="Noto Sans Symbols"/>
              <a:buChar char="▪"/>
              <a:defRPr sz="2400" b="0" i="0" u="none" strike="noStrike" cap="none">
                <a:solidFill>
                  <a:schemeClr val="dk2"/>
                </a:solidFill>
                <a:latin typeface="Arial"/>
                <a:ea typeface="Arial"/>
                <a:cs typeface="Arial"/>
                <a:sym typeface="Arial"/>
              </a:defRPr>
            </a:lvl2pPr>
            <a:lvl3pPr marL="761981" marR="0" lvl="2" indent="-152396" algn="l" rtl="0">
              <a:spcBef>
                <a:spcPts val="1067"/>
              </a:spcBef>
              <a:buClr>
                <a:schemeClr val="dk2"/>
              </a:buClr>
              <a:buSzPct val="100000"/>
              <a:buFont typeface="Arial"/>
              <a:buChar char="–"/>
              <a:defRPr sz="2400" b="0" i="0" u="none" strike="noStrike" cap="none">
                <a:solidFill>
                  <a:schemeClr val="dk2"/>
                </a:solidFill>
                <a:latin typeface="Arial"/>
                <a:ea typeface="Arial"/>
                <a:cs typeface="Arial"/>
                <a:sym typeface="Arial"/>
              </a:defRPr>
            </a:lvl3pPr>
            <a:lvl4pPr marL="1293250" marR="0" lvl="3" indent="-175678" algn="l" rtl="0">
              <a:spcBef>
                <a:spcPts val="427"/>
              </a:spcBef>
              <a:buClr>
                <a:schemeClr val="dk2"/>
              </a:buClr>
              <a:buSzPct val="100000"/>
              <a:buFont typeface="Arial"/>
              <a:buChar char="–"/>
              <a:defRPr sz="2133"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1701291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ext and Bottom Half Image">
    <p:spTree>
      <p:nvGrpSpPr>
        <p:cNvPr id="1" name="Shape 82"/>
        <p:cNvGrpSpPr/>
        <p:nvPr/>
      </p:nvGrpSpPr>
      <p:grpSpPr>
        <a:xfrm>
          <a:off x="0" y="0"/>
          <a:ext cx="0" cy="0"/>
          <a:chOff x="0" y="0"/>
          <a:chExt cx="0" cy="0"/>
        </a:xfrm>
      </p:grpSpPr>
      <p:sp>
        <p:nvSpPr>
          <p:cNvPr id="83" name="Shape 83"/>
          <p:cNvSpPr>
            <a:spLocks noGrp="1"/>
          </p:cNvSpPr>
          <p:nvPr>
            <p:ph type="pic" idx="2"/>
          </p:nvPr>
        </p:nvSpPr>
        <p:spPr>
          <a:xfrm>
            <a:off x="0" y="3432175"/>
            <a:ext cx="12192000" cy="2926399"/>
          </a:xfrm>
          <a:prstGeom prst="rect">
            <a:avLst/>
          </a:prstGeom>
          <a:solidFill>
            <a:srgbClr val="CFD5D8"/>
          </a:solidFill>
          <a:ln>
            <a:noFill/>
          </a:ln>
        </p:spPr>
        <p:txBody>
          <a:bodyPr wrap="square" lIns="91425" tIns="91425" rIns="91425" bIns="91425" anchor="t" anchorCtr="0"/>
          <a:lstStyle>
            <a:lvl1pPr marL="0" marR="0" lvl="0" indent="0" algn="l" rtl="0">
              <a:lnSpc>
                <a:spcPct val="100000"/>
              </a:lnSpc>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9163136" y="6432516"/>
            <a:ext cx="28448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85" name="Shape 85"/>
          <p:cNvSpPr txBox="1">
            <a:spLocks noGrp="1"/>
          </p:cNvSpPr>
          <p:nvPr>
            <p:ph type="body" idx="1"/>
          </p:nvPr>
        </p:nvSpPr>
        <p:spPr>
          <a:xfrm>
            <a:off x="607483" y="1604433"/>
            <a:ext cx="5342400" cy="1745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6237816" y="1604433"/>
            <a:ext cx="5340400" cy="1745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7" name="Shape 87"/>
          <p:cNvSpPr txBox="1"/>
          <p:nvPr/>
        </p:nvSpPr>
        <p:spPr>
          <a:xfrm>
            <a:off x="1345983" y="6634392"/>
            <a:ext cx="246400" cy="328400"/>
          </a:xfrm>
          <a:prstGeom prst="rect">
            <a:avLst/>
          </a:prstGeom>
          <a:noFill/>
          <a:ln>
            <a:noFill/>
          </a:ln>
        </p:spPr>
        <p:txBody>
          <a:bodyPr wrap="square" lIns="121900" tIns="60933" rIns="121900" bIns="60933" anchor="t" anchorCtr="0">
            <a:noAutofit/>
          </a:bodyPr>
          <a:lstStyle/>
          <a:p>
            <a:endParaRPr sz="1333" kern="0">
              <a:solidFill>
                <a:srgbClr val="424242"/>
              </a:solidFill>
              <a:ea typeface="Arial"/>
              <a:cs typeface="Arial"/>
              <a:sym typeface="Arial"/>
            </a:endParaRPr>
          </a:p>
        </p:txBody>
      </p:sp>
      <p:sp>
        <p:nvSpPr>
          <p:cNvPr id="88" name="Shape 88"/>
          <p:cNvSpPr txBox="1">
            <a:spLocks noGrp="1"/>
          </p:cNvSpPr>
          <p:nvPr>
            <p:ph type="title"/>
          </p:nvPr>
        </p:nvSpPr>
        <p:spPr>
          <a:xfrm>
            <a:off x="607483" y="411796"/>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89" name="Shape 89"/>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1875817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90"/>
        <p:cNvGrpSpPr/>
        <p:nvPr/>
      </p:nvGrpSpPr>
      <p:grpSpPr>
        <a:xfrm>
          <a:off x="0" y="0"/>
          <a:ext cx="0" cy="0"/>
          <a:chOff x="0" y="0"/>
          <a:chExt cx="0" cy="0"/>
        </a:xfrm>
      </p:grpSpPr>
      <p:sp>
        <p:nvSpPr>
          <p:cNvPr id="91" name="Shape 91"/>
          <p:cNvSpPr txBox="1">
            <a:spLocks noGrp="1"/>
          </p:cNvSpPr>
          <p:nvPr>
            <p:ph type="sldNum" idx="12"/>
          </p:nvPr>
        </p:nvSpPr>
        <p:spPr>
          <a:xfrm>
            <a:off x="11627909" y="6422183"/>
            <a:ext cx="3800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92" name="Shape 92"/>
          <p:cNvSpPr txBox="1">
            <a:spLocks noGrp="1"/>
          </p:cNvSpPr>
          <p:nvPr>
            <p:ph type="title"/>
          </p:nvPr>
        </p:nvSpPr>
        <p:spPr>
          <a:xfrm>
            <a:off x="607483" y="413507"/>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93" name="Shape 93"/>
          <p:cNvSpPr txBox="1">
            <a:spLocks noGrp="1"/>
          </p:cNvSpPr>
          <p:nvPr>
            <p:ph type="body" idx="1"/>
          </p:nvPr>
        </p:nvSpPr>
        <p:spPr>
          <a:xfrm>
            <a:off x="607483" y="1604433"/>
            <a:ext cx="109708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1585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181212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4203042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03064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50493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4412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131000" y="146616"/>
            <a:ext cx="11768800" cy="553968"/>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pPr>
            <a:fld id="{00000000-1234-1234-1234-123412341234}" type="slidenum">
              <a:rPr lang="en" sz="1867" smtClean="0">
                <a:solidFill>
                  <a:srgbClr val="000000"/>
                </a:solidFill>
                <a:latin typeface="Arial"/>
                <a:ea typeface="Arial"/>
                <a:cs typeface="Arial"/>
                <a:sym typeface="Arial"/>
              </a:rPr>
              <a:pPr>
                <a:buClr>
                  <a:srgbClr val="000000"/>
                </a:buClr>
                <a:buSzPct val="25000"/>
              </a:pPr>
              <a:t>‹#›</a:t>
            </a:fld>
            <a:endParaRPr lang="en" sz="1867">
              <a:solidFill>
                <a:srgbClr val="000000"/>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281514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p:nvPr/>
        </p:nvSpPr>
        <p:spPr>
          <a:xfrm flipH="1">
            <a:off x="10995199" y="5661233"/>
            <a:ext cx="1196800" cy="1196800"/>
          </a:xfrm>
          <a:prstGeom prst="rtTriangle">
            <a:avLst/>
          </a:prstGeom>
          <a:solidFill>
            <a:schemeClr val="lt1"/>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1" name="Shape 11"/>
          <p:cNvSpPr/>
          <p:nvPr/>
        </p:nvSpPr>
        <p:spPr>
          <a:xfrm flipH="1">
            <a:off x="10995199" y="5661167"/>
            <a:ext cx="1196800" cy="1196800"/>
          </a:xfrm>
          <a:prstGeom prst="round1Rect">
            <a:avLst>
              <a:gd name="adj" fmla="val 16667"/>
            </a:avLst>
          </a:prstGeom>
          <a:solidFill>
            <a:schemeClr val="lt1">
              <a:alpha val="67843"/>
            </a:schemeClr>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2" name="Shape 12"/>
          <p:cNvSpPr txBox="1">
            <a:spLocks noGrp="1"/>
          </p:cNvSpPr>
          <p:nvPr>
            <p:ph type="ctrTitle"/>
          </p:nvPr>
        </p:nvSpPr>
        <p:spPr>
          <a:xfrm>
            <a:off x="520700" y="2425700"/>
            <a:ext cx="10962800" cy="1244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6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6400">
                <a:solidFill>
                  <a:schemeClr val="lt1"/>
                </a:solidFill>
                <a:latin typeface="Roboto"/>
                <a:ea typeface="Roboto"/>
                <a:cs typeface="Roboto"/>
                <a:sym typeface="Roboto"/>
              </a:defRPr>
            </a:lvl2pPr>
            <a:lvl3pPr lvl="2" indent="0">
              <a:spcBef>
                <a:spcPts val="0"/>
              </a:spcBef>
              <a:buClr>
                <a:schemeClr val="lt1"/>
              </a:buClr>
              <a:buFont typeface="Roboto"/>
              <a:buNone/>
              <a:defRPr sz="6400">
                <a:solidFill>
                  <a:schemeClr val="lt1"/>
                </a:solidFill>
                <a:latin typeface="Roboto"/>
                <a:ea typeface="Roboto"/>
                <a:cs typeface="Roboto"/>
                <a:sym typeface="Roboto"/>
              </a:defRPr>
            </a:lvl3pPr>
            <a:lvl4pPr lvl="3" indent="0">
              <a:spcBef>
                <a:spcPts val="0"/>
              </a:spcBef>
              <a:buClr>
                <a:schemeClr val="lt1"/>
              </a:buClr>
              <a:buFont typeface="Roboto"/>
              <a:buNone/>
              <a:defRPr sz="6400">
                <a:solidFill>
                  <a:schemeClr val="lt1"/>
                </a:solidFill>
                <a:latin typeface="Roboto"/>
                <a:ea typeface="Roboto"/>
                <a:cs typeface="Roboto"/>
                <a:sym typeface="Roboto"/>
              </a:defRPr>
            </a:lvl4pPr>
            <a:lvl5pPr lvl="4" indent="0">
              <a:spcBef>
                <a:spcPts val="0"/>
              </a:spcBef>
              <a:buClr>
                <a:schemeClr val="lt1"/>
              </a:buClr>
              <a:buFont typeface="Roboto"/>
              <a:buNone/>
              <a:defRPr sz="6400">
                <a:solidFill>
                  <a:schemeClr val="lt1"/>
                </a:solidFill>
                <a:latin typeface="Roboto"/>
                <a:ea typeface="Roboto"/>
                <a:cs typeface="Roboto"/>
                <a:sym typeface="Roboto"/>
              </a:defRPr>
            </a:lvl5pPr>
            <a:lvl6pPr lvl="5" indent="0">
              <a:spcBef>
                <a:spcPts val="0"/>
              </a:spcBef>
              <a:buClr>
                <a:schemeClr val="lt1"/>
              </a:buClr>
              <a:buFont typeface="Roboto"/>
              <a:buNone/>
              <a:defRPr sz="6400">
                <a:solidFill>
                  <a:schemeClr val="lt1"/>
                </a:solidFill>
                <a:latin typeface="Roboto"/>
                <a:ea typeface="Roboto"/>
                <a:cs typeface="Roboto"/>
                <a:sym typeface="Roboto"/>
              </a:defRPr>
            </a:lvl6pPr>
            <a:lvl7pPr lvl="6" indent="0">
              <a:spcBef>
                <a:spcPts val="0"/>
              </a:spcBef>
              <a:buClr>
                <a:schemeClr val="lt1"/>
              </a:buClr>
              <a:buFont typeface="Roboto"/>
              <a:buNone/>
              <a:defRPr sz="6400">
                <a:solidFill>
                  <a:schemeClr val="lt1"/>
                </a:solidFill>
                <a:latin typeface="Roboto"/>
                <a:ea typeface="Roboto"/>
                <a:cs typeface="Roboto"/>
                <a:sym typeface="Roboto"/>
              </a:defRPr>
            </a:lvl7pPr>
            <a:lvl8pPr lvl="7" indent="0">
              <a:spcBef>
                <a:spcPts val="0"/>
              </a:spcBef>
              <a:buClr>
                <a:schemeClr val="lt1"/>
              </a:buClr>
              <a:buFont typeface="Roboto"/>
              <a:buNone/>
              <a:defRPr sz="6400">
                <a:solidFill>
                  <a:schemeClr val="lt1"/>
                </a:solidFill>
                <a:latin typeface="Roboto"/>
                <a:ea typeface="Roboto"/>
                <a:cs typeface="Roboto"/>
                <a:sym typeface="Roboto"/>
              </a:defRPr>
            </a:lvl8pPr>
            <a:lvl9pPr lvl="8" indent="0">
              <a:spcBef>
                <a:spcPts val="0"/>
              </a:spcBef>
              <a:buClr>
                <a:schemeClr val="lt1"/>
              </a:buClr>
              <a:buFont typeface="Roboto"/>
              <a:buNone/>
              <a:defRPr sz="6400">
                <a:solidFill>
                  <a:schemeClr val="lt1"/>
                </a:solidFill>
                <a:latin typeface="Roboto"/>
                <a:ea typeface="Roboto"/>
                <a:cs typeface="Roboto"/>
                <a:sym typeface="Roboto"/>
              </a:defRPr>
            </a:lvl9pPr>
          </a:lstStyle>
          <a:p>
            <a:endParaRPr/>
          </a:p>
        </p:txBody>
      </p:sp>
      <p:sp>
        <p:nvSpPr>
          <p:cNvPr id="13" name="Shape 13"/>
          <p:cNvSpPr txBox="1">
            <a:spLocks noGrp="1"/>
          </p:cNvSpPr>
          <p:nvPr>
            <p:ph type="subTitle" idx="1"/>
          </p:nvPr>
        </p:nvSpPr>
        <p:spPr>
          <a:xfrm>
            <a:off x="520700" y="3718840"/>
            <a:ext cx="10962800" cy="57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2pPr>
            <a:lvl3pPr marL="1219170" marR="0" lvl="2"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3pPr>
            <a:lvl4pPr marL="1828754" marR="0" lvl="3"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4pPr>
            <a:lvl5pPr marL="2438339" marR="0" lvl="4"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5pPr>
            <a:lvl6pPr marL="3047924" marR="0" lvl="5"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6pPr>
            <a:lvl7pPr marL="3657509" marR="0" lvl="6"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7pPr>
            <a:lvl8pPr marL="4267093" marR="0" lvl="7"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8pPr>
            <a:lvl9pPr marL="4876678" marR="0" lvl="8"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14" name="Shape 1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15" name="Shape 15"/>
          <p:cNvPicPr preferRelativeResize="0"/>
          <p:nvPr/>
        </p:nvPicPr>
        <p:blipFill rotWithShape="1">
          <a:blip r:embed="rId3">
            <a:alphaModFix/>
          </a:blip>
          <a:srcRect/>
          <a:stretch/>
        </p:blipFill>
        <p:spPr>
          <a:xfrm>
            <a:off x="520683" y="847349"/>
            <a:ext cx="1663600" cy="1104800"/>
          </a:xfrm>
          <a:prstGeom prst="rect">
            <a:avLst/>
          </a:prstGeom>
          <a:noFill/>
          <a:ln>
            <a:noFill/>
          </a:ln>
        </p:spPr>
      </p:pic>
    </p:spTree>
    <p:extLst>
      <p:ext uri="{BB962C8B-B14F-4D97-AF65-F5344CB8AC3E}">
        <p14:creationId xmlns:p14="http://schemas.microsoft.com/office/powerpoint/2010/main" val="13855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442967150"/>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SzPct val="43750"/>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SzPct val="43750"/>
              <a:buFont typeface="Roboto"/>
              <a:buNone/>
              <a:defRPr sz="3200">
                <a:solidFill>
                  <a:schemeClr val="lt1"/>
                </a:solidFill>
                <a:latin typeface="Roboto"/>
                <a:ea typeface="Roboto"/>
                <a:cs typeface="Roboto"/>
                <a:sym typeface="Roboto"/>
              </a:defRPr>
            </a:lvl2pPr>
            <a:lvl3pPr lvl="2" indent="0">
              <a:spcBef>
                <a:spcPts val="0"/>
              </a:spcBef>
              <a:buClr>
                <a:schemeClr val="lt1"/>
              </a:buClr>
              <a:buSzPct val="43750"/>
              <a:buFont typeface="Roboto"/>
              <a:buNone/>
              <a:defRPr sz="3200">
                <a:solidFill>
                  <a:schemeClr val="lt1"/>
                </a:solidFill>
                <a:latin typeface="Roboto"/>
                <a:ea typeface="Roboto"/>
                <a:cs typeface="Roboto"/>
                <a:sym typeface="Roboto"/>
              </a:defRPr>
            </a:lvl3pPr>
            <a:lvl4pPr lvl="3" indent="0">
              <a:spcBef>
                <a:spcPts val="0"/>
              </a:spcBef>
              <a:buClr>
                <a:schemeClr val="lt1"/>
              </a:buClr>
              <a:buSzPct val="43750"/>
              <a:buFont typeface="Roboto"/>
              <a:buNone/>
              <a:defRPr sz="3200">
                <a:solidFill>
                  <a:schemeClr val="lt1"/>
                </a:solidFill>
                <a:latin typeface="Roboto"/>
                <a:ea typeface="Roboto"/>
                <a:cs typeface="Roboto"/>
                <a:sym typeface="Roboto"/>
              </a:defRPr>
            </a:lvl4pPr>
            <a:lvl5pPr lvl="4" indent="0">
              <a:spcBef>
                <a:spcPts val="0"/>
              </a:spcBef>
              <a:buClr>
                <a:schemeClr val="lt1"/>
              </a:buClr>
              <a:buSzPct val="43750"/>
              <a:buFont typeface="Roboto"/>
              <a:buNone/>
              <a:defRPr sz="3200">
                <a:solidFill>
                  <a:schemeClr val="lt1"/>
                </a:solidFill>
                <a:latin typeface="Roboto"/>
                <a:ea typeface="Roboto"/>
                <a:cs typeface="Roboto"/>
                <a:sym typeface="Roboto"/>
              </a:defRPr>
            </a:lvl5pPr>
            <a:lvl6pPr lvl="5" indent="0">
              <a:spcBef>
                <a:spcPts val="0"/>
              </a:spcBef>
              <a:buClr>
                <a:schemeClr val="lt1"/>
              </a:buClr>
              <a:buSzPct val="43750"/>
              <a:buFont typeface="Roboto"/>
              <a:buNone/>
              <a:defRPr sz="3200">
                <a:solidFill>
                  <a:schemeClr val="lt1"/>
                </a:solidFill>
                <a:latin typeface="Roboto"/>
                <a:ea typeface="Roboto"/>
                <a:cs typeface="Roboto"/>
                <a:sym typeface="Roboto"/>
              </a:defRPr>
            </a:lvl6pPr>
            <a:lvl7pPr lvl="6" indent="0">
              <a:spcBef>
                <a:spcPts val="0"/>
              </a:spcBef>
              <a:buClr>
                <a:schemeClr val="lt1"/>
              </a:buClr>
              <a:buSzPct val="43750"/>
              <a:buFont typeface="Roboto"/>
              <a:buNone/>
              <a:defRPr sz="3200">
                <a:solidFill>
                  <a:schemeClr val="lt1"/>
                </a:solidFill>
                <a:latin typeface="Roboto"/>
                <a:ea typeface="Roboto"/>
                <a:cs typeface="Roboto"/>
                <a:sym typeface="Roboto"/>
              </a:defRPr>
            </a:lvl7pPr>
            <a:lvl8pPr lvl="7" indent="0">
              <a:spcBef>
                <a:spcPts val="0"/>
              </a:spcBef>
              <a:buClr>
                <a:schemeClr val="lt1"/>
              </a:buClr>
              <a:buSzPct val="43750"/>
              <a:buFont typeface="Roboto"/>
              <a:buNone/>
              <a:defRPr sz="3200">
                <a:solidFill>
                  <a:schemeClr val="lt1"/>
                </a:solidFill>
                <a:latin typeface="Roboto"/>
                <a:ea typeface="Roboto"/>
                <a:cs typeface="Roboto"/>
                <a:sym typeface="Roboto"/>
              </a:defRPr>
            </a:lvl8pPr>
            <a:lvl9pPr lvl="8" indent="0">
              <a:spcBef>
                <a:spcPts val="0"/>
              </a:spcBef>
              <a:buClr>
                <a:schemeClr val="lt1"/>
              </a:buClr>
              <a:buSzPct val="4375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629200" y="2558767"/>
            <a:ext cx="109628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SzPct val="77777"/>
              <a:buFont typeface="Roboto"/>
              <a:buChar char="●"/>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lgn="r">
              <a:buClr>
                <a:srgbClr val="737373"/>
              </a:buClr>
              <a:buSzPct val="25000"/>
              <a:buFont typeface="Roboto"/>
              <a:buNone/>
            </a:pPr>
            <a:fld id="{00000000-1234-1234-1234-123412341234}" type="slidenum">
              <a:rPr lang="en" sz="1333" kern="0">
                <a:solidFill>
                  <a:srgbClr val="737373"/>
                </a:solidFill>
                <a:latin typeface="Roboto"/>
                <a:ea typeface="Roboto"/>
                <a:cs typeface="Roboto"/>
                <a:sym typeface="Roboto"/>
              </a:rPr>
              <a:pPr algn="r">
                <a:buClr>
                  <a:srgbClr val="737373"/>
                </a:buClr>
                <a:buSzPct val="25000"/>
                <a:buFont typeface="Roboto"/>
                <a:buNone/>
              </a:pPr>
              <a:t>‹#›</a:t>
            </a:fld>
            <a:endParaRPr lang="en" sz="1333" kern="0">
              <a:solidFill>
                <a:srgbClr val="737373"/>
              </a:solidFill>
              <a:latin typeface="Roboto"/>
              <a:ea typeface="Roboto"/>
              <a:cs typeface="Roboto"/>
              <a:sym typeface="Roboto"/>
            </a:endParaRPr>
          </a:p>
        </p:txBody>
      </p:sp>
    </p:spTree>
    <p:extLst>
      <p:ext uri="{BB962C8B-B14F-4D97-AF65-F5344CB8AC3E}">
        <p14:creationId xmlns:p14="http://schemas.microsoft.com/office/powerpoint/2010/main" val="2701192775"/>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gif"/><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jpg"/><Relationship Id="rId22" Type="http://schemas.openxmlformats.org/officeDocument/2006/relationships/image" Target="../media/image34.png"/><Relationship Id="rId27"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hyperlink" Target="https://tech.moverio.epson.com/en/bt-350/" TargetMode="External"/><Relationship Id="rId10" Type="http://schemas.openxmlformats.org/officeDocument/2006/relationships/hyperlink" Target="http://www.knapp.com/service?sid=hf1egjm6bj0ssms72j7sob82r5" TargetMode="External"/><Relationship Id="rId4" Type="http://schemas.openxmlformats.org/officeDocument/2006/relationships/hyperlink" Target="http://blogs.intel.com/iot/2016/05/11/intel-iot-champions-industrial-internet-things-hannover-messe/" TargetMode="External"/><Relationship Id="rId9" Type="http://schemas.openxmlformats.org/officeDocument/2006/relationships/hyperlink" Target="https://sp.ts.fujitsu.com/dmsp/Publications/public/fly-fujitsu-iot-solution-ubiquitousware.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intel-iot-devkit/mraa/blob/master/docs/phyboard-wega.md" TargetMode="External"/><Relationship Id="rId3" Type="http://schemas.openxmlformats.org/officeDocument/2006/relationships/image" Target="../media/image14.png"/><Relationship Id="rId7" Type="http://schemas.openxmlformats.org/officeDocument/2006/relationships/hyperlink" Target="https://github.com/intel-iot-devkit/mraa/blob/master/docs/beaglebone.m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intel-iot-devkit/mraa/blob/master/docs/banana_pi.md" TargetMode="External"/><Relationship Id="rId5" Type="http://schemas.openxmlformats.org/officeDocument/2006/relationships/hyperlink" Target="https://github.com/intel-iot-devkit/mraa/blob/master/docs/raspberry_pi.md" TargetMode="External"/><Relationship Id="rId4" Type="http://schemas.openxmlformats.org/officeDocument/2006/relationships/hyperlink" Target="https://github.com/intel-iot-devkit/mraa/blob/master/docs/joule.md" TargetMode="External"/><Relationship Id="rId9" Type="http://schemas.openxmlformats.org/officeDocument/2006/relationships/hyperlink" Target="https://github.com/intel-iot-devkit/mraa/blob/master/docs/96boards.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ntel-iot-devkit/up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intel-iot-devkit/mra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Sensors and Actuators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7317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Making Sensors and Actuators Accessible</a:t>
            </a:r>
          </a:p>
        </p:txBody>
      </p:sp>
      <p:sp>
        <p:nvSpPr>
          <p:cNvPr id="263" name="Shape 263"/>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10</a:t>
            </a:fld>
            <a:endParaRPr lang="en"/>
          </a:p>
        </p:txBody>
      </p:sp>
      <p:grpSp>
        <p:nvGrpSpPr>
          <p:cNvPr id="264" name="Shape 264"/>
          <p:cNvGrpSpPr/>
          <p:nvPr/>
        </p:nvGrpSpPr>
        <p:grpSpPr>
          <a:xfrm>
            <a:off x="6325427" y="1139221"/>
            <a:ext cx="5654968" cy="1728516"/>
            <a:chOff x="350209" y="1396423"/>
            <a:chExt cx="4241226" cy="1296387"/>
          </a:xfrm>
        </p:grpSpPr>
        <p:pic>
          <p:nvPicPr>
            <p:cNvPr id="265" name="Shape 265" descr="https://linuxlink.timesys.com/static/img/yocto-project-logo.png"/>
            <p:cNvPicPr preferRelativeResize="0"/>
            <p:nvPr/>
          </p:nvPicPr>
          <p:blipFill rotWithShape="1">
            <a:blip r:embed="rId3">
              <a:alphaModFix/>
            </a:blip>
            <a:srcRect/>
            <a:stretch/>
          </p:blipFill>
          <p:spPr>
            <a:xfrm>
              <a:off x="1403240" y="1419726"/>
              <a:ext cx="1203599" cy="534300"/>
            </a:xfrm>
            <a:prstGeom prst="rect">
              <a:avLst/>
            </a:prstGeom>
            <a:noFill/>
            <a:ln>
              <a:noFill/>
            </a:ln>
          </p:spPr>
        </p:pic>
        <p:pic>
          <p:nvPicPr>
            <p:cNvPr id="266" name="Shape 266" descr="http://simplecore.intel.com/ultimatecoder/wp-content/uploads/sites/39/2016/06/Zephyrlogo-noire.png"/>
            <p:cNvPicPr preferRelativeResize="0"/>
            <p:nvPr/>
          </p:nvPicPr>
          <p:blipFill rotWithShape="1">
            <a:blip r:embed="rId4">
              <a:alphaModFix/>
            </a:blip>
            <a:srcRect/>
            <a:stretch/>
          </p:blipFill>
          <p:spPr>
            <a:xfrm>
              <a:off x="350209" y="1489567"/>
              <a:ext cx="882900" cy="464700"/>
            </a:xfrm>
            <a:prstGeom prst="rect">
              <a:avLst/>
            </a:prstGeom>
            <a:noFill/>
            <a:ln>
              <a:noFill/>
            </a:ln>
          </p:spPr>
        </p:pic>
        <p:pic>
          <p:nvPicPr>
            <p:cNvPr id="267" name="Shape 267" descr="https://marketplace.windriver.com/layout/customer/images/wr-logo-white.png"/>
            <p:cNvPicPr preferRelativeResize="0"/>
            <p:nvPr/>
          </p:nvPicPr>
          <p:blipFill rotWithShape="1">
            <a:blip r:embed="rId5">
              <a:alphaModFix/>
            </a:blip>
            <a:srcRect/>
            <a:stretch/>
          </p:blipFill>
          <p:spPr>
            <a:xfrm>
              <a:off x="2776969" y="1396423"/>
              <a:ext cx="954900" cy="549900"/>
            </a:xfrm>
            <a:prstGeom prst="rect">
              <a:avLst/>
            </a:prstGeom>
            <a:noFill/>
            <a:ln>
              <a:noFill/>
            </a:ln>
          </p:spPr>
        </p:pic>
        <p:pic>
          <p:nvPicPr>
            <p:cNvPr id="268" name="Shape 268" descr="Image result for ubuntu logo"/>
            <p:cNvPicPr preferRelativeResize="0"/>
            <p:nvPr/>
          </p:nvPicPr>
          <p:blipFill rotWithShape="1">
            <a:blip r:embed="rId6">
              <a:alphaModFix/>
            </a:blip>
            <a:srcRect/>
            <a:stretch/>
          </p:blipFill>
          <p:spPr>
            <a:xfrm>
              <a:off x="3902335" y="1396925"/>
              <a:ext cx="689100" cy="549000"/>
            </a:xfrm>
            <a:prstGeom prst="rect">
              <a:avLst/>
            </a:prstGeom>
            <a:noFill/>
            <a:ln>
              <a:noFill/>
            </a:ln>
          </p:spPr>
        </p:pic>
        <p:pic>
          <p:nvPicPr>
            <p:cNvPr id="269" name="Shape 269" descr="https://up-community.org/images/up_img/ubilinux_logo_big.png"/>
            <p:cNvPicPr preferRelativeResize="0"/>
            <p:nvPr/>
          </p:nvPicPr>
          <p:blipFill rotWithShape="1">
            <a:blip r:embed="rId7">
              <a:alphaModFix/>
            </a:blip>
            <a:srcRect/>
            <a:stretch/>
          </p:blipFill>
          <p:spPr>
            <a:xfrm>
              <a:off x="439335" y="1990201"/>
              <a:ext cx="1363200" cy="467100"/>
            </a:xfrm>
            <a:prstGeom prst="rect">
              <a:avLst/>
            </a:prstGeom>
            <a:noFill/>
            <a:ln>
              <a:noFill/>
            </a:ln>
          </p:spPr>
        </p:pic>
        <p:pic>
          <p:nvPicPr>
            <p:cNvPr id="270" name="Shape 270" descr="https://androidthings.rocks/images/android-heart-pi-header.png"/>
            <p:cNvPicPr preferRelativeResize="0"/>
            <p:nvPr/>
          </p:nvPicPr>
          <p:blipFill rotWithShape="1">
            <a:blip r:embed="rId8">
              <a:alphaModFix/>
            </a:blip>
            <a:srcRect/>
            <a:stretch/>
          </p:blipFill>
          <p:spPr>
            <a:xfrm>
              <a:off x="3906979" y="1990211"/>
              <a:ext cx="679800" cy="702600"/>
            </a:xfrm>
            <a:prstGeom prst="rect">
              <a:avLst/>
            </a:prstGeom>
            <a:noFill/>
            <a:ln>
              <a:noFill/>
            </a:ln>
          </p:spPr>
        </p:pic>
        <p:pic>
          <p:nvPicPr>
            <p:cNvPr id="271" name="Shape 271" descr="http://cinderwick.ca/files/archlinux/artwork-unofficial/webpages/archer/vertical.png"/>
            <p:cNvPicPr preferRelativeResize="0"/>
            <p:nvPr/>
          </p:nvPicPr>
          <p:blipFill rotWithShape="1">
            <a:blip r:embed="rId9">
              <a:alphaModFix/>
            </a:blip>
            <a:srcRect/>
            <a:stretch/>
          </p:blipFill>
          <p:spPr>
            <a:xfrm>
              <a:off x="1957500" y="1990212"/>
              <a:ext cx="754500" cy="632400"/>
            </a:xfrm>
            <a:prstGeom prst="rect">
              <a:avLst/>
            </a:prstGeom>
            <a:noFill/>
            <a:ln>
              <a:noFill/>
            </a:ln>
          </p:spPr>
        </p:pic>
        <p:pic>
          <p:nvPicPr>
            <p:cNvPr id="272" name="Shape 272" descr="https://upload.wikimedia.org/wikipedia/en/thumb/9/98/OpenSUSE_official-logo-color.svg/320px-OpenSUSE_official-logo-color.svg.png"/>
            <p:cNvPicPr preferRelativeResize="0"/>
            <p:nvPr/>
          </p:nvPicPr>
          <p:blipFill rotWithShape="1">
            <a:blip r:embed="rId10">
              <a:alphaModFix/>
            </a:blip>
            <a:srcRect/>
            <a:stretch/>
          </p:blipFill>
          <p:spPr>
            <a:xfrm>
              <a:off x="2866927" y="2056795"/>
              <a:ext cx="786900" cy="499200"/>
            </a:xfrm>
            <a:prstGeom prst="rect">
              <a:avLst/>
            </a:prstGeom>
            <a:noFill/>
            <a:ln>
              <a:noFill/>
            </a:ln>
          </p:spPr>
        </p:pic>
      </p:grpSp>
      <p:sp>
        <p:nvSpPr>
          <p:cNvPr id="274" name="Shape 274"/>
          <p:cNvSpPr txBox="1"/>
          <p:nvPr/>
        </p:nvSpPr>
        <p:spPr>
          <a:xfrm>
            <a:off x="211600" y="1139233"/>
            <a:ext cx="58172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Operating Systems</a:t>
            </a:r>
          </a:p>
        </p:txBody>
      </p:sp>
      <p:grpSp>
        <p:nvGrpSpPr>
          <p:cNvPr id="275" name="Shape 275"/>
          <p:cNvGrpSpPr/>
          <p:nvPr/>
        </p:nvGrpSpPr>
        <p:grpSpPr>
          <a:xfrm>
            <a:off x="3331017" y="6013475"/>
            <a:ext cx="8568796" cy="621620"/>
            <a:chOff x="560239" y="2823282"/>
            <a:chExt cx="8059440" cy="584668"/>
          </a:xfrm>
        </p:grpSpPr>
        <p:pic>
          <p:nvPicPr>
            <p:cNvPr id="276" name="Shape 276"/>
            <p:cNvPicPr preferRelativeResize="0"/>
            <p:nvPr/>
          </p:nvPicPr>
          <p:blipFill rotWithShape="1">
            <a:blip r:embed="rId11">
              <a:alphaModFix/>
            </a:blip>
            <a:srcRect/>
            <a:stretch/>
          </p:blipFill>
          <p:spPr>
            <a:xfrm>
              <a:off x="2688472" y="2823282"/>
              <a:ext cx="612300" cy="525000"/>
            </a:xfrm>
            <a:prstGeom prst="rect">
              <a:avLst/>
            </a:prstGeom>
            <a:noFill/>
            <a:ln>
              <a:noFill/>
            </a:ln>
          </p:spPr>
        </p:pic>
        <p:pic>
          <p:nvPicPr>
            <p:cNvPr id="277" name="Shape 277"/>
            <p:cNvPicPr preferRelativeResize="0"/>
            <p:nvPr/>
          </p:nvPicPr>
          <p:blipFill rotWithShape="1">
            <a:blip r:embed="rId12">
              <a:alphaModFix/>
            </a:blip>
            <a:srcRect/>
            <a:stretch/>
          </p:blipFill>
          <p:spPr>
            <a:xfrm>
              <a:off x="5612010" y="2979701"/>
              <a:ext cx="795300" cy="309299"/>
            </a:xfrm>
            <a:prstGeom prst="rect">
              <a:avLst/>
            </a:prstGeom>
            <a:noFill/>
            <a:ln>
              <a:noFill/>
            </a:ln>
          </p:spPr>
        </p:pic>
        <p:pic>
          <p:nvPicPr>
            <p:cNvPr id="278" name="Shape 278"/>
            <p:cNvPicPr preferRelativeResize="0"/>
            <p:nvPr/>
          </p:nvPicPr>
          <p:blipFill rotWithShape="1">
            <a:blip r:embed="rId13">
              <a:alphaModFix/>
            </a:blip>
            <a:srcRect/>
            <a:stretch/>
          </p:blipFill>
          <p:spPr>
            <a:xfrm>
              <a:off x="560239" y="2912841"/>
              <a:ext cx="1381499" cy="366599"/>
            </a:xfrm>
            <a:prstGeom prst="rect">
              <a:avLst/>
            </a:prstGeom>
            <a:noFill/>
            <a:ln>
              <a:noFill/>
            </a:ln>
          </p:spPr>
        </p:pic>
        <p:pic>
          <p:nvPicPr>
            <p:cNvPr id="279" name="Shape 279"/>
            <p:cNvPicPr preferRelativeResize="0"/>
            <p:nvPr/>
          </p:nvPicPr>
          <p:blipFill rotWithShape="1">
            <a:blip r:embed="rId14">
              <a:alphaModFix/>
            </a:blip>
            <a:srcRect/>
            <a:stretch/>
          </p:blipFill>
          <p:spPr>
            <a:xfrm>
              <a:off x="2044710" y="2843950"/>
              <a:ext cx="515400" cy="504600"/>
            </a:xfrm>
            <a:prstGeom prst="rect">
              <a:avLst/>
            </a:prstGeom>
            <a:noFill/>
            <a:ln>
              <a:noFill/>
            </a:ln>
          </p:spPr>
        </p:pic>
        <p:pic>
          <p:nvPicPr>
            <p:cNvPr id="280" name="Shape 280"/>
            <p:cNvPicPr preferRelativeResize="0"/>
            <p:nvPr/>
          </p:nvPicPr>
          <p:blipFill rotWithShape="1">
            <a:blip r:embed="rId15">
              <a:alphaModFix/>
            </a:blip>
            <a:srcRect/>
            <a:stretch/>
          </p:blipFill>
          <p:spPr>
            <a:xfrm>
              <a:off x="3550567" y="2867722"/>
              <a:ext cx="510900" cy="504000"/>
            </a:xfrm>
            <a:prstGeom prst="rect">
              <a:avLst/>
            </a:prstGeom>
            <a:noFill/>
            <a:ln>
              <a:noFill/>
            </a:ln>
          </p:spPr>
        </p:pic>
        <p:pic>
          <p:nvPicPr>
            <p:cNvPr id="281" name="Shape 281"/>
            <p:cNvPicPr preferRelativeResize="0"/>
            <p:nvPr/>
          </p:nvPicPr>
          <p:blipFill rotWithShape="1">
            <a:blip r:embed="rId16">
              <a:alphaModFix/>
            </a:blip>
            <a:srcRect/>
            <a:stretch/>
          </p:blipFill>
          <p:spPr>
            <a:xfrm>
              <a:off x="4323694" y="2896847"/>
              <a:ext cx="1126200" cy="474900"/>
            </a:xfrm>
            <a:prstGeom prst="rect">
              <a:avLst/>
            </a:prstGeom>
            <a:noFill/>
            <a:ln>
              <a:noFill/>
            </a:ln>
          </p:spPr>
        </p:pic>
        <p:pic>
          <p:nvPicPr>
            <p:cNvPr id="282" name="Shape 282" descr="Image result for stmicro"/>
            <p:cNvPicPr preferRelativeResize="0"/>
            <p:nvPr/>
          </p:nvPicPr>
          <p:blipFill rotWithShape="1">
            <a:blip r:embed="rId17">
              <a:alphaModFix/>
            </a:blip>
            <a:srcRect/>
            <a:stretch/>
          </p:blipFill>
          <p:spPr>
            <a:xfrm>
              <a:off x="6569531" y="2867722"/>
              <a:ext cx="789300" cy="504600"/>
            </a:xfrm>
            <a:prstGeom prst="rect">
              <a:avLst/>
            </a:prstGeom>
            <a:noFill/>
            <a:ln>
              <a:noFill/>
            </a:ln>
          </p:spPr>
        </p:pic>
        <p:pic>
          <p:nvPicPr>
            <p:cNvPr id="283" name="Shape 283" descr="Image result for honeywell"/>
            <p:cNvPicPr preferRelativeResize="0"/>
            <p:nvPr/>
          </p:nvPicPr>
          <p:blipFill rotWithShape="1">
            <a:blip r:embed="rId18">
              <a:alphaModFix/>
            </a:blip>
            <a:srcRect/>
            <a:stretch/>
          </p:blipFill>
          <p:spPr>
            <a:xfrm>
              <a:off x="7491679" y="2843950"/>
              <a:ext cx="1128000" cy="564000"/>
            </a:xfrm>
            <a:prstGeom prst="rect">
              <a:avLst/>
            </a:prstGeom>
            <a:noFill/>
            <a:ln>
              <a:noFill/>
            </a:ln>
          </p:spPr>
        </p:pic>
      </p:grpSp>
      <p:grpSp>
        <p:nvGrpSpPr>
          <p:cNvPr id="284" name="Shape 284"/>
          <p:cNvGrpSpPr/>
          <p:nvPr/>
        </p:nvGrpSpPr>
        <p:grpSpPr>
          <a:xfrm>
            <a:off x="3373307" y="4972105"/>
            <a:ext cx="8526477" cy="740755"/>
            <a:chOff x="1224723" y="1707025"/>
            <a:chExt cx="7215230" cy="626838"/>
          </a:xfrm>
        </p:grpSpPr>
        <p:pic>
          <p:nvPicPr>
            <p:cNvPr id="285" name="Shape 285"/>
            <p:cNvPicPr preferRelativeResize="0"/>
            <p:nvPr/>
          </p:nvPicPr>
          <p:blipFill rotWithShape="1">
            <a:blip r:embed="rId19">
              <a:alphaModFix/>
            </a:blip>
            <a:srcRect/>
            <a:stretch/>
          </p:blipFill>
          <p:spPr>
            <a:xfrm>
              <a:off x="3026756" y="1782763"/>
              <a:ext cx="1345499" cy="551100"/>
            </a:xfrm>
            <a:prstGeom prst="rect">
              <a:avLst/>
            </a:prstGeom>
            <a:noFill/>
            <a:ln>
              <a:noFill/>
            </a:ln>
          </p:spPr>
        </p:pic>
        <p:pic>
          <p:nvPicPr>
            <p:cNvPr id="286" name="Shape 286"/>
            <p:cNvPicPr preferRelativeResize="0"/>
            <p:nvPr/>
          </p:nvPicPr>
          <p:blipFill rotWithShape="1">
            <a:blip r:embed="rId20">
              <a:alphaModFix/>
            </a:blip>
            <a:srcRect t="9423" b="9334"/>
            <a:stretch/>
          </p:blipFill>
          <p:spPr>
            <a:xfrm>
              <a:off x="4724601" y="1707025"/>
              <a:ext cx="1693800" cy="621000"/>
            </a:xfrm>
            <a:prstGeom prst="rect">
              <a:avLst/>
            </a:prstGeom>
            <a:noFill/>
            <a:ln>
              <a:noFill/>
            </a:ln>
          </p:spPr>
        </p:pic>
        <p:pic>
          <p:nvPicPr>
            <p:cNvPr id="287" name="Shape 287"/>
            <p:cNvPicPr preferRelativeResize="0"/>
            <p:nvPr/>
          </p:nvPicPr>
          <p:blipFill rotWithShape="1">
            <a:blip r:embed="rId21">
              <a:alphaModFix/>
            </a:blip>
            <a:srcRect/>
            <a:stretch/>
          </p:blipFill>
          <p:spPr>
            <a:xfrm>
              <a:off x="1224723" y="1961794"/>
              <a:ext cx="1449900" cy="227400"/>
            </a:xfrm>
            <a:prstGeom prst="rect">
              <a:avLst/>
            </a:prstGeom>
            <a:noFill/>
            <a:ln>
              <a:noFill/>
            </a:ln>
          </p:spPr>
        </p:pic>
        <p:pic>
          <p:nvPicPr>
            <p:cNvPr id="288" name="Shape 288"/>
            <p:cNvPicPr preferRelativeResize="0"/>
            <p:nvPr/>
          </p:nvPicPr>
          <p:blipFill rotWithShape="1">
            <a:blip r:embed="rId22">
              <a:alphaModFix/>
            </a:blip>
            <a:srcRect/>
            <a:stretch/>
          </p:blipFill>
          <p:spPr>
            <a:xfrm>
              <a:off x="6770753" y="1782763"/>
              <a:ext cx="1669200" cy="509400"/>
            </a:xfrm>
            <a:prstGeom prst="rect">
              <a:avLst/>
            </a:prstGeom>
            <a:noFill/>
            <a:ln>
              <a:noFill/>
            </a:ln>
          </p:spPr>
        </p:pic>
      </p:grpSp>
      <p:grpSp>
        <p:nvGrpSpPr>
          <p:cNvPr id="289" name="Shape 289"/>
          <p:cNvGrpSpPr/>
          <p:nvPr/>
        </p:nvGrpSpPr>
        <p:grpSpPr>
          <a:xfrm>
            <a:off x="255117" y="3023016"/>
            <a:ext cx="11681767" cy="1728400"/>
            <a:chOff x="191337" y="2267262"/>
            <a:chExt cx="8761325" cy="1296300"/>
          </a:xfrm>
        </p:grpSpPr>
        <p:pic>
          <p:nvPicPr>
            <p:cNvPr id="290" name="Shape 290"/>
            <p:cNvPicPr preferRelativeResize="0"/>
            <p:nvPr/>
          </p:nvPicPr>
          <p:blipFill rotWithShape="1">
            <a:blip r:embed="rId23">
              <a:alphaModFix/>
            </a:blip>
            <a:srcRect/>
            <a:stretch/>
          </p:blipFill>
          <p:spPr>
            <a:xfrm>
              <a:off x="4311231" y="2634239"/>
              <a:ext cx="471000" cy="459000"/>
            </a:xfrm>
            <a:prstGeom prst="rect">
              <a:avLst/>
            </a:prstGeom>
            <a:noFill/>
            <a:ln>
              <a:noFill/>
            </a:ln>
          </p:spPr>
        </p:pic>
        <p:pic>
          <p:nvPicPr>
            <p:cNvPr id="291" name="Shape 291"/>
            <p:cNvPicPr preferRelativeResize="0"/>
            <p:nvPr/>
          </p:nvPicPr>
          <p:blipFill rotWithShape="1">
            <a:blip r:embed="rId24">
              <a:alphaModFix/>
            </a:blip>
            <a:srcRect/>
            <a:stretch/>
          </p:blipFill>
          <p:spPr>
            <a:xfrm>
              <a:off x="4918440" y="2595543"/>
              <a:ext cx="892800" cy="540600"/>
            </a:xfrm>
            <a:prstGeom prst="rect">
              <a:avLst/>
            </a:prstGeom>
            <a:noFill/>
            <a:ln>
              <a:noFill/>
            </a:ln>
          </p:spPr>
        </p:pic>
        <p:pic>
          <p:nvPicPr>
            <p:cNvPr id="292" name="Shape 292"/>
            <p:cNvPicPr preferRelativeResize="0"/>
            <p:nvPr/>
          </p:nvPicPr>
          <p:blipFill rotWithShape="1">
            <a:blip r:embed="rId25">
              <a:alphaModFix/>
            </a:blip>
            <a:srcRect/>
            <a:stretch/>
          </p:blipFill>
          <p:spPr>
            <a:xfrm>
              <a:off x="6802877" y="2673170"/>
              <a:ext cx="1303800" cy="399300"/>
            </a:xfrm>
            <a:prstGeom prst="rect">
              <a:avLst/>
            </a:prstGeom>
            <a:noFill/>
            <a:ln>
              <a:noFill/>
            </a:ln>
          </p:spPr>
        </p:pic>
        <p:pic>
          <p:nvPicPr>
            <p:cNvPr id="293" name="Shape 293"/>
            <p:cNvPicPr preferRelativeResize="0"/>
            <p:nvPr/>
          </p:nvPicPr>
          <p:blipFill rotWithShape="1">
            <a:blip r:embed="rId26">
              <a:alphaModFix/>
            </a:blip>
            <a:srcRect/>
            <a:stretch/>
          </p:blipFill>
          <p:spPr>
            <a:xfrm>
              <a:off x="3705079" y="2623060"/>
              <a:ext cx="470100" cy="470100"/>
            </a:xfrm>
            <a:prstGeom prst="rect">
              <a:avLst/>
            </a:prstGeom>
            <a:noFill/>
            <a:ln>
              <a:noFill/>
            </a:ln>
          </p:spPr>
        </p:pic>
        <p:pic>
          <p:nvPicPr>
            <p:cNvPr id="294" name="Shape 294" descr="https://upload.wikimedia.org/wikipedia/commons/thumb/6/6a/Lua-logo-nolabel.svg/2000px-Lua-logo-nolabel.svg.png"/>
            <p:cNvPicPr preferRelativeResize="0"/>
            <p:nvPr/>
          </p:nvPicPr>
          <p:blipFill rotWithShape="1">
            <a:blip r:embed="rId27">
              <a:alphaModFix/>
            </a:blip>
            <a:srcRect/>
            <a:stretch/>
          </p:blipFill>
          <p:spPr>
            <a:xfrm>
              <a:off x="6100930" y="2626057"/>
              <a:ext cx="493500" cy="493500"/>
            </a:xfrm>
            <a:prstGeom prst="rect">
              <a:avLst/>
            </a:prstGeom>
            <a:noFill/>
            <a:ln>
              <a:noFill/>
            </a:ln>
          </p:spPr>
        </p:pic>
        <p:sp>
          <p:nvSpPr>
            <p:cNvPr id="295" name="Shape 295"/>
            <p:cNvSpPr txBox="1"/>
            <p:nvPr/>
          </p:nvSpPr>
          <p:spPr>
            <a:xfrm>
              <a:off x="191337" y="2267262"/>
              <a:ext cx="2770500" cy="12963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Languages</a:t>
              </a:r>
            </a:p>
          </p:txBody>
        </p:sp>
        <p:pic>
          <p:nvPicPr>
            <p:cNvPr id="296" name="Shape 296"/>
            <p:cNvPicPr preferRelativeResize="0"/>
            <p:nvPr/>
          </p:nvPicPr>
          <p:blipFill>
            <a:blip r:embed="rId28">
              <a:alphaModFix/>
            </a:blip>
            <a:stretch>
              <a:fillRect/>
            </a:stretch>
          </p:blipFill>
          <p:spPr>
            <a:xfrm>
              <a:off x="8315137" y="2597737"/>
              <a:ext cx="637525" cy="637525"/>
            </a:xfrm>
            <a:prstGeom prst="rect">
              <a:avLst/>
            </a:prstGeom>
            <a:noFill/>
            <a:ln>
              <a:noFill/>
            </a:ln>
          </p:spPr>
        </p:pic>
      </p:grpSp>
      <p:sp>
        <p:nvSpPr>
          <p:cNvPr id="297" name="Shape 297"/>
          <p:cNvSpPr txBox="1"/>
          <p:nvPr/>
        </p:nvSpPr>
        <p:spPr>
          <a:xfrm>
            <a:off x="218033" y="4906700"/>
            <a:ext cx="25768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Maker Sensors</a:t>
            </a:r>
          </a:p>
          <a:p>
            <a:endParaRPr sz="2400" dirty="0">
              <a:latin typeface="Roboto"/>
              <a:ea typeface="Roboto"/>
              <a:cs typeface="Roboto"/>
              <a:sym typeface="Roboto"/>
            </a:endParaRPr>
          </a:p>
          <a:p>
            <a:endParaRPr sz="2400" dirty="0">
              <a:latin typeface="Roboto"/>
              <a:ea typeface="Roboto"/>
              <a:cs typeface="Roboto"/>
              <a:sym typeface="Roboto"/>
            </a:endParaRPr>
          </a:p>
          <a:p>
            <a:r>
              <a:rPr lang="en" sz="2400" dirty="0">
                <a:latin typeface="Roboto"/>
                <a:ea typeface="Roboto"/>
                <a:cs typeface="Roboto"/>
                <a:sym typeface="Roboto"/>
              </a:rPr>
              <a:t>Industrial Sensors</a:t>
            </a:r>
          </a:p>
        </p:txBody>
      </p:sp>
      <p:cxnSp>
        <p:nvCxnSpPr>
          <p:cNvPr id="298" name="Shape 298"/>
          <p:cNvCxnSpPr/>
          <p:nvPr/>
        </p:nvCxnSpPr>
        <p:spPr>
          <a:xfrm>
            <a:off x="4793933" y="3123067"/>
            <a:ext cx="7412800" cy="0"/>
          </a:xfrm>
          <a:prstGeom prst="straightConnector1">
            <a:avLst/>
          </a:prstGeom>
          <a:noFill/>
          <a:ln w="9525" cap="flat" cmpd="sng">
            <a:solidFill>
              <a:srgbClr val="1155CC"/>
            </a:solidFill>
            <a:prstDash val="solid"/>
            <a:round/>
            <a:headEnd type="none" w="lg" len="lg"/>
            <a:tailEnd type="none" w="lg" len="lg"/>
          </a:ln>
        </p:spPr>
      </p:cxnSp>
      <p:cxnSp>
        <p:nvCxnSpPr>
          <p:cNvPr id="299" name="Shape 299"/>
          <p:cNvCxnSpPr/>
          <p:nvPr/>
        </p:nvCxnSpPr>
        <p:spPr>
          <a:xfrm>
            <a:off x="4793933" y="4751433"/>
            <a:ext cx="7412800" cy="0"/>
          </a:xfrm>
          <a:prstGeom prst="straightConnector1">
            <a:avLst/>
          </a:prstGeom>
          <a:noFill/>
          <a:ln w="9525" cap="flat" cmpd="sng">
            <a:solidFill>
              <a:srgbClr val="1155CC"/>
            </a:solidFill>
            <a:prstDash val="solid"/>
            <a:round/>
            <a:headEnd type="none" w="lg" len="lg"/>
            <a:tailEnd type="none" w="lg" len="lg"/>
          </a:ln>
        </p:spPr>
      </p:cxnSp>
    </p:spTree>
    <p:extLst>
      <p:ext uri="{BB962C8B-B14F-4D97-AF65-F5344CB8AC3E}">
        <p14:creationId xmlns:p14="http://schemas.microsoft.com/office/powerpoint/2010/main" val="2820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54" name="Shape 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MRAA &amp; UPM – Architecture</a:t>
            </a:r>
          </a:p>
        </p:txBody>
      </p:sp>
      <p:sp>
        <p:nvSpPr>
          <p:cNvPr id="2" name="Text Placeholder 1"/>
          <p:cNvSpPr>
            <a:spLocks noGrp="1"/>
          </p:cNvSpPr>
          <p:nvPr>
            <p:ph type="body" sz="quarter" idx="13"/>
          </p:nvPr>
        </p:nvSpPr>
        <p:spPr/>
        <p:txBody>
          <a:bodyPr/>
          <a:lstStyle/>
          <a:p>
            <a:endParaRPr lang="en-US"/>
          </a:p>
        </p:txBody>
      </p:sp>
      <p:sp>
        <p:nvSpPr>
          <p:cNvPr id="314" name="Shape 314"/>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sz="1867">
                <a:solidFill>
                  <a:srgbClr val="000000"/>
                </a:solidFill>
              </a:rPr>
              <a:pPr>
                <a:buClr>
                  <a:srgbClr val="000000"/>
                </a:buClr>
                <a:buSzPct val="25000"/>
              </a:pPr>
              <a:t>11</a:t>
            </a:fld>
            <a:endParaRPr lang="en" sz="1867">
              <a:solidFill>
                <a:srgbClr val="000000"/>
              </a:solidFill>
            </a:endParaRPr>
          </a:p>
        </p:txBody>
      </p:sp>
      <p:sp>
        <p:nvSpPr>
          <p:cNvPr id="315" name="Shape 315"/>
          <p:cNvSpPr/>
          <p:nvPr/>
        </p:nvSpPr>
        <p:spPr>
          <a:xfrm>
            <a:off x="180975" y="1684867"/>
            <a:ext cx="11826800" cy="1896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spcBef>
                <a:spcPts val="800"/>
              </a:spcBef>
              <a:buSzPct val="25000"/>
            </a:pPr>
            <a:r>
              <a:rPr lang="en" sz="1600">
                <a:solidFill>
                  <a:schemeClr val="lt1"/>
                </a:solidFill>
                <a:latin typeface="Arial"/>
                <a:ea typeface="Arial"/>
                <a:cs typeface="Arial"/>
                <a:sym typeface="Arial"/>
              </a:rPr>
              <a:t>UPM C++ Interfaces</a:t>
            </a:r>
          </a:p>
        </p:txBody>
      </p:sp>
      <p:sp>
        <p:nvSpPr>
          <p:cNvPr id="316" name="Shape 316"/>
          <p:cNvSpPr/>
          <p:nvPr/>
        </p:nvSpPr>
        <p:spPr>
          <a:xfrm>
            <a:off x="304660" y="1781805"/>
            <a:ext cx="9396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iTemp</a:t>
            </a:r>
          </a:p>
        </p:txBody>
      </p:sp>
      <p:sp>
        <p:nvSpPr>
          <p:cNvPr id="317" name="Shape 317"/>
          <p:cNvSpPr/>
          <p:nvPr/>
        </p:nvSpPr>
        <p:spPr>
          <a:xfrm>
            <a:off x="1383205" y="1781805"/>
            <a:ext cx="8132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iGyro</a:t>
            </a:r>
          </a:p>
        </p:txBody>
      </p:sp>
      <p:sp>
        <p:nvSpPr>
          <p:cNvPr id="318" name="Shape 318"/>
          <p:cNvSpPr/>
          <p:nvPr/>
        </p:nvSpPr>
        <p:spPr>
          <a:xfrm>
            <a:off x="2335200" y="1783467"/>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iCompass</a:t>
            </a:r>
          </a:p>
        </p:txBody>
      </p:sp>
      <p:sp>
        <p:nvSpPr>
          <p:cNvPr id="319" name="Shape 319"/>
          <p:cNvSpPr/>
          <p:nvPr/>
        </p:nvSpPr>
        <p:spPr>
          <a:xfrm>
            <a:off x="3763155" y="1781805"/>
            <a:ext cx="879999"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iAccel</a:t>
            </a:r>
          </a:p>
        </p:txBody>
      </p:sp>
      <p:sp>
        <p:nvSpPr>
          <p:cNvPr id="320" name="Shape 320"/>
          <p:cNvSpPr/>
          <p:nvPr/>
        </p:nvSpPr>
        <p:spPr>
          <a:xfrm>
            <a:off x="10657895" y="2182912"/>
            <a:ext cx="1203200" cy="900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Others …</a:t>
            </a:r>
          </a:p>
        </p:txBody>
      </p:sp>
      <p:sp>
        <p:nvSpPr>
          <p:cNvPr id="321" name="Shape 321"/>
          <p:cNvSpPr/>
          <p:nvPr/>
        </p:nvSpPr>
        <p:spPr>
          <a:xfrm>
            <a:off x="180975" y="3661965"/>
            <a:ext cx="11826800" cy="5808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C generic interfaces</a:t>
            </a:r>
          </a:p>
        </p:txBody>
      </p:sp>
      <p:sp>
        <p:nvSpPr>
          <p:cNvPr id="322" name="Shape 322"/>
          <p:cNvSpPr/>
          <p:nvPr/>
        </p:nvSpPr>
        <p:spPr>
          <a:xfrm>
            <a:off x="180973" y="4333187"/>
            <a:ext cx="94012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buSzPct val="25000"/>
            </a:pPr>
            <a:r>
              <a:rPr lang="en" sz="1600">
                <a:solidFill>
                  <a:schemeClr val="lt1"/>
                </a:solidFill>
                <a:latin typeface="Arial"/>
                <a:ea typeface="Arial"/>
                <a:cs typeface="Arial"/>
                <a:sym typeface="Arial"/>
              </a:rPr>
              <a:t>Mraa C/C++ APIs</a:t>
            </a:r>
          </a:p>
        </p:txBody>
      </p:sp>
      <p:sp>
        <p:nvSpPr>
          <p:cNvPr id="323" name="Shape 323"/>
          <p:cNvSpPr/>
          <p:nvPr/>
        </p:nvSpPr>
        <p:spPr>
          <a:xfrm>
            <a:off x="9582151" y="4333187"/>
            <a:ext cx="24256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Libmodbus</a:t>
            </a:r>
          </a:p>
          <a:p>
            <a:pPr algn="ctr">
              <a:buSzPct val="25000"/>
            </a:pPr>
            <a:r>
              <a:rPr lang="en" sz="2400">
                <a:solidFill>
                  <a:schemeClr val="lt1"/>
                </a:solidFill>
                <a:latin typeface="Arial"/>
                <a:ea typeface="Arial"/>
                <a:cs typeface="Arial"/>
                <a:sym typeface="Arial"/>
              </a:rPr>
              <a:t>Bacnet</a:t>
            </a:r>
          </a:p>
          <a:p>
            <a:pPr algn="ctr">
              <a:buSzPct val="25000"/>
            </a:pPr>
            <a:r>
              <a:rPr lang="en" sz="2400">
                <a:solidFill>
                  <a:schemeClr val="lt1"/>
                </a:solidFill>
                <a:latin typeface="Arial"/>
                <a:ea typeface="Arial"/>
                <a:cs typeface="Arial"/>
                <a:sym typeface="Arial"/>
              </a:rPr>
              <a:t>Others …</a:t>
            </a:r>
          </a:p>
        </p:txBody>
      </p:sp>
      <p:sp>
        <p:nvSpPr>
          <p:cNvPr id="324" name="Shape 324"/>
          <p:cNvSpPr/>
          <p:nvPr/>
        </p:nvSpPr>
        <p:spPr>
          <a:xfrm>
            <a:off x="399837" y="4512659"/>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GPIO</a:t>
            </a:r>
          </a:p>
        </p:txBody>
      </p:sp>
      <p:sp>
        <p:nvSpPr>
          <p:cNvPr id="325" name="Shape 325"/>
          <p:cNvSpPr/>
          <p:nvPr/>
        </p:nvSpPr>
        <p:spPr>
          <a:xfrm>
            <a:off x="1953179" y="4512656"/>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i2c</a:t>
            </a:r>
          </a:p>
        </p:txBody>
      </p:sp>
      <p:sp>
        <p:nvSpPr>
          <p:cNvPr id="326" name="Shape 326"/>
          <p:cNvSpPr/>
          <p:nvPr/>
        </p:nvSpPr>
        <p:spPr>
          <a:xfrm>
            <a:off x="180972" y="5571125"/>
            <a:ext cx="11826800" cy="6660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Linux Kernel</a:t>
            </a:r>
          </a:p>
        </p:txBody>
      </p:sp>
      <p:sp>
        <p:nvSpPr>
          <p:cNvPr id="327" name="Shape 327"/>
          <p:cNvSpPr/>
          <p:nvPr/>
        </p:nvSpPr>
        <p:spPr>
          <a:xfrm>
            <a:off x="8211774" y="3581400"/>
            <a:ext cx="1370399" cy="26556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iio</a:t>
            </a:r>
          </a:p>
        </p:txBody>
      </p:sp>
      <p:sp>
        <p:nvSpPr>
          <p:cNvPr id="328" name="Shape 328"/>
          <p:cNvSpPr/>
          <p:nvPr/>
        </p:nvSpPr>
        <p:spPr>
          <a:xfrm>
            <a:off x="3506522" y="4512656"/>
            <a:ext cx="1400399"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SPI</a:t>
            </a:r>
          </a:p>
        </p:txBody>
      </p:sp>
      <p:sp>
        <p:nvSpPr>
          <p:cNvPr id="329" name="Shape 329"/>
          <p:cNvSpPr/>
          <p:nvPr/>
        </p:nvSpPr>
        <p:spPr>
          <a:xfrm>
            <a:off x="5059864"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UART</a:t>
            </a:r>
          </a:p>
        </p:txBody>
      </p:sp>
      <p:sp>
        <p:nvSpPr>
          <p:cNvPr id="330" name="Shape 330"/>
          <p:cNvSpPr/>
          <p:nvPr/>
        </p:nvSpPr>
        <p:spPr>
          <a:xfrm>
            <a:off x="6613207"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PWM</a:t>
            </a:r>
          </a:p>
        </p:txBody>
      </p:sp>
      <p:sp>
        <p:nvSpPr>
          <p:cNvPr id="331" name="Shape 331"/>
          <p:cNvSpPr/>
          <p:nvPr/>
        </p:nvSpPr>
        <p:spPr>
          <a:xfrm>
            <a:off x="1579305" y="2654104"/>
            <a:ext cx="14004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iSensor</a:t>
            </a:r>
          </a:p>
        </p:txBody>
      </p:sp>
      <p:sp>
        <p:nvSpPr>
          <p:cNvPr id="332" name="Shape 332"/>
          <p:cNvSpPr/>
          <p:nvPr/>
        </p:nvSpPr>
        <p:spPr>
          <a:xfrm>
            <a:off x="5313019" y="2654104"/>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iActuator</a:t>
            </a:r>
          </a:p>
        </p:txBody>
      </p:sp>
      <p:sp>
        <p:nvSpPr>
          <p:cNvPr id="333" name="Shape 333"/>
          <p:cNvSpPr/>
          <p:nvPr/>
        </p:nvSpPr>
        <p:spPr>
          <a:xfrm>
            <a:off x="8176216" y="2657901"/>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iRadio</a:t>
            </a:r>
          </a:p>
        </p:txBody>
      </p:sp>
      <p:sp>
        <p:nvSpPr>
          <p:cNvPr id="334" name="Shape 334"/>
          <p:cNvSpPr/>
          <p:nvPr/>
        </p:nvSpPr>
        <p:spPr>
          <a:xfrm>
            <a:off x="4987661" y="1787907"/>
            <a:ext cx="957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iMotor</a:t>
            </a:r>
          </a:p>
        </p:txBody>
      </p:sp>
      <p:sp>
        <p:nvSpPr>
          <p:cNvPr id="335" name="Shape 335"/>
          <p:cNvSpPr/>
          <p:nvPr/>
        </p:nvSpPr>
        <p:spPr>
          <a:xfrm>
            <a:off x="6088859" y="1787907"/>
            <a:ext cx="1093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iDisplay</a:t>
            </a:r>
          </a:p>
        </p:txBody>
      </p:sp>
      <p:sp>
        <p:nvSpPr>
          <p:cNvPr id="336" name="Shape 336"/>
          <p:cNvSpPr/>
          <p:nvPr/>
        </p:nvSpPr>
        <p:spPr>
          <a:xfrm>
            <a:off x="8988252" y="1790215"/>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iLTEClient</a:t>
            </a:r>
          </a:p>
        </p:txBody>
      </p:sp>
      <p:sp>
        <p:nvSpPr>
          <p:cNvPr id="337" name="Shape 337"/>
          <p:cNvSpPr/>
          <p:nvPr/>
        </p:nvSpPr>
        <p:spPr>
          <a:xfrm>
            <a:off x="7338832" y="1789000"/>
            <a:ext cx="15052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iLoRaWAN</a:t>
            </a:r>
          </a:p>
        </p:txBody>
      </p:sp>
      <p:cxnSp>
        <p:nvCxnSpPr>
          <p:cNvPr id="338" name="Shape 338"/>
          <p:cNvCxnSpPr>
            <a:stCxn id="336" idx="2"/>
            <a:endCxn id="333" idx="0"/>
          </p:cNvCxnSpPr>
          <p:nvPr/>
        </p:nvCxnSpPr>
        <p:spPr>
          <a:xfrm rot="5400000">
            <a:off x="9159252" y="2147415"/>
            <a:ext cx="303200" cy="717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39" name="Shape 339"/>
          <p:cNvCxnSpPr>
            <a:stCxn id="337" idx="2"/>
            <a:endCxn id="333" idx="0"/>
          </p:cNvCxnSpPr>
          <p:nvPr/>
        </p:nvCxnSpPr>
        <p:spPr>
          <a:xfrm rot="-5400000" flipH="1">
            <a:off x="8369432" y="2075400"/>
            <a:ext cx="304400" cy="860400"/>
          </a:xfrm>
          <a:prstGeom prst="bentConnector3">
            <a:avLst>
              <a:gd name="adj1" fmla="val 50017"/>
            </a:avLst>
          </a:prstGeom>
          <a:noFill/>
          <a:ln w="25400" cap="flat" cmpd="sng">
            <a:solidFill>
              <a:schemeClr val="lt1"/>
            </a:solidFill>
            <a:prstDash val="solid"/>
            <a:round/>
            <a:headEnd type="none" w="med" len="med"/>
            <a:tailEnd type="triangle" w="lg" len="lg"/>
          </a:ln>
        </p:spPr>
      </p:cxnSp>
      <p:cxnSp>
        <p:nvCxnSpPr>
          <p:cNvPr id="340" name="Shape 340"/>
          <p:cNvCxnSpPr>
            <a:stCxn id="335" idx="2"/>
            <a:endCxn id="332" idx="0"/>
          </p:cNvCxnSpPr>
          <p:nvPr/>
        </p:nvCxnSpPr>
        <p:spPr>
          <a:xfrm rot="5400000">
            <a:off x="6211459" y="2229707"/>
            <a:ext cx="301600" cy="5468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1" name="Shape 341"/>
          <p:cNvCxnSpPr>
            <a:stCxn id="334" idx="2"/>
            <a:endCxn id="332" idx="0"/>
          </p:cNvCxnSpPr>
          <p:nvPr/>
        </p:nvCxnSpPr>
        <p:spPr>
          <a:xfrm rot="-5400000" flipH="1">
            <a:off x="5626861" y="2191907"/>
            <a:ext cx="301600" cy="6224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2" name="Shape 342"/>
          <p:cNvCxnSpPr>
            <a:stCxn id="319" idx="2"/>
            <a:endCxn id="331" idx="0"/>
          </p:cNvCxnSpPr>
          <p:nvPr/>
        </p:nvCxnSpPr>
        <p:spPr>
          <a:xfrm rot="5400000">
            <a:off x="3087355" y="1538404"/>
            <a:ext cx="308000" cy="1923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3" name="Shape 343"/>
          <p:cNvCxnSpPr>
            <a:stCxn id="318" idx="2"/>
            <a:endCxn id="331" idx="0"/>
          </p:cNvCxnSpPr>
          <p:nvPr/>
        </p:nvCxnSpPr>
        <p:spPr>
          <a:xfrm rot="5400000">
            <a:off x="2494800" y="2132467"/>
            <a:ext cx="306400" cy="737200"/>
          </a:xfrm>
          <a:prstGeom prst="bentConnector3">
            <a:avLst>
              <a:gd name="adj1" fmla="val 49974"/>
            </a:avLst>
          </a:prstGeom>
          <a:noFill/>
          <a:ln w="25400" cap="flat" cmpd="sng">
            <a:solidFill>
              <a:schemeClr val="lt1"/>
            </a:solidFill>
            <a:prstDash val="solid"/>
            <a:round/>
            <a:headEnd type="none" w="med" len="med"/>
            <a:tailEnd type="triangle" w="lg" len="lg"/>
          </a:ln>
        </p:spPr>
      </p:cxnSp>
      <p:cxnSp>
        <p:nvCxnSpPr>
          <p:cNvPr id="344" name="Shape 344"/>
          <p:cNvCxnSpPr>
            <a:stCxn id="317" idx="2"/>
            <a:endCxn id="331" idx="0"/>
          </p:cNvCxnSpPr>
          <p:nvPr/>
        </p:nvCxnSpPr>
        <p:spPr>
          <a:xfrm rot="-5400000" flipH="1">
            <a:off x="1880605" y="2255404"/>
            <a:ext cx="308000" cy="489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5" name="Shape 345"/>
          <p:cNvCxnSpPr>
            <a:stCxn id="316" idx="2"/>
            <a:endCxn id="331" idx="0"/>
          </p:cNvCxnSpPr>
          <p:nvPr/>
        </p:nvCxnSpPr>
        <p:spPr>
          <a:xfrm rot="-5400000" flipH="1">
            <a:off x="1373060" y="1747604"/>
            <a:ext cx="308000" cy="1505200"/>
          </a:xfrm>
          <a:prstGeom prst="bentConnector3">
            <a:avLst>
              <a:gd name="adj1" fmla="val 50000"/>
            </a:avLst>
          </a:prstGeom>
          <a:noFill/>
          <a:ln w="25400" cap="flat" cmpd="sng">
            <a:solidFill>
              <a:schemeClr val="lt1"/>
            </a:solidFill>
            <a:prstDash val="solid"/>
            <a:round/>
            <a:headEnd type="none" w="med" len="med"/>
            <a:tailEnd type="triangle" w="lg" len="lg"/>
          </a:ln>
        </p:spPr>
      </p:cxnSp>
      <p:sp>
        <p:nvSpPr>
          <p:cNvPr id="346" name="Shape 346"/>
          <p:cNvSpPr/>
          <p:nvPr/>
        </p:nvSpPr>
        <p:spPr>
          <a:xfrm>
            <a:off x="180009"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Roboto"/>
                <a:ea typeface="Roboto"/>
                <a:cs typeface="Roboto"/>
                <a:sym typeface="Roboto"/>
              </a:rPr>
              <a:t>UPM Module</a:t>
            </a:r>
          </a:p>
        </p:txBody>
      </p:sp>
      <p:sp>
        <p:nvSpPr>
          <p:cNvPr id="347" name="Shape 347"/>
          <p:cNvSpPr/>
          <p:nvPr/>
        </p:nvSpPr>
        <p:spPr>
          <a:xfrm>
            <a:off x="2398955"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8" name="Shape 348"/>
          <p:cNvSpPr/>
          <p:nvPr/>
        </p:nvSpPr>
        <p:spPr>
          <a:xfrm>
            <a:off x="4617897" y="1113015"/>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9" name="Shape 349"/>
          <p:cNvSpPr/>
          <p:nvPr/>
        </p:nvSpPr>
        <p:spPr>
          <a:xfrm>
            <a:off x="9908447" y="1099621"/>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grpSp>
        <p:nvGrpSpPr>
          <p:cNvPr id="350" name="Shape 350"/>
          <p:cNvGrpSpPr/>
          <p:nvPr/>
        </p:nvGrpSpPr>
        <p:grpSpPr>
          <a:xfrm>
            <a:off x="8053015" y="1284913"/>
            <a:ext cx="636844" cy="113251"/>
            <a:chOff x="5971541" y="963666"/>
            <a:chExt cx="477633" cy="84938"/>
          </a:xfrm>
        </p:grpSpPr>
        <p:sp>
          <p:nvSpPr>
            <p:cNvPr id="351" name="Shape 351"/>
            <p:cNvSpPr/>
            <p:nvPr/>
          </p:nvSpPr>
          <p:spPr>
            <a:xfrm>
              <a:off x="5971541" y="963705"/>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2" name="Shape 352"/>
            <p:cNvSpPr/>
            <p:nvPr/>
          </p:nvSpPr>
          <p:spPr>
            <a:xfrm>
              <a:off x="6170771"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3" name="Shape 353"/>
            <p:cNvSpPr/>
            <p:nvPr/>
          </p:nvSpPr>
          <p:spPr>
            <a:xfrm>
              <a:off x="6364575"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258944" y="1113944"/>
            <a:ext cx="12200769" cy="5006499"/>
          </a:xfrm>
          <a:prstGeom prst="rect">
            <a:avLst/>
          </a:prstGeom>
          <a:noFill/>
          <a:ln>
            <a:noFill/>
          </a:ln>
        </p:spPr>
        <p:txBody>
          <a:bodyPr wrap="square" lIns="121900" tIns="60933" rIns="121900" bIns="60933" anchor="t" anchorCtr="0">
            <a:noAutofit/>
          </a:bodyPr>
          <a:lstStyle/>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Load Grove module </a:t>
            </a:r>
          </a:p>
          <a:p>
            <a:pPr>
              <a:buClr>
                <a:srgbClr val="000080"/>
              </a:buClr>
              <a:buSzPct val="25000"/>
            </a:pPr>
            <a:r>
              <a:rPr lang="en" sz="1867" b="1" i="1" dirty="0">
                <a:latin typeface="Courier New"/>
                <a:ea typeface="Courier New"/>
                <a:cs typeface="Courier New"/>
                <a:sym typeface="Courier New"/>
              </a:rPr>
              <a:t>var</a:t>
            </a:r>
            <a:r>
              <a:rPr lang="en" sz="1867" dirty="0">
                <a:latin typeface="Courier New"/>
                <a:ea typeface="Courier New"/>
                <a:cs typeface="Courier New"/>
                <a:sym typeface="Courier New"/>
              </a:rPr>
              <a:t> groveSensor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require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'jsupm_grove'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pPr>
            <a:endParaRPr sz="1867" dirty="0">
              <a:latin typeface="Courier New"/>
              <a:ea typeface="Courier New"/>
              <a:cs typeface="Courier New"/>
              <a:sym typeface="Courier New"/>
            </a:endParaRP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Create the temperature sensor object using AIO pin 0 </a:t>
            </a:r>
          </a:p>
          <a:p>
            <a:pPr>
              <a:buClr>
                <a:srgbClr val="000080"/>
              </a:buClr>
              <a:buSzPct val="25000"/>
            </a:pPr>
            <a:r>
              <a:rPr lang="en" sz="1867" b="1" i="1" dirty="0">
                <a:latin typeface="Courier New"/>
                <a:ea typeface="Courier New"/>
                <a:cs typeface="Courier New"/>
                <a:sym typeface="Courier New"/>
              </a:rPr>
              <a:t>var</a:t>
            </a:r>
            <a:r>
              <a:rPr lang="en" sz="1867" dirty="0">
                <a:latin typeface="Courier New"/>
                <a:ea typeface="Courier New"/>
                <a:cs typeface="Courier New"/>
                <a:sym typeface="Courier New"/>
              </a:rPr>
              <a:t> temp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i="1" dirty="0">
                <a:latin typeface="Courier New"/>
                <a:ea typeface="Courier New"/>
                <a:cs typeface="Courier New"/>
                <a:sym typeface="Courier New"/>
              </a:rPr>
              <a:t>new</a:t>
            </a:r>
            <a:r>
              <a:rPr lang="en" sz="1867" dirty="0">
                <a:latin typeface="Courier New"/>
                <a:ea typeface="Courier New"/>
                <a:cs typeface="Courier New"/>
                <a:sym typeface="Courier New"/>
              </a:rPr>
              <a:t> groveSensor</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GroveTemp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0</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name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pPr>
            <a:endParaRPr sz="1867" dirty="0">
              <a:solidFill>
                <a:srgbClr val="000000"/>
              </a:solidFill>
              <a:latin typeface="Courier New"/>
              <a:ea typeface="Courier New"/>
              <a:cs typeface="Courier New"/>
              <a:sym typeface="Courier New"/>
            </a:endParaRP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Read the temperature ten times, printing both the Celsius and</a:t>
            </a: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equivalent Fahrenheit temperature, waiting one second between readings</a:t>
            </a:r>
          </a:p>
          <a:p>
            <a:pPr>
              <a:buClr>
                <a:srgbClr val="000080"/>
              </a:buClr>
              <a:buSzPct val="25000"/>
            </a:pP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i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0</a:t>
            </a:r>
            <a:r>
              <a:rPr lang="en" sz="1867" b="1" dirty="0">
                <a:latin typeface="Courier New"/>
                <a:ea typeface="Courier New"/>
                <a:cs typeface="Courier New"/>
                <a:sym typeface="Courier New"/>
              </a:rPr>
              <a:t>;</a:t>
            </a:r>
            <a:r>
              <a:rPr lang="en" sz="1867" dirty="0">
                <a:solidFill>
                  <a:srgbClr val="00000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waiting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setInterval</a:t>
            </a:r>
            <a:r>
              <a:rPr lang="en" sz="1867" b="1" dirty="0">
                <a:latin typeface="Courier New"/>
                <a:ea typeface="Courier New"/>
                <a:cs typeface="Courier New"/>
                <a:sym typeface="Courier New"/>
              </a:rPr>
              <a:t>(</a:t>
            </a:r>
            <a:r>
              <a:rPr lang="en" sz="1867" b="1" i="1" dirty="0">
                <a:solidFill>
                  <a:schemeClr val="accent2">
                    <a:lumMod val="60000"/>
                    <a:lumOff val="40000"/>
                  </a:schemeClr>
                </a:solidFill>
                <a:latin typeface="Courier New"/>
                <a:ea typeface="Courier New"/>
                <a:cs typeface="Courier New"/>
                <a:sym typeface="Courier New"/>
              </a:rPr>
              <a:t>function</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value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fahrenheit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9.0</a:t>
            </a:r>
            <a:r>
              <a:rPr lang="en" sz="1867" b="1" dirty="0">
                <a:latin typeface="Courier New"/>
                <a:ea typeface="Courier New"/>
                <a:cs typeface="Courier New"/>
                <a:sym typeface="Courier New"/>
              </a:rPr>
              <a:t>/</a:t>
            </a:r>
            <a:r>
              <a:rPr lang="en" sz="1867" dirty="0">
                <a:solidFill>
                  <a:srgbClr val="FF0000"/>
                </a:solidFill>
                <a:latin typeface="Courier New"/>
                <a:ea typeface="Courier New"/>
                <a:cs typeface="Courier New"/>
                <a:sym typeface="Courier New"/>
              </a:rPr>
              <a:t>5.0</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32.0</a:t>
            </a:r>
            <a:r>
              <a:rPr lang="en" sz="1867" b="1" dirty="0">
                <a:latin typeface="Courier New"/>
                <a:ea typeface="Courier New"/>
                <a:cs typeface="Courier New"/>
                <a:sym typeface="Courier New"/>
              </a:rPr>
              <a:t>;</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808080"/>
                </a:solidFill>
                <a:latin typeface="Courier New"/>
                <a:ea typeface="Courier New"/>
                <a:cs typeface="Courier New"/>
                <a:sym typeface="Courier New"/>
              </a:rPr>
              <a:t>" degrees Celsius, "</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Math</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round</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fahrenheit</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808080"/>
                </a:solidFill>
                <a:latin typeface="Courier New"/>
                <a:ea typeface="Courier New"/>
                <a:cs typeface="Courier New"/>
                <a:sym typeface="Courier New"/>
              </a:rPr>
              <a:t>" degrees Fahrenheit, "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i</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if</a:t>
            </a:r>
            <a:r>
              <a:rPr lang="en" sz="1867" dirty="0">
                <a:solidFill>
                  <a:schemeClr val="accent2">
                    <a:lumMod val="60000"/>
                    <a:lumOff val="40000"/>
                  </a:schemeClr>
                </a:solidFill>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i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chemeClr val="accent5"/>
                </a:solidFill>
                <a:latin typeface="Courier New"/>
                <a:ea typeface="Courier New"/>
                <a:cs typeface="Courier New"/>
                <a:sym typeface="Courier New"/>
              </a:rPr>
              <a:t>10</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clearInterval</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waiting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1000</a:t>
            </a:r>
            <a:r>
              <a:rPr lang="en" sz="1867" b="1" dirty="0">
                <a:latin typeface="Courier New"/>
                <a:ea typeface="Courier New"/>
                <a:cs typeface="Courier New"/>
                <a:sym typeface="Courier New"/>
              </a:rPr>
              <a:t>);</a:t>
            </a:r>
          </a:p>
        </p:txBody>
      </p:sp>
      <p:sp>
        <p:nvSpPr>
          <p:cNvPr id="360" name="Shape 360"/>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dirty="0"/>
              <a:t>Node.js Code for Temperature Sensor</a:t>
            </a:r>
          </a:p>
        </p:txBody>
      </p:sp>
    </p:spTree>
    <p:extLst>
      <p:ext uri="{BB962C8B-B14F-4D97-AF65-F5344CB8AC3E}">
        <p14:creationId xmlns:p14="http://schemas.microsoft.com/office/powerpoint/2010/main" val="12415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258944" y="1113944"/>
            <a:ext cx="12200769" cy="5314275"/>
          </a:xfrm>
          <a:prstGeom prst="rect">
            <a:avLst/>
          </a:prstGeom>
          <a:noFill/>
          <a:ln>
            <a:noFill/>
          </a:ln>
        </p:spPr>
        <p:txBody>
          <a:bodyPr wrap="square" lIns="121900" tIns="60933" rIns="121900" bIns="60933" anchor="t" anchorCtr="0">
            <a:noAutofit/>
          </a:bodyPr>
          <a:lstStyle/>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Load Grove module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groveSensor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require</a:t>
            </a:r>
            <a:r>
              <a:rPr lang="en" sz="1467" b="1" kern="0" dirty="0">
                <a:solidFill>
                  <a:srgbClr val="000000"/>
                </a:solidFill>
                <a:latin typeface="Courier New"/>
                <a:ea typeface="Courier New"/>
                <a:cs typeface="Courier New"/>
                <a:sym typeface="Courier New"/>
              </a:rPr>
              <a:t>(</a:t>
            </a:r>
            <a:r>
              <a:rPr lang="en" sz="1467" kern="0" dirty="0">
                <a:solidFill>
                  <a:srgbClr val="808080"/>
                </a:solidFill>
                <a:latin typeface="Courier New"/>
                <a:ea typeface="Courier New"/>
                <a:cs typeface="Courier New"/>
                <a:sym typeface="Courier New"/>
              </a:rPr>
              <a:t>'jsupm_grove'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Font typeface="Arial"/>
              <a:buNone/>
            </a:pPr>
            <a:endParaRPr sz="1467" kern="0" dirty="0">
              <a:solidFill>
                <a:srgbClr val="000000"/>
              </a:solidFill>
              <a:latin typeface="Courier New"/>
              <a:ea typeface="Courier New"/>
              <a:cs typeface="Courier New"/>
              <a:sym typeface="Courier New"/>
            </a:endParaRP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Create the relay switch object using GPIO pin 0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relay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i="1" kern="0" dirty="0">
                <a:solidFill>
                  <a:srgbClr val="000080"/>
                </a:solidFill>
                <a:latin typeface="Courier New"/>
                <a:ea typeface="Courier New"/>
                <a:cs typeface="Courier New"/>
                <a:sym typeface="Courier New"/>
              </a:rPr>
              <a:t>new</a:t>
            </a:r>
            <a:r>
              <a:rPr lang="en" sz="1467" kern="0" dirty="0">
                <a:solidFill>
                  <a:srgbClr val="000000"/>
                </a:solidFill>
                <a:latin typeface="Courier New"/>
                <a:ea typeface="Courier New"/>
                <a:cs typeface="Courier New"/>
                <a:sym typeface="Courier New"/>
              </a:rPr>
              <a:t> groveSensor</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GroveRelay</a:t>
            </a:r>
            <a:r>
              <a:rPr lang="en" sz="1467" b="1" kern="0" dirty="0">
                <a:solidFill>
                  <a:srgbClr val="000000"/>
                </a:solidFill>
                <a:latin typeface="Courier New"/>
                <a:ea typeface="Courier New"/>
                <a:cs typeface="Courier New"/>
                <a:sym typeface="Courier New"/>
              </a:rPr>
              <a:t>(</a:t>
            </a:r>
            <a:r>
              <a:rPr lang="en" sz="1467" kern="0" dirty="0">
                <a:solidFill>
                  <a:srgbClr val="FF0000"/>
                </a:solidFill>
                <a:latin typeface="Courier New"/>
                <a:ea typeface="Courier New"/>
                <a:cs typeface="Courier New"/>
                <a:sym typeface="Courier New"/>
              </a:rPr>
              <a:t>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Font typeface="Arial"/>
              <a:buNone/>
            </a:pPr>
            <a:endParaRPr sz="1467" kern="0" dirty="0">
              <a:solidFill>
                <a:srgbClr val="000000"/>
              </a:solidFill>
              <a:latin typeface="Courier New"/>
              <a:ea typeface="Courier New"/>
              <a:cs typeface="Courier New"/>
              <a:sym typeface="Courier New"/>
            </a:endParaRP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Close and then open the relay switch 3 times,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waiting one second each time. The LED on the relay switch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will light up when the switch is on (closed).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The switch will also make a noise between transitions.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waiting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setInterval</a:t>
            </a:r>
            <a:r>
              <a:rPr lang="en" sz="1467" b="1" kern="0" dirty="0">
                <a:solidFill>
                  <a:srgbClr val="000000"/>
                </a:solidFill>
                <a:latin typeface="Courier New"/>
                <a:ea typeface="Courier New"/>
                <a:cs typeface="Courier New"/>
                <a:sym typeface="Courier New"/>
              </a:rPr>
              <a:t>(</a:t>
            </a:r>
            <a:r>
              <a:rPr lang="en" sz="1467" b="1" i="1" kern="0" dirty="0">
                <a:solidFill>
                  <a:srgbClr val="000080"/>
                </a:solidFill>
                <a:latin typeface="Courier New"/>
                <a:ea typeface="Courier New"/>
                <a:cs typeface="Courier New"/>
                <a:sym typeface="Courier New"/>
              </a:rPr>
              <a:t>function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2</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0</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isOn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console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log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name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808080"/>
                </a:solidFill>
                <a:latin typeface="Courier New"/>
                <a:ea typeface="Courier New"/>
                <a:cs typeface="Courier New"/>
                <a:sym typeface="Courier New"/>
              </a:rPr>
              <a:t>" is 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	}</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else</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isOff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console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log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name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808080"/>
                </a:solidFill>
                <a:latin typeface="Courier New"/>
                <a:ea typeface="Courier New"/>
                <a:cs typeface="Courier New"/>
                <a:sym typeface="Courier New"/>
              </a:rPr>
              <a:t>" is 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	}</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i</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6</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clearInterval</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waiting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1000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p:txBody>
      </p:sp>
      <p:sp>
        <p:nvSpPr>
          <p:cNvPr id="366" name="Shape 366"/>
          <p:cNvSpPr txBox="1">
            <a:spLocks noGrp="1"/>
          </p:cNvSpPr>
          <p:nvPr>
            <p:ph type="title"/>
          </p:nvPr>
        </p:nvSpPr>
        <p:spPr>
          <a:xfrm>
            <a:off x="131001" y="21800"/>
            <a:ext cx="11768799" cy="803600"/>
          </a:xfrm>
          <a:prstGeom prst="rect">
            <a:avLst/>
          </a:prstGeom>
          <a:noFill/>
          <a:ln>
            <a:noFill/>
          </a:ln>
        </p:spPr>
        <p:txBody>
          <a:bodyPr wrap="square" lIns="121900" tIns="121900" rIns="121900" bIns="121900" anchor="ctr" anchorCtr="0">
            <a:noAutofit/>
          </a:bodyPr>
          <a:lstStyle/>
          <a:p>
            <a:pPr>
              <a:buSzPct val="25000"/>
            </a:pPr>
            <a:r>
              <a:rPr lang="en"/>
              <a:t>Node.js Code for Relay</a:t>
            </a:r>
          </a:p>
        </p:txBody>
      </p:sp>
    </p:spTree>
    <p:extLst>
      <p:ext uri="{BB962C8B-B14F-4D97-AF65-F5344CB8AC3E}">
        <p14:creationId xmlns:p14="http://schemas.microsoft.com/office/powerpoint/2010/main" val="155505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ctrTitle"/>
          </p:nvPr>
        </p:nvSpPr>
        <p:spPr>
          <a:xfrm>
            <a:off x="520700" y="2425700"/>
            <a:ext cx="10962800" cy="1244800"/>
          </a:xfrm>
          <a:prstGeom prst="rect">
            <a:avLst/>
          </a:prstGeom>
        </p:spPr>
        <p:txBody>
          <a:bodyPr wrap="square" lIns="121900" tIns="121900" rIns="121900" bIns="121900" anchor="b" anchorCtr="0">
            <a:noAutofit/>
          </a:bodyPr>
          <a:lstStyle/>
          <a:p>
            <a:endParaRPr/>
          </a:p>
        </p:txBody>
      </p:sp>
      <p:sp>
        <p:nvSpPr>
          <p:cNvPr id="372" name="Shape 372"/>
          <p:cNvSpPr txBox="1">
            <a:spLocks noGrp="1"/>
          </p:cNvSpPr>
          <p:nvPr>
            <p:ph type="subTitle" idx="1"/>
          </p:nvPr>
        </p:nvSpPr>
        <p:spPr>
          <a:xfrm>
            <a:off x="520700" y="3718840"/>
            <a:ext cx="10962800" cy="577200"/>
          </a:xfrm>
          <a:prstGeom prst="rect">
            <a:avLst/>
          </a:prstGeom>
        </p:spPr>
        <p:txBody>
          <a:bodyPr wrap="square" lIns="121900" tIns="121900" rIns="121900" bIns="121900" anchor="t" anchorCtr="0">
            <a:noAutofit/>
          </a:bodyPr>
          <a:lstStyle/>
          <a:p>
            <a:endParaRPr/>
          </a:p>
        </p:txBody>
      </p:sp>
      <p:pic>
        <p:nvPicPr>
          <p:cNvPr id="373" name="Shape 373"/>
          <p:cNvPicPr preferRelativeResize="0"/>
          <p:nvPr/>
        </p:nvPicPr>
        <p:blipFill>
          <a:blip r:embed="rId3">
            <a:alphaModFix/>
          </a:blip>
          <a:stretch>
            <a:fillRect/>
          </a:stretch>
        </p:blipFill>
        <p:spPr>
          <a:xfrm>
            <a:off x="-1" y="1"/>
            <a:ext cx="12191999" cy="7860407"/>
          </a:xfrm>
          <a:prstGeom prst="rect">
            <a:avLst/>
          </a:prstGeom>
          <a:noFill/>
          <a:ln>
            <a:noFill/>
          </a:ln>
        </p:spPr>
      </p:pic>
    </p:spTree>
    <p:extLst>
      <p:ext uri="{BB962C8B-B14F-4D97-AF65-F5344CB8AC3E}">
        <p14:creationId xmlns:p14="http://schemas.microsoft.com/office/powerpoint/2010/main" val="2318030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380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16</a:t>
            </a:fld>
            <a:endParaRPr lang="en-US" dirty="0">
              <a:solidFill>
                <a:prstClr val="white"/>
              </a:solidFill>
            </a:endParaRPr>
          </a:p>
        </p:txBody>
      </p:sp>
    </p:spTree>
    <p:extLst>
      <p:ext uri="{BB962C8B-B14F-4D97-AF65-F5344CB8AC3E}">
        <p14:creationId xmlns:p14="http://schemas.microsoft.com/office/powerpoint/2010/main" val="81366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3" name="TextBox 2"/>
          <p:cNvSpPr txBox="1"/>
          <p:nvPr/>
        </p:nvSpPr>
        <p:spPr>
          <a:xfrm>
            <a:off x="2475781" y="2993365"/>
            <a:ext cx="6970143" cy="369332"/>
          </a:xfrm>
          <a:prstGeom prst="rect">
            <a:avLst/>
          </a:prstGeom>
          <a:noFill/>
        </p:spPr>
        <p:txBody>
          <a:bodyPr wrap="square" rtlCol="0">
            <a:spAutoFit/>
          </a:bodyPr>
          <a:lstStyle/>
          <a:p>
            <a:r>
              <a:rPr lang="en-US" smtClean="0">
                <a:latin typeface="+mn-lt"/>
              </a:rPr>
              <a:t>Quotes from the New England Journal of Medicine</a:t>
            </a:r>
            <a:endParaRPr lang="en-US" dirty="0" err="1" smtClean="0">
              <a:latin typeface="+mn-lt"/>
            </a:endParaRPr>
          </a:p>
        </p:txBody>
      </p:sp>
    </p:spTree>
    <p:extLst>
      <p:ext uri="{BB962C8B-B14F-4D97-AF65-F5344CB8AC3E}">
        <p14:creationId xmlns:p14="http://schemas.microsoft.com/office/powerpoint/2010/main" val="4631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17" y="261570"/>
            <a:ext cx="5342253" cy="724686"/>
          </a:xfrm>
        </p:spPr>
        <p:txBody>
          <a:bodyPr/>
          <a:lstStyle/>
          <a:p>
            <a:r>
              <a:rPr lang="en-US" sz="5870" kern="0" dirty="0" smtClean="0">
                <a:solidFill>
                  <a:srgbClr val="F3D54E"/>
                </a:solidFill>
                <a:effectLst>
                  <a:outerShdw blurRad="431800" algn="ctr" rotWithShape="0">
                    <a:prstClr val="black"/>
                  </a:outerShdw>
                </a:effectLst>
              </a:rPr>
              <a:t>Cyber</a:t>
            </a:r>
            <a:r>
              <a:rPr lang="en-US" sz="5870" dirty="0" smtClean="0"/>
              <a:t>-Physical</a:t>
            </a:r>
            <a:endParaRPr lang="en-US" sz="5870"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62" b="262"/>
          <a:stretch>
            <a:fillRect/>
          </a:stretch>
        </p:blipFill>
        <p:spPr/>
      </p:pic>
      <p:sp>
        <p:nvSpPr>
          <p:cNvPr id="7" name="Text Placeholder 6"/>
          <p:cNvSpPr>
            <a:spLocks noGrp="1"/>
          </p:cNvSpPr>
          <p:nvPr>
            <p:ph type="body" sz="quarter" idx="16"/>
          </p:nvPr>
        </p:nvSpPr>
        <p:spPr/>
        <p:txBody>
          <a:bodyPr/>
          <a:lstStyle/>
          <a:p>
            <a:r>
              <a:rPr lang="en-US" sz="2200" dirty="0" smtClean="0"/>
              <a:t>Cyber-Physical </a:t>
            </a:r>
            <a:r>
              <a:rPr lang="en-US" sz="2200" dirty="0"/>
              <a:t>Systems (CPS) are integrations of computation, networking, and physical processes</a:t>
            </a:r>
            <a:r>
              <a:rPr lang="en-US" sz="2200" dirty="0" smtClean="0"/>
              <a:t>.</a:t>
            </a:r>
          </a:p>
          <a:p>
            <a:endParaRPr lang="en-US" sz="2200" dirty="0"/>
          </a:p>
          <a:p>
            <a:r>
              <a:rPr lang="en-US" sz="2200" dirty="0" smtClean="0"/>
              <a:t>Physical processes affect the computation model of the process and vice-versa.</a:t>
            </a:r>
          </a:p>
          <a:p>
            <a:endParaRPr lang="en-US" sz="2200" dirty="0"/>
          </a:p>
          <a:p>
            <a:r>
              <a:rPr lang="en-US" sz="2200" dirty="0"/>
              <a:t>The economic </a:t>
            </a:r>
            <a:r>
              <a:rPr lang="en-US" sz="2200" dirty="0" smtClean="0"/>
              <a:t>impact of cyber-physical systems </a:t>
            </a:r>
            <a:r>
              <a:rPr lang="en-US" sz="2200" dirty="0"/>
              <a:t>is vastly greater than what has been </a:t>
            </a:r>
            <a:r>
              <a:rPr lang="en-US" sz="2200" dirty="0" smtClean="0"/>
              <a:t>realized. Major </a:t>
            </a:r>
            <a:r>
              <a:rPr lang="en-US" sz="2200" dirty="0"/>
              <a:t>investments are being made worldwide to develop the </a:t>
            </a:r>
            <a:r>
              <a:rPr lang="en-US" sz="2200" dirty="0" smtClean="0"/>
              <a:t>technology. </a:t>
            </a:r>
            <a:endParaRPr lang="en-US" sz="2200" dirty="0"/>
          </a:p>
          <a:p>
            <a:endParaRPr lang="en-US" sz="2200" dirty="0"/>
          </a:p>
        </p:txBody>
      </p:sp>
    </p:spTree>
    <p:extLst>
      <p:ext uri="{BB962C8B-B14F-4D97-AF65-F5344CB8AC3E}">
        <p14:creationId xmlns:p14="http://schemas.microsoft.com/office/powerpoint/2010/main" val="282598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Sensors for products that enhance worker safety</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2050" name="Picture 2" descr="DAQRI Brings AR to Indu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51" y="1512058"/>
            <a:ext cx="2642185" cy="15194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71951" y="3168855"/>
            <a:ext cx="2642185" cy="2308324"/>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4"/>
              </a:rPr>
              <a:t>DAQRI Brings Augmented Reality to Industry</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The DAQRI Smart Helmet* powered by Intel allows wearers to overlay maps, schematics, and thermal images to effectively see through walls, pipes, and other solid objects.</a:t>
            </a:r>
            <a:endParaRPr lang="en-US" sz="1600" b="0" i="0" dirty="0">
              <a:effectLst/>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0" name="Rectangle 9"/>
          <p:cNvSpPr/>
          <p:nvPr/>
        </p:nvSpPr>
        <p:spPr>
          <a:xfrm>
            <a:off x="3293757" y="3197695"/>
            <a:ext cx="2701275" cy="3046988"/>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5"/>
              </a:rPr>
              <a:t>Epson Offers Augmented-Reality-Ready Smart Glasses</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MOVERIO* smart glasses are powered by an Intel Atom® </a:t>
            </a:r>
            <a:r>
              <a:rPr lang="en-US" sz="1600" dirty="0" err="1">
                <a:latin typeface="Intel Clear Light" panose="020B0404020203020204" pitchFamily="34" charset="0"/>
                <a:ea typeface="Intel Clear Light" panose="020B0404020203020204" pitchFamily="34" charset="0"/>
                <a:cs typeface="Intel Clear Light" panose="020B0404020203020204" pitchFamily="34" charset="0"/>
              </a:rPr>
              <a:t>processor.The</a:t>
            </a:r>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 BT-350 is designed for multi-user, augmented reality applications, such as remote support, arts &amp; culture, enterprise drone, and subtitling &amp; translation</a:t>
            </a:r>
            <a:r>
              <a:rPr lang="en-US" sz="1600" dirty="0">
                <a:solidFill>
                  <a:srgbClr val="555555"/>
                </a:solidFill>
                <a:latin typeface="intel-clear"/>
              </a:rPr>
              <a:t>.</a:t>
            </a:r>
            <a:endParaRPr lang="en-US" sz="1600" b="0" i="0" dirty="0">
              <a:solidFill>
                <a:srgbClr val="555555"/>
              </a:solidFill>
              <a:effectLst/>
              <a:latin typeface="intel-clear"/>
            </a:endParaRPr>
          </a:p>
        </p:txBody>
      </p:sp>
      <p:pic>
        <p:nvPicPr>
          <p:cNvPr id="2052" name="Picture 4" descr="Epson Offers AR-Ready Smart Glass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3757" y="1512058"/>
            <a:ext cx="2701275" cy="15194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ujitsu Improves Worker Managem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267" y="1512058"/>
            <a:ext cx="2701275" cy="15194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NAPP Aims at Zero Defect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8777" y="1518227"/>
            <a:ext cx="2701275" cy="15194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156267" y="3243860"/>
            <a:ext cx="2701275" cy="3046988"/>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9"/>
              </a:rPr>
              <a:t>Fujitsu Improves Worker Management</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Fujitsu’s UBIQUITOUSWARE* is an industrial worker management platform enabling data acquisition from a wide variety of sensors. An Intel® architecture-based </a:t>
            </a:r>
            <a:r>
              <a:rPr lang="en-US" sz="1600" dirty="0" err="1">
                <a:latin typeface="Intel Clear Light" panose="020B0404020203020204" pitchFamily="34" charset="0"/>
                <a:ea typeface="Intel Clear Light" panose="020B0404020203020204" pitchFamily="34" charset="0"/>
                <a:cs typeface="Intel Clear Light" panose="020B0404020203020204" pitchFamily="34" charset="0"/>
              </a:rPr>
              <a:t>IoT</a:t>
            </a:r>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 gateway gathers, filters, and applies local analytics.</a:t>
            </a:r>
            <a:endParaRPr lang="en-US" sz="1600" b="0" i="0" dirty="0">
              <a:effectLst/>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2" name="Rectangle 11"/>
          <p:cNvSpPr/>
          <p:nvPr/>
        </p:nvSpPr>
        <p:spPr>
          <a:xfrm>
            <a:off x="9018776" y="3243861"/>
            <a:ext cx="2701276" cy="2308324"/>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10"/>
              </a:rPr>
              <a:t>KNAPP Aims at Zero Defects</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The KNAPP IVII Headset* is an Intel-powered wireless, smart worker wearable solution with a unique see-through display that gives workers access to both real and virtual information.</a:t>
            </a:r>
          </a:p>
        </p:txBody>
      </p:sp>
    </p:spTree>
    <p:extLst>
      <p:ext uri="{BB962C8B-B14F-4D97-AF65-F5344CB8AC3E}">
        <p14:creationId xmlns:p14="http://schemas.microsoft.com/office/powerpoint/2010/main" val="74275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a:solidFill>
                  <a:srgbClr val="F3D54E"/>
                </a:solidFill>
                <a:effectLst>
                  <a:outerShdw blurRad="431800" algn="ctr" rotWithShape="0">
                    <a:prstClr val="black"/>
                  </a:outerShdw>
                </a:effectLst>
              </a:rPr>
              <a:t>Sensing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5</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576" y="1486268"/>
            <a:ext cx="6569476" cy="369533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71951" y="1283464"/>
            <a:ext cx="4395324" cy="4241036"/>
          </a:xfrm>
          <a:prstGeom prst="rect">
            <a:avLst/>
          </a:prstGeom>
        </p:spPr>
        <p:txBody>
          <a:bodyPr wrap="square">
            <a:spAutoFit/>
          </a:bodyPr>
          <a:lstStyle/>
          <a:p>
            <a:pPr marL="342900" indent="-342900">
              <a:buFont typeface="Arial" panose="020B0604020202020204" pitchFamily="34" charset="0"/>
              <a:buChar char="•"/>
            </a:pPr>
            <a:r>
              <a:rPr lang="en-US" dirty="0"/>
              <a:t>Intel® architecture-based connected worker solutions bring essential capabilities, including:</a:t>
            </a:r>
          </a:p>
          <a:p>
            <a:pPr marL="342900" indent="-342900">
              <a:buFont typeface="Arial" panose="020B0604020202020204" pitchFamily="34" charset="0"/>
              <a:buChar char="•"/>
            </a:pPr>
            <a:r>
              <a:rPr lang="en-US" dirty="0"/>
              <a:t>Continuous environmental monitoring and alerts, both locally on the gateway, and in the remote command center</a:t>
            </a:r>
          </a:p>
          <a:p>
            <a:pPr marL="342900" indent="-342900">
              <a:buFont typeface="Arial" panose="020B0604020202020204" pitchFamily="34" charset="0"/>
              <a:buChar char="•"/>
            </a:pPr>
            <a:r>
              <a:rPr lang="en-US" dirty="0"/>
              <a:t>Immediate, one-to-one “over the shoulder” coaching by remote experts</a:t>
            </a:r>
          </a:p>
          <a:p>
            <a:pPr marL="342900" indent="-342900">
              <a:buFont typeface="Arial" panose="020B0604020202020204" pitchFamily="34" charset="0"/>
              <a:buChar char="•"/>
            </a:pPr>
            <a:r>
              <a:rPr lang="en-US" dirty="0"/>
              <a:t>Timely access to contextually relevant, critical information while on the job</a:t>
            </a:r>
          </a:p>
          <a:p>
            <a:pPr marL="342900" indent="-342900">
              <a:buFont typeface="Arial" panose="020B0604020202020204" pitchFamily="34" charset="0"/>
              <a:buChar char="•"/>
            </a:pPr>
            <a:r>
              <a:rPr lang="en-US" dirty="0"/>
              <a:t>Contextual augmented-reality-based training on site.</a:t>
            </a:r>
          </a:p>
        </p:txBody>
      </p:sp>
      <p:sp>
        <p:nvSpPr>
          <p:cNvPr id="18" name="Text Placeholder 17"/>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30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264917" y="261570"/>
            <a:ext cx="6964019" cy="1356397"/>
          </a:xfrm>
        </p:spPr>
        <p:txBody>
          <a:bodyPr/>
          <a:lstStyle/>
          <a:p>
            <a:r>
              <a:rPr lang="en-US" dirty="0" smtClean="0"/>
              <a:t>Sensing for Automation and Robotics</a:t>
            </a:r>
            <a:endParaRPr lang="en-US" dirty="0"/>
          </a:p>
        </p:txBody>
      </p:sp>
      <p:sp>
        <p:nvSpPr>
          <p:cNvPr id="11" name="Text Placeholder 10"/>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13" name="Text Placeholder 12"/>
          <p:cNvSpPr>
            <a:spLocks noGrp="1"/>
          </p:cNvSpPr>
          <p:nvPr>
            <p:ph type="body" sz="quarter" idx="16"/>
          </p:nvPr>
        </p:nvSpPr>
        <p:spPr>
          <a:xfrm>
            <a:off x="264916" y="1617967"/>
            <a:ext cx="6964019" cy="2669361"/>
          </a:xfrm>
        </p:spPr>
        <p:txBody>
          <a:bodyPr/>
          <a:lstStyle/>
          <a:p>
            <a:pPr marL="342900" indent="-342900">
              <a:buFont typeface="Arial" panose="020B0604020202020204" pitchFamily="34" charset="0"/>
              <a:buChar char="•"/>
            </a:pPr>
            <a:r>
              <a:rPr lang="en-US" dirty="0" smtClean="0"/>
              <a:t>Intel</a:t>
            </a:r>
            <a:r>
              <a:rPr lang="en-US" dirty="0"/>
              <a:t>® architecture-based connected worker solutions bring essential capabilities, including:</a:t>
            </a:r>
          </a:p>
          <a:p>
            <a:pPr marL="342900" indent="-342900">
              <a:buFont typeface="Arial" panose="020B0604020202020204" pitchFamily="34" charset="0"/>
              <a:buChar char="•"/>
            </a:pPr>
            <a:r>
              <a:rPr lang="en-US" dirty="0"/>
              <a:t>Continuous environmental monitoring and alerts, both locally on the gateway, and in the remote command center</a:t>
            </a:r>
          </a:p>
          <a:p>
            <a:pPr marL="342900" indent="-342900">
              <a:buFont typeface="Arial" panose="020B0604020202020204" pitchFamily="34" charset="0"/>
              <a:buChar char="•"/>
            </a:pPr>
            <a:r>
              <a:rPr lang="en-US" dirty="0"/>
              <a:t>Immediate, one-to-one “over the shoulder” coaching by remote experts</a:t>
            </a:r>
          </a:p>
          <a:p>
            <a:pPr marL="342900" indent="-342900">
              <a:buFont typeface="Arial" panose="020B0604020202020204" pitchFamily="34" charset="0"/>
              <a:buChar char="•"/>
            </a:pPr>
            <a:r>
              <a:rPr lang="en-US" dirty="0"/>
              <a:t>Timely access to contextually relevant, critical information while on the job</a:t>
            </a:r>
          </a:p>
          <a:p>
            <a:pPr marL="342900" indent="-342900">
              <a:buFont typeface="Arial" panose="020B0604020202020204" pitchFamily="34" charset="0"/>
              <a:buChar char="•"/>
            </a:pPr>
            <a:r>
              <a:rPr lang="en-US" dirty="0"/>
              <a:t>Contextual augmented-reality-based training on </a:t>
            </a:r>
            <a:r>
              <a:rPr lang="en-US" dirty="0" smtClean="0"/>
              <a:t>site</a:t>
            </a:r>
            <a:r>
              <a:rPr lang="en-US" dirty="0"/>
              <a:t>.</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140"/>
            <a:ext cx="4807789" cy="64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289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Industrial Sensors</a:t>
            </a:r>
            <a:endParaRPr lang="en-US" dirty="0"/>
          </a:p>
        </p:txBody>
      </p:sp>
      <p:sp>
        <p:nvSpPr>
          <p:cNvPr id="7" name="Text Placeholder 6"/>
          <p:cNvSpPr>
            <a:spLocks noGrp="1"/>
          </p:cNvSpPr>
          <p:nvPr>
            <p:ph type="body" sz="quarter" idx="11"/>
          </p:nvPr>
        </p:nvSpPr>
        <p:spPr/>
        <p:txBody>
          <a:bodyPr/>
          <a:lstStyle/>
          <a:p>
            <a:endParaRPr lang="en-US"/>
          </a:p>
        </p:txBody>
      </p:sp>
      <p:pic>
        <p:nvPicPr>
          <p:cNvPr id="9" name="Picture Placeholder 8"/>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t="18570" b="38944"/>
          <a:stretch/>
        </p:blipFill>
        <p:spPr>
          <a:xfrm>
            <a:off x="0" y="0"/>
            <a:ext cx="12192000" cy="3432176"/>
          </a:xfrm>
        </p:spPr>
      </p:pic>
      <p:sp>
        <p:nvSpPr>
          <p:cNvPr id="4" name="Slide Number Placeholder 3"/>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Tree>
    <p:extLst>
      <p:ext uri="{BB962C8B-B14F-4D97-AF65-F5344CB8AC3E}">
        <p14:creationId xmlns:p14="http://schemas.microsoft.com/office/powerpoint/2010/main" val="7653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246900" y="1136300"/>
            <a:ext cx="5259200" cy="803600"/>
          </a:xfrm>
          <a:prstGeom prst="rect">
            <a:avLst/>
          </a:prstGeom>
          <a:noFill/>
          <a:ln>
            <a:noFill/>
          </a:ln>
        </p:spPr>
        <p:txBody>
          <a:bodyPr wrap="square" lIns="0" tIns="0" rIns="0" bIns="0" anchor="t" anchorCtr="0">
            <a:noAutofit/>
          </a:bodyPr>
          <a:lstStyle/>
          <a:p>
            <a:pPr>
              <a:lnSpc>
                <a:spcPct val="115000"/>
              </a:lnSpc>
              <a:spcBef>
                <a:spcPts val="1333"/>
              </a:spcBef>
              <a:spcAft>
                <a:spcPts val="1333"/>
              </a:spcAft>
            </a:pPr>
            <a:r>
              <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rPr>
              <a:t>Provides I/O abstraction across both Intel and non-Intel (community added) MCU boards, UNIX boards and IoT </a:t>
            </a:r>
            <a:r>
              <a:rPr lang="en" dirty="0" smtClean="0">
                <a:latin typeface="Intel Clear Light" panose="020B0404020203020204" pitchFamily="34" charset="0"/>
                <a:ea typeface="Intel Clear Light" panose="020B0404020203020204" pitchFamily="34" charset="0"/>
                <a:cs typeface="Intel Clear Light" panose="020B0404020203020204" pitchFamily="34" charset="0"/>
                <a:sym typeface="Roboto"/>
              </a:rPr>
              <a:t>Gateways.</a:t>
            </a:r>
            <a:endPar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endParaRPr>
          </a:p>
        </p:txBody>
      </p:sp>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a:t>MRAA - An I/O Library for the Internet of Things</a:t>
            </a:r>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8</a:t>
            </a:fld>
            <a:endParaRPr lang="en"/>
          </a:p>
        </p:txBody>
      </p:sp>
      <p:pic>
        <p:nvPicPr>
          <p:cNvPr id="255" name="Shape 255"/>
          <p:cNvPicPr preferRelativeResize="0"/>
          <p:nvPr/>
        </p:nvPicPr>
        <p:blipFill>
          <a:blip r:embed="rId3">
            <a:alphaModFix/>
          </a:blip>
          <a:stretch>
            <a:fillRect/>
          </a:stretch>
        </p:blipFill>
        <p:spPr>
          <a:xfrm>
            <a:off x="5861033" y="1450517"/>
            <a:ext cx="5867412" cy="4191099"/>
          </a:xfrm>
          <a:prstGeom prst="rect">
            <a:avLst/>
          </a:prstGeom>
          <a:noFill/>
          <a:ln>
            <a:noFill/>
          </a:ln>
        </p:spPr>
      </p:pic>
      <p:sp>
        <p:nvSpPr>
          <p:cNvPr id="256" name="Shape 256"/>
          <p:cNvSpPr txBox="1"/>
          <p:nvPr/>
        </p:nvSpPr>
        <p:spPr>
          <a:xfrm>
            <a:off x="131000" y="2250800"/>
            <a:ext cx="2798800" cy="3941032"/>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smtClean="0">
                <a:sym typeface="Roboto"/>
              </a:rPr>
              <a:t>X86</a:t>
            </a:r>
          </a:p>
          <a:p>
            <a:pPr>
              <a:lnSpc>
                <a:spcPts val="700"/>
              </a:lnSpc>
              <a:spcBef>
                <a:spcPts val="1333"/>
              </a:spcBef>
              <a:spcAft>
                <a:spcPts val="1333"/>
              </a:spcAft>
            </a:pPr>
            <a:r>
              <a:rPr lang="en" dirty="0" smtClean="0">
                <a:sym typeface="Roboto"/>
              </a:rPr>
              <a:t>Minnowboard</a:t>
            </a:r>
          </a:p>
          <a:p>
            <a:pPr>
              <a:lnSpc>
                <a:spcPts val="700"/>
              </a:lnSpc>
              <a:spcBef>
                <a:spcPts val="1333"/>
              </a:spcBef>
              <a:spcAft>
                <a:spcPts val="1333"/>
              </a:spcAft>
            </a:pPr>
            <a:r>
              <a:rPr lang="en" dirty="0" smtClean="0">
                <a:sym typeface="Roboto"/>
              </a:rPr>
              <a:t>NUC </a:t>
            </a:r>
            <a:endParaRPr lang="en" dirty="0">
              <a:sym typeface="Roboto"/>
            </a:endParaRPr>
          </a:p>
          <a:p>
            <a:r>
              <a:rPr lang="en" dirty="0">
                <a:sym typeface="Roboto"/>
              </a:rPr>
              <a:t>UP2 </a:t>
            </a:r>
            <a:r>
              <a:rPr lang="en" dirty="0" smtClean="0">
                <a:sym typeface="Roboto"/>
              </a:rPr>
              <a:t>Board</a:t>
            </a:r>
          </a:p>
          <a:p>
            <a:r>
              <a:rPr lang="en-US" dirty="0" smtClean="0"/>
              <a:t>Intel</a:t>
            </a:r>
            <a:r>
              <a:rPr lang="en-US" dirty="0"/>
              <a:t>® NUC</a:t>
            </a:r>
          </a:p>
          <a:p>
            <a:r>
              <a:rPr lang="en-US" dirty="0"/>
              <a:t>UP* and UP Squared*</a:t>
            </a:r>
          </a:p>
          <a:p>
            <a:r>
              <a:rPr lang="en-US" dirty="0"/>
              <a:t>Arduino* and </a:t>
            </a:r>
            <a:r>
              <a:rPr lang="en-US" dirty="0" err="1"/>
              <a:t>Genuino</a:t>
            </a:r>
            <a:r>
              <a:rPr lang="en-US" dirty="0"/>
              <a:t>* 101</a:t>
            </a:r>
          </a:p>
          <a:p>
            <a:pPr marL="609585" indent="-389457">
              <a:lnSpc>
                <a:spcPts val="700"/>
              </a:lnSpc>
              <a:spcBef>
                <a:spcPts val="400"/>
              </a:spcBef>
              <a:spcAft>
                <a:spcPts val="1600"/>
              </a:spcAft>
              <a:buClr>
                <a:srgbClr val="24292E"/>
              </a:buClr>
              <a:buSzPct val="100000"/>
              <a:buFont typeface="Roboto"/>
            </a:pPr>
            <a:endParaRPr lang="en" dirty="0">
              <a:sym typeface="Roboto"/>
              <a:hlinkClick r:id="rId4"/>
            </a:endParaRPr>
          </a:p>
        </p:txBody>
      </p:sp>
      <p:sp>
        <p:nvSpPr>
          <p:cNvPr id="257" name="Shape 257"/>
          <p:cNvSpPr txBox="1"/>
          <p:nvPr/>
        </p:nvSpPr>
        <p:spPr>
          <a:xfrm>
            <a:off x="3284733" y="2239400"/>
            <a:ext cx="2663200" cy="2852000"/>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a:sym typeface="Roboto"/>
              </a:rPr>
              <a:t>ARM</a:t>
            </a:r>
          </a:p>
          <a:p>
            <a:pPr marL="609585" indent="-389457">
              <a:lnSpc>
                <a:spcPts val="700"/>
              </a:lnSpc>
              <a:spcAft>
                <a:spcPts val="1600"/>
              </a:spcAft>
              <a:buClr>
                <a:srgbClr val="24292E"/>
              </a:buClr>
              <a:buSzPct val="100000"/>
              <a:buFont typeface="Roboto"/>
            </a:pPr>
            <a:r>
              <a:rPr lang="en" dirty="0">
                <a:sym typeface="Roboto"/>
              </a:rPr>
              <a:t>Raspberry Pi</a:t>
            </a:r>
            <a:endParaRPr lang="en" dirty="0">
              <a:sym typeface="Roboto"/>
              <a:hlinkClick r:id="rId5"/>
            </a:endParaRPr>
          </a:p>
          <a:p>
            <a:pPr marL="609585" indent="-389457">
              <a:lnSpc>
                <a:spcPts val="700"/>
              </a:lnSpc>
              <a:spcBef>
                <a:spcPts val="400"/>
              </a:spcBef>
              <a:spcAft>
                <a:spcPts val="1600"/>
              </a:spcAft>
              <a:buClr>
                <a:srgbClr val="24292E"/>
              </a:buClr>
              <a:buSzPct val="100000"/>
              <a:buFont typeface="Roboto"/>
            </a:pPr>
            <a:r>
              <a:rPr lang="en" dirty="0">
                <a:sym typeface="Roboto"/>
              </a:rPr>
              <a:t>Banana Pi</a:t>
            </a:r>
            <a:endParaRPr lang="en" dirty="0">
              <a:sym typeface="Roboto"/>
              <a:hlinkClick r:id="rId6"/>
            </a:endParaRPr>
          </a:p>
          <a:p>
            <a:pPr marL="609585" indent="-389457">
              <a:lnSpc>
                <a:spcPts val="700"/>
              </a:lnSpc>
              <a:spcBef>
                <a:spcPts val="400"/>
              </a:spcBef>
              <a:spcAft>
                <a:spcPts val="1600"/>
              </a:spcAft>
              <a:buClr>
                <a:srgbClr val="24292E"/>
              </a:buClr>
              <a:buSzPct val="100000"/>
              <a:buFont typeface="Roboto"/>
            </a:pPr>
            <a:r>
              <a:rPr lang="en" dirty="0">
                <a:sym typeface="Roboto"/>
              </a:rPr>
              <a:t>Beaglebone Black</a:t>
            </a:r>
            <a:endParaRPr lang="en" dirty="0">
              <a:sym typeface="Roboto"/>
              <a:hlinkClick r:id="rId7"/>
            </a:endParaRPr>
          </a:p>
          <a:p>
            <a:pPr marL="609585" indent="-389457">
              <a:lnSpc>
                <a:spcPts val="700"/>
              </a:lnSpc>
              <a:spcBef>
                <a:spcPts val="400"/>
              </a:spcBef>
              <a:spcAft>
                <a:spcPts val="1600"/>
              </a:spcAft>
              <a:buClr>
                <a:srgbClr val="24292E"/>
              </a:buClr>
              <a:buSzPct val="100000"/>
              <a:buFont typeface="Roboto"/>
            </a:pPr>
            <a:r>
              <a:rPr lang="en" dirty="0">
                <a:sym typeface="Roboto"/>
              </a:rPr>
              <a:t>phyBOARD-Wega</a:t>
            </a:r>
            <a:endParaRPr lang="en" dirty="0">
              <a:sym typeface="Roboto"/>
              <a:hlinkClick r:id="rId8"/>
            </a:endParaRPr>
          </a:p>
          <a:p>
            <a:pPr marL="609585" indent="-389457">
              <a:lnSpc>
                <a:spcPts val="700"/>
              </a:lnSpc>
              <a:spcBef>
                <a:spcPts val="400"/>
              </a:spcBef>
              <a:spcAft>
                <a:spcPts val="1600"/>
              </a:spcAft>
              <a:buClr>
                <a:srgbClr val="24292E"/>
              </a:buClr>
              <a:buSzPct val="100000"/>
              <a:buFont typeface="Roboto"/>
            </a:pPr>
            <a:r>
              <a:rPr lang="en" dirty="0" smtClean="0">
                <a:sym typeface="Roboto"/>
              </a:rPr>
              <a:t>96Boards</a:t>
            </a:r>
          </a:p>
          <a:p>
            <a:pPr marL="609585" indent="-389457">
              <a:lnSpc>
                <a:spcPts val="700"/>
              </a:lnSpc>
              <a:spcBef>
                <a:spcPts val="400"/>
              </a:spcBef>
              <a:spcAft>
                <a:spcPts val="1600"/>
              </a:spcAft>
              <a:buClr>
                <a:srgbClr val="24292E"/>
              </a:buClr>
              <a:buSzPct val="100000"/>
              <a:buFont typeface="Roboto"/>
            </a:pPr>
            <a:endParaRPr lang="en" dirty="0">
              <a:sym typeface="Roboto"/>
              <a:hlinkClick r:id="rId9"/>
            </a:endParaRPr>
          </a:p>
        </p:txBody>
      </p:sp>
      <p:sp>
        <p:nvSpPr>
          <p:cNvPr id="258" name="Shape 258"/>
          <p:cNvSpPr txBox="1"/>
          <p:nvPr/>
        </p:nvSpPr>
        <p:spPr>
          <a:xfrm>
            <a:off x="3101148" y="5693986"/>
            <a:ext cx="3939600" cy="605600"/>
          </a:xfrm>
          <a:prstGeom prst="rect">
            <a:avLst/>
          </a:prstGeom>
          <a:noFill/>
          <a:ln>
            <a:noFill/>
          </a:ln>
        </p:spPr>
        <p:txBody>
          <a:bodyPr wrap="square" lIns="121900" tIns="121900" rIns="121900" bIns="121900" anchor="t" anchorCtr="0">
            <a:noAutofit/>
          </a:bodyPr>
          <a:lstStyle/>
          <a:p>
            <a:r>
              <a:rPr lang="en" sz="1600" dirty="0">
                <a:latin typeface="Roboto"/>
                <a:ea typeface="Roboto"/>
                <a:cs typeface="Roboto"/>
                <a:sym typeface="Roboto"/>
              </a:rPr>
              <a:t>https://github.com/intel-iot-devkit/mraa</a:t>
            </a:r>
          </a:p>
        </p:txBody>
      </p:sp>
    </p:spTree>
    <p:extLst>
      <p:ext uri="{BB962C8B-B14F-4D97-AF65-F5344CB8AC3E}">
        <p14:creationId xmlns:p14="http://schemas.microsoft.com/office/powerpoint/2010/main" val="1225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258943" y="3589577"/>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a:solidFill>
                  <a:schemeClr val="lt1"/>
                </a:solidFill>
                <a:latin typeface="Roboto"/>
                <a:ea typeface="Roboto"/>
                <a:cs typeface="Roboto"/>
                <a:sym typeface="Roboto"/>
              </a:rPr>
              <a:t>UPM: </a:t>
            </a:r>
            <a:r>
              <a:rPr lang="en" sz="2400">
                <a:solidFill>
                  <a:schemeClr val="lt1"/>
                </a:solidFill>
                <a:latin typeface="Roboto"/>
                <a:ea typeface="Roboto"/>
                <a:cs typeface="Roboto"/>
                <a:sym typeface="Roboto"/>
                <a:hlinkClick r:id="rId3"/>
              </a:rPr>
              <a:t>https://github.com/intel-iot-devkit/upm</a:t>
            </a:r>
          </a:p>
        </p:txBody>
      </p:sp>
      <p:sp>
        <p:nvSpPr>
          <p:cNvPr id="305" name="Shape 305"/>
          <p:cNvSpPr/>
          <p:nvPr/>
        </p:nvSpPr>
        <p:spPr>
          <a:xfrm>
            <a:off x="258943" y="1284959"/>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dirty="0">
                <a:solidFill>
                  <a:schemeClr val="lt1"/>
                </a:solidFill>
                <a:latin typeface="Roboto"/>
                <a:ea typeface="Roboto"/>
                <a:cs typeface="Roboto"/>
                <a:sym typeface="Roboto"/>
              </a:rPr>
              <a:t>libmraa aka “MRAA”: </a:t>
            </a:r>
            <a:r>
              <a:rPr lang="en" sz="2400" dirty="0">
                <a:solidFill>
                  <a:schemeClr val="lt1"/>
                </a:solidFill>
                <a:latin typeface="Roboto"/>
                <a:ea typeface="Roboto"/>
                <a:cs typeface="Roboto"/>
                <a:sym typeface="Roboto"/>
                <a:hlinkClick r:id="rId4"/>
              </a:rPr>
              <a:t>https://github.com/intel-iot-devkit/mraa</a:t>
            </a:r>
          </a:p>
        </p:txBody>
      </p:sp>
      <p:sp>
        <p:nvSpPr>
          <p:cNvPr id="306" name="Shape 306"/>
          <p:cNvSpPr/>
          <p:nvPr/>
        </p:nvSpPr>
        <p:spPr>
          <a:xfrm>
            <a:off x="258932" y="1684967"/>
            <a:ext cx="9769600" cy="2174000"/>
          </a:xfrm>
          <a:prstGeom prst="roundRect">
            <a:avLst>
              <a:gd name="adj" fmla="val 7880"/>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Open Source IO Libs (UART, SPI, GPIO, I2C, AIO) </a:t>
            </a:r>
          </a:p>
          <a:p>
            <a:pPr marL="761981" indent="-169329">
              <a:lnSpc>
                <a:spcPct val="115000"/>
              </a:lnSpc>
              <a:buClr>
                <a:schemeClr val="lt2"/>
              </a:buClr>
              <a:buFont typeface="Roboto"/>
              <a:buChar char="•"/>
            </a:pPr>
            <a:r>
              <a:rPr lang="en" dirty="0">
                <a:latin typeface="Roboto"/>
                <a:ea typeface="Roboto"/>
                <a:cs typeface="Roboto"/>
                <a:sym typeface="Roboto"/>
              </a:rPr>
              <a:t>Provides higher level abstraction making hardware IO easier to use from userspace</a:t>
            </a:r>
          </a:p>
          <a:p>
            <a:pPr marL="761981" indent="-169329">
              <a:lnSpc>
                <a:spcPct val="115000"/>
              </a:lnSpc>
              <a:buClr>
                <a:schemeClr val="lt2"/>
              </a:buClr>
              <a:buFont typeface="Roboto"/>
              <a:buChar char="•"/>
            </a:pPr>
            <a:r>
              <a:rPr lang="en" dirty="0">
                <a:latin typeface="Roboto"/>
                <a:ea typeface="Roboto"/>
                <a:cs typeface="Roboto"/>
                <a:sym typeface="Roboto"/>
              </a:rPr>
              <a:t>Enables portability between devices</a:t>
            </a:r>
          </a:p>
          <a:p>
            <a:pPr marL="761981" indent="-169329">
              <a:lnSpc>
                <a:spcPct val="115000"/>
              </a:lnSpc>
              <a:buClr>
                <a:schemeClr val="lt2"/>
              </a:buClr>
              <a:buFont typeface="Roboto"/>
              <a:buChar char="•"/>
            </a:pPr>
            <a:r>
              <a:rPr lang="en" dirty="0">
                <a:latin typeface="Roboto"/>
                <a:ea typeface="Roboto"/>
                <a:cs typeface="Roboto"/>
                <a:sym typeface="Roboto"/>
              </a:rPr>
              <a:t>Supports Intel® Galileo and Intel® Edison boards, MinnowBoard MAX, etc.</a:t>
            </a:r>
          </a:p>
        </p:txBody>
      </p:sp>
      <p:sp>
        <p:nvSpPr>
          <p:cNvPr id="307" name="Shape 307"/>
          <p:cNvSpPr/>
          <p:nvPr/>
        </p:nvSpPr>
        <p:spPr>
          <a:xfrm>
            <a:off x="258935" y="4045744"/>
            <a:ext cx="8470800" cy="1533600"/>
          </a:xfrm>
          <a:prstGeom prst="roundRect">
            <a:avLst>
              <a:gd name="adj" fmla="val 11079"/>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High level library repository of sensor drivers</a:t>
            </a:r>
          </a:p>
          <a:p>
            <a:pPr marL="761981" indent="-169329">
              <a:lnSpc>
                <a:spcPct val="115000"/>
              </a:lnSpc>
              <a:buClr>
                <a:schemeClr val="lt2"/>
              </a:buClr>
              <a:buFont typeface="Roboto"/>
              <a:buChar char="•"/>
            </a:pPr>
            <a:r>
              <a:rPr lang="en" dirty="0">
                <a:latin typeface="Roboto"/>
                <a:ea typeface="Roboto"/>
                <a:cs typeface="Roboto"/>
                <a:sym typeface="Roboto"/>
              </a:rPr>
              <a:t>Sensors/Actuators using libmraa</a:t>
            </a:r>
          </a:p>
          <a:p>
            <a:pPr marL="761981" indent="-169329">
              <a:lnSpc>
                <a:spcPct val="115000"/>
              </a:lnSpc>
              <a:buClr>
                <a:schemeClr val="lt2"/>
              </a:buClr>
              <a:buFont typeface="Roboto"/>
              <a:buChar char="•"/>
            </a:pPr>
            <a:r>
              <a:rPr lang="en" dirty="0">
                <a:latin typeface="Roboto"/>
                <a:ea typeface="Roboto"/>
                <a:cs typeface="Roboto"/>
                <a:sym typeface="Roboto"/>
              </a:rPr>
              <a:t>Making it easy to control</a:t>
            </a:r>
          </a:p>
          <a:p>
            <a:pPr marL="761981" indent="-169329">
              <a:lnSpc>
                <a:spcPct val="115000"/>
              </a:lnSpc>
              <a:buClr>
                <a:schemeClr val="lt2"/>
              </a:buClr>
              <a:buFont typeface="Roboto"/>
              <a:buChar char="•"/>
            </a:pPr>
            <a:r>
              <a:rPr lang="en" dirty="0">
                <a:latin typeface="Roboto"/>
                <a:ea typeface="Roboto"/>
                <a:cs typeface="Roboto"/>
                <a:sym typeface="Roboto"/>
              </a:rPr>
              <a:t>Expanding support to Industrial grade sensors</a:t>
            </a:r>
          </a:p>
        </p:txBody>
      </p:sp>
      <p:sp>
        <p:nvSpPr>
          <p:cNvPr id="308" name="Shape 308"/>
          <p:cNvSpPr/>
          <p:nvPr/>
        </p:nvSpPr>
        <p:spPr>
          <a:xfrm>
            <a:off x="2088800" y="5894167"/>
            <a:ext cx="7853200" cy="609600"/>
          </a:xfrm>
          <a:prstGeom prst="roundRect">
            <a:avLst>
              <a:gd name="adj" fmla="val 16667"/>
            </a:avLst>
          </a:prstGeom>
          <a:gradFill>
            <a:gsLst>
              <a:gs pos="0">
                <a:srgbClr val="005998"/>
              </a:gs>
              <a:gs pos="100000">
                <a:srgbClr val="003A5D"/>
              </a:gs>
            </a:gsLst>
            <a:lin ang="2700006" scaled="0"/>
          </a:gradFill>
          <a:ln w="19050" cap="flat" cmpd="sng">
            <a:solidFill>
              <a:srgbClr val="292929">
                <a:alpha val="69411"/>
              </a:srgbClr>
            </a:solidFill>
            <a:prstDash val="solid"/>
            <a:round/>
            <a:headEnd type="none" w="med" len="med"/>
            <a:tailEnd type="none" w="med" len="med"/>
          </a:ln>
        </p:spPr>
        <p:txBody>
          <a:bodyPr wrap="square" lIns="121900" tIns="60933" rIns="121900" bIns="60933" anchor="ctr" anchorCtr="0">
            <a:noAutofit/>
          </a:bodyPr>
          <a:lstStyle/>
          <a:p>
            <a:pPr algn="ctr">
              <a:buClr>
                <a:srgbClr val="FFFFFF"/>
              </a:buClr>
              <a:buSzPct val="25000"/>
            </a:pPr>
            <a:r>
              <a:rPr lang="en" sz="2400" b="1" i="1">
                <a:solidFill>
                  <a:srgbClr val="FFFFFF"/>
                </a:solidFill>
                <a:latin typeface="Arial"/>
                <a:ea typeface="Arial"/>
                <a:cs typeface="Arial"/>
                <a:sym typeface="Arial"/>
              </a:rPr>
              <a:t>UPM and MRAA make it easy to build IoT projects!</a:t>
            </a:r>
          </a:p>
        </p:txBody>
      </p:sp>
      <p:sp>
        <p:nvSpPr>
          <p:cNvPr id="309" name="Shape 309"/>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a:t>Introducing Intel IoT Device Libraries: MRAA and UPM</a:t>
            </a:r>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774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14818</TotalTime>
  <Words>1059</Words>
  <Application>Microsoft Office PowerPoint</Application>
  <PresentationFormat>Widescreen</PresentationFormat>
  <Paragraphs>204</Paragraphs>
  <Slides>16</Slides>
  <Notes>16</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Courier New</vt:lpstr>
      <vt:lpstr>Intel Clear</vt:lpstr>
      <vt:lpstr>Intel Clear Light</vt:lpstr>
      <vt:lpstr>Intel Clear Pro</vt:lpstr>
      <vt:lpstr>intel-clear</vt:lpstr>
      <vt:lpstr>Noto Sans Symbols</vt:lpstr>
      <vt:lpstr>Roboto</vt:lpstr>
      <vt:lpstr>Wingdings</vt:lpstr>
      <vt:lpstr>2_Intel 20150715</vt:lpstr>
      <vt:lpstr>material</vt:lpstr>
      <vt:lpstr>PowerPoint Presentation</vt:lpstr>
      <vt:lpstr>PowerPoint Presentation</vt:lpstr>
      <vt:lpstr>Cyber-Physical</vt:lpstr>
      <vt:lpstr>Sensors for products that enhance worker safety</vt:lpstr>
      <vt:lpstr>Sensing for Automation and Robotics</vt:lpstr>
      <vt:lpstr>Sensing for Automation and Robotics</vt:lpstr>
      <vt:lpstr>Industrial Sensors</vt:lpstr>
      <vt:lpstr>MRAA - An I/O Library for the Internet of Things</vt:lpstr>
      <vt:lpstr>Introducing Intel IoT Device Libraries: MRAA and UPM</vt:lpstr>
      <vt:lpstr>Making Sensors and Actuators Accessible</vt:lpstr>
      <vt:lpstr>MRAA &amp; UPM – Architecture</vt:lpstr>
      <vt:lpstr>Node.js Code for Temperature Sensor</vt:lpstr>
      <vt:lpstr>Node.js Code for Relay</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CTPClassification=CTP_IC:VisualMarkings=, CTPClassification=CTP_IC</cp:keywords>
  <cp:lastModifiedBy>Holmlund, Daniel W</cp:lastModifiedBy>
  <cp:revision>48</cp:revision>
  <cp:lastPrinted>2017-10-19T22:33:03Z</cp:lastPrinted>
  <dcterms:created xsi:type="dcterms:W3CDTF">2017-08-17T18:19:10Z</dcterms:created>
  <dcterms:modified xsi:type="dcterms:W3CDTF">2018-02-08T01:54:22Z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61b97537-f4ad-4717-a4ba-6cb1fa0f9d44</vt:lpwstr>
  </property>
  <property fmtid="{D5CDD505-2E9C-101B-9397-08002B2CF9AE}" pid="3" name="CTP_BU">
    <vt:lpwstr>SSG ENABLING GROUP</vt:lpwstr>
  </property>
  <property fmtid="{D5CDD505-2E9C-101B-9397-08002B2CF9AE}" pid="4" name="CTP_TimeStamp">
    <vt:lpwstr>2018-02-08 01:54:21Z</vt:lpwstr>
  </property>
  <property fmtid="{D5CDD505-2E9C-101B-9397-08002B2CF9AE}" pid="5" name="CTPClassification">
    <vt:lpwstr>CTP_IC</vt:lpwstr>
  </property>
</Properties>
</file>