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 id="2147483676" r:id="rId2"/>
  </p:sldMasterIdLst>
  <p:notesMasterIdLst>
    <p:notesMasterId r:id="rId21"/>
  </p:notesMasterIdLst>
  <p:sldIdLst>
    <p:sldId id="276" r:id="rId3"/>
    <p:sldId id="259" r:id="rId4"/>
    <p:sldId id="260" r:id="rId5"/>
    <p:sldId id="303" r:id="rId6"/>
    <p:sldId id="302" r:id="rId7"/>
    <p:sldId id="305" r:id="rId8"/>
    <p:sldId id="306" r:id="rId9"/>
    <p:sldId id="307" r:id="rId10"/>
    <p:sldId id="309" r:id="rId11"/>
    <p:sldId id="310" r:id="rId12"/>
    <p:sldId id="312" r:id="rId13"/>
    <p:sldId id="308" r:id="rId14"/>
    <p:sldId id="313" r:id="rId15"/>
    <p:sldId id="314" r:id="rId16"/>
    <p:sldId id="316" r:id="rId17"/>
    <p:sldId id="317" r:id="rId18"/>
    <p:sldId id="273" r:id="rId19"/>
    <p:sldId id="274" r:id="rId20"/>
  </p:sldIdLst>
  <p:sldSz cx="9144000" cy="5143500" type="screen16x9"/>
  <p:notesSz cx="7010400" cy="9296400"/>
  <p:embeddedFontLst>
    <p:embeddedFont>
      <p:font typeface="Intel Clear" panose="020B0604020203020204" pitchFamily="34" charset="0"/>
      <p:regular r:id="rId22"/>
      <p:bold r:id="rId23"/>
      <p:italic r:id="rId24"/>
      <p:boldItalic r:id="rId25"/>
    </p:embeddedFont>
    <p:embeddedFont>
      <p:font typeface="Intel Clear Pro" panose="020B0804020202060201" pitchFamily="34" charset="0"/>
      <p:bold r:id="rId26"/>
    </p:embeddedFont>
    <p:embeddedFont>
      <p:font typeface="Roboto" panose="02000000000000000000" pitchFamily="2" charset="0"/>
      <p:regular r:id="rId27"/>
    </p:embeddedFont>
    <p:embeddedFont>
      <p:font typeface="ＭＳ Ｐゴシック" panose="020B0600070205080204" pitchFamily="34" charset="-128"/>
      <p:regular r:id="rId28"/>
    </p:embeddedFont>
    <p:embeddedFont>
      <p:font typeface="Intel Clear Light" panose="020B0404020203020204" pitchFamily="34" charset="0"/>
      <p:regular r:id="rId29"/>
      <p:italic r:id="rId30"/>
    </p:embeddedFont>
    <p:embeddedFont>
      <p:font typeface="Calibri" panose="020F0502020204030204" pitchFamily="34" charset="0"/>
      <p:regular r:id="rId31"/>
      <p:bold r:id="rId32"/>
      <p:italic r:id="rId33"/>
      <p:boldItalic r:id="rId34"/>
    </p:embeddedFont>
    <p:embeddedFont>
      <p:font typeface="Verdana" panose="020B060403050404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E600"/>
    <a:srgbClr val="788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11ACBE-AD92-4FA6-96A1-C0C473D4F9D2}">
  <a:tblStyle styleId="{8F11ACBE-AD92-4FA6-96A1-C0C473D4F9D2}" styleName="Table_0">
    <a:wholeTbl>
      <a:tcTxStyle b="off" i="off">
        <a:font>
          <a:latin typeface="Intel Clear"/>
          <a:ea typeface="Intel Clear"/>
          <a:cs typeface="Intel Clear"/>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F3F7E6"/>
          </a:solidFill>
        </a:fill>
      </a:tcStyle>
    </a:wholeTbl>
    <a:band1H>
      <a:tcTxStyle/>
      <a:tcStyle>
        <a:tcBdr/>
        <a:fill>
          <a:solidFill>
            <a:srgbClr val="E5EECA"/>
          </a:solidFill>
        </a:fill>
      </a:tcStyle>
    </a:band1H>
    <a:band2H>
      <a:tcTxStyle/>
      <a:tcStyle>
        <a:tcBdr/>
      </a:tcStyle>
    </a:band2H>
    <a:band1V>
      <a:tcTxStyle/>
      <a:tcStyle>
        <a:tcBdr/>
        <a:fill>
          <a:solidFill>
            <a:srgbClr val="E5EECA"/>
          </a:solidFill>
        </a:fill>
      </a:tcStyle>
    </a:band1V>
    <a:band2V>
      <a:tcTxStyle/>
      <a:tcStyle>
        <a:tcBdr/>
      </a:tcStyle>
    </a:band2V>
    <a:lastCol>
      <a:tcTxStyle b="on" i="off">
        <a:font>
          <a:latin typeface="Intel Clear"/>
          <a:ea typeface="Intel Clear"/>
          <a:cs typeface="Intel Clear"/>
        </a:font>
        <a:schemeClr val="lt1"/>
      </a:tcTxStyle>
      <a:tcStyle>
        <a:tcBdr/>
        <a:fill>
          <a:solidFill>
            <a:schemeClr val="accent1"/>
          </a:solidFill>
        </a:fill>
      </a:tcStyle>
    </a:lastCol>
    <a:firstCol>
      <a:tcTxStyle b="on" i="off">
        <a:font>
          <a:latin typeface="Intel Clear"/>
          <a:ea typeface="Intel Clear"/>
          <a:cs typeface="Intel Clear"/>
        </a:font>
        <a:schemeClr val="lt1"/>
      </a:tcTxStyle>
      <a:tcStyle>
        <a:tcBdr/>
        <a:fill>
          <a:solidFill>
            <a:schemeClr val="accent1"/>
          </a:solidFill>
        </a:fill>
      </a:tcStyle>
    </a:firstCol>
    <a:lastRow>
      <a:tcTxStyle b="on" i="off">
        <a:font>
          <a:latin typeface="Intel Clear"/>
          <a:ea typeface="Intel Clear"/>
          <a:cs typeface="Intel Clear"/>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seCell>
      <a:tcTxStyle/>
      <a:tcStyle>
        <a:tcBdr/>
      </a:tcStyle>
    </a:seCell>
    <a:swCell>
      <a:tcTxStyle/>
      <a:tcStyle>
        <a:tcBdr/>
      </a:tcStyle>
    </a:swCell>
    <a:firstRow>
      <a:tcTxStyle b="on" i="off">
        <a:font>
          <a:latin typeface="Intel Clear"/>
          <a:ea typeface="Intel Clear"/>
          <a:cs typeface="Intel Clear"/>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neCell>
      <a:tcTxStyle/>
      <a:tcStyle>
        <a:tcBdr/>
      </a:tcStyle>
    </a:neCell>
    <a:nwCell>
      <a:tcTxStyle/>
      <a:tcStyle>
        <a:tcBdr/>
      </a:tcStyle>
    </a:nwCell>
  </a:tblStyle>
  <a:tblStyle styleId="{E32707DA-914D-4580-83A8-983C5C3F87DB}"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07" autoAdjust="0"/>
    <p:restoredTop sz="84970" autoAdjust="0"/>
  </p:normalViewPr>
  <p:slideViewPr>
    <p:cSldViewPr snapToGrid="0">
      <p:cViewPr varScale="1">
        <p:scale>
          <a:sx n="100" d="100"/>
          <a:sy n="100" d="100"/>
        </p:scale>
        <p:origin x="8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037840" cy="464818"/>
          </a:xfrm>
          <a:prstGeom prst="rect">
            <a:avLst/>
          </a:prstGeom>
          <a:noFill/>
          <a:ln>
            <a:noFill/>
          </a:ln>
        </p:spPr>
        <p:txBody>
          <a:bodyPr wrap="square" lIns="88125" tIns="88125" rIns="88125" bIns="88125" anchor="t" anchorCtr="0"/>
          <a:lstStyle>
            <a:lvl1pPr marL="0" marR="0" lvl="0" indent="0" algn="l"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440646" marR="0" lvl="1" indent="-12191" algn="l" rtl="0">
              <a:lnSpc>
                <a:spcPct val="100000"/>
              </a:lnSpc>
              <a:spcBef>
                <a:spcPts val="0"/>
              </a:spcBef>
              <a:spcAft>
                <a:spcPts val="0"/>
              </a:spcAft>
              <a:buClr>
                <a:schemeClr val="dk1"/>
              </a:buClr>
              <a:buFont typeface="Calibri"/>
              <a:buNone/>
              <a:defRPr sz="1700" b="0" i="0" u="none" strike="noStrike" cap="none">
                <a:solidFill>
                  <a:schemeClr val="dk1"/>
                </a:solidFill>
                <a:latin typeface="Calibri"/>
                <a:ea typeface="Calibri"/>
                <a:cs typeface="Calibri"/>
                <a:sym typeface="Calibri"/>
              </a:defRPr>
            </a:lvl2pPr>
            <a:lvl3pPr marL="881292" marR="0" lvl="2" indent="-12142" algn="l" rtl="0">
              <a:lnSpc>
                <a:spcPct val="100000"/>
              </a:lnSpc>
              <a:spcBef>
                <a:spcPts val="0"/>
              </a:spcBef>
              <a:spcAft>
                <a:spcPts val="0"/>
              </a:spcAft>
              <a:buClr>
                <a:schemeClr val="dk1"/>
              </a:buClr>
              <a:buFont typeface="Calibri"/>
              <a:buNone/>
              <a:defRPr sz="1700" b="0" i="0" u="none" strike="noStrike" cap="none">
                <a:solidFill>
                  <a:schemeClr val="dk1"/>
                </a:solidFill>
                <a:latin typeface="Calibri"/>
                <a:ea typeface="Calibri"/>
                <a:cs typeface="Calibri"/>
                <a:sym typeface="Calibri"/>
              </a:defRPr>
            </a:lvl3pPr>
            <a:lvl4pPr marL="1321937" marR="0" lvl="3" indent="-12093" algn="l" rtl="0">
              <a:lnSpc>
                <a:spcPct val="100000"/>
              </a:lnSpc>
              <a:spcBef>
                <a:spcPts val="0"/>
              </a:spcBef>
              <a:spcAft>
                <a:spcPts val="0"/>
              </a:spcAft>
              <a:buClr>
                <a:schemeClr val="dk1"/>
              </a:buClr>
              <a:buFont typeface="Calibri"/>
              <a:buNone/>
              <a:defRPr sz="1700" b="0" i="0" u="none" strike="noStrike" cap="none">
                <a:solidFill>
                  <a:schemeClr val="dk1"/>
                </a:solidFill>
                <a:latin typeface="Calibri"/>
                <a:ea typeface="Calibri"/>
                <a:cs typeface="Calibri"/>
                <a:sym typeface="Calibri"/>
              </a:defRPr>
            </a:lvl4pPr>
            <a:lvl5pPr marL="1762584" marR="0" lvl="4" indent="-12044" algn="l" rtl="0">
              <a:lnSpc>
                <a:spcPct val="100000"/>
              </a:lnSpc>
              <a:spcBef>
                <a:spcPts val="0"/>
              </a:spcBef>
              <a:spcAft>
                <a:spcPts val="0"/>
              </a:spcAft>
              <a:buClr>
                <a:schemeClr val="dk1"/>
              </a:buClr>
              <a:buFont typeface="Calibri"/>
              <a:buNone/>
              <a:defRPr sz="1700" b="0" i="0" u="none" strike="noStrike" cap="none">
                <a:solidFill>
                  <a:schemeClr val="dk1"/>
                </a:solidFill>
                <a:latin typeface="Calibri"/>
                <a:ea typeface="Calibri"/>
                <a:cs typeface="Calibri"/>
                <a:sym typeface="Calibri"/>
              </a:defRPr>
            </a:lvl5pPr>
            <a:lvl6pPr marL="2203230" marR="0" lvl="5" indent="-11995" algn="l" rtl="0">
              <a:lnSpc>
                <a:spcPct val="100000"/>
              </a:lnSpc>
              <a:spcBef>
                <a:spcPts val="0"/>
              </a:spcBef>
              <a:spcAft>
                <a:spcPts val="0"/>
              </a:spcAft>
              <a:buClr>
                <a:schemeClr val="dk1"/>
              </a:buClr>
              <a:buFont typeface="Calibri"/>
              <a:buNone/>
              <a:defRPr sz="1700" b="0" i="0" u="none" strike="noStrike" cap="none">
                <a:solidFill>
                  <a:schemeClr val="dk1"/>
                </a:solidFill>
                <a:latin typeface="Calibri"/>
                <a:ea typeface="Calibri"/>
                <a:cs typeface="Calibri"/>
                <a:sym typeface="Calibri"/>
              </a:defRPr>
            </a:lvl6pPr>
            <a:lvl7pPr marL="2643876" marR="0" lvl="6" indent="-11947" algn="l" rtl="0">
              <a:lnSpc>
                <a:spcPct val="100000"/>
              </a:lnSpc>
              <a:spcBef>
                <a:spcPts val="0"/>
              </a:spcBef>
              <a:spcAft>
                <a:spcPts val="0"/>
              </a:spcAft>
              <a:buClr>
                <a:schemeClr val="dk1"/>
              </a:buClr>
              <a:buFont typeface="Calibri"/>
              <a:buNone/>
              <a:defRPr sz="1700" b="0" i="0" u="none" strike="noStrike" cap="none">
                <a:solidFill>
                  <a:schemeClr val="dk1"/>
                </a:solidFill>
                <a:latin typeface="Calibri"/>
                <a:ea typeface="Calibri"/>
                <a:cs typeface="Calibri"/>
                <a:sym typeface="Calibri"/>
              </a:defRPr>
            </a:lvl7pPr>
            <a:lvl8pPr marL="3084521" marR="0" lvl="7" indent="-11897" algn="l" rtl="0">
              <a:lnSpc>
                <a:spcPct val="100000"/>
              </a:lnSpc>
              <a:spcBef>
                <a:spcPts val="0"/>
              </a:spcBef>
              <a:spcAft>
                <a:spcPts val="0"/>
              </a:spcAft>
              <a:buClr>
                <a:schemeClr val="dk1"/>
              </a:buClr>
              <a:buFont typeface="Calibri"/>
              <a:buNone/>
              <a:defRPr sz="1700" b="0" i="0" u="none" strike="noStrike" cap="none">
                <a:solidFill>
                  <a:schemeClr val="dk1"/>
                </a:solidFill>
                <a:latin typeface="Calibri"/>
                <a:ea typeface="Calibri"/>
                <a:cs typeface="Calibri"/>
                <a:sym typeface="Calibri"/>
              </a:defRPr>
            </a:lvl8pPr>
            <a:lvl9pPr marL="3525166" marR="0" lvl="8" indent="-11847" algn="l" rtl="0">
              <a:lnSpc>
                <a:spcPct val="100000"/>
              </a:lnSpc>
              <a:spcBef>
                <a:spcPts val="0"/>
              </a:spcBef>
              <a:spcAft>
                <a:spcPts val="0"/>
              </a:spcAft>
              <a:buClr>
                <a:schemeClr val="dk1"/>
              </a:buClr>
              <a:buFont typeface="Calibri"/>
              <a:buNone/>
              <a:defRPr sz="17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970938" y="0"/>
            <a:ext cx="3037840" cy="464818"/>
          </a:xfrm>
          <a:prstGeom prst="rect">
            <a:avLst/>
          </a:prstGeom>
          <a:noFill/>
          <a:ln>
            <a:noFill/>
          </a:ln>
        </p:spPr>
        <p:txBody>
          <a:bodyPr wrap="square" lIns="88125" tIns="88125" rIns="88125" bIns="88125" anchor="t" anchorCtr="0"/>
          <a:lstStyle>
            <a:lvl1pPr marL="0" marR="0" lvl="0" indent="0" algn="r"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440646" marR="0" lvl="1" indent="-12191" algn="l" rtl="0">
              <a:lnSpc>
                <a:spcPct val="100000"/>
              </a:lnSpc>
              <a:spcBef>
                <a:spcPts val="0"/>
              </a:spcBef>
              <a:spcAft>
                <a:spcPts val="0"/>
              </a:spcAft>
              <a:buClr>
                <a:schemeClr val="dk1"/>
              </a:buClr>
              <a:buFont typeface="Calibri"/>
              <a:buNone/>
              <a:defRPr sz="1700" b="0" i="0" u="none" strike="noStrike" cap="none">
                <a:solidFill>
                  <a:schemeClr val="dk1"/>
                </a:solidFill>
                <a:latin typeface="Calibri"/>
                <a:ea typeface="Calibri"/>
                <a:cs typeface="Calibri"/>
                <a:sym typeface="Calibri"/>
              </a:defRPr>
            </a:lvl2pPr>
            <a:lvl3pPr marL="881292" marR="0" lvl="2" indent="-12142" algn="l" rtl="0">
              <a:lnSpc>
                <a:spcPct val="100000"/>
              </a:lnSpc>
              <a:spcBef>
                <a:spcPts val="0"/>
              </a:spcBef>
              <a:spcAft>
                <a:spcPts val="0"/>
              </a:spcAft>
              <a:buClr>
                <a:schemeClr val="dk1"/>
              </a:buClr>
              <a:buFont typeface="Calibri"/>
              <a:buNone/>
              <a:defRPr sz="1700" b="0" i="0" u="none" strike="noStrike" cap="none">
                <a:solidFill>
                  <a:schemeClr val="dk1"/>
                </a:solidFill>
                <a:latin typeface="Calibri"/>
                <a:ea typeface="Calibri"/>
                <a:cs typeface="Calibri"/>
                <a:sym typeface="Calibri"/>
              </a:defRPr>
            </a:lvl3pPr>
            <a:lvl4pPr marL="1321937" marR="0" lvl="3" indent="-12093" algn="l" rtl="0">
              <a:lnSpc>
                <a:spcPct val="100000"/>
              </a:lnSpc>
              <a:spcBef>
                <a:spcPts val="0"/>
              </a:spcBef>
              <a:spcAft>
                <a:spcPts val="0"/>
              </a:spcAft>
              <a:buClr>
                <a:schemeClr val="dk1"/>
              </a:buClr>
              <a:buFont typeface="Calibri"/>
              <a:buNone/>
              <a:defRPr sz="1700" b="0" i="0" u="none" strike="noStrike" cap="none">
                <a:solidFill>
                  <a:schemeClr val="dk1"/>
                </a:solidFill>
                <a:latin typeface="Calibri"/>
                <a:ea typeface="Calibri"/>
                <a:cs typeface="Calibri"/>
                <a:sym typeface="Calibri"/>
              </a:defRPr>
            </a:lvl4pPr>
            <a:lvl5pPr marL="1762584" marR="0" lvl="4" indent="-12044" algn="l" rtl="0">
              <a:lnSpc>
                <a:spcPct val="100000"/>
              </a:lnSpc>
              <a:spcBef>
                <a:spcPts val="0"/>
              </a:spcBef>
              <a:spcAft>
                <a:spcPts val="0"/>
              </a:spcAft>
              <a:buClr>
                <a:schemeClr val="dk1"/>
              </a:buClr>
              <a:buFont typeface="Calibri"/>
              <a:buNone/>
              <a:defRPr sz="1700" b="0" i="0" u="none" strike="noStrike" cap="none">
                <a:solidFill>
                  <a:schemeClr val="dk1"/>
                </a:solidFill>
                <a:latin typeface="Calibri"/>
                <a:ea typeface="Calibri"/>
                <a:cs typeface="Calibri"/>
                <a:sym typeface="Calibri"/>
              </a:defRPr>
            </a:lvl5pPr>
            <a:lvl6pPr marL="2203230" marR="0" lvl="5" indent="-11995" algn="l" rtl="0">
              <a:lnSpc>
                <a:spcPct val="100000"/>
              </a:lnSpc>
              <a:spcBef>
                <a:spcPts val="0"/>
              </a:spcBef>
              <a:spcAft>
                <a:spcPts val="0"/>
              </a:spcAft>
              <a:buClr>
                <a:schemeClr val="dk1"/>
              </a:buClr>
              <a:buFont typeface="Calibri"/>
              <a:buNone/>
              <a:defRPr sz="1700" b="0" i="0" u="none" strike="noStrike" cap="none">
                <a:solidFill>
                  <a:schemeClr val="dk1"/>
                </a:solidFill>
                <a:latin typeface="Calibri"/>
                <a:ea typeface="Calibri"/>
                <a:cs typeface="Calibri"/>
                <a:sym typeface="Calibri"/>
              </a:defRPr>
            </a:lvl6pPr>
            <a:lvl7pPr marL="2643876" marR="0" lvl="6" indent="-11947" algn="l" rtl="0">
              <a:lnSpc>
                <a:spcPct val="100000"/>
              </a:lnSpc>
              <a:spcBef>
                <a:spcPts val="0"/>
              </a:spcBef>
              <a:spcAft>
                <a:spcPts val="0"/>
              </a:spcAft>
              <a:buClr>
                <a:schemeClr val="dk1"/>
              </a:buClr>
              <a:buFont typeface="Calibri"/>
              <a:buNone/>
              <a:defRPr sz="1700" b="0" i="0" u="none" strike="noStrike" cap="none">
                <a:solidFill>
                  <a:schemeClr val="dk1"/>
                </a:solidFill>
                <a:latin typeface="Calibri"/>
                <a:ea typeface="Calibri"/>
                <a:cs typeface="Calibri"/>
                <a:sym typeface="Calibri"/>
              </a:defRPr>
            </a:lvl7pPr>
            <a:lvl8pPr marL="3084521" marR="0" lvl="7" indent="-11897" algn="l" rtl="0">
              <a:lnSpc>
                <a:spcPct val="100000"/>
              </a:lnSpc>
              <a:spcBef>
                <a:spcPts val="0"/>
              </a:spcBef>
              <a:spcAft>
                <a:spcPts val="0"/>
              </a:spcAft>
              <a:buClr>
                <a:schemeClr val="dk1"/>
              </a:buClr>
              <a:buFont typeface="Calibri"/>
              <a:buNone/>
              <a:defRPr sz="1700" b="0" i="0" u="none" strike="noStrike" cap="none">
                <a:solidFill>
                  <a:schemeClr val="dk1"/>
                </a:solidFill>
                <a:latin typeface="Calibri"/>
                <a:ea typeface="Calibri"/>
                <a:cs typeface="Calibri"/>
                <a:sym typeface="Calibri"/>
              </a:defRPr>
            </a:lvl8pPr>
            <a:lvl9pPr marL="3525166" marR="0" lvl="8" indent="-11847" algn="l" rtl="0">
              <a:lnSpc>
                <a:spcPct val="100000"/>
              </a:lnSpc>
              <a:spcBef>
                <a:spcPts val="0"/>
              </a:spcBef>
              <a:spcAft>
                <a:spcPts val="0"/>
              </a:spcAft>
              <a:buClr>
                <a:schemeClr val="dk1"/>
              </a:buClr>
              <a:buFont typeface="Calibri"/>
              <a:buNone/>
              <a:defRPr sz="17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01041" y="4415790"/>
            <a:ext cx="5608319" cy="4183379"/>
          </a:xfrm>
          <a:prstGeom prst="rect">
            <a:avLst/>
          </a:prstGeom>
          <a:noFill/>
          <a:ln>
            <a:noFill/>
          </a:ln>
        </p:spPr>
        <p:txBody>
          <a:bodyPr wrap="square" lIns="88125" tIns="88125" rIns="88125" bIns="88125" anchor="t" anchorCtr="0"/>
          <a:lstStyle>
            <a:lvl1pPr marL="0" marR="0" lvl="0" indent="0" algn="l" rtl="0">
              <a:spcBef>
                <a:spcPts val="0"/>
              </a:spcBef>
              <a:buChar char="●"/>
              <a:defRPr sz="1200" b="0" i="0" u="none" strike="noStrike" cap="none">
                <a:solidFill>
                  <a:schemeClr val="dk1"/>
                </a:solidFill>
                <a:latin typeface="Calibri"/>
                <a:ea typeface="Calibri"/>
                <a:cs typeface="Calibri"/>
                <a:sym typeface="Calibri"/>
              </a:defRPr>
            </a:lvl1pPr>
            <a:lvl2pPr marL="457149" marR="0" lvl="1" indent="-12648" algn="l" rtl="0">
              <a:spcBef>
                <a:spcPts val="0"/>
              </a:spcBef>
              <a:buChar char="○"/>
              <a:defRPr sz="1200" b="0" i="0" u="none" strike="noStrike" cap="none">
                <a:solidFill>
                  <a:schemeClr val="dk1"/>
                </a:solidFill>
                <a:latin typeface="Calibri"/>
                <a:ea typeface="Calibri"/>
                <a:cs typeface="Calibri"/>
                <a:sym typeface="Calibri"/>
              </a:defRPr>
            </a:lvl2pPr>
            <a:lvl3pPr marL="914298" marR="0" lvl="2" indent="-12597" algn="l" rtl="0">
              <a:spcBef>
                <a:spcPts val="0"/>
              </a:spcBef>
              <a:buChar char="■"/>
              <a:defRPr sz="1200" b="0" i="0" u="none" strike="noStrike" cap="none">
                <a:solidFill>
                  <a:schemeClr val="dk1"/>
                </a:solidFill>
                <a:latin typeface="Calibri"/>
                <a:ea typeface="Calibri"/>
                <a:cs typeface="Calibri"/>
                <a:sym typeface="Calibri"/>
              </a:defRPr>
            </a:lvl3pPr>
            <a:lvl4pPr marL="1371446" marR="0" lvl="3" indent="-12546" algn="l" rtl="0">
              <a:spcBef>
                <a:spcPts val="0"/>
              </a:spcBef>
              <a:buChar char="●"/>
              <a:defRPr sz="1200" b="0" i="0" u="none" strike="noStrike" cap="none">
                <a:solidFill>
                  <a:schemeClr val="dk1"/>
                </a:solidFill>
                <a:latin typeface="Calibri"/>
                <a:ea typeface="Calibri"/>
                <a:cs typeface="Calibri"/>
                <a:sym typeface="Calibri"/>
              </a:defRPr>
            </a:lvl4pPr>
            <a:lvl5pPr marL="1828596" marR="0" lvl="4" indent="-12495" algn="l" rtl="0">
              <a:spcBef>
                <a:spcPts val="0"/>
              </a:spcBef>
              <a:buChar char="○"/>
              <a:defRPr sz="1200" b="0" i="0" u="none" strike="noStrike" cap="none">
                <a:solidFill>
                  <a:schemeClr val="dk1"/>
                </a:solidFill>
                <a:latin typeface="Calibri"/>
                <a:ea typeface="Calibri"/>
                <a:cs typeface="Calibri"/>
                <a:sym typeface="Calibri"/>
              </a:defRPr>
            </a:lvl5pPr>
            <a:lvl6pPr marL="2285745" marR="0" lvl="5" indent="-12444" algn="l" rtl="0">
              <a:spcBef>
                <a:spcPts val="0"/>
              </a:spcBef>
              <a:buChar char="■"/>
              <a:defRPr sz="1200" b="0" i="0" u="none" strike="noStrike" cap="none">
                <a:solidFill>
                  <a:schemeClr val="dk1"/>
                </a:solidFill>
                <a:latin typeface="Calibri"/>
                <a:ea typeface="Calibri"/>
                <a:cs typeface="Calibri"/>
                <a:sym typeface="Calibri"/>
              </a:defRPr>
            </a:lvl6pPr>
            <a:lvl7pPr marL="2742894" marR="0" lvl="6" indent="-12394" algn="l" rtl="0">
              <a:spcBef>
                <a:spcPts val="0"/>
              </a:spcBef>
              <a:buChar char="●"/>
              <a:defRPr sz="1200" b="0" i="0" u="none" strike="noStrike" cap="none">
                <a:solidFill>
                  <a:schemeClr val="dk1"/>
                </a:solidFill>
                <a:latin typeface="Calibri"/>
                <a:ea typeface="Calibri"/>
                <a:cs typeface="Calibri"/>
                <a:sym typeface="Calibri"/>
              </a:defRPr>
            </a:lvl7pPr>
            <a:lvl8pPr marL="3200043" marR="0" lvl="7" indent="-12343" algn="l" rtl="0">
              <a:spcBef>
                <a:spcPts val="0"/>
              </a:spcBef>
              <a:buChar char="○"/>
              <a:defRPr sz="1200" b="0" i="0" u="none" strike="noStrike" cap="none">
                <a:solidFill>
                  <a:schemeClr val="dk1"/>
                </a:solidFill>
                <a:latin typeface="Calibri"/>
                <a:ea typeface="Calibri"/>
                <a:cs typeface="Calibri"/>
                <a:sym typeface="Calibri"/>
              </a:defRPr>
            </a:lvl8pPr>
            <a:lvl9pPr marL="3657191" marR="0" lvl="8" indent="-12291" algn="l" rtl="0">
              <a:spcBef>
                <a:spcPts val="0"/>
              </a:spcBef>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829967"/>
            <a:ext cx="3037840" cy="464818"/>
          </a:xfrm>
          <a:prstGeom prst="rect">
            <a:avLst/>
          </a:prstGeom>
          <a:noFill/>
          <a:ln>
            <a:noFill/>
          </a:ln>
        </p:spPr>
        <p:txBody>
          <a:bodyPr wrap="square" lIns="88125" tIns="88125" rIns="88125" bIns="88125" anchor="b" anchorCtr="0"/>
          <a:lstStyle>
            <a:lvl1pPr marL="0" marR="0" lvl="0" indent="0" algn="l"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440646" marR="0" lvl="1" indent="-12191" algn="l" rtl="0">
              <a:lnSpc>
                <a:spcPct val="100000"/>
              </a:lnSpc>
              <a:spcBef>
                <a:spcPts val="0"/>
              </a:spcBef>
              <a:spcAft>
                <a:spcPts val="0"/>
              </a:spcAft>
              <a:buClr>
                <a:schemeClr val="dk1"/>
              </a:buClr>
              <a:buFont typeface="Calibri"/>
              <a:buNone/>
              <a:defRPr sz="1700" b="0" i="0" u="none" strike="noStrike" cap="none">
                <a:solidFill>
                  <a:schemeClr val="dk1"/>
                </a:solidFill>
                <a:latin typeface="Calibri"/>
                <a:ea typeface="Calibri"/>
                <a:cs typeface="Calibri"/>
                <a:sym typeface="Calibri"/>
              </a:defRPr>
            </a:lvl2pPr>
            <a:lvl3pPr marL="881292" marR="0" lvl="2" indent="-12142" algn="l" rtl="0">
              <a:lnSpc>
                <a:spcPct val="100000"/>
              </a:lnSpc>
              <a:spcBef>
                <a:spcPts val="0"/>
              </a:spcBef>
              <a:spcAft>
                <a:spcPts val="0"/>
              </a:spcAft>
              <a:buClr>
                <a:schemeClr val="dk1"/>
              </a:buClr>
              <a:buFont typeface="Calibri"/>
              <a:buNone/>
              <a:defRPr sz="1700" b="0" i="0" u="none" strike="noStrike" cap="none">
                <a:solidFill>
                  <a:schemeClr val="dk1"/>
                </a:solidFill>
                <a:latin typeface="Calibri"/>
                <a:ea typeface="Calibri"/>
                <a:cs typeface="Calibri"/>
                <a:sym typeface="Calibri"/>
              </a:defRPr>
            </a:lvl3pPr>
            <a:lvl4pPr marL="1321937" marR="0" lvl="3" indent="-12093" algn="l" rtl="0">
              <a:lnSpc>
                <a:spcPct val="100000"/>
              </a:lnSpc>
              <a:spcBef>
                <a:spcPts val="0"/>
              </a:spcBef>
              <a:spcAft>
                <a:spcPts val="0"/>
              </a:spcAft>
              <a:buClr>
                <a:schemeClr val="dk1"/>
              </a:buClr>
              <a:buFont typeface="Calibri"/>
              <a:buNone/>
              <a:defRPr sz="1700" b="0" i="0" u="none" strike="noStrike" cap="none">
                <a:solidFill>
                  <a:schemeClr val="dk1"/>
                </a:solidFill>
                <a:latin typeface="Calibri"/>
                <a:ea typeface="Calibri"/>
                <a:cs typeface="Calibri"/>
                <a:sym typeface="Calibri"/>
              </a:defRPr>
            </a:lvl4pPr>
            <a:lvl5pPr marL="1762584" marR="0" lvl="4" indent="-12044" algn="l" rtl="0">
              <a:lnSpc>
                <a:spcPct val="100000"/>
              </a:lnSpc>
              <a:spcBef>
                <a:spcPts val="0"/>
              </a:spcBef>
              <a:spcAft>
                <a:spcPts val="0"/>
              </a:spcAft>
              <a:buClr>
                <a:schemeClr val="dk1"/>
              </a:buClr>
              <a:buFont typeface="Calibri"/>
              <a:buNone/>
              <a:defRPr sz="1700" b="0" i="0" u="none" strike="noStrike" cap="none">
                <a:solidFill>
                  <a:schemeClr val="dk1"/>
                </a:solidFill>
                <a:latin typeface="Calibri"/>
                <a:ea typeface="Calibri"/>
                <a:cs typeface="Calibri"/>
                <a:sym typeface="Calibri"/>
              </a:defRPr>
            </a:lvl5pPr>
            <a:lvl6pPr marL="2203230" marR="0" lvl="5" indent="-11995" algn="l" rtl="0">
              <a:lnSpc>
                <a:spcPct val="100000"/>
              </a:lnSpc>
              <a:spcBef>
                <a:spcPts val="0"/>
              </a:spcBef>
              <a:spcAft>
                <a:spcPts val="0"/>
              </a:spcAft>
              <a:buClr>
                <a:schemeClr val="dk1"/>
              </a:buClr>
              <a:buFont typeface="Calibri"/>
              <a:buNone/>
              <a:defRPr sz="1700" b="0" i="0" u="none" strike="noStrike" cap="none">
                <a:solidFill>
                  <a:schemeClr val="dk1"/>
                </a:solidFill>
                <a:latin typeface="Calibri"/>
                <a:ea typeface="Calibri"/>
                <a:cs typeface="Calibri"/>
                <a:sym typeface="Calibri"/>
              </a:defRPr>
            </a:lvl6pPr>
            <a:lvl7pPr marL="2643876" marR="0" lvl="6" indent="-11947" algn="l" rtl="0">
              <a:lnSpc>
                <a:spcPct val="100000"/>
              </a:lnSpc>
              <a:spcBef>
                <a:spcPts val="0"/>
              </a:spcBef>
              <a:spcAft>
                <a:spcPts val="0"/>
              </a:spcAft>
              <a:buClr>
                <a:schemeClr val="dk1"/>
              </a:buClr>
              <a:buFont typeface="Calibri"/>
              <a:buNone/>
              <a:defRPr sz="1700" b="0" i="0" u="none" strike="noStrike" cap="none">
                <a:solidFill>
                  <a:schemeClr val="dk1"/>
                </a:solidFill>
                <a:latin typeface="Calibri"/>
                <a:ea typeface="Calibri"/>
                <a:cs typeface="Calibri"/>
                <a:sym typeface="Calibri"/>
              </a:defRPr>
            </a:lvl7pPr>
            <a:lvl8pPr marL="3084521" marR="0" lvl="7" indent="-11897" algn="l" rtl="0">
              <a:lnSpc>
                <a:spcPct val="100000"/>
              </a:lnSpc>
              <a:spcBef>
                <a:spcPts val="0"/>
              </a:spcBef>
              <a:spcAft>
                <a:spcPts val="0"/>
              </a:spcAft>
              <a:buClr>
                <a:schemeClr val="dk1"/>
              </a:buClr>
              <a:buFont typeface="Calibri"/>
              <a:buNone/>
              <a:defRPr sz="1700" b="0" i="0" u="none" strike="noStrike" cap="none">
                <a:solidFill>
                  <a:schemeClr val="dk1"/>
                </a:solidFill>
                <a:latin typeface="Calibri"/>
                <a:ea typeface="Calibri"/>
                <a:cs typeface="Calibri"/>
                <a:sym typeface="Calibri"/>
              </a:defRPr>
            </a:lvl8pPr>
            <a:lvl9pPr marL="3525166" marR="0" lvl="8" indent="-11847" algn="l" rtl="0">
              <a:lnSpc>
                <a:spcPct val="100000"/>
              </a:lnSpc>
              <a:spcBef>
                <a:spcPts val="0"/>
              </a:spcBef>
              <a:spcAft>
                <a:spcPts val="0"/>
              </a:spcAft>
              <a:buClr>
                <a:schemeClr val="dk1"/>
              </a:buClr>
              <a:buFont typeface="Calibri"/>
              <a:buNone/>
              <a:defRPr sz="17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970938" y="8829967"/>
            <a:ext cx="3037840" cy="464818"/>
          </a:xfrm>
          <a:prstGeom prst="rect">
            <a:avLst/>
          </a:prstGeom>
          <a:noFill/>
          <a:ln>
            <a:noFill/>
          </a:ln>
        </p:spPr>
        <p:txBody>
          <a:bodyPr wrap="square" lIns="93161" tIns="46580" rIns="93161" bIns="46580" anchor="b" anchorCtr="0">
            <a:noAutofit/>
          </a:bodyPr>
          <a:lstStyle/>
          <a:p>
            <a:pPr algn="r">
              <a:buClr>
                <a:schemeClr val="dk1"/>
              </a:buClr>
              <a:buSzPct val="25000"/>
            </a:pPr>
            <a:fld id="{00000000-1234-1234-1234-123412341234}" type="slidenum">
              <a:rPr lang="en-US" sz="1200" smtClean="0">
                <a:solidFill>
                  <a:schemeClr val="dk1"/>
                </a:solidFill>
                <a:latin typeface="Calibri"/>
                <a:ea typeface="Calibri"/>
                <a:cs typeface="Calibri"/>
                <a:sym typeface="Calibri"/>
              </a:rPr>
              <a:pPr algn="r">
                <a:buClr>
                  <a:schemeClr val="dk1"/>
                </a:buClr>
                <a:buSzPct val="25000"/>
              </a:pPr>
              <a:t>‹#›</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5860150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31825" y="1106488"/>
            <a:ext cx="5308600" cy="2987675"/>
          </a:xfrm>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3D889956-7041-41AC-97B5-8DE670E7B5BF}" type="slidenum">
              <a:rPr lang="en-US" smtClean="0">
                <a:solidFill>
                  <a:prstClr val="black"/>
                </a:solidFill>
                <a:latin typeface="Calibri" panose="020F0502020204030204"/>
              </a:rPr>
              <a:pPr/>
              <a:t>1</a:t>
            </a:fld>
            <a:endParaRPr lang="en-US">
              <a:solidFill>
                <a:prstClr val="black"/>
              </a:solidFill>
              <a:latin typeface="Calibri" panose="020F0502020204030204"/>
            </a:endParaRPr>
          </a:p>
        </p:txBody>
      </p:sp>
    </p:spTree>
    <p:extLst>
      <p:ext uri="{BB962C8B-B14F-4D97-AF65-F5344CB8AC3E}">
        <p14:creationId xmlns:p14="http://schemas.microsoft.com/office/powerpoint/2010/main" val="3344148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Talk about the</a:t>
            </a:r>
            <a:r>
              <a:rPr lang="en-US" baseline="0" dirty="0" smtClean="0"/>
              <a:t> TXT before EPID and SDO</a:t>
            </a:r>
            <a:endParaRPr lang="en-US" dirty="0"/>
          </a:p>
        </p:txBody>
      </p:sp>
      <p:sp>
        <p:nvSpPr>
          <p:cNvPr id="4" name="Slide Number Placeholder 3"/>
          <p:cNvSpPr>
            <a:spLocks noGrp="1"/>
          </p:cNvSpPr>
          <p:nvPr>
            <p:ph type="sldNum" sz="quarter" idx="10"/>
          </p:nvPr>
        </p:nvSpPr>
        <p:spPr/>
        <p:txBody>
          <a:bodyPr/>
          <a:lstStyle/>
          <a:p>
            <a:fld id="{7C5D20B1-1E36-4A1E-9800-69A9C90DDE45}" type="slidenum">
              <a:rPr lang="en-US" smtClean="0"/>
              <a:pPr/>
              <a:t>10</a:t>
            </a:fld>
            <a:endParaRPr lang="en-US"/>
          </a:p>
        </p:txBody>
      </p:sp>
    </p:spTree>
    <p:extLst>
      <p:ext uri="{BB962C8B-B14F-4D97-AF65-F5344CB8AC3E}">
        <p14:creationId xmlns:p14="http://schemas.microsoft.com/office/powerpoint/2010/main" val="2643802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algn="r">
              <a:buClr>
                <a:schemeClr val="dk1"/>
              </a:buClr>
              <a:buSzPct val="25000"/>
            </a:pPr>
            <a:fld id="{00000000-1234-1234-1234-123412341234}" type="slidenum">
              <a:rPr lang="en-US" sz="1200">
                <a:solidFill>
                  <a:schemeClr val="dk1"/>
                </a:solidFill>
                <a:latin typeface="Calibri"/>
                <a:ea typeface="Calibri"/>
                <a:cs typeface="Calibri"/>
                <a:sym typeface="Calibri"/>
              </a:rPr>
              <a:pPr algn="r">
                <a:buClr>
                  <a:schemeClr val="dk1"/>
                </a:buClr>
                <a:buSzPct val="25000"/>
              </a:pPr>
              <a:t>11</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95180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12</a:t>
            </a:fld>
            <a:endParaRPr lang="en-US" dirty="0"/>
          </a:p>
        </p:txBody>
      </p:sp>
    </p:spTree>
    <p:extLst>
      <p:ext uri="{BB962C8B-B14F-4D97-AF65-F5344CB8AC3E}">
        <p14:creationId xmlns:p14="http://schemas.microsoft.com/office/powerpoint/2010/main" val="20076233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defTabSz="440674">
              <a:buNone/>
              <a:defRPr/>
            </a:pPr>
            <a:r>
              <a:rPr lang="en-US" dirty="0" smtClean="0"/>
              <a:t>Source: </a:t>
            </a:r>
            <a:r>
              <a:rPr lang="en-US" u="sng" dirty="0">
                <a:solidFill>
                  <a:schemeClr val="tx1"/>
                </a:solidFill>
                <a:latin typeface="+mn-lt"/>
                <a:ea typeface="+mn-ea"/>
                <a:cs typeface="+mn-cs"/>
              </a:rPr>
              <a:t>www.rsaconference.com/writable/presentations/file_upload/spo2-r10_zero-touch-device-onboarding-to-iot-control-platforms.pdf</a:t>
            </a:r>
            <a:r>
              <a:rPr lang="en-US" dirty="0">
                <a:solidFill>
                  <a:schemeClr val="tx1"/>
                </a:solidFill>
                <a:latin typeface="+mn-lt"/>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13</a:t>
            </a:fld>
            <a:endParaRPr lang="en-US"/>
          </a:p>
        </p:txBody>
      </p:sp>
    </p:spTree>
    <p:extLst>
      <p:ext uri="{BB962C8B-B14F-4D97-AF65-F5344CB8AC3E}">
        <p14:creationId xmlns:p14="http://schemas.microsoft.com/office/powerpoint/2010/main" val="3703841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defTabSz="440674">
              <a:buNone/>
              <a:defRPr/>
            </a:pPr>
            <a:r>
              <a:rPr lang="en-US" dirty="0" smtClean="0"/>
              <a:t>Source: </a:t>
            </a:r>
            <a:r>
              <a:rPr lang="en-US" u="sng" dirty="0">
                <a:solidFill>
                  <a:schemeClr val="tx1"/>
                </a:solidFill>
                <a:latin typeface="+mn-lt"/>
                <a:ea typeface="+mn-ea"/>
                <a:cs typeface="+mn-cs"/>
              </a:rPr>
              <a:t>www.rsaconference.com/writable/presentations/file_upload/spo2-r10_zero-touch-device-onboarding-to-iot-control-platforms.pdf</a:t>
            </a:r>
            <a:r>
              <a:rPr lang="en-US" dirty="0">
                <a:solidFill>
                  <a:schemeClr val="tx1"/>
                </a:solidFill>
                <a:latin typeface="+mn-lt"/>
                <a:ea typeface="+mn-ea"/>
                <a:cs typeface="+mn-cs"/>
              </a:rPr>
              <a:t> </a:t>
            </a:r>
            <a:endParaRPr lang="en-US" dirty="0" smtClean="0"/>
          </a:p>
          <a:p>
            <a:r>
              <a:rPr lang="en-US" dirty="0" smtClean="0"/>
              <a:t>Here we present a view of the major integration points and tools for the ecosystem. We see where each SDK or tool is integrated into the existing ecosystem systems. Finally the steps mirror how the Intel supplied software &amp; HW identity components  interact during the onboarding sequence.</a:t>
            </a:r>
            <a:endParaRPr lang="en-US" dirty="0"/>
          </a:p>
        </p:txBody>
      </p:sp>
      <p:sp>
        <p:nvSpPr>
          <p:cNvPr id="4" name="Slide Number Placeholder 3"/>
          <p:cNvSpPr>
            <a:spLocks noGrp="1"/>
          </p:cNvSpPr>
          <p:nvPr>
            <p:ph type="sldNum" sz="quarter" idx="10"/>
          </p:nvPr>
        </p:nvSpPr>
        <p:spPr/>
        <p:txBody>
          <a:bodyPr/>
          <a:lstStyle/>
          <a:p>
            <a:fld id="{A431B943-2454-4177-A263-18A4C7B9CE6C}"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558327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algn="r">
              <a:buClr>
                <a:schemeClr val="dk1"/>
              </a:buClr>
              <a:buSzPct val="25000"/>
            </a:pPr>
            <a:fld id="{00000000-1234-1234-1234-123412341234}" type="slidenum">
              <a:rPr lang="en-US" sz="1200">
                <a:solidFill>
                  <a:schemeClr val="dk1"/>
                </a:solidFill>
                <a:latin typeface="Calibri"/>
                <a:ea typeface="Calibri"/>
                <a:cs typeface="Calibri"/>
                <a:sym typeface="Calibri"/>
              </a:rPr>
              <a:pPr algn="r">
                <a:buClr>
                  <a:schemeClr val="dk1"/>
                </a:buClr>
                <a:buSzPct val="25000"/>
              </a:pPr>
              <a:t>15</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624826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defTabSz="440674">
              <a:buNone/>
              <a:defRPr/>
            </a:pPr>
            <a:r>
              <a:rPr lang="en-US" dirty="0" smtClean="0"/>
              <a:t>Source: </a:t>
            </a:r>
            <a:r>
              <a:rPr lang="en-US" u="sng" dirty="0">
                <a:solidFill>
                  <a:schemeClr val="tx1"/>
                </a:solidFill>
                <a:latin typeface="+mn-lt"/>
                <a:ea typeface="+mn-ea"/>
                <a:cs typeface="+mn-cs"/>
              </a:rPr>
              <a:t>www.rsaconference.com/writable/presentations/file_upload/spo2-r10_zero-touch-device-onboarding-to-iot-control-platforms.pdf</a:t>
            </a:r>
            <a:r>
              <a:rPr lang="en-US" dirty="0">
                <a:solidFill>
                  <a:schemeClr val="tx1"/>
                </a:solidFill>
                <a:latin typeface="+mn-lt"/>
                <a:ea typeface="+mn-ea"/>
                <a:cs typeface="+mn-cs"/>
              </a:rPr>
              <a:t> </a:t>
            </a:r>
            <a:endParaRPr lang="en-US" dirty="0" smtClean="0"/>
          </a:p>
          <a:p>
            <a:pPr>
              <a:buNone/>
            </a:pPr>
            <a:r>
              <a:rPr lang="en-US" baseline="0" dirty="0" smtClean="0"/>
              <a:t>Fab) EPID Identity is stored in the trusted execution environment of the processor</a:t>
            </a:r>
          </a:p>
          <a:p>
            <a:pPr marL="220348" indent="-220348">
              <a:buFont typeface="+mj-lt"/>
              <a:buAutoNum type="alphaLcParenR"/>
            </a:pPr>
            <a:r>
              <a:rPr lang="en-US" baseline="0" dirty="0" smtClean="0"/>
              <a:t>Board-level </a:t>
            </a:r>
            <a:r>
              <a:rPr lang="en-US" baseline="0" dirty="0" err="1" smtClean="0"/>
              <a:t>mfg</a:t>
            </a:r>
            <a:r>
              <a:rPr lang="en-US" baseline="0" dirty="0" smtClean="0"/>
              <a:t> stores GUID + public key in device.  </a:t>
            </a:r>
            <a:r>
              <a:rPr lang="en-US" baseline="0" dirty="0" err="1" smtClean="0"/>
              <a:t>PubKey</a:t>
            </a:r>
            <a:r>
              <a:rPr lang="en-US" baseline="0" dirty="0" smtClean="0"/>
              <a:t> is the base of a chain of signatures that establishes device ownership.  Device is powered off and placed in box.</a:t>
            </a:r>
          </a:p>
          <a:p>
            <a:pPr marL="220348" indent="-220348">
              <a:buFont typeface="+mj-lt"/>
              <a:buAutoNum type="alphaLcParenR"/>
            </a:pPr>
            <a:r>
              <a:rPr lang="en-US" baseline="0" dirty="0" smtClean="0"/>
              <a:t>Distribution chain members extend signature chain with their own keys</a:t>
            </a:r>
          </a:p>
          <a:p>
            <a:pPr marL="220348" indent="-220348">
              <a:buFont typeface="+mj-lt"/>
              <a:buAutoNum type="alphaLcParenR"/>
            </a:pPr>
            <a:r>
              <a:rPr lang="en-US" baseline="0" dirty="0" smtClean="0"/>
              <a:t>Each extends the chain</a:t>
            </a:r>
          </a:p>
          <a:p>
            <a:pPr marL="220348" indent="-220348">
              <a:buFont typeface="+mj-lt"/>
              <a:buAutoNum type="alphaLcParenR"/>
            </a:pPr>
            <a:r>
              <a:rPr lang="en-US" baseline="0" dirty="0" smtClean="0"/>
              <a:t>Eventual Owner rendezvous with device at Intel ZT Broker Service (Device discovers Owner’s IP address).  Device and Owner prove themselves to each other.  Owner can then configure device to speak to Owner’s NOC, download software, keys, etc.</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053406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57226" y="4260850"/>
            <a:ext cx="5257799" cy="3486150"/>
          </a:xfrm>
          <a:prstGeom prst="rect">
            <a:avLst/>
          </a:prstGeom>
          <a:noFill/>
          <a:ln>
            <a:noFill/>
          </a:ln>
        </p:spPr>
        <p:txBody>
          <a:bodyPr wrap="square" lIns="88125" tIns="88125" rIns="88125" bIns="88125" anchor="t" anchorCtr="0">
            <a:noAutofit/>
          </a:bodyPr>
          <a:lstStyle/>
          <a:p>
            <a:pPr>
              <a:buClr>
                <a:schemeClr val="dk1"/>
              </a:buClr>
              <a:buSzPct val="25000"/>
              <a:buNone/>
            </a:pPr>
            <a:endParaRPr/>
          </a:p>
        </p:txBody>
      </p:sp>
      <p:sp>
        <p:nvSpPr>
          <p:cNvPr id="248" name="Shape 248"/>
          <p:cNvSpPr>
            <a:spLocks noGrp="1" noRot="1" noChangeAspect="1"/>
          </p:cNvSpPr>
          <p:nvPr>
            <p:ph type="sldImg" idx="2"/>
          </p:nvPr>
        </p:nvSpPr>
        <p:spPr>
          <a:xfrm>
            <a:off x="631825" y="1106488"/>
            <a:ext cx="5308600" cy="29876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082195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txBox="1">
            <a:spLocks noGrp="1"/>
          </p:cNvSpPr>
          <p:nvPr>
            <p:ph type="body" idx="1"/>
          </p:nvPr>
        </p:nvSpPr>
        <p:spPr>
          <a:xfrm>
            <a:off x="657226" y="4260851"/>
            <a:ext cx="5257799" cy="3486294"/>
          </a:xfrm>
          <a:prstGeom prst="rect">
            <a:avLst/>
          </a:prstGeom>
          <a:noFill/>
          <a:ln>
            <a:noFill/>
          </a:ln>
        </p:spPr>
        <p:txBody>
          <a:bodyPr wrap="square" lIns="88125" tIns="88125" rIns="88125" bIns="88125" anchor="t" anchorCtr="0">
            <a:noAutofit/>
          </a:bodyPr>
          <a:lstStyle/>
          <a:p>
            <a:pPr>
              <a:buClr>
                <a:schemeClr val="dk1"/>
              </a:buClr>
              <a:buSzPct val="25000"/>
              <a:buNone/>
            </a:pPr>
            <a:endParaRPr/>
          </a:p>
        </p:txBody>
      </p:sp>
      <p:sp>
        <p:nvSpPr>
          <p:cNvPr id="253" name="Shape 253"/>
          <p:cNvSpPr>
            <a:spLocks noGrp="1" noRot="1" noChangeAspect="1"/>
          </p:cNvSpPr>
          <p:nvPr>
            <p:ph type="sldImg" idx="2"/>
          </p:nvPr>
        </p:nvSpPr>
        <p:spPr>
          <a:xfrm>
            <a:off x="631825" y="1106488"/>
            <a:ext cx="5308600" cy="29876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687424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434975" y="709613"/>
            <a:ext cx="6308725" cy="35496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1" name="Shape 111"/>
          <p:cNvSpPr txBox="1">
            <a:spLocks noGrp="1"/>
          </p:cNvSpPr>
          <p:nvPr>
            <p:ph type="body" idx="1"/>
          </p:nvPr>
        </p:nvSpPr>
        <p:spPr>
          <a:xfrm>
            <a:off x="701040" y="4415789"/>
            <a:ext cx="5608263" cy="4183436"/>
          </a:xfrm>
          <a:prstGeom prst="rect">
            <a:avLst/>
          </a:prstGeom>
          <a:noFill/>
          <a:ln>
            <a:noFill/>
          </a:ln>
        </p:spPr>
        <p:txBody>
          <a:bodyPr wrap="square" lIns="93498" tIns="46749" rIns="93498" bIns="46749" anchor="t" anchorCtr="0">
            <a:noAutofit/>
          </a:bodyPr>
          <a:lstStyle/>
          <a:p>
            <a:pPr>
              <a:buClr>
                <a:schemeClr val="dk1"/>
              </a:buClr>
              <a:buSzPct val="25000"/>
              <a:buNone/>
            </a:pPr>
            <a:endParaRPr sz="1300"/>
          </a:p>
        </p:txBody>
      </p:sp>
      <p:sp>
        <p:nvSpPr>
          <p:cNvPr id="112" name="Shape 112"/>
          <p:cNvSpPr txBox="1">
            <a:spLocks noGrp="1"/>
          </p:cNvSpPr>
          <p:nvPr>
            <p:ph type="sldNum" idx="12"/>
          </p:nvPr>
        </p:nvSpPr>
        <p:spPr>
          <a:xfrm>
            <a:off x="3970938" y="8829967"/>
            <a:ext cx="3037723" cy="464761"/>
          </a:xfrm>
          <a:prstGeom prst="rect">
            <a:avLst/>
          </a:prstGeom>
          <a:noFill/>
          <a:ln>
            <a:noFill/>
          </a:ln>
        </p:spPr>
        <p:txBody>
          <a:bodyPr wrap="square" lIns="93498" tIns="46749" rIns="93498" bIns="46749" anchor="b" anchorCtr="0">
            <a:noAutofit/>
          </a:bodyPr>
          <a:lstStyle/>
          <a:p>
            <a:pPr algn="r">
              <a:buClr>
                <a:srgbClr val="939598"/>
              </a:buClr>
              <a:buSzPct val="25000"/>
            </a:pPr>
            <a:fld id="{00000000-1234-1234-1234-123412341234}" type="slidenum">
              <a:rPr lang="en-US" sz="1300">
                <a:solidFill>
                  <a:srgbClr val="939598"/>
                </a:solidFill>
              </a:rPr>
              <a:pPr algn="r">
                <a:buClr>
                  <a:srgbClr val="939598"/>
                </a:buClr>
                <a:buSzPct val="25000"/>
              </a:pPr>
              <a:t>2</a:t>
            </a:fld>
            <a:endParaRPr lang="en-US" sz="1300">
              <a:solidFill>
                <a:srgbClr val="939598"/>
              </a:solidFill>
            </a:endParaRPr>
          </a:p>
        </p:txBody>
      </p:sp>
    </p:spTree>
    <p:extLst>
      <p:ext uri="{BB962C8B-B14F-4D97-AF65-F5344CB8AC3E}">
        <p14:creationId xmlns:p14="http://schemas.microsoft.com/office/powerpoint/2010/main" val="2702278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406400" y="698500"/>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6" name="Shape 126"/>
          <p:cNvSpPr txBox="1">
            <a:spLocks noGrp="1"/>
          </p:cNvSpPr>
          <p:nvPr>
            <p:ph type="body" idx="1"/>
          </p:nvPr>
        </p:nvSpPr>
        <p:spPr>
          <a:xfrm>
            <a:off x="701040" y="4415789"/>
            <a:ext cx="5608263" cy="4183436"/>
          </a:xfrm>
          <a:prstGeom prst="rect">
            <a:avLst/>
          </a:prstGeom>
          <a:noFill/>
          <a:ln>
            <a:noFill/>
          </a:ln>
        </p:spPr>
        <p:txBody>
          <a:bodyPr wrap="square" lIns="93498" tIns="46749" rIns="93498" bIns="46749" anchor="t" anchorCtr="0">
            <a:noAutofit/>
          </a:bodyPr>
          <a:lstStyle/>
          <a:p>
            <a:pPr>
              <a:buClr>
                <a:srgbClr val="434343"/>
              </a:buClr>
              <a:buSzPct val="25000"/>
              <a:buNone/>
            </a:pPr>
            <a:r>
              <a:rPr lang="en-US" sz="1300" dirty="0" smtClean="0">
                <a:solidFill>
                  <a:srgbClr val="434343"/>
                </a:solidFill>
              </a:rPr>
              <a:t>Talk about the</a:t>
            </a:r>
            <a:r>
              <a:rPr lang="en-US" sz="1300" baseline="0" dirty="0" smtClean="0">
                <a:solidFill>
                  <a:srgbClr val="434343"/>
                </a:solidFill>
              </a:rPr>
              <a:t> IOT security factor. </a:t>
            </a:r>
            <a:endParaRPr lang="en-US" sz="1300" dirty="0" smtClean="0">
              <a:solidFill>
                <a:srgbClr val="434343"/>
              </a:solidFill>
            </a:endParaRPr>
          </a:p>
          <a:p>
            <a:pPr>
              <a:buClr>
                <a:srgbClr val="434343"/>
              </a:buClr>
              <a:buSzPct val="25000"/>
              <a:buNone/>
            </a:pPr>
            <a:endParaRPr lang="en-US" sz="1300" dirty="0" smtClean="0">
              <a:solidFill>
                <a:srgbClr val="434343"/>
              </a:solidFill>
            </a:endParaRPr>
          </a:p>
          <a:p>
            <a:pPr>
              <a:buClr>
                <a:srgbClr val="434343"/>
              </a:buClr>
              <a:buSzPct val="25000"/>
              <a:buNone/>
            </a:pPr>
            <a:endParaRPr lang="en-US" sz="1300" dirty="0" smtClean="0">
              <a:solidFill>
                <a:srgbClr val="434343"/>
              </a:solidFill>
            </a:endParaRPr>
          </a:p>
          <a:p>
            <a:pPr>
              <a:buClr>
                <a:srgbClr val="434343"/>
              </a:buClr>
              <a:buSzPct val="25000"/>
              <a:buNone/>
            </a:pPr>
            <a:r>
              <a:rPr lang="en-US" sz="1300" dirty="0" smtClean="0">
                <a:solidFill>
                  <a:srgbClr val="434343"/>
                </a:solidFill>
              </a:rPr>
              <a:t>Businesses </a:t>
            </a:r>
            <a:r>
              <a:rPr lang="en-US" sz="1300" dirty="0">
                <a:solidFill>
                  <a:srgbClr val="434343"/>
                </a:solidFill>
              </a:rPr>
              <a:t>looking to turn the </a:t>
            </a:r>
            <a:r>
              <a:rPr lang="en-US" sz="1300" dirty="0" err="1">
                <a:solidFill>
                  <a:srgbClr val="434343"/>
                </a:solidFill>
              </a:rPr>
              <a:t>IoT</a:t>
            </a:r>
            <a:r>
              <a:rPr lang="en-US" sz="1300" dirty="0">
                <a:solidFill>
                  <a:srgbClr val="434343"/>
                </a:solidFill>
              </a:rPr>
              <a:t> promise into bottom-line benefits face challenges. They must connect things to the cloud, integrate with existing infrastructure, and manage and analyze the data things generate—and it all needs to be secure. </a:t>
            </a:r>
          </a:p>
          <a:p>
            <a:pPr>
              <a:buClr>
                <a:srgbClr val="434343"/>
              </a:buClr>
              <a:buSzPct val="25000"/>
              <a:buNone/>
            </a:pPr>
            <a:r>
              <a:rPr lang="en-US" sz="1300" dirty="0">
                <a:solidFill>
                  <a:srgbClr val="434343"/>
                </a:solidFill>
              </a:rPr>
              <a:t> </a:t>
            </a:r>
          </a:p>
          <a:p>
            <a:pPr>
              <a:buClr>
                <a:srgbClr val="434343"/>
              </a:buClr>
              <a:buSzPct val="25000"/>
              <a:buNone/>
            </a:pPr>
            <a:r>
              <a:rPr lang="en-US" sz="1300" dirty="0">
                <a:solidFill>
                  <a:srgbClr val="434343"/>
                </a:solidFill>
              </a:rPr>
              <a:t>Security is crucial as customers need to be able to trust the data they use to make critical decisions. The only way to do that is to secure the data through all parts of the data’s path from device to cloud.</a:t>
            </a:r>
          </a:p>
          <a:p>
            <a:pPr>
              <a:buClr>
                <a:srgbClr val="434343"/>
              </a:buClr>
              <a:buSzPct val="25000"/>
              <a:buNone/>
            </a:pPr>
            <a:r>
              <a:rPr lang="en-US" sz="1300" dirty="0">
                <a:solidFill>
                  <a:srgbClr val="434343"/>
                </a:solidFill>
              </a:rPr>
              <a:t> </a:t>
            </a:r>
          </a:p>
          <a:p>
            <a:pPr marL="171381" indent="-171381">
              <a:buClr>
                <a:srgbClr val="434343"/>
              </a:buClr>
              <a:buSzPct val="100000"/>
              <a:buFont typeface="Arial"/>
              <a:buChar char="•"/>
            </a:pPr>
            <a:r>
              <a:rPr lang="en-US" sz="1300" dirty="0">
                <a:solidFill>
                  <a:srgbClr val="434343"/>
                </a:solidFill>
              </a:rPr>
              <a:t>Protect the device</a:t>
            </a:r>
          </a:p>
          <a:p>
            <a:pPr marL="171381" indent="-171381">
              <a:buClr>
                <a:srgbClr val="434343"/>
              </a:buClr>
              <a:buSzPct val="100000"/>
              <a:buFont typeface="Arial"/>
              <a:buChar char="•"/>
            </a:pPr>
            <a:r>
              <a:rPr lang="en-US" sz="1300" dirty="0">
                <a:solidFill>
                  <a:srgbClr val="434343"/>
                </a:solidFill>
              </a:rPr>
              <a:t>Protect the application</a:t>
            </a:r>
          </a:p>
          <a:p>
            <a:pPr marL="171381" indent="-171381">
              <a:buClr>
                <a:srgbClr val="434343"/>
              </a:buClr>
              <a:buSzPct val="100000"/>
              <a:buFont typeface="Arial"/>
              <a:buChar char="•"/>
            </a:pPr>
            <a:r>
              <a:rPr lang="en-US" sz="1300" dirty="0">
                <a:solidFill>
                  <a:srgbClr val="434343"/>
                </a:solidFill>
              </a:rPr>
              <a:t>Protect the data at rest and in flight</a:t>
            </a:r>
          </a:p>
          <a:p>
            <a:pPr>
              <a:buClr>
                <a:srgbClr val="434343"/>
              </a:buClr>
              <a:buSzPct val="25000"/>
              <a:buNone/>
            </a:pPr>
            <a:r>
              <a:rPr lang="en-US" sz="1300" dirty="0">
                <a:solidFill>
                  <a:srgbClr val="434343"/>
                </a:solidFill>
              </a:rPr>
              <a:t> </a:t>
            </a:r>
          </a:p>
          <a:p>
            <a:pPr>
              <a:buClr>
                <a:srgbClr val="434343"/>
              </a:buClr>
              <a:buSzPct val="25000"/>
              <a:buNone/>
            </a:pPr>
            <a:r>
              <a:rPr lang="en-US" sz="1300" dirty="0">
                <a:solidFill>
                  <a:srgbClr val="434343"/>
                </a:solidFill>
              </a:rPr>
              <a:t>We call it end-to-end protection, and it’s Intel’s strategic security differentiator. </a:t>
            </a:r>
          </a:p>
          <a:p>
            <a:pPr>
              <a:buClr>
                <a:srgbClr val="434343"/>
              </a:buClr>
              <a:buSzPct val="25000"/>
              <a:buNone/>
            </a:pPr>
            <a:r>
              <a:rPr lang="en-US" sz="1300" dirty="0">
                <a:solidFill>
                  <a:srgbClr val="434343"/>
                </a:solidFill>
              </a:rPr>
              <a:t/>
            </a:r>
            <a:br>
              <a:rPr lang="en-US" sz="1300" dirty="0">
                <a:solidFill>
                  <a:srgbClr val="434343"/>
                </a:solidFill>
              </a:rPr>
            </a:br>
            <a:r>
              <a:rPr lang="en-US" sz="1300" dirty="0">
                <a:solidFill>
                  <a:srgbClr val="434343"/>
                </a:solidFill>
              </a:rPr>
              <a:t>Intel </a:t>
            </a:r>
            <a:r>
              <a:rPr lang="en-US" sz="1300" dirty="0" err="1">
                <a:solidFill>
                  <a:srgbClr val="434343"/>
                </a:solidFill>
              </a:rPr>
              <a:t>IoT</a:t>
            </a:r>
            <a:r>
              <a:rPr lang="en-US" sz="1300" dirty="0">
                <a:solidFill>
                  <a:srgbClr val="434343"/>
                </a:solidFill>
              </a:rPr>
              <a:t> Gateway security solution suite not only protects the hardware, but also secures the applications and operation systems, and then extends security to the always-moving data streaming from the edge to the cloud.</a:t>
            </a:r>
          </a:p>
          <a:p>
            <a:pPr>
              <a:buClr>
                <a:srgbClr val="434343"/>
              </a:buClr>
              <a:buSzPct val="25000"/>
              <a:buNone/>
            </a:pPr>
            <a:r>
              <a:rPr lang="en-US" sz="1300" dirty="0">
                <a:solidFill>
                  <a:srgbClr val="434343"/>
                </a:solidFill>
              </a:rPr>
              <a:t> </a:t>
            </a:r>
          </a:p>
          <a:p>
            <a:pPr>
              <a:buClr>
                <a:srgbClr val="434343"/>
              </a:buClr>
              <a:buSzPct val="25000"/>
              <a:buNone/>
            </a:pPr>
            <a:r>
              <a:rPr lang="en-US" sz="1300" dirty="0">
                <a:solidFill>
                  <a:srgbClr val="434343"/>
                </a:solidFill>
              </a:rPr>
              <a:t>Let’s take a closer look at some of the specific security solutions in each category: hardware, OS and apps, and data.</a:t>
            </a:r>
          </a:p>
          <a:p>
            <a:pPr>
              <a:buClr>
                <a:schemeClr val="dk1"/>
              </a:buClr>
              <a:buSzPct val="25000"/>
              <a:buNone/>
            </a:pPr>
            <a:endParaRPr sz="1300" dirty="0">
              <a:solidFill>
                <a:srgbClr val="434343"/>
              </a:solidFill>
            </a:endParaRPr>
          </a:p>
          <a:p>
            <a:pPr>
              <a:buClr>
                <a:srgbClr val="434343"/>
              </a:buClr>
              <a:buSzPct val="25000"/>
              <a:buNone/>
            </a:pPr>
            <a:r>
              <a:rPr lang="en-US" sz="800" dirty="0">
                <a:solidFill>
                  <a:srgbClr val="434343"/>
                </a:solidFill>
                <a:latin typeface="Arial"/>
                <a:ea typeface="Arial"/>
                <a:cs typeface="Arial"/>
                <a:sym typeface="Arial"/>
              </a:rPr>
              <a:t>1. Strategy Analytics </a:t>
            </a:r>
            <a:r>
              <a:rPr lang="en-US" sz="800" dirty="0" err="1">
                <a:solidFill>
                  <a:srgbClr val="434343"/>
                </a:solidFill>
                <a:latin typeface="Arial"/>
                <a:ea typeface="Arial"/>
                <a:cs typeface="Arial"/>
                <a:sym typeface="Arial"/>
              </a:rPr>
              <a:t>IoT</a:t>
            </a:r>
            <a:r>
              <a:rPr lang="en-US" sz="800" dirty="0">
                <a:solidFill>
                  <a:srgbClr val="434343"/>
                </a:solidFill>
                <a:latin typeface="Arial"/>
                <a:ea typeface="Arial"/>
                <a:cs typeface="Arial"/>
                <a:sym typeface="Arial"/>
              </a:rPr>
              <a:t> 2015 Deployment and Usage Trends Survey: http://news.sys-con.com/node/3361862</a:t>
            </a:r>
          </a:p>
        </p:txBody>
      </p:sp>
      <p:sp>
        <p:nvSpPr>
          <p:cNvPr id="127" name="Shape 127"/>
          <p:cNvSpPr txBox="1">
            <a:spLocks noGrp="1"/>
          </p:cNvSpPr>
          <p:nvPr>
            <p:ph type="sldNum" idx="12"/>
          </p:nvPr>
        </p:nvSpPr>
        <p:spPr>
          <a:xfrm>
            <a:off x="3970938" y="8829967"/>
            <a:ext cx="3037723" cy="464761"/>
          </a:xfrm>
          <a:prstGeom prst="rect">
            <a:avLst/>
          </a:prstGeom>
          <a:noFill/>
          <a:ln>
            <a:noFill/>
          </a:ln>
        </p:spPr>
        <p:txBody>
          <a:bodyPr wrap="square" lIns="93498" tIns="46749" rIns="93498" bIns="46749" anchor="b" anchorCtr="0">
            <a:noAutofit/>
          </a:bodyPr>
          <a:lstStyle/>
          <a:p>
            <a:pPr algn="r">
              <a:buClr>
                <a:srgbClr val="000000"/>
              </a:buClr>
              <a:buSzPct val="25000"/>
            </a:pPr>
            <a:fld id="{00000000-1234-1234-1234-123412341234}" type="slidenum">
              <a:rPr lang="en-US" sz="1300">
                <a:latin typeface="Calibri"/>
                <a:ea typeface="Calibri"/>
                <a:cs typeface="Calibri"/>
                <a:sym typeface="Calibri"/>
              </a:rPr>
              <a:pPr algn="r">
                <a:buClr>
                  <a:srgbClr val="000000"/>
                </a:buClr>
                <a:buSzPct val="25000"/>
              </a:pPr>
              <a:t>3</a:t>
            </a:fld>
            <a:endParaRPr lang="en-US" sz="1300">
              <a:latin typeface="Calibri"/>
              <a:ea typeface="Calibri"/>
              <a:cs typeface="Calibri"/>
              <a:sym typeface="Calibri"/>
            </a:endParaRPr>
          </a:p>
        </p:txBody>
      </p:sp>
    </p:spTree>
    <p:extLst>
      <p:ext uri="{BB962C8B-B14F-4D97-AF65-F5344CB8AC3E}">
        <p14:creationId xmlns:p14="http://schemas.microsoft.com/office/powerpoint/2010/main" val="2764312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a:buNone/>
            </a:pP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4</a:t>
            </a:fld>
            <a:endParaRPr lang="en-US"/>
          </a:p>
        </p:txBody>
      </p:sp>
    </p:spTree>
    <p:extLst>
      <p:ext uri="{BB962C8B-B14F-4D97-AF65-F5344CB8AC3E}">
        <p14:creationId xmlns:p14="http://schemas.microsoft.com/office/powerpoint/2010/main" val="2278551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defTabSz="449068">
              <a:defRPr/>
            </a:pPr>
            <a:r>
              <a:rPr lang="en-US" dirty="0" smtClean="0">
                <a:latin typeface="Arial" panose="020B0604020202020204" pitchFamily="34" charset="0"/>
              </a:rPr>
              <a:t>IOT </a:t>
            </a:r>
            <a:r>
              <a:rPr lang="en-US" dirty="0">
                <a:latin typeface="Arial" panose="020B0604020202020204" pitchFamily="34" charset="0"/>
              </a:rPr>
              <a:t>security can be a major barrier or accelerator to scale </a:t>
            </a:r>
            <a:r>
              <a:rPr lang="en-US" dirty="0" err="1">
                <a:latin typeface="Arial" panose="020B0604020202020204" pitchFamily="34" charset="0"/>
              </a:rPr>
              <a:t>IoT</a:t>
            </a:r>
            <a:r>
              <a:rPr lang="en-US" dirty="0">
                <a:latin typeface="Arial" panose="020B0604020202020204" pitchFamily="34" charset="0"/>
              </a:rPr>
              <a:t> deployments. Today Gartner highlights that security is the #1 barrier to </a:t>
            </a:r>
            <a:r>
              <a:rPr lang="en-US" dirty="0" err="1">
                <a:latin typeface="Arial" panose="020B0604020202020204" pitchFamily="34" charset="0"/>
              </a:rPr>
              <a:t>IoT</a:t>
            </a:r>
            <a:r>
              <a:rPr lang="en-US" dirty="0">
                <a:latin typeface="Arial" panose="020B0604020202020204" pitchFamily="34" charset="0"/>
              </a:rPr>
              <a:t> adoption and the industry is recognizing the unique role HW security can play. The role of HW security and how to implement is not a mystery, the government and consortia like the IIC have defined the best practice patterns for how HW security should be applied. Intel security architects where heavily involved with this the crafting of the IIC Security Frameworks. </a:t>
            </a:r>
          </a:p>
          <a:p>
            <a:pPr defTabSz="449068">
              <a:defRPr/>
            </a:pPr>
            <a:endParaRPr lang="en-US" dirty="0">
              <a:latin typeface="Arial" panose="020B0604020202020204" pitchFamily="34" charset="0"/>
            </a:endParaRPr>
          </a:p>
          <a:p>
            <a:pPr defTabSz="449068">
              <a:defRPr/>
            </a:pPr>
            <a:r>
              <a:rPr lang="en-US" dirty="0">
                <a:latin typeface="Arial" panose="020B0604020202020204" pitchFamily="34" charset="0"/>
              </a:rPr>
              <a:t>From a customer perspective, we are seeing their security teams engaging on RFPs to add security requirements and use cases as a priority. In many cases, customers go through a POC to prove out a use case but security gets added when they gear up to deploy at scale into production. This is where the reality of security needs and challenges arise to move to SCALE. </a:t>
            </a:r>
          </a:p>
          <a:p>
            <a:pPr defTabSz="449068">
              <a:defRPr/>
            </a:pPr>
            <a:endParaRPr lang="en-US" dirty="0">
              <a:solidFill>
                <a:schemeClr val="tx1"/>
              </a:solidFill>
              <a:latin typeface="Arial" panose="020B0604020202020204" pitchFamily="34" charset="0"/>
            </a:endParaRPr>
          </a:p>
          <a:p>
            <a:pPr defTabSz="449068">
              <a:defRPr/>
            </a:pPr>
            <a:r>
              <a:rPr lang="en-US" dirty="0" smtClean="0">
                <a:solidFill>
                  <a:srgbClr val="FF0000"/>
                </a:solidFill>
                <a:latin typeface="Arial" panose="020B0604020202020204" pitchFamily="34" charset="0"/>
              </a:rPr>
              <a:t>IIC </a:t>
            </a:r>
            <a:r>
              <a:rPr lang="en-US" dirty="0">
                <a:solidFill>
                  <a:srgbClr val="FF0000"/>
                </a:solidFill>
                <a:latin typeface="Arial" panose="020B0604020202020204" pitchFamily="34" charset="0"/>
              </a:rPr>
              <a:t>Security Frameworks</a:t>
            </a:r>
          </a:p>
          <a:p>
            <a:pPr defTabSz="449068">
              <a:defRPr/>
            </a:pPr>
            <a:r>
              <a:rPr lang="en-US" dirty="0">
                <a:solidFill>
                  <a:srgbClr val="FF0000"/>
                </a:solidFill>
                <a:latin typeface="Arial" panose="020B0604020202020204" pitchFamily="34" charset="0"/>
              </a:rPr>
              <a:t>https://www.iiconsortium.org/pdf/IIC_PUB_G4_V1.00_PB.pdf</a:t>
            </a:r>
          </a:p>
          <a:p>
            <a:pPr marL="224534" indent="-224534" defTabSz="449068">
              <a:buFontTx/>
              <a:buAutoNum type="arabicPeriod"/>
              <a:defRPr/>
            </a:pPr>
            <a:endParaRPr lang="en-US" dirty="0">
              <a:latin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5</a:t>
            </a:fld>
            <a:endParaRPr lang="en-US" dirty="0"/>
          </a:p>
        </p:txBody>
      </p:sp>
    </p:spTree>
    <p:extLst>
      <p:ext uri="{BB962C8B-B14F-4D97-AF65-F5344CB8AC3E}">
        <p14:creationId xmlns:p14="http://schemas.microsoft.com/office/powerpoint/2010/main" val="2990993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There are two primary types of protect boot: </a:t>
            </a:r>
            <a:r>
              <a:rPr lang="en-US" b="1" dirty="0" smtClean="0"/>
              <a:t>Verified Boot </a:t>
            </a:r>
            <a:r>
              <a:rPr lang="en-US" dirty="0" smtClean="0"/>
              <a:t>and </a:t>
            </a:r>
            <a:r>
              <a:rPr lang="en-US" b="1" dirty="0" smtClean="0"/>
              <a:t>Measured Boot</a:t>
            </a:r>
            <a:r>
              <a:rPr lang="en-US" b="0" dirty="0" smtClean="0"/>
              <a:t>. Protected boot checks that platform is booted with code that is trustworthy.</a:t>
            </a:r>
            <a:endParaRPr lang="en-US" b="1" dirty="0" smtClean="0"/>
          </a:p>
          <a:p>
            <a:endParaRPr lang="en-US" dirty="0" smtClean="0"/>
          </a:p>
          <a:p>
            <a:r>
              <a:rPr lang="en-US" dirty="0" smtClean="0"/>
              <a:t>Protected boot  depends on a </a:t>
            </a:r>
            <a:r>
              <a:rPr lang="en-US" b="1" dirty="0" smtClean="0"/>
              <a:t>Root of</a:t>
            </a:r>
            <a:r>
              <a:rPr lang="en-US" b="1" baseline="0" dirty="0" smtClean="0"/>
              <a:t> Trust</a:t>
            </a:r>
            <a:r>
              <a:rPr lang="en-US" baseline="0" dirty="0" smtClean="0"/>
              <a:t>. A RoT is something on the platform that is inherently trusted – normally this includes both some code or a secret. A RoT is considered strong when its code and secret is difficult or impossible to change. Thus a hardware root of trust is better than a software or firmware root of trust, but both types can be used. Examples of a RoT include a hardware ROM and a cryptographic key in hardware fuses. Another example is boot code in a locked flash block along with a cryptographic key in one-time-programmable (OTP) flash memory.</a:t>
            </a:r>
          </a:p>
          <a:p>
            <a:r>
              <a:rPr lang="en-US" b="1" baseline="0" dirty="0" smtClean="0"/>
              <a:t>RoT can be used for more than just protected boot, and we will discuss that in some future slides, but on this slide we will concentrate on boot.</a:t>
            </a:r>
          </a:p>
          <a:p>
            <a:endParaRPr lang="en-US" baseline="0" dirty="0" smtClean="0"/>
          </a:p>
          <a:p>
            <a:r>
              <a:rPr lang="en-US" baseline="0" dirty="0" smtClean="0"/>
              <a:t>So how is the RoT used provide protected boot? Since we inherently trust the RoT, we ensure the RoT code is the first thing that is executed, and we use it check a cryptographic signature on our other boot components – like the boot loader and operating system kernel.</a:t>
            </a:r>
          </a:p>
          <a:p>
            <a:endParaRPr lang="en-US" baseline="0" dirty="0" smtClean="0"/>
          </a:p>
          <a:p>
            <a:r>
              <a:rPr lang="en-US" baseline="0" dirty="0" smtClean="0"/>
              <a:t>Now I said that there are two types of protected boot.</a:t>
            </a:r>
          </a:p>
          <a:p>
            <a:r>
              <a:rPr lang="en-US" b="1" baseline="0" dirty="0" smtClean="0"/>
              <a:t>Verified boot </a:t>
            </a:r>
            <a:r>
              <a:rPr lang="en-US" baseline="0" dirty="0" smtClean="0"/>
              <a:t>is a type of protected boot that cryptographically verifies each part of the boot process before it is run, and prevents anything from running that is not properly signed by the key. The RoT is run first, and it checks “Part A”. Then “Part A” is allowed to run, and it checks “Part B” before it passes control over to “Part B”. This continues through as many different parts of the boot as needed. The picture here on the slide shows protected boot. The Firmware is our ROT and it contains a public key. The Firmware checks the boot manager was singed by this key, and if it was, it passes control to the Boot Manager. The boot Manager contains another key – which is now considered trusted because it was checked by the firmware RoT. The boot Manager checks the Windows Loader with it’s key, and if it passes the signature check, it passes control. This continues for each component. If at any time, a signature check fails, then the boot is halted. This prevents any code that was not properly signed by a valid cryptographic key from running on the platform.</a:t>
            </a:r>
          </a:p>
          <a:p>
            <a:endParaRPr lang="en-US" baseline="0" dirty="0" smtClean="0"/>
          </a:p>
          <a:p>
            <a:r>
              <a:rPr lang="en-US" b="1" baseline="0" dirty="0" smtClean="0"/>
              <a:t>Measured boot </a:t>
            </a:r>
            <a:r>
              <a:rPr lang="en-US" baseline="0" dirty="0" smtClean="0"/>
              <a:t>is similar, but instead of checking code and stopping the boot process, all measured boot does it measure a cryptographic hash of the code that is going to be run. These measurements are stored in a protected storage location called the </a:t>
            </a:r>
            <a:r>
              <a:rPr lang="en-US" b="1" baseline="0" dirty="0" smtClean="0"/>
              <a:t>Platform Configuration Registers </a:t>
            </a:r>
            <a:r>
              <a:rPr lang="en-US" baseline="0" dirty="0" smtClean="0"/>
              <a:t>or PCRs. The benefit of measured boot over verified boot is that unless the software on the platform is completely corrupted so that it cannot run, the platform will boot. The measurements allow you to later query the PCRs to determine if the software that was executed was indeed trustworthy, but it does not prevent untrustworthy or maliciously modified code from runnging on the platform.</a:t>
            </a:r>
          </a:p>
          <a:p>
            <a:endParaRPr lang="en-US" baseline="0" dirty="0" smtClean="0"/>
          </a:p>
          <a:p>
            <a:r>
              <a:rPr lang="en-US" b="1" baseline="0" dirty="0" smtClean="0"/>
              <a:t>UEFI Secure boot </a:t>
            </a:r>
            <a:r>
              <a:rPr lang="en-US" baseline="0" dirty="0" smtClean="0"/>
              <a:t>is a </a:t>
            </a:r>
            <a:r>
              <a:rPr lang="en-US" b="1" baseline="0" dirty="0" smtClean="0"/>
              <a:t>type of verified boot </a:t>
            </a:r>
            <a:r>
              <a:rPr lang="en-US" baseline="0" dirty="0" smtClean="0"/>
              <a:t>that is standardized for BIOS, and is used in Intel’s secure platforms.</a:t>
            </a:r>
            <a:endParaRPr lang="en-US" dirty="0"/>
          </a:p>
        </p:txBody>
      </p:sp>
      <p:sp>
        <p:nvSpPr>
          <p:cNvPr id="4" name="Slide Number Placeholder 3"/>
          <p:cNvSpPr>
            <a:spLocks noGrp="1"/>
          </p:cNvSpPr>
          <p:nvPr>
            <p:ph type="sldNum" sz="quarter" idx="10"/>
          </p:nvPr>
        </p:nvSpPr>
        <p:spPr/>
        <p:txBody>
          <a:bodyPr/>
          <a:lstStyle/>
          <a:p>
            <a:fld id="{64869634-9FF6-40E9-9759-78C2DAA12064}" type="slidenum">
              <a:rPr lang="en-US" smtClean="0"/>
              <a:pPr/>
              <a:t>6</a:t>
            </a:fld>
            <a:endParaRPr lang="en-US" dirty="0"/>
          </a:p>
        </p:txBody>
      </p:sp>
    </p:spTree>
    <p:extLst>
      <p:ext uri="{BB962C8B-B14F-4D97-AF65-F5344CB8AC3E}">
        <p14:creationId xmlns:p14="http://schemas.microsoft.com/office/powerpoint/2010/main" val="2202594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https://www.intel.in/content/www/in/en/data-center-efficiency/enterprise-security-platform-trust-technology-white-paper.html </a:t>
            </a:r>
          </a:p>
          <a:p>
            <a:r>
              <a:rPr lang="en-US" dirty="0" smtClean="0"/>
              <a:t>https://rd.springer.com/content/pdf/10.1007%2F978-1-4302-6572-6_7.pdf 2014 so dated, but chapter 7 on PTT</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7</a:t>
            </a:fld>
            <a:endParaRPr lang="en-US"/>
          </a:p>
        </p:txBody>
      </p:sp>
    </p:spTree>
    <p:extLst>
      <p:ext uri="{BB962C8B-B14F-4D97-AF65-F5344CB8AC3E}">
        <p14:creationId xmlns:p14="http://schemas.microsoft.com/office/powerpoint/2010/main" val="1137968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5D20B1-1E36-4A1E-9800-69A9C90DDE45}" type="slidenum">
              <a:rPr lang="en-US" smtClean="0"/>
              <a:pPr/>
              <a:t>8</a:t>
            </a:fld>
            <a:endParaRPr lang="en-US"/>
          </a:p>
        </p:txBody>
      </p:sp>
    </p:spTree>
    <p:extLst>
      <p:ext uri="{BB962C8B-B14F-4D97-AF65-F5344CB8AC3E}">
        <p14:creationId xmlns:p14="http://schemas.microsoft.com/office/powerpoint/2010/main" val="2438423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5D20B1-1E36-4A1E-9800-69A9C90DDE45}"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1184311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353964" y="4620839"/>
            <a:ext cx="8436076" cy="184666"/>
          </a:xfrm>
        </p:spPr>
        <p:txBody>
          <a:bodyPr wrap="square" anchor="b" anchorCtr="0">
            <a:spAutoFit/>
          </a:bodyPr>
          <a:lstStyle>
            <a:lvl1pPr marL="0" indent="0">
              <a:lnSpc>
                <a:spcPct val="75000"/>
              </a:lnSpc>
              <a:spcBef>
                <a:spcPts val="0"/>
              </a:spcBef>
              <a:buFont typeface="Arial" pitchFamily="34" charset="0"/>
              <a:buNone/>
              <a:defRPr sz="800">
                <a:solidFill>
                  <a:schemeClr val="tx1">
                    <a:lumMod val="75000"/>
                  </a:schemeClr>
                </a:solidFill>
                <a:latin typeface="+mn-lt"/>
              </a:defRPr>
            </a:lvl1pPr>
            <a:lvl2pPr marL="171442" indent="-114294">
              <a:defRPr sz="900"/>
            </a:lvl2pPr>
            <a:lvl3pPr marL="342884" indent="-114294">
              <a:defRPr sz="900"/>
            </a:lvl3pPr>
            <a:lvl4pPr marL="514325" indent="-114294">
              <a:defRPr sz="900"/>
            </a:lvl4pPr>
            <a:lvl5pPr marL="685766" indent="-114294">
              <a:defRPr sz="9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8848345" y="4914889"/>
            <a:ext cx="128240" cy="123111"/>
          </a:xfrm>
          <a:prstGeom prst="rect">
            <a:avLst/>
          </a:prstGeom>
        </p:spPr>
        <p:txBody>
          <a:bodyPr/>
          <a:lstStyle/>
          <a:p>
            <a:pPr eaLnBrk="0" fontAlgn="base" hangingPunct="0">
              <a:spcBef>
                <a:spcPct val="50000"/>
              </a:spcBef>
              <a:spcAft>
                <a:spcPct val="0"/>
              </a:spcAft>
            </a:pPr>
            <a:fld id="{FD44707B-D922-47D5-BD24-D96E91B70543}" type="slidenum">
              <a:rPr lang="en-US" sz="1350" kern="1200" smtClean="0">
                <a:solidFill>
                  <a:prstClr val="white"/>
                </a:solidFill>
                <a:latin typeface="Intel Clear"/>
                <a:ea typeface="+mn-ea"/>
                <a:cs typeface="+mn-cs"/>
              </a:rPr>
              <a:pPr eaLnBrk="0" fontAlgn="base" hangingPunct="0">
                <a:spcBef>
                  <a:spcPct val="50000"/>
                </a:spcBef>
                <a:spcAft>
                  <a:spcPct val="0"/>
                </a:spcAft>
              </a:pPr>
              <a:t>‹#›</a:t>
            </a:fld>
            <a:endParaRPr lang="en-US" sz="1350" kern="1200" dirty="0">
              <a:solidFill>
                <a:prstClr val="white"/>
              </a:solidFill>
              <a:latin typeface="Intel Clear"/>
              <a:ea typeface="+mn-ea"/>
              <a:cs typeface="+mn-cs"/>
            </a:endParaRPr>
          </a:p>
        </p:txBody>
      </p:sp>
    </p:spTree>
    <p:extLst>
      <p:ext uri="{BB962C8B-B14F-4D97-AF65-F5344CB8AC3E}">
        <p14:creationId xmlns:p14="http://schemas.microsoft.com/office/powerpoint/2010/main" val="25544010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 Section Header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53963" y="2658593"/>
            <a:ext cx="8436075" cy="674031"/>
          </a:xfrm>
        </p:spPr>
        <p:txBody>
          <a:bodyPr anchor="t" anchorCtr="0">
            <a:spAutoFit/>
          </a:bodyPr>
          <a:lstStyle>
            <a:lvl1pPr algn="l">
              <a:lnSpc>
                <a:spcPct val="70000"/>
              </a:lnSpc>
              <a:defRPr sz="54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353963" y="3332625"/>
            <a:ext cx="8436075" cy="1200329"/>
          </a:xfrm>
        </p:spPr>
        <p:txBody>
          <a:bodyPr>
            <a:spAutoFit/>
          </a:bodyPr>
          <a:lstStyle>
            <a:lvl1pPr>
              <a:spcBef>
                <a:spcPts val="0"/>
              </a:spcBef>
              <a:buClr>
                <a:schemeClr val="accent2">
                  <a:lumMod val="40000"/>
                  <a:lumOff val="60000"/>
                </a:schemeClr>
              </a:buClr>
              <a:defRPr sz="1600">
                <a:solidFill>
                  <a:schemeClr val="accent2">
                    <a:lumMod val="40000"/>
                    <a:lumOff val="60000"/>
                  </a:schemeClr>
                </a:solidFill>
              </a:defRPr>
            </a:lvl1pPr>
            <a:lvl2pPr>
              <a:spcBef>
                <a:spcPts val="0"/>
              </a:spcBef>
              <a:buClr>
                <a:schemeClr val="accent2">
                  <a:lumMod val="40000"/>
                  <a:lumOff val="60000"/>
                </a:schemeClr>
              </a:buClr>
              <a:defRPr sz="1400">
                <a:solidFill>
                  <a:schemeClr val="accent2">
                    <a:lumMod val="40000"/>
                    <a:lumOff val="60000"/>
                  </a:schemeClr>
                </a:solidFill>
              </a:defRPr>
            </a:lvl2pPr>
            <a:lvl3pPr>
              <a:spcBef>
                <a:spcPts val="0"/>
              </a:spcBef>
              <a:buClr>
                <a:schemeClr val="accent2">
                  <a:lumMod val="40000"/>
                  <a:lumOff val="60000"/>
                </a:schemeClr>
              </a:buClr>
              <a:defRPr sz="1400">
                <a:solidFill>
                  <a:schemeClr val="accent2">
                    <a:lumMod val="40000"/>
                    <a:lumOff val="60000"/>
                  </a:schemeClr>
                </a:solidFill>
              </a:defRPr>
            </a:lvl3pPr>
            <a:lvl4pPr>
              <a:spcBef>
                <a:spcPts val="0"/>
              </a:spcBef>
              <a:buClr>
                <a:schemeClr val="accent2">
                  <a:lumMod val="40000"/>
                  <a:lumOff val="60000"/>
                </a:schemeClr>
              </a:buClr>
              <a:defRPr sz="1400">
                <a:solidFill>
                  <a:schemeClr val="accent2">
                    <a:lumMod val="40000"/>
                    <a:lumOff val="60000"/>
                  </a:schemeClr>
                </a:solidFill>
              </a:defRPr>
            </a:lvl4pPr>
            <a:lvl5pPr>
              <a:spcBef>
                <a:spcPts val="0"/>
              </a:spcBef>
              <a:buClr>
                <a:schemeClr val="accent2">
                  <a:lumMod val="40000"/>
                  <a:lumOff val="60000"/>
                </a:schemeClr>
              </a:buClr>
              <a:defRPr sz="1400">
                <a:solidFill>
                  <a:schemeClr val="accent2">
                    <a:lumMod val="40000"/>
                    <a:lumOff val="60000"/>
                  </a:schemeClr>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Picture Placeholder 14"/>
          <p:cNvSpPr>
            <a:spLocks noGrp="1"/>
          </p:cNvSpPr>
          <p:nvPr>
            <p:ph type="pic" sz="quarter" idx="12"/>
          </p:nvPr>
        </p:nvSpPr>
        <p:spPr>
          <a:xfrm>
            <a:off x="0" y="0"/>
            <a:ext cx="9144000" cy="2574132"/>
          </a:xfrm>
        </p:spPr>
        <p:txBody>
          <a:bodyPr/>
          <a:lstStyle>
            <a:lvl1pPr>
              <a:defRPr>
                <a:solidFill>
                  <a:schemeClr val="tx1"/>
                </a:solidFill>
              </a:defRPr>
            </a:lvl1pPr>
          </a:lstStyle>
          <a:p>
            <a:endParaRPr lang="en-US" dirty="0"/>
          </a:p>
        </p:txBody>
      </p:sp>
      <p:sp>
        <p:nvSpPr>
          <p:cNvPr id="2" name="Slide Number Placeholder 1"/>
          <p:cNvSpPr>
            <a:spLocks noGrp="1"/>
          </p:cNvSpPr>
          <p:nvPr>
            <p:ph type="sldNum" sz="quarter" idx="13"/>
          </p:nvPr>
        </p:nvSpPr>
        <p:spPr>
          <a:xfrm>
            <a:off x="8848345" y="4914889"/>
            <a:ext cx="128240" cy="123111"/>
          </a:xfrm>
          <a:prstGeom prst="rect">
            <a:avLst/>
          </a:prstGeom>
        </p:spPr>
        <p:txBody>
          <a:bodyPr/>
          <a:lstStyle/>
          <a:p>
            <a:pPr eaLnBrk="0" fontAlgn="base" hangingPunct="0">
              <a:spcBef>
                <a:spcPct val="50000"/>
              </a:spcBef>
              <a:spcAft>
                <a:spcPct val="0"/>
              </a:spcAft>
            </a:pPr>
            <a:fld id="{FD44707B-D922-47D5-BD24-D96E91B70543}" type="slidenum">
              <a:rPr lang="en-US" sz="1350" kern="1200" smtClean="0">
                <a:solidFill>
                  <a:prstClr val="white"/>
                </a:solidFill>
                <a:latin typeface="Intel Clear"/>
                <a:ea typeface="+mn-ea"/>
              </a:rPr>
              <a:pPr eaLnBrk="0" fontAlgn="base" hangingPunct="0">
                <a:spcBef>
                  <a:spcPct val="50000"/>
                </a:spcBef>
                <a:spcAft>
                  <a:spcPct val="0"/>
                </a:spcAft>
              </a:pPr>
              <a:t>‹#›</a:t>
            </a:fld>
            <a:endParaRPr lang="en-US" sz="1350" kern="1200" dirty="0">
              <a:solidFill>
                <a:prstClr val="white"/>
              </a:solidFill>
              <a:latin typeface="Intel Clear"/>
              <a:ea typeface="+mn-ea"/>
            </a:endParaRPr>
          </a:p>
        </p:txBody>
      </p:sp>
    </p:spTree>
    <p:extLst>
      <p:ext uri="{BB962C8B-B14F-4D97-AF65-F5344CB8AC3E}">
        <p14:creationId xmlns:p14="http://schemas.microsoft.com/office/powerpoint/2010/main" val="35730312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9" name="Rectangle 7"/>
          <p:cNvSpPr/>
          <p:nvPr userDrawn="1"/>
        </p:nvSpPr>
        <p:spPr>
          <a:xfrm>
            <a:off x="0" y="0"/>
            <a:ext cx="9144000" cy="5143500"/>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a:solidFill>
                <a:prstClr val="white"/>
              </a:solidFill>
            </a:endParaRPr>
          </a:p>
        </p:txBody>
      </p:sp>
      <p:grpSp>
        <p:nvGrpSpPr>
          <p:cNvPr id="11" name="Group 10"/>
          <p:cNvGrpSpPr/>
          <p:nvPr userDrawn="1"/>
        </p:nvGrpSpPr>
        <p:grpSpPr>
          <a:xfrm>
            <a:off x="3517585" y="1875130"/>
            <a:ext cx="2108834" cy="1389888"/>
            <a:chOff x="451796" y="386081"/>
            <a:chExt cx="1249194" cy="823318"/>
          </a:xfrm>
        </p:grpSpPr>
        <p:sp>
          <p:nvSpPr>
            <p:cNvPr id="12"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kern="1200">
                <a:solidFill>
                  <a:prstClr val="white"/>
                </a:solidFill>
                <a:latin typeface="Intel Clear"/>
                <a:ea typeface="+mn-ea"/>
              </a:endParaRPr>
            </a:p>
          </p:txBody>
        </p:sp>
        <p:sp>
          <p:nvSpPr>
            <p:cNvPr id="13"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kern="1200">
                <a:solidFill>
                  <a:prstClr val="white"/>
                </a:solidFill>
                <a:latin typeface="Intel Clear"/>
                <a:ea typeface="+mn-ea"/>
              </a:endParaRPr>
            </a:p>
          </p:txBody>
        </p:sp>
      </p:grpSp>
    </p:spTree>
    <p:extLst>
      <p:ext uri="{BB962C8B-B14F-4D97-AF65-F5344CB8AC3E}">
        <p14:creationId xmlns:p14="http://schemas.microsoft.com/office/powerpoint/2010/main" val="855435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Text Content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353964" y="4620839"/>
            <a:ext cx="8436076" cy="184666"/>
          </a:xfrm>
        </p:spPr>
        <p:txBody>
          <a:bodyPr wrap="square" anchor="b" anchorCtr="0">
            <a:spAutoFit/>
          </a:bodyPr>
          <a:lstStyle>
            <a:lvl1pPr marL="0" indent="0">
              <a:lnSpc>
                <a:spcPct val="75000"/>
              </a:lnSpc>
              <a:spcBef>
                <a:spcPts val="0"/>
              </a:spcBef>
              <a:buFont typeface="Arial" pitchFamily="34" charset="0"/>
              <a:buNone/>
              <a:defRPr sz="800">
                <a:solidFill>
                  <a:schemeClr val="tx1">
                    <a:lumMod val="75000"/>
                  </a:schemeClr>
                </a:solidFill>
                <a:latin typeface="+mn-lt"/>
              </a:defRPr>
            </a:lvl1pPr>
            <a:lvl2pPr marL="171442" indent="-114294">
              <a:defRPr sz="900"/>
            </a:lvl2pPr>
            <a:lvl3pPr marL="342884" indent="-114294">
              <a:defRPr sz="900"/>
            </a:lvl3pPr>
            <a:lvl4pPr marL="514325" indent="-114294">
              <a:defRPr sz="900"/>
            </a:lvl4pPr>
            <a:lvl5pPr marL="685766" indent="-114294">
              <a:defRPr sz="9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8848345" y="4914889"/>
            <a:ext cx="128240" cy="123111"/>
          </a:xfrm>
          <a:prstGeom prst="rect">
            <a:avLst/>
          </a:prstGeom>
        </p:spPr>
        <p:txBody>
          <a:bodyPr/>
          <a:lstStyle/>
          <a:p>
            <a:pPr eaLnBrk="0" fontAlgn="base" hangingPunct="0">
              <a:spcBef>
                <a:spcPct val="50000"/>
              </a:spcBef>
              <a:spcAft>
                <a:spcPct val="0"/>
              </a:spcAft>
            </a:pPr>
            <a:fld id="{FD44707B-D922-47D5-BD24-D96E91B70543}" type="slidenum">
              <a:rPr lang="en-US" sz="1350" kern="1200" smtClean="0">
                <a:solidFill>
                  <a:prstClr val="white"/>
                </a:solidFill>
                <a:latin typeface="Intel Clear"/>
                <a:ea typeface="+mn-ea"/>
              </a:rPr>
              <a:pPr eaLnBrk="0" fontAlgn="base" hangingPunct="0">
                <a:spcBef>
                  <a:spcPct val="50000"/>
                </a:spcBef>
                <a:spcAft>
                  <a:spcPct val="0"/>
                </a:spcAft>
              </a:pPr>
              <a:t>‹#›</a:t>
            </a:fld>
            <a:endParaRPr lang="en-US" sz="1350" kern="1200" dirty="0">
              <a:solidFill>
                <a:prstClr val="white"/>
              </a:solidFill>
              <a:latin typeface="Intel Clear"/>
              <a:ea typeface="+mn-ea"/>
            </a:endParaRPr>
          </a:p>
        </p:txBody>
      </p:sp>
      <p:sp>
        <p:nvSpPr>
          <p:cNvPr id="5" name="Content Placeholder 4"/>
          <p:cNvSpPr>
            <a:spLocks noGrp="1"/>
          </p:cNvSpPr>
          <p:nvPr>
            <p:ph sz="quarter" idx="15"/>
          </p:nvPr>
        </p:nvSpPr>
        <p:spPr>
          <a:xfrm>
            <a:off x="353963" y="925117"/>
            <a:ext cx="8436422" cy="3487340"/>
          </a:xfrm>
        </p:spPr>
        <p:txBody>
          <a:bodyPr/>
          <a:lstStyle>
            <a:lvl1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2pPr>
            <a:lvl3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3pPr>
            <a:lvl4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4pPr>
            <a:lvl5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960178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Title Only">
    <p:bg>
      <p:bgPr>
        <a:solidFill>
          <a:schemeClr val="tx2"/>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5797932" y="4781184"/>
            <a:ext cx="2133600" cy="273844"/>
          </a:xfrm>
          <a:prstGeom prst="rect">
            <a:avLst/>
          </a:prstGeom>
        </p:spPr>
        <p:txBody>
          <a:bodyPr/>
          <a:lstStyle/>
          <a:p>
            <a:fld id="{EE2556C5-CE8C-6547-B838-EA80C61A4AF7}" type="slidenum">
              <a:rPr lang="en-US" smtClean="0"/>
              <a:pPr/>
              <a:t>‹#›</a:t>
            </a:fld>
            <a:endParaRPr lang="en-US" dirty="0"/>
          </a:p>
        </p:txBody>
      </p:sp>
      <p:sp>
        <p:nvSpPr>
          <p:cNvPr id="6" name="Title 6"/>
          <p:cNvSpPr>
            <a:spLocks noGrp="1"/>
          </p:cNvSpPr>
          <p:nvPr>
            <p:ph type="title" hasCustomPrompt="1"/>
          </p:nvPr>
        </p:nvSpPr>
        <p:spPr>
          <a:xfrm>
            <a:off x="455613" y="308848"/>
            <a:ext cx="8229600" cy="868680"/>
          </a:xfrm>
        </p:spPr>
        <p:txBody>
          <a:bodyPr/>
          <a:lstStyle>
            <a:lvl1pPr>
              <a:defRPr b="0" i="0" baseline="0">
                <a:solidFill>
                  <a:schemeClr val="bg1"/>
                </a:solidFill>
                <a:latin typeface="Intel Clear"/>
                <a:cs typeface="Intel Clear"/>
              </a:defRPr>
            </a:lvl1pPr>
          </a:lstStyle>
          <a:p>
            <a:r>
              <a:rPr lang="en-US" dirty="0" smtClean="0"/>
              <a:t>28pt Intel Clear Headline</a:t>
            </a:r>
            <a:endParaRPr lang="en-US" dirty="0"/>
          </a:p>
        </p:txBody>
      </p:sp>
    </p:spTree>
    <p:extLst>
      <p:ext uri="{BB962C8B-B14F-4D97-AF65-F5344CB8AC3E}">
        <p14:creationId xmlns:p14="http://schemas.microsoft.com/office/powerpoint/2010/main" val="2117060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4"/>
            <a:ext cx="2133600" cy="273844"/>
          </a:xfrm>
          <a:prstGeom prst="rect">
            <a:avLst/>
          </a:prstGeom>
        </p:spPr>
        <p:txBody>
          <a:bodyPr/>
          <a:lstStyle/>
          <a:p>
            <a:endParaRPr lang="en-US"/>
          </a:p>
        </p:txBody>
      </p:sp>
      <p:sp>
        <p:nvSpPr>
          <p:cNvPr id="3" name="Footer Placeholder 2"/>
          <p:cNvSpPr>
            <a:spLocks noGrp="1"/>
          </p:cNvSpPr>
          <p:nvPr>
            <p:ph type="ftr" sz="quarter" idx="11"/>
          </p:nvPr>
        </p:nvSpPr>
        <p:spPr>
          <a:xfrm>
            <a:off x="3124200" y="4767264"/>
            <a:ext cx="2895600" cy="273844"/>
          </a:xfrm>
          <a:prstGeom prst="rect">
            <a:avLst/>
          </a:prstGeom>
        </p:spPr>
        <p:txBody>
          <a:bodyPr/>
          <a:lstStyle/>
          <a:p>
            <a:r>
              <a:rPr lang="en-US" smtClean="0"/>
              <a:t>Intel Confidential</a:t>
            </a:r>
            <a:endParaRPr lang="en-US"/>
          </a:p>
        </p:txBody>
      </p:sp>
      <p:sp>
        <p:nvSpPr>
          <p:cNvPr id="5" name="Slide Number Placeholder 5"/>
          <p:cNvSpPr>
            <a:spLocks noGrp="1"/>
          </p:cNvSpPr>
          <p:nvPr>
            <p:ph type="sldNum" sz="quarter" idx="12"/>
          </p:nvPr>
        </p:nvSpPr>
        <p:spPr>
          <a:xfrm>
            <a:off x="6020560" y="4908399"/>
            <a:ext cx="2133600" cy="273844"/>
          </a:xfrm>
          <a:prstGeom prst="rect">
            <a:avLst/>
          </a:prstGeom>
        </p:spPr>
        <p:txBody>
          <a:bodyPr/>
          <a:lstStyle>
            <a:lvl1pPr>
              <a:defRPr sz="900">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458865905"/>
      </p:ext>
    </p:extLst>
  </p:cSld>
  <p:clrMapOvr>
    <a:masterClrMapping/>
  </p:clrMapOvr>
  <p:transition spd="slow">
    <p:cove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4767264"/>
            <a:ext cx="2133600" cy="273844"/>
          </a:xfrm>
          <a:prstGeom prst="rect">
            <a:avLst/>
          </a:prstGeom>
        </p:spPr>
        <p:txBody>
          <a:bodyPr/>
          <a:lstStyle/>
          <a:p>
            <a:endParaRPr lang="en-US" dirty="0"/>
          </a:p>
        </p:txBody>
      </p:sp>
      <p:sp>
        <p:nvSpPr>
          <p:cNvPr id="5" name="Footer Placeholder 4"/>
          <p:cNvSpPr>
            <a:spLocks noGrp="1"/>
          </p:cNvSpPr>
          <p:nvPr>
            <p:ph type="ftr" sz="quarter" idx="11"/>
          </p:nvPr>
        </p:nvSpPr>
        <p:spPr>
          <a:xfrm>
            <a:off x="2312633" y="4767264"/>
            <a:ext cx="1258874" cy="273844"/>
          </a:xfrm>
          <a:prstGeom prst="rect">
            <a:avLst/>
          </a:prstGeom>
        </p:spPr>
        <p:txBody>
          <a:bodyPr/>
          <a:lstStyle/>
          <a:p>
            <a:r>
              <a:rPr lang="en-US" dirty="0" smtClean="0"/>
              <a:t>Intel Confidential</a:t>
            </a:r>
            <a:endParaRPr lang="en-US" dirty="0"/>
          </a:p>
        </p:txBody>
      </p:sp>
      <p:sp>
        <p:nvSpPr>
          <p:cNvPr id="6" name="Slide Number Placeholder 5"/>
          <p:cNvSpPr>
            <a:spLocks noGrp="1"/>
          </p:cNvSpPr>
          <p:nvPr>
            <p:ph type="sldNum" sz="quarter" idx="12"/>
          </p:nvPr>
        </p:nvSpPr>
        <p:spPr>
          <a:xfrm>
            <a:off x="6020560" y="4892499"/>
            <a:ext cx="2133600" cy="273844"/>
          </a:xfrm>
          <a:prstGeom prst="rect">
            <a:avLst/>
          </a:prstGeom>
        </p:spPr>
        <p:txBody>
          <a:bodyPr/>
          <a:lstStyle>
            <a:lvl1pPr>
              <a:defRPr sz="900">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p:txBody>
          <a:bodyPr/>
          <a:lstStyle>
            <a:lvl1pPr>
              <a:defRPr/>
            </a:lvl1pPr>
          </a:lstStyle>
          <a:p>
            <a:r>
              <a:rPr lang="en-US" dirty="0" err="1" smtClean="0"/>
              <a:t>28pt</a:t>
            </a:r>
            <a:r>
              <a:rPr lang="en-US" dirty="0" smtClean="0"/>
              <a:t> Intel Clear Light Headline</a:t>
            </a:r>
            <a:endParaRPr lang="en-US" dirty="0"/>
          </a:p>
        </p:txBody>
      </p:sp>
      <p:sp>
        <p:nvSpPr>
          <p:cNvPr id="8" name="Content Placeholder 7"/>
          <p:cNvSpPr>
            <a:spLocks noGrp="1"/>
          </p:cNvSpPr>
          <p:nvPr>
            <p:ph sz="quarter" idx="13" hasCustomPrompt="1"/>
          </p:nvPr>
        </p:nvSpPr>
        <p:spPr>
          <a:xfrm>
            <a:off x="455614" y="1203327"/>
            <a:ext cx="8228012" cy="3425825"/>
          </a:xfrm>
        </p:spPr>
        <p:txBody>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1299671336"/>
      </p:ext>
    </p:extLst>
  </p:cSld>
  <p:clrMapOvr>
    <a:masterClrMapping/>
  </p:clrMapOvr>
  <p:transition spd="slow">
    <p:cove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4" y="308848"/>
            <a:ext cx="8228012" cy="868680"/>
          </a:xfrm>
        </p:spPr>
        <p:txBody>
          <a:bodyPr/>
          <a:lstStyle>
            <a:lvl1pPr>
              <a:defRPr/>
            </a:lvl1pPr>
          </a:lstStyle>
          <a:p>
            <a:r>
              <a:rPr lang="en-US" dirty="0" err="1" smtClean="0"/>
              <a:t>28pt</a:t>
            </a:r>
            <a:r>
              <a:rPr lang="en-US" dirty="0" smtClean="0"/>
              <a:t> Intel Clear Light Headline</a:t>
            </a:r>
            <a:endParaRPr lang="en-US" dirty="0"/>
          </a:p>
        </p:txBody>
      </p:sp>
      <p:sp>
        <p:nvSpPr>
          <p:cNvPr id="5" name="Date Placeholder 4"/>
          <p:cNvSpPr>
            <a:spLocks noGrp="1"/>
          </p:cNvSpPr>
          <p:nvPr>
            <p:ph type="dt" sz="half" idx="10"/>
          </p:nvPr>
        </p:nvSpPr>
        <p:spPr>
          <a:xfrm>
            <a:off x="457200" y="4767264"/>
            <a:ext cx="2133600" cy="273844"/>
          </a:xfrm>
          <a:prstGeom prst="rect">
            <a:avLst/>
          </a:prstGeom>
        </p:spPr>
        <p:txBody>
          <a:bodyPr/>
          <a:lstStyle/>
          <a:p>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r>
              <a:rPr lang="en-US" smtClean="0"/>
              <a:t>Intel Confidential</a:t>
            </a:r>
            <a:endParaRPr lang="en-US"/>
          </a:p>
        </p:txBody>
      </p:sp>
      <p:sp>
        <p:nvSpPr>
          <p:cNvPr id="7" name="Slide Number Placeholder 6"/>
          <p:cNvSpPr>
            <a:spLocks noGrp="1"/>
          </p:cNvSpPr>
          <p:nvPr>
            <p:ph type="sldNum" sz="quarter" idx="12"/>
          </p:nvPr>
        </p:nvSpPr>
        <p:spPr>
          <a:xfrm>
            <a:off x="5797932" y="4781184"/>
            <a:ext cx="2133600" cy="273844"/>
          </a:xfrm>
          <a:prstGeom prst="rect">
            <a:avLst/>
          </a:prstGeom>
        </p:spPr>
        <p:txBody>
          <a:bodyPr/>
          <a:lstStyle/>
          <a:p>
            <a:fld id="{EE2556C5-CE8C-6547-B838-EA80C61A4AF7}" type="slidenum">
              <a:rPr lang="en-US" smtClean="0"/>
              <a:pPr/>
              <a:t>‹#›</a:t>
            </a:fld>
            <a:endParaRPr lang="en-US"/>
          </a:p>
        </p:txBody>
      </p:sp>
      <p:sp>
        <p:nvSpPr>
          <p:cNvPr id="15" name="Content Placeholder 2"/>
          <p:cNvSpPr>
            <a:spLocks noGrp="1"/>
          </p:cNvSpPr>
          <p:nvPr>
            <p:ph sz="half" idx="1" hasCustomPrompt="1"/>
          </p:nvPr>
        </p:nvSpPr>
        <p:spPr>
          <a:xfrm>
            <a:off x="455615" y="1203326"/>
            <a:ext cx="4006851"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6" name="Content Placeholder 2"/>
          <p:cNvSpPr>
            <a:spLocks noGrp="1"/>
          </p:cNvSpPr>
          <p:nvPr>
            <p:ph sz="half" idx="13" hasCustomPrompt="1"/>
          </p:nvPr>
        </p:nvSpPr>
        <p:spPr>
          <a:xfrm>
            <a:off x="4678363" y="1203326"/>
            <a:ext cx="4005264"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Tree>
    <p:extLst>
      <p:ext uri="{BB962C8B-B14F-4D97-AF65-F5344CB8AC3E}">
        <p14:creationId xmlns:p14="http://schemas.microsoft.com/office/powerpoint/2010/main" val="581848924"/>
      </p:ext>
    </p:extLst>
  </p:cSld>
  <p:clrMapOvr>
    <a:masterClrMapping/>
  </p:clrMapOvr>
  <p:transition spd="slow">
    <p:cove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72352" y="4824387"/>
            <a:ext cx="2133600" cy="273844"/>
          </a:xfrm>
          <a:prstGeom prst="rect">
            <a:avLst/>
          </a:prstGeo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mj-lt"/>
                <a:cs typeface="Arial" panose="020B0604020202020204" pitchFamily="34" charset="0"/>
              </a:defRPr>
            </a:lvl1pPr>
          </a:lstStyle>
          <a:p>
            <a:r>
              <a:rPr lang="en-US" dirty="0" smtClean="0"/>
              <a:t>28pt Intel Clear Headline</a:t>
            </a:r>
            <a:endParaRPr lang="en-US" dirty="0"/>
          </a:p>
        </p:txBody>
      </p:sp>
      <p:sp>
        <p:nvSpPr>
          <p:cNvPr id="9" name="Content Placeholder 8"/>
          <p:cNvSpPr>
            <a:spLocks noGrp="1"/>
          </p:cNvSpPr>
          <p:nvPr>
            <p:ph sz="quarter" idx="13" hasCustomPrompt="1"/>
          </p:nvPr>
        </p:nvSpPr>
        <p:spPr>
          <a:xfrm>
            <a:off x="455614" y="1203326"/>
            <a:ext cx="8228012" cy="3425825"/>
          </a:xfrm>
        </p:spPr>
        <p:txBody>
          <a:bodyPr/>
          <a:lstStyle>
            <a:lvl1pPr>
              <a:defRPr>
                <a:solidFill>
                  <a:srgbClr val="0071C5"/>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dirty="0" smtClean="0"/>
              <a:t>18pt Intel Clear body text</a:t>
            </a:r>
          </a:p>
          <a:p>
            <a:pPr lvl="1"/>
            <a:r>
              <a:rPr lang="en-US" dirty="0" smtClean="0"/>
              <a:t>18pt Intel Clear bullet one</a:t>
            </a:r>
          </a:p>
          <a:p>
            <a:pPr lvl="2"/>
            <a:r>
              <a:rPr lang="en-US" dirty="0" smtClean="0"/>
              <a:t>16pt Intel Clear sub-bullet</a:t>
            </a:r>
          </a:p>
          <a:p>
            <a:pPr lvl="3"/>
            <a:r>
              <a:rPr lang="en-US" dirty="0" smtClean="0"/>
              <a:t>14pt Intel Clear fourth level</a:t>
            </a:r>
          </a:p>
          <a:p>
            <a:pPr lvl="4"/>
            <a:r>
              <a:rPr lang="en-US" dirty="0" smtClean="0"/>
              <a:t>12pt Intel Clear fifth level</a:t>
            </a:r>
            <a:endParaRPr lang="en-US" dirty="0"/>
          </a:p>
        </p:txBody>
      </p:sp>
    </p:spTree>
    <p:extLst>
      <p:ext uri="{BB962C8B-B14F-4D97-AF65-F5344CB8AC3E}">
        <p14:creationId xmlns:p14="http://schemas.microsoft.com/office/powerpoint/2010/main" val="1341839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4" y="308848"/>
            <a:ext cx="8228012" cy="868680"/>
          </a:xfrm>
        </p:spPr>
        <p:txBody>
          <a:bodyPr/>
          <a:lstStyle>
            <a:lvl1pPr>
              <a:defRPr/>
            </a:lvl1pPr>
          </a:lstStyle>
          <a:p>
            <a:r>
              <a:rPr lang="en-US" dirty="0" err="1" smtClean="0"/>
              <a:t>28pt</a:t>
            </a:r>
            <a:r>
              <a:rPr lang="en-US" dirty="0" smtClean="0"/>
              <a:t> Intel Clear Light Headline</a:t>
            </a:r>
            <a:endParaRPr lang="en-US" dirty="0"/>
          </a:p>
        </p:txBody>
      </p:sp>
      <p:sp>
        <p:nvSpPr>
          <p:cNvPr id="3" name="Date Placeholder 2"/>
          <p:cNvSpPr>
            <a:spLocks noGrp="1"/>
          </p:cNvSpPr>
          <p:nvPr>
            <p:ph type="dt" sz="half" idx="10"/>
          </p:nvPr>
        </p:nvSpPr>
        <p:spPr>
          <a:xfrm>
            <a:off x="457200" y="4771776"/>
            <a:ext cx="2133600" cy="273844"/>
          </a:xfrm>
          <a:prstGeom prst="rect">
            <a:avLst/>
          </a:prstGeom>
        </p:spPr>
        <p:txBody>
          <a:bodyPr/>
          <a:lstStyle/>
          <a:p>
            <a:endParaRPr lang="en-US"/>
          </a:p>
        </p:txBody>
      </p:sp>
      <p:sp>
        <p:nvSpPr>
          <p:cNvPr id="4" name="Footer Placeholder 3"/>
          <p:cNvSpPr>
            <a:spLocks noGrp="1"/>
          </p:cNvSpPr>
          <p:nvPr>
            <p:ph type="ftr" sz="quarter" idx="11"/>
          </p:nvPr>
        </p:nvSpPr>
        <p:spPr>
          <a:xfrm>
            <a:off x="3124200" y="4767264"/>
            <a:ext cx="2895600" cy="273844"/>
          </a:xfrm>
          <a:prstGeom prst="rect">
            <a:avLst/>
          </a:prstGeom>
        </p:spPr>
        <p:txBody>
          <a:bodyPr/>
          <a:lstStyle/>
          <a:p>
            <a:r>
              <a:rPr lang="en-US" smtClean="0"/>
              <a:t>Intel Confidential</a:t>
            </a:r>
            <a:endParaRPr lang="en-US"/>
          </a:p>
        </p:txBody>
      </p:sp>
      <p:sp>
        <p:nvSpPr>
          <p:cNvPr id="5" name="Slide Number Placeholder 4"/>
          <p:cNvSpPr>
            <a:spLocks noGrp="1"/>
          </p:cNvSpPr>
          <p:nvPr>
            <p:ph type="sldNum" sz="quarter" idx="12"/>
          </p:nvPr>
        </p:nvSpPr>
        <p:spPr>
          <a:xfrm>
            <a:off x="5797932" y="4781184"/>
            <a:ext cx="2133600" cy="273844"/>
          </a:xfrm>
          <a:prstGeom prst="rect">
            <a:avLst/>
          </a:prstGeom>
        </p:spPr>
        <p:txBody>
          <a:bodyPr/>
          <a:lstStyle/>
          <a:p>
            <a:fld id="{EE2556C5-CE8C-6547-B838-EA80C61A4AF7}" type="slidenum">
              <a:rPr lang="en-US" smtClean="0"/>
              <a:pPr/>
              <a:t>‹#›</a:t>
            </a:fld>
            <a:endParaRPr lang="en-US"/>
          </a:p>
        </p:txBody>
      </p:sp>
    </p:spTree>
    <p:extLst>
      <p:ext uri="{BB962C8B-B14F-4D97-AF65-F5344CB8AC3E}">
        <p14:creationId xmlns:p14="http://schemas.microsoft.com/office/powerpoint/2010/main" val="2791996333"/>
      </p:ext>
    </p:extLst>
  </p:cSld>
  <p:clrMapOvr>
    <a:masterClrMapping/>
  </p:clrMapOvr>
  <p:transition spd="slow">
    <p:cove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48345" y="4914889"/>
            <a:ext cx="128240" cy="123111"/>
          </a:xfrm>
          <a:prstGeom prst="rect">
            <a:avLst/>
          </a:prstGeom>
        </p:spPr>
        <p:txBody>
          <a:bodyPr/>
          <a:lstStyle/>
          <a:p>
            <a:pPr eaLnBrk="0" fontAlgn="base" hangingPunct="0">
              <a:spcBef>
                <a:spcPct val="50000"/>
              </a:spcBef>
              <a:spcAft>
                <a:spcPct val="0"/>
              </a:spcAft>
            </a:pPr>
            <a:fld id="{FD44707B-D922-47D5-BD24-D96E91B70543}" type="slidenum">
              <a:rPr lang="en-US" sz="1350" kern="1200" smtClean="0">
                <a:solidFill>
                  <a:prstClr val="white"/>
                </a:solidFill>
                <a:latin typeface="Intel Clear"/>
                <a:ea typeface="+mn-ea"/>
                <a:cs typeface="+mn-cs"/>
              </a:rPr>
              <a:pPr eaLnBrk="0" fontAlgn="base" hangingPunct="0">
                <a:spcBef>
                  <a:spcPct val="50000"/>
                </a:spcBef>
                <a:spcAft>
                  <a:spcPct val="0"/>
                </a:spcAft>
              </a:pPr>
              <a:t>‹#›</a:t>
            </a:fld>
            <a:endParaRPr lang="en-US" sz="1350" kern="1200" dirty="0">
              <a:solidFill>
                <a:prstClr val="white"/>
              </a:solidFill>
              <a:latin typeface="Intel Clear"/>
              <a:ea typeface="+mn-ea"/>
              <a:cs typeface="+mn-cs"/>
            </a:endParaRPr>
          </a:p>
        </p:txBody>
      </p:sp>
    </p:spTree>
    <p:extLst>
      <p:ext uri="{BB962C8B-B14F-4D97-AF65-F5344CB8AC3E}">
        <p14:creationId xmlns:p14="http://schemas.microsoft.com/office/powerpoint/2010/main" val="12738381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ll">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291703" y="231665"/>
            <a:ext cx="8498681" cy="674031"/>
          </a:xfrm>
        </p:spPr>
        <p:txBody>
          <a:bodyPr wrap="square" anchor="b" anchorCtr="0">
            <a:spAutoFit/>
          </a:bodyPr>
          <a:lstStyle>
            <a:lvl1pPr algn="l">
              <a:lnSpc>
                <a:spcPct val="70000"/>
              </a:lnSpc>
              <a:defRPr sz="54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925183" y="2303175"/>
            <a:ext cx="7865202" cy="2169825"/>
          </a:xfrm>
        </p:spPr>
        <p:txBody>
          <a:bodyPr wrap="square">
            <a:spAutoFit/>
          </a:bodyPr>
          <a:lstStyle>
            <a:lvl1pPr marL="257175" indent="-257175">
              <a:lnSpc>
                <a:spcPct val="150000"/>
              </a:lnSpc>
              <a:spcBef>
                <a:spcPts val="0"/>
              </a:spcBef>
              <a:buClr>
                <a:schemeClr val="accent2">
                  <a:lumMod val="40000"/>
                  <a:lumOff val="60000"/>
                </a:schemeClr>
              </a:buClr>
              <a:buFont typeface="Arial" panose="020B0604020202020204" pitchFamily="34" charset="0"/>
              <a:buChar char="•"/>
              <a:defRPr sz="1800">
                <a:solidFill>
                  <a:schemeClr val="accent2">
                    <a:lumMod val="40000"/>
                    <a:lumOff val="60000"/>
                  </a:schemeClr>
                </a:solidFill>
              </a:defRPr>
            </a:lvl1pPr>
            <a:lvl2pPr>
              <a:lnSpc>
                <a:spcPct val="150000"/>
              </a:lnSpc>
              <a:spcBef>
                <a:spcPts val="0"/>
              </a:spcBef>
              <a:buClr>
                <a:schemeClr val="accent2">
                  <a:lumMod val="40000"/>
                  <a:lumOff val="60000"/>
                </a:schemeClr>
              </a:buClr>
              <a:defRPr sz="1800">
                <a:solidFill>
                  <a:schemeClr val="accent2">
                    <a:lumMod val="40000"/>
                    <a:lumOff val="60000"/>
                  </a:schemeClr>
                </a:solidFill>
              </a:defRPr>
            </a:lvl2pPr>
            <a:lvl3pPr>
              <a:lnSpc>
                <a:spcPct val="150000"/>
              </a:lnSpc>
              <a:spcBef>
                <a:spcPts val="0"/>
              </a:spcBef>
              <a:buClr>
                <a:schemeClr val="accent2">
                  <a:lumMod val="40000"/>
                  <a:lumOff val="60000"/>
                </a:schemeClr>
              </a:buClr>
              <a:defRPr sz="1800">
                <a:solidFill>
                  <a:schemeClr val="accent2">
                    <a:lumMod val="40000"/>
                    <a:lumOff val="60000"/>
                  </a:schemeClr>
                </a:solidFill>
              </a:defRPr>
            </a:lvl3pPr>
            <a:lvl4pPr>
              <a:lnSpc>
                <a:spcPct val="150000"/>
              </a:lnSpc>
              <a:spcBef>
                <a:spcPts val="0"/>
              </a:spcBef>
              <a:buClr>
                <a:schemeClr val="accent2">
                  <a:lumMod val="40000"/>
                  <a:lumOff val="60000"/>
                </a:schemeClr>
              </a:buClr>
              <a:defRPr sz="1800">
                <a:solidFill>
                  <a:schemeClr val="accent2">
                    <a:lumMod val="40000"/>
                    <a:lumOff val="60000"/>
                  </a:schemeClr>
                </a:solidFill>
              </a:defRPr>
            </a:lvl4pPr>
            <a:lvl5pPr>
              <a:lnSpc>
                <a:spcPct val="150000"/>
              </a:lnSpc>
              <a:spcBef>
                <a:spcPts val="0"/>
              </a:spcBef>
              <a:buClr>
                <a:schemeClr val="accent2">
                  <a:lumMod val="40000"/>
                  <a:lumOff val="60000"/>
                </a:schemeClr>
              </a:buClr>
              <a:defRPr sz="1800">
                <a:solidFill>
                  <a:schemeClr val="accent2">
                    <a:lumMod val="40000"/>
                    <a:lumOff val="60000"/>
                  </a:schemeClr>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Slide Number Placeholder 1"/>
          <p:cNvSpPr>
            <a:spLocks noGrp="1"/>
          </p:cNvSpPr>
          <p:nvPr>
            <p:ph type="sldNum" sz="quarter" idx="12"/>
          </p:nvPr>
        </p:nvSpPr>
        <p:spPr>
          <a:xfrm>
            <a:off x="8848345" y="4914889"/>
            <a:ext cx="128240" cy="123111"/>
          </a:xfrm>
          <a:prstGeom prst="rect">
            <a:avLst/>
          </a:prstGeom>
        </p:spPr>
        <p:txBody>
          <a:bodyPr/>
          <a:lstStyle/>
          <a:p>
            <a:pPr eaLnBrk="0" fontAlgn="base" hangingPunct="0">
              <a:spcBef>
                <a:spcPct val="50000"/>
              </a:spcBef>
              <a:spcAft>
                <a:spcPct val="0"/>
              </a:spcAft>
            </a:pPr>
            <a:fld id="{FD44707B-D922-47D5-BD24-D96E91B70543}" type="slidenum">
              <a:rPr lang="en-US" sz="1350" kern="1200" smtClean="0">
                <a:solidFill>
                  <a:prstClr val="white"/>
                </a:solidFill>
                <a:latin typeface="Intel Clear"/>
                <a:ea typeface="+mn-ea"/>
                <a:cs typeface="+mn-cs"/>
              </a:rPr>
              <a:pPr eaLnBrk="0" fontAlgn="base" hangingPunct="0">
                <a:spcBef>
                  <a:spcPct val="50000"/>
                </a:spcBef>
                <a:spcAft>
                  <a:spcPct val="0"/>
                </a:spcAft>
              </a:pPr>
              <a:t>‹#›</a:t>
            </a:fld>
            <a:endParaRPr lang="en-US" sz="1350" kern="1200" dirty="0">
              <a:solidFill>
                <a:prstClr val="white"/>
              </a:solidFill>
              <a:latin typeface="Intel Clear"/>
              <a:ea typeface="+mn-ea"/>
              <a:cs typeface="+mn-cs"/>
            </a:endParaRPr>
          </a:p>
        </p:txBody>
      </p:sp>
      <p:sp>
        <p:nvSpPr>
          <p:cNvPr id="10" name="Text Placeholder 9"/>
          <p:cNvSpPr>
            <a:spLocks noGrp="1"/>
          </p:cNvSpPr>
          <p:nvPr>
            <p:ph type="body" sz="quarter" idx="13" hasCustomPrompt="1"/>
          </p:nvPr>
        </p:nvSpPr>
        <p:spPr>
          <a:xfrm>
            <a:off x="291704" y="1410892"/>
            <a:ext cx="8498681" cy="821531"/>
          </a:xfrm>
        </p:spPr>
        <p:txBody>
          <a:bodyPr/>
          <a:lstStyle>
            <a:lvl1pPr>
              <a:defRPr sz="3000" baseline="0">
                <a:solidFill>
                  <a:srgbClr val="F3D54E"/>
                </a:solidFill>
              </a:defRPr>
            </a:lvl1pPr>
          </a:lstStyle>
          <a:p>
            <a:pPr lvl="0"/>
            <a:r>
              <a:rPr lang="en-US" dirty="0" smtClean="0"/>
              <a:t>Insert Poll Question here…</a:t>
            </a:r>
            <a:endParaRPr lang="en-US" dirty="0"/>
          </a:p>
        </p:txBody>
      </p:sp>
    </p:spTree>
    <p:extLst>
      <p:ext uri="{BB962C8B-B14F-4D97-AF65-F5344CB8AC3E}">
        <p14:creationId xmlns:p14="http://schemas.microsoft.com/office/powerpoint/2010/main" val="28900152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hoto Section Header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53963" y="2658593"/>
            <a:ext cx="8436075" cy="674031"/>
          </a:xfrm>
        </p:spPr>
        <p:txBody>
          <a:bodyPr anchor="t" anchorCtr="0">
            <a:spAutoFit/>
          </a:bodyPr>
          <a:lstStyle>
            <a:lvl1pPr algn="l">
              <a:lnSpc>
                <a:spcPct val="70000"/>
              </a:lnSpc>
              <a:defRPr sz="54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353963" y="3332625"/>
            <a:ext cx="8436075" cy="1200329"/>
          </a:xfrm>
        </p:spPr>
        <p:txBody>
          <a:bodyPr>
            <a:spAutoFit/>
          </a:bodyPr>
          <a:lstStyle>
            <a:lvl1pPr>
              <a:spcBef>
                <a:spcPts val="0"/>
              </a:spcBef>
              <a:buClr>
                <a:schemeClr val="accent2">
                  <a:lumMod val="40000"/>
                  <a:lumOff val="60000"/>
                </a:schemeClr>
              </a:buClr>
              <a:defRPr sz="1600">
                <a:solidFill>
                  <a:schemeClr val="accent2">
                    <a:lumMod val="40000"/>
                    <a:lumOff val="60000"/>
                  </a:schemeClr>
                </a:solidFill>
              </a:defRPr>
            </a:lvl1pPr>
            <a:lvl2pPr>
              <a:spcBef>
                <a:spcPts val="0"/>
              </a:spcBef>
              <a:buClr>
                <a:schemeClr val="accent2">
                  <a:lumMod val="40000"/>
                  <a:lumOff val="60000"/>
                </a:schemeClr>
              </a:buClr>
              <a:defRPr sz="1400">
                <a:solidFill>
                  <a:schemeClr val="accent2">
                    <a:lumMod val="40000"/>
                    <a:lumOff val="60000"/>
                  </a:schemeClr>
                </a:solidFill>
              </a:defRPr>
            </a:lvl2pPr>
            <a:lvl3pPr>
              <a:spcBef>
                <a:spcPts val="0"/>
              </a:spcBef>
              <a:buClr>
                <a:schemeClr val="accent2">
                  <a:lumMod val="40000"/>
                  <a:lumOff val="60000"/>
                </a:schemeClr>
              </a:buClr>
              <a:defRPr sz="1400">
                <a:solidFill>
                  <a:schemeClr val="accent2">
                    <a:lumMod val="40000"/>
                    <a:lumOff val="60000"/>
                  </a:schemeClr>
                </a:solidFill>
              </a:defRPr>
            </a:lvl3pPr>
            <a:lvl4pPr>
              <a:spcBef>
                <a:spcPts val="0"/>
              </a:spcBef>
              <a:buClr>
                <a:schemeClr val="accent2">
                  <a:lumMod val="40000"/>
                  <a:lumOff val="60000"/>
                </a:schemeClr>
              </a:buClr>
              <a:defRPr sz="1400">
                <a:solidFill>
                  <a:schemeClr val="accent2">
                    <a:lumMod val="40000"/>
                    <a:lumOff val="60000"/>
                  </a:schemeClr>
                </a:solidFill>
              </a:defRPr>
            </a:lvl4pPr>
            <a:lvl5pPr>
              <a:spcBef>
                <a:spcPts val="0"/>
              </a:spcBef>
              <a:buClr>
                <a:schemeClr val="accent2">
                  <a:lumMod val="40000"/>
                  <a:lumOff val="60000"/>
                </a:schemeClr>
              </a:buClr>
              <a:defRPr sz="1400">
                <a:solidFill>
                  <a:schemeClr val="accent2">
                    <a:lumMod val="40000"/>
                    <a:lumOff val="60000"/>
                  </a:schemeClr>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Picture Placeholder 14"/>
          <p:cNvSpPr>
            <a:spLocks noGrp="1"/>
          </p:cNvSpPr>
          <p:nvPr>
            <p:ph type="pic" sz="quarter" idx="12"/>
          </p:nvPr>
        </p:nvSpPr>
        <p:spPr>
          <a:xfrm>
            <a:off x="0" y="0"/>
            <a:ext cx="9144000" cy="2574132"/>
          </a:xfrm>
        </p:spPr>
        <p:txBody>
          <a:bodyPr/>
          <a:lstStyle>
            <a:lvl1pPr>
              <a:defRPr>
                <a:solidFill>
                  <a:schemeClr val="tx1"/>
                </a:solidFill>
              </a:defRPr>
            </a:lvl1pPr>
          </a:lstStyle>
          <a:p>
            <a:endParaRPr lang="en-US" dirty="0"/>
          </a:p>
        </p:txBody>
      </p:sp>
      <p:sp>
        <p:nvSpPr>
          <p:cNvPr id="2" name="Slide Number Placeholder 1"/>
          <p:cNvSpPr>
            <a:spLocks noGrp="1"/>
          </p:cNvSpPr>
          <p:nvPr>
            <p:ph type="sldNum" sz="quarter" idx="13"/>
          </p:nvPr>
        </p:nvSpPr>
        <p:spPr>
          <a:xfrm>
            <a:off x="8848345" y="4914889"/>
            <a:ext cx="128240" cy="123111"/>
          </a:xfrm>
          <a:prstGeom prst="rect">
            <a:avLst/>
          </a:prstGeom>
        </p:spPr>
        <p:txBody>
          <a:bodyPr/>
          <a:lstStyle/>
          <a:p>
            <a:pPr eaLnBrk="0" fontAlgn="base" hangingPunct="0">
              <a:spcBef>
                <a:spcPct val="50000"/>
              </a:spcBef>
              <a:spcAft>
                <a:spcPct val="0"/>
              </a:spcAft>
            </a:pPr>
            <a:fld id="{FD44707B-D922-47D5-BD24-D96E91B70543}" type="slidenum">
              <a:rPr lang="en-US" sz="1350" kern="1200" smtClean="0">
                <a:solidFill>
                  <a:prstClr val="white"/>
                </a:solidFill>
                <a:latin typeface="Intel Clear"/>
                <a:ea typeface="+mn-ea"/>
                <a:cs typeface="+mn-cs"/>
              </a:rPr>
              <a:pPr eaLnBrk="0" fontAlgn="base" hangingPunct="0">
                <a:spcBef>
                  <a:spcPct val="50000"/>
                </a:spcBef>
                <a:spcAft>
                  <a:spcPct val="0"/>
                </a:spcAft>
              </a:pPr>
              <a:t>‹#›</a:t>
            </a:fld>
            <a:endParaRPr lang="en-US" sz="1350" kern="1200" dirty="0">
              <a:solidFill>
                <a:prstClr val="white"/>
              </a:solidFill>
              <a:latin typeface="Intel Clear"/>
              <a:ea typeface="+mn-ea"/>
              <a:cs typeface="+mn-cs"/>
            </a:endParaRPr>
          </a:p>
        </p:txBody>
      </p:sp>
    </p:spTree>
    <p:extLst>
      <p:ext uri="{BB962C8B-B14F-4D97-AF65-F5344CB8AC3E}">
        <p14:creationId xmlns:p14="http://schemas.microsoft.com/office/powerpoint/2010/main" val="17387886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9" name="Rectangle 7"/>
          <p:cNvSpPr/>
          <p:nvPr userDrawn="1"/>
        </p:nvSpPr>
        <p:spPr>
          <a:xfrm>
            <a:off x="0" y="0"/>
            <a:ext cx="9144000" cy="5143500"/>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a:solidFill>
                <a:prstClr val="white"/>
              </a:solidFill>
            </a:endParaRPr>
          </a:p>
        </p:txBody>
      </p:sp>
      <p:grpSp>
        <p:nvGrpSpPr>
          <p:cNvPr id="11" name="Group 10"/>
          <p:cNvGrpSpPr/>
          <p:nvPr userDrawn="1"/>
        </p:nvGrpSpPr>
        <p:grpSpPr>
          <a:xfrm>
            <a:off x="3517585" y="1875130"/>
            <a:ext cx="2108834" cy="1389888"/>
            <a:chOff x="451796" y="386081"/>
            <a:chExt cx="1249194" cy="823318"/>
          </a:xfrm>
        </p:grpSpPr>
        <p:sp>
          <p:nvSpPr>
            <p:cNvPr id="12"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kern="1200">
                <a:solidFill>
                  <a:prstClr val="white"/>
                </a:solidFill>
                <a:latin typeface="Intel Clear"/>
                <a:ea typeface="+mn-ea"/>
                <a:cs typeface="+mn-cs"/>
              </a:endParaRPr>
            </a:p>
          </p:txBody>
        </p:sp>
        <p:sp>
          <p:nvSpPr>
            <p:cNvPr id="13"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kern="1200">
                <a:solidFill>
                  <a:prstClr val="white"/>
                </a:solidFill>
                <a:latin typeface="Intel Clear"/>
                <a:ea typeface="+mn-ea"/>
                <a:cs typeface="+mn-cs"/>
              </a:endParaRPr>
            </a:p>
          </p:txBody>
        </p:sp>
      </p:grpSp>
    </p:spTree>
    <p:extLst>
      <p:ext uri="{BB962C8B-B14F-4D97-AF65-F5344CB8AC3E}">
        <p14:creationId xmlns:p14="http://schemas.microsoft.com/office/powerpoint/2010/main" val="32956704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Text Content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353964" y="4620839"/>
            <a:ext cx="8436076" cy="184666"/>
          </a:xfrm>
        </p:spPr>
        <p:txBody>
          <a:bodyPr wrap="square" anchor="b" anchorCtr="0">
            <a:spAutoFit/>
          </a:bodyPr>
          <a:lstStyle>
            <a:lvl1pPr marL="0" indent="0">
              <a:lnSpc>
                <a:spcPct val="75000"/>
              </a:lnSpc>
              <a:spcBef>
                <a:spcPts val="0"/>
              </a:spcBef>
              <a:buFont typeface="Arial" pitchFamily="34" charset="0"/>
              <a:buNone/>
              <a:defRPr sz="800">
                <a:solidFill>
                  <a:schemeClr val="tx1">
                    <a:lumMod val="75000"/>
                  </a:schemeClr>
                </a:solidFill>
                <a:latin typeface="+mn-lt"/>
              </a:defRPr>
            </a:lvl1pPr>
            <a:lvl2pPr marL="171442" indent="-114294">
              <a:defRPr sz="900"/>
            </a:lvl2pPr>
            <a:lvl3pPr marL="342884" indent="-114294">
              <a:defRPr sz="900"/>
            </a:lvl3pPr>
            <a:lvl4pPr marL="514325" indent="-114294">
              <a:defRPr sz="900"/>
            </a:lvl4pPr>
            <a:lvl5pPr marL="685766" indent="-114294">
              <a:defRPr sz="9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8848345" y="4914889"/>
            <a:ext cx="128240" cy="123111"/>
          </a:xfrm>
          <a:prstGeom prst="rect">
            <a:avLst/>
          </a:prstGeom>
        </p:spPr>
        <p:txBody>
          <a:bodyPr/>
          <a:lstStyle/>
          <a:p>
            <a:pPr eaLnBrk="0" fontAlgn="base" hangingPunct="0">
              <a:spcBef>
                <a:spcPct val="50000"/>
              </a:spcBef>
              <a:spcAft>
                <a:spcPct val="0"/>
              </a:spcAft>
            </a:pPr>
            <a:fld id="{FD44707B-D922-47D5-BD24-D96E91B70543}" type="slidenum">
              <a:rPr lang="en-US" sz="1350" kern="1200" smtClean="0">
                <a:solidFill>
                  <a:prstClr val="white"/>
                </a:solidFill>
                <a:latin typeface="Intel Clear"/>
                <a:ea typeface="+mn-ea"/>
                <a:cs typeface="+mn-cs"/>
              </a:rPr>
              <a:pPr eaLnBrk="0" fontAlgn="base" hangingPunct="0">
                <a:spcBef>
                  <a:spcPct val="50000"/>
                </a:spcBef>
                <a:spcAft>
                  <a:spcPct val="0"/>
                </a:spcAft>
              </a:pPr>
              <a:t>‹#›</a:t>
            </a:fld>
            <a:endParaRPr lang="en-US" sz="1350" kern="1200" dirty="0">
              <a:solidFill>
                <a:prstClr val="white"/>
              </a:solidFill>
              <a:latin typeface="Intel Clear"/>
              <a:ea typeface="+mn-ea"/>
              <a:cs typeface="+mn-cs"/>
            </a:endParaRPr>
          </a:p>
        </p:txBody>
      </p:sp>
      <p:sp>
        <p:nvSpPr>
          <p:cNvPr id="5" name="Content Placeholder 4"/>
          <p:cNvSpPr>
            <a:spLocks noGrp="1"/>
          </p:cNvSpPr>
          <p:nvPr>
            <p:ph sz="quarter" idx="15"/>
          </p:nvPr>
        </p:nvSpPr>
        <p:spPr>
          <a:xfrm>
            <a:off x="353963" y="925117"/>
            <a:ext cx="8436422" cy="3487340"/>
          </a:xfrm>
        </p:spPr>
        <p:txBody>
          <a:bodyPr/>
          <a:lstStyle>
            <a:lvl1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2pPr>
            <a:lvl3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3pPr>
            <a:lvl4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4pPr>
            <a:lvl5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304512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353964" y="4620839"/>
            <a:ext cx="8436076" cy="184666"/>
          </a:xfrm>
        </p:spPr>
        <p:txBody>
          <a:bodyPr wrap="square" anchor="b" anchorCtr="0">
            <a:spAutoFit/>
          </a:bodyPr>
          <a:lstStyle>
            <a:lvl1pPr marL="0" indent="0">
              <a:lnSpc>
                <a:spcPct val="75000"/>
              </a:lnSpc>
              <a:spcBef>
                <a:spcPts val="0"/>
              </a:spcBef>
              <a:buFont typeface="Arial" pitchFamily="34" charset="0"/>
              <a:buNone/>
              <a:defRPr sz="800">
                <a:solidFill>
                  <a:schemeClr val="tx1">
                    <a:lumMod val="75000"/>
                  </a:schemeClr>
                </a:solidFill>
                <a:latin typeface="+mn-lt"/>
              </a:defRPr>
            </a:lvl1pPr>
            <a:lvl2pPr marL="171442" indent="-114294">
              <a:defRPr sz="900"/>
            </a:lvl2pPr>
            <a:lvl3pPr marL="342884" indent="-114294">
              <a:defRPr sz="900"/>
            </a:lvl3pPr>
            <a:lvl4pPr marL="514325" indent="-114294">
              <a:defRPr sz="900"/>
            </a:lvl4pPr>
            <a:lvl5pPr marL="685766" indent="-114294">
              <a:defRPr sz="9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8848345" y="4914889"/>
            <a:ext cx="128240" cy="123111"/>
          </a:xfrm>
          <a:prstGeom prst="rect">
            <a:avLst/>
          </a:prstGeom>
        </p:spPr>
        <p:txBody>
          <a:bodyPr/>
          <a:lstStyle/>
          <a:p>
            <a:pPr eaLnBrk="0" fontAlgn="base" hangingPunct="0">
              <a:spcBef>
                <a:spcPct val="50000"/>
              </a:spcBef>
              <a:spcAft>
                <a:spcPct val="0"/>
              </a:spcAft>
            </a:pPr>
            <a:fld id="{FD44707B-D922-47D5-BD24-D96E91B70543}" type="slidenum">
              <a:rPr lang="en-US" sz="1350" kern="1200" smtClean="0">
                <a:solidFill>
                  <a:prstClr val="white"/>
                </a:solidFill>
                <a:latin typeface="Intel Clear"/>
                <a:ea typeface="+mn-ea"/>
              </a:rPr>
              <a:pPr eaLnBrk="0" fontAlgn="base" hangingPunct="0">
                <a:spcBef>
                  <a:spcPct val="50000"/>
                </a:spcBef>
                <a:spcAft>
                  <a:spcPct val="0"/>
                </a:spcAft>
              </a:pPr>
              <a:t>‹#›</a:t>
            </a:fld>
            <a:endParaRPr lang="en-US" sz="1350" kern="1200" dirty="0">
              <a:solidFill>
                <a:prstClr val="white"/>
              </a:solidFill>
              <a:latin typeface="Intel Clear"/>
              <a:ea typeface="+mn-ea"/>
            </a:endParaRPr>
          </a:p>
        </p:txBody>
      </p:sp>
    </p:spTree>
    <p:extLst>
      <p:ext uri="{BB962C8B-B14F-4D97-AF65-F5344CB8AC3E}">
        <p14:creationId xmlns:p14="http://schemas.microsoft.com/office/powerpoint/2010/main" val="10080010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48345" y="4914889"/>
            <a:ext cx="128240" cy="123111"/>
          </a:xfrm>
          <a:prstGeom prst="rect">
            <a:avLst/>
          </a:prstGeom>
        </p:spPr>
        <p:txBody>
          <a:bodyPr/>
          <a:lstStyle/>
          <a:p>
            <a:pPr eaLnBrk="0" fontAlgn="base" hangingPunct="0">
              <a:spcBef>
                <a:spcPct val="50000"/>
              </a:spcBef>
              <a:spcAft>
                <a:spcPct val="0"/>
              </a:spcAft>
            </a:pPr>
            <a:fld id="{FD44707B-D922-47D5-BD24-D96E91B70543}" type="slidenum">
              <a:rPr lang="en-US" sz="1350" kern="1200" smtClean="0">
                <a:solidFill>
                  <a:prstClr val="white"/>
                </a:solidFill>
                <a:latin typeface="Intel Clear"/>
                <a:ea typeface="+mn-ea"/>
              </a:rPr>
              <a:pPr eaLnBrk="0" fontAlgn="base" hangingPunct="0">
                <a:spcBef>
                  <a:spcPct val="50000"/>
                </a:spcBef>
                <a:spcAft>
                  <a:spcPct val="0"/>
                </a:spcAft>
              </a:pPr>
              <a:t>‹#›</a:t>
            </a:fld>
            <a:endParaRPr lang="en-US" sz="1350" kern="1200" dirty="0">
              <a:solidFill>
                <a:prstClr val="white"/>
              </a:solidFill>
              <a:latin typeface="Intel Clear"/>
              <a:ea typeface="+mn-ea"/>
            </a:endParaRPr>
          </a:p>
        </p:txBody>
      </p:sp>
    </p:spTree>
    <p:extLst>
      <p:ext uri="{BB962C8B-B14F-4D97-AF65-F5344CB8AC3E}">
        <p14:creationId xmlns:p14="http://schemas.microsoft.com/office/powerpoint/2010/main" val="28173088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oll">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291703" y="231665"/>
            <a:ext cx="8498681" cy="674031"/>
          </a:xfrm>
        </p:spPr>
        <p:txBody>
          <a:bodyPr wrap="square" anchor="b" anchorCtr="0">
            <a:spAutoFit/>
          </a:bodyPr>
          <a:lstStyle>
            <a:lvl1pPr algn="l">
              <a:lnSpc>
                <a:spcPct val="70000"/>
              </a:lnSpc>
              <a:defRPr sz="54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925183" y="2303175"/>
            <a:ext cx="7865202" cy="2169825"/>
          </a:xfrm>
        </p:spPr>
        <p:txBody>
          <a:bodyPr wrap="square">
            <a:spAutoFit/>
          </a:bodyPr>
          <a:lstStyle>
            <a:lvl1pPr marL="257175" indent="-257175">
              <a:lnSpc>
                <a:spcPct val="150000"/>
              </a:lnSpc>
              <a:spcBef>
                <a:spcPts val="0"/>
              </a:spcBef>
              <a:buClr>
                <a:schemeClr val="accent2">
                  <a:lumMod val="40000"/>
                  <a:lumOff val="60000"/>
                </a:schemeClr>
              </a:buClr>
              <a:buFont typeface="Arial" panose="020B0604020202020204" pitchFamily="34" charset="0"/>
              <a:buChar char="•"/>
              <a:defRPr sz="1800">
                <a:solidFill>
                  <a:schemeClr val="accent2">
                    <a:lumMod val="40000"/>
                    <a:lumOff val="60000"/>
                  </a:schemeClr>
                </a:solidFill>
              </a:defRPr>
            </a:lvl1pPr>
            <a:lvl2pPr>
              <a:lnSpc>
                <a:spcPct val="150000"/>
              </a:lnSpc>
              <a:spcBef>
                <a:spcPts val="0"/>
              </a:spcBef>
              <a:buClr>
                <a:schemeClr val="accent2">
                  <a:lumMod val="40000"/>
                  <a:lumOff val="60000"/>
                </a:schemeClr>
              </a:buClr>
              <a:defRPr sz="1800">
                <a:solidFill>
                  <a:schemeClr val="accent2">
                    <a:lumMod val="40000"/>
                    <a:lumOff val="60000"/>
                  </a:schemeClr>
                </a:solidFill>
              </a:defRPr>
            </a:lvl2pPr>
            <a:lvl3pPr>
              <a:lnSpc>
                <a:spcPct val="150000"/>
              </a:lnSpc>
              <a:spcBef>
                <a:spcPts val="0"/>
              </a:spcBef>
              <a:buClr>
                <a:schemeClr val="accent2">
                  <a:lumMod val="40000"/>
                  <a:lumOff val="60000"/>
                </a:schemeClr>
              </a:buClr>
              <a:defRPr sz="1800">
                <a:solidFill>
                  <a:schemeClr val="accent2">
                    <a:lumMod val="40000"/>
                    <a:lumOff val="60000"/>
                  </a:schemeClr>
                </a:solidFill>
              </a:defRPr>
            </a:lvl3pPr>
            <a:lvl4pPr>
              <a:lnSpc>
                <a:spcPct val="150000"/>
              </a:lnSpc>
              <a:spcBef>
                <a:spcPts val="0"/>
              </a:spcBef>
              <a:buClr>
                <a:schemeClr val="accent2">
                  <a:lumMod val="40000"/>
                  <a:lumOff val="60000"/>
                </a:schemeClr>
              </a:buClr>
              <a:defRPr sz="1800">
                <a:solidFill>
                  <a:schemeClr val="accent2">
                    <a:lumMod val="40000"/>
                    <a:lumOff val="60000"/>
                  </a:schemeClr>
                </a:solidFill>
              </a:defRPr>
            </a:lvl4pPr>
            <a:lvl5pPr>
              <a:lnSpc>
                <a:spcPct val="150000"/>
              </a:lnSpc>
              <a:spcBef>
                <a:spcPts val="0"/>
              </a:spcBef>
              <a:buClr>
                <a:schemeClr val="accent2">
                  <a:lumMod val="40000"/>
                  <a:lumOff val="60000"/>
                </a:schemeClr>
              </a:buClr>
              <a:defRPr sz="1800">
                <a:solidFill>
                  <a:schemeClr val="accent2">
                    <a:lumMod val="40000"/>
                    <a:lumOff val="60000"/>
                  </a:schemeClr>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Slide Number Placeholder 1"/>
          <p:cNvSpPr>
            <a:spLocks noGrp="1"/>
          </p:cNvSpPr>
          <p:nvPr>
            <p:ph type="sldNum" sz="quarter" idx="12"/>
          </p:nvPr>
        </p:nvSpPr>
        <p:spPr>
          <a:xfrm>
            <a:off x="8848345" y="4914889"/>
            <a:ext cx="128240" cy="123111"/>
          </a:xfrm>
          <a:prstGeom prst="rect">
            <a:avLst/>
          </a:prstGeom>
        </p:spPr>
        <p:txBody>
          <a:bodyPr/>
          <a:lstStyle/>
          <a:p>
            <a:pPr eaLnBrk="0" fontAlgn="base" hangingPunct="0">
              <a:spcBef>
                <a:spcPct val="50000"/>
              </a:spcBef>
              <a:spcAft>
                <a:spcPct val="0"/>
              </a:spcAft>
            </a:pPr>
            <a:fld id="{FD44707B-D922-47D5-BD24-D96E91B70543}" type="slidenum">
              <a:rPr lang="en-US" sz="1350" kern="1200" smtClean="0">
                <a:solidFill>
                  <a:prstClr val="white"/>
                </a:solidFill>
                <a:latin typeface="Intel Clear"/>
                <a:ea typeface="+mn-ea"/>
              </a:rPr>
              <a:pPr eaLnBrk="0" fontAlgn="base" hangingPunct="0">
                <a:spcBef>
                  <a:spcPct val="50000"/>
                </a:spcBef>
                <a:spcAft>
                  <a:spcPct val="0"/>
                </a:spcAft>
              </a:pPr>
              <a:t>‹#›</a:t>
            </a:fld>
            <a:endParaRPr lang="en-US" sz="1350" kern="1200" dirty="0">
              <a:solidFill>
                <a:prstClr val="white"/>
              </a:solidFill>
              <a:latin typeface="Intel Clear"/>
              <a:ea typeface="+mn-ea"/>
            </a:endParaRPr>
          </a:p>
        </p:txBody>
      </p:sp>
      <p:sp>
        <p:nvSpPr>
          <p:cNvPr id="10" name="Text Placeholder 9"/>
          <p:cNvSpPr>
            <a:spLocks noGrp="1"/>
          </p:cNvSpPr>
          <p:nvPr>
            <p:ph type="body" sz="quarter" idx="13" hasCustomPrompt="1"/>
          </p:nvPr>
        </p:nvSpPr>
        <p:spPr>
          <a:xfrm>
            <a:off x="291704" y="1410892"/>
            <a:ext cx="8498681" cy="821531"/>
          </a:xfrm>
        </p:spPr>
        <p:txBody>
          <a:bodyPr/>
          <a:lstStyle>
            <a:lvl1pPr>
              <a:defRPr sz="3000" baseline="0">
                <a:solidFill>
                  <a:srgbClr val="F3D54E"/>
                </a:solidFill>
              </a:defRPr>
            </a:lvl1pPr>
          </a:lstStyle>
          <a:p>
            <a:pPr lvl="0"/>
            <a:r>
              <a:rPr lang="en-US" dirty="0" smtClean="0"/>
              <a:t>Insert Poll Question here…</a:t>
            </a:r>
            <a:endParaRPr lang="en-US" dirty="0"/>
          </a:p>
        </p:txBody>
      </p:sp>
    </p:spTree>
    <p:extLst>
      <p:ext uri="{BB962C8B-B14F-4D97-AF65-F5344CB8AC3E}">
        <p14:creationId xmlns:p14="http://schemas.microsoft.com/office/powerpoint/2010/main" val="1298567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7"/>
          <p:cNvSpPr/>
          <p:nvPr/>
        </p:nvSpPr>
        <p:spPr>
          <a:xfrm>
            <a:off x="0" y="4805172"/>
            <a:ext cx="9144000" cy="338328"/>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a:solidFill>
                <a:prstClr val="white"/>
              </a:solidFill>
            </a:endParaRPr>
          </a:p>
        </p:txBody>
      </p:sp>
      <p:cxnSp>
        <p:nvCxnSpPr>
          <p:cNvPr id="10" name="Straight Connector 9"/>
          <p:cNvCxnSpPr/>
          <p:nvPr/>
        </p:nvCxnSpPr>
        <p:spPr>
          <a:xfrm>
            <a:off x="8725284" y="4887148"/>
            <a:ext cx="0" cy="178594"/>
          </a:xfrm>
          <a:prstGeom prst="line">
            <a:avLst/>
          </a:prstGeom>
          <a:ln w="3175">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353964" y="228527"/>
            <a:ext cx="8436076" cy="566309"/>
          </a:xfrm>
          <a:prstGeom prst="rect">
            <a:avLst/>
          </a:prstGeom>
        </p:spPr>
        <p:txBody>
          <a:bodyPr vert="horz" lIns="91440" tIns="45720" rIns="91440" bIns="4572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53964" y="1168844"/>
            <a:ext cx="8436076" cy="321383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5" name="Group 14"/>
          <p:cNvGrpSpPr/>
          <p:nvPr/>
        </p:nvGrpSpPr>
        <p:grpSpPr>
          <a:xfrm>
            <a:off x="8270974" y="4865094"/>
            <a:ext cx="339404" cy="223694"/>
            <a:chOff x="451796" y="386081"/>
            <a:chExt cx="1249194" cy="823318"/>
          </a:xfrm>
        </p:grpSpPr>
        <p:sp>
          <p:nvSpPr>
            <p:cNvPr id="16"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kern="1200">
                <a:solidFill>
                  <a:prstClr val="black"/>
                </a:solidFill>
                <a:latin typeface="Intel Clear"/>
                <a:ea typeface="+mn-ea"/>
                <a:cs typeface="+mn-cs"/>
              </a:endParaRPr>
            </a:p>
          </p:txBody>
        </p:sp>
        <p:sp>
          <p:nvSpPr>
            <p:cNvPr id="17"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kern="1200">
                <a:solidFill>
                  <a:prstClr val="black"/>
                </a:solidFill>
                <a:latin typeface="Intel Clear"/>
                <a:ea typeface="+mn-ea"/>
                <a:cs typeface="+mn-cs"/>
              </a:endParaRPr>
            </a:p>
          </p:txBody>
        </p:sp>
      </p:grpSp>
    </p:spTree>
    <p:extLst>
      <p:ext uri="{BB962C8B-B14F-4D97-AF65-F5344CB8AC3E}">
        <p14:creationId xmlns:p14="http://schemas.microsoft.com/office/powerpoint/2010/main" val="135748857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355" rtl="0" eaLnBrk="1" latinLnBrk="0" hangingPunct="1">
        <a:lnSpc>
          <a:spcPct val="70000"/>
        </a:lnSpc>
        <a:spcBef>
          <a:spcPct val="0"/>
        </a:spcBef>
        <a:buNone/>
        <a:defRPr sz="4400" b="0" kern="1200">
          <a:solidFill>
            <a:schemeClr val="tx2"/>
          </a:solidFill>
          <a:latin typeface="+mj-lt"/>
          <a:ea typeface="+mj-ea"/>
          <a:cs typeface="+mj-cs"/>
        </a:defRPr>
      </a:lvl1pPr>
    </p:titleStyle>
    <p:bodyStyle>
      <a:lvl1pPr marL="0" indent="0" algn="l" defTabSz="914355" rtl="0" eaLnBrk="1" latinLnBrk="0" hangingPunct="1">
        <a:spcBef>
          <a:spcPts val="600"/>
        </a:spcBef>
        <a:buClr>
          <a:schemeClr val="accent2"/>
        </a:buClr>
        <a:buFont typeface="Wingdings" panose="05000000000000000000" pitchFamily="2" charset="2"/>
        <a:buNone/>
        <a:defRPr sz="1800" kern="1200">
          <a:solidFill>
            <a:schemeClr val="accent1"/>
          </a:solidFill>
          <a:latin typeface="+mn-lt"/>
          <a:ea typeface="+mn-ea"/>
          <a:cs typeface="+mn-cs"/>
        </a:defRPr>
      </a:lvl1pPr>
      <a:lvl2pPr marL="171442" indent="-171442" algn="l" defTabSz="914355" rtl="0" eaLnBrk="1" latinLnBrk="0" hangingPunct="1">
        <a:spcBef>
          <a:spcPts val="600"/>
        </a:spcBef>
        <a:buClr>
          <a:schemeClr val="tx2"/>
        </a:buClr>
        <a:buFont typeface="Wingdings" panose="05000000000000000000" pitchFamily="2" charset="2"/>
        <a:buChar char="§"/>
        <a:defRPr sz="1800" kern="1200">
          <a:solidFill>
            <a:schemeClr val="tx2"/>
          </a:solidFill>
          <a:latin typeface="+mn-lt"/>
          <a:ea typeface="+mn-ea"/>
          <a:cs typeface="+mn-cs"/>
        </a:defRPr>
      </a:lvl2pPr>
      <a:lvl3pPr marL="347645" indent="-171442" algn="l" defTabSz="914355" rtl="0" eaLnBrk="1" latinLnBrk="0" hangingPunct="1">
        <a:spcBef>
          <a:spcPts val="600"/>
        </a:spcBef>
        <a:buClr>
          <a:schemeClr val="tx2"/>
        </a:buClr>
        <a:buFont typeface="Intel Clear" panose="020B0604020203020204" pitchFamily="34" charset="0"/>
        <a:buChar char="–"/>
        <a:defRPr sz="1800" kern="1200">
          <a:solidFill>
            <a:schemeClr val="tx2"/>
          </a:solidFill>
          <a:latin typeface="+mn-lt"/>
          <a:ea typeface="+mn-ea"/>
          <a:cs typeface="+mn-cs"/>
        </a:defRPr>
      </a:lvl3pPr>
      <a:lvl4pPr marL="511151" indent="-171442" algn="l" defTabSz="914355" rtl="0" eaLnBrk="1" latinLnBrk="0" hangingPunct="1">
        <a:spcBef>
          <a:spcPts val="600"/>
        </a:spcBef>
        <a:buClr>
          <a:schemeClr val="tx2"/>
        </a:buClr>
        <a:buFont typeface="Intel Clear" panose="020B0604020203020204" pitchFamily="34" charset="0"/>
        <a:buChar char="–"/>
        <a:defRPr sz="1600" kern="1200">
          <a:solidFill>
            <a:schemeClr val="tx2"/>
          </a:solidFill>
          <a:latin typeface="+mn-lt"/>
          <a:ea typeface="+mn-ea"/>
          <a:cs typeface="+mn-cs"/>
        </a:defRPr>
      </a:lvl4pPr>
      <a:lvl5pPr marL="688941" indent="-168267" algn="l" defTabSz="914355" rtl="0" eaLnBrk="1" latinLnBrk="0" hangingPunct="1">
        <a:spcBef>
          <a:spcPts val="600"/>
        </a:spcBef>
        <a:buClr>
          <a:schemeClr val="tx2"/>
        </a:buClr>
        <a:buFont typeface="Intel Clear" panose="020B0604020203020204" pitchFamily="34" charset="0"/>
        <a:buChar char="–"/>
        <a:defRPr sz="1400" kern="1200">
          <a:solidFill>
            <a:schemeClr val="tx2"/>
          </a:solidFill>
          <a:latin typeface="+mn-lt"/>
          <a:ea typeface="+mn-ea"/>
          <a:cs typeface="+mn-cs"/>
        </a:defRPr>
      </a:lvl5pPr>
      <a:lvl6pPr marL="2514474"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5" rtl="0" eaLnBrk="1" latinLnBrk="0" hangingPunct="1">
        <a:defRPr sz="1800" kern="1200">
          <a:solidFill>
            <a:schemeClr val="tx1"/>
          </a:solidFill>
          <a:latin typeface="+mn-lt"/>
          <a:ea typeface="+mn-ea"/>
          <a:cs typeface="+mn-cs"/>
        </a:defRPr>
      </a:lvl1pPr>
      <a:lvl2pPr marL="457178"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4" algn="l" defTabSz="914355" rtl="0" eaLnBrk="1" latinLnBrk="0" hangingPunct="1">
        <a:defRPr sz="1800" kern="1200">
          <a:solidFill>
            <a:schemeClr val="tx1"/>
          </a:solidFill>
          <a:latin typeface="+mn-lt"/>
          <a:ea typeface="+mn-ea"/>
          <a:cs typeface="+mn-cs"/>
        </a:defRPr>
      </a:lvl7pPr>
      <a:lvl8pPr marL="3200240" algn="l" defTabSz="914355" rtl="0" eaLnBrk="1" latinLnBrk="0" hangingPunct="1">
        <a:defRPr sz="1800" kern="1200">
          <a:solidFill>
            <a:schemeClr val="tx1"/>
          </a:solidFill>
          <a:latin typeface="+mn-lt"/>
          <a:ea typeface="+mn-ea"/>
          <a:cs typeface="+mn-cs"/>
        </a:defRPr>
      </a:lvl8pPr>
      <a:lvl9pPr marL="3657418" algn="l" defTabSz="91435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7"/>
          <p:cNvSpPr/>
          <p:nvPr/>
        </p:nvSpPr>
        <p:spPr>
          <a:xfrm>
            <a:off x="0" y="4805172"/>
            <a:ext cx="9144000" cy="338328"/>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a:solidFill>
                <a:prstClr val="white"/>
              </a:solidFill>
            </a:endParaRPr>
          </a:p>
        </p:txBody>
      </p:sp>
      <p:cxnSp>
        <p:nvCxnSpPr>
          <p:cNvPr id="10" name="Straight Connector 9"/>
          <p:cNvCxnSpPr/>
          <p:nvPr/>
        </p:nvCxnSpPr>
        <p:spPr>
          <a:xfrm>
            <a:off x="8725284" y="4887148"/>
            <a:ext cx="0" cy="178594"/>
          </a:xfrm>
          <a:prstGeom prst="line">
            <a:avLst/>
          </a:prstGeom>
          <a:ln w="3175">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353964" y="228527"/>
            <a:ext cx="8436076" cy="566309"/>
          </a:xfrm>
          <a:prstGeom prst="rect">
            <a:avLst/>
          </a:prstGeom>
        </p:spPr>
        <p:txBody>
          <a:bodyPr vert="horz" lIns="91440" tIns="45720" rIns="91440" bIns="4572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53964" y="1168844"/>
            <a:ext cx="8436076" cy="321383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5" name="Group 14"/>
          <p:cNvGrpSpPr/>
          <p:nvPr/>
        </p:nvGrpSpPr>
        <p:grpSpPr>
          <a:xfrm>
            <a:off x="8270974" y="4865094"/>
            <a:ext cx="339404" cy="223694"/>
            <a:chOff x="451796" y="386081"/>
            <a:chExt cx="1249194" cy="823318"/>
          </a:xfrm>
        </p:grpSpPr>
        <p:sp>
          <p:nvSpPr>
            <p:cNvPr id="16"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kern="1200">
                <a:solidFill>
                  <a:prstClr val="black"/>
                </a:solidFill>
                <a:latin typeface="Intel Clear"/>
                <a:ea typeface="+mn-ea"/>
              </a:endParaRPr>
            </a:p>
          </p:txBody>
        </p:sp>
        <p:sp>
          <p:nvSpPr>
            <p:cNvPr id="17"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kern="1200">
                <a:solidFill>
                  <a:prstClr val="black"/>
                </a:solidFill>
                <a:latin typeface="Intel Clear"/>
                <a:ea typeface="+mn-ea"/>
              </a:endParaRPr>
            </a:p>
          </p:txBody>
        </p:sp>
      </p:grpSp>
    </p:spTree>
    <p:extLst>
      <p:ext uri="{BB962C8B-B14F-4D97-AF65-F5344CB8AC3E}">
        <p14:creationId xmlns:p14="http://schemas.microsoft.com/office/powerpoint/2010/main" val="245914784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7" r:id="rId10"/>
    <p:sldLayoutId id="2147483688" r:id="rId11"/>
    <p:sldLayoutId id="214748368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355" rtl="0" eaLnBrk="1" latinLnBrk="0" hangingPunct="1">
        <a:lnSpc>
          <a:spcPct val="70000"/>
        </a:lnSpc>
        <a:spcBef>
          <a:spcPct val="0"/>
        </a:spcBef>
        <a:buNone/>
        <a:defRPr sz="4400" b="0" kern="1200">
          <a:solidFill>
            <a:schemeClr val="tx2"/>
          </a:solidFill>
          <a:latin typeface="+mj-lt"/>
          <a:ea typeface="+mj-ea"/>
          <a:cs typeface="+mj-cs"/>
        </a:defRPr>
      </a:lvl1pPr>
    </p:titleStyle>
    <p:bodyStyle>
      <a:lvl1pPr marL="0" indent="0" algn="l" defTabSz="914355" rtl="0" eaLnBrk="1" latinLnBrk="0" hangingPunct="1">
        <a:spcBef>
          <a:spcPts val="600"/>
        </a:spcBef>
        <a:buClr>
          <a:schemeClr val="accent2"/>
        </a:buClr>
        <a:buFont typeface="Wingdings" panose="05000000000000000000" pitchFamily="2" charset="2"/>
        <a:buNone/>
        <a:defRPr sz="1800" kern="1200">
          <a:solidFill>
            <a:schemeClr val="accent1"/>
          </a:solidFill>
          <a:latin typeface="+mn-lt"/>
          <a:ea typeface="+mn-ea"/>
          <a:cs typeface="+mn-cs"/>
        </a:defRPr>
      </a:lvl1pPr>
      <a:lvl2pPr marL="171442" indent="-171442" algn="l" defTabSz="914355" rtl="0" eaLnBrk="1" latinLnBrk="0" hangingPunct="1">
        <a:spcBef>
          <a:spcPts val="600"/>
        </a:spcBef>
        <a:buClr>
          <a:schemeClr val="tx2"/>
        </a:buClr>
        <a:buFont typeface="Wingdings" panose="05000000000000000000" pitchFamily="2" charset="2"/>
        <a:buChar char="§"/>
        <a:defRPr sz="1800" kern="1200">
          <a:solidFill>
            <a:schemeClr val="tx2"/>
          </a:solidFill>
          <a:latin typeface="+mn-lt"/>
          <a:ea typeface="+mn-ea"/>
          <a:cs typeface="+mn-cs"/>
        </a:defRPr>
      </a:lvl2pPr>
      <a:lvl3pPr marL="347645" indent="-171442" algn="l" defTabSz="914355" rtl="0" eaLnBrk="1" latinLnBrk="0" hangingPunct="1">
        <a:spcBef>
          <a:spcPts val="600"/>
        </a:spcBef>
        <a:buClr>
          <a:schemeClr val="tx2"/>
        </a:buClr>
        <a:buFont typeface="Intel Clear" panose="020B0604020203020204" pitchFamily="34" charset="0"/>
        <a:buChar char="–"/>
        <a:defRPr sz="1800" kern="1200">
          <a:solidFill>
            <a:schemeClr val="tx2"/>
          </a:solidFill>
          <a:latin typeface="+mn-lt"/>
          <a:ea typeface="+mn-ea"/>
          <a:cs typeface="+mn-cs"/>
        </a:defRPr>
      </a:lvl3pPr>
      <a:lvl4pPr marL="511151" indent="-171442" algn="l" defTabSz="914355" rtl="0" eaLnBrk="1" latinLnBrk="0" hangingPunct="1">
        <a:spcBef>
          <a:spcPts val="600"/>
        </a:spcBef>
        <a:buClr>
          <a:schemeClr val="tx2"/>
        </a:buClr>
        <a:buFont typeface="Intel Clear" panose="020B0604020203020204" pitchFamily="34" charset="0"/>
        <a:buChar char="–"/>
        <a:defRPr sz="1600" kern="1200">
          <a:solidFill>
            <a:schemeClr val="tx2"/>
          </a:solidFill>
          <a:latin typeface="+mn-lt"/>
          <a:ea typeface="+mn-ea"/>
          <a:cs typeface="+mn-cs"/>
        </a:defRPr>
      </a:lvl4pPr>
      <a:lvl5pPr marL="688941" indent="-168267" algn="l" defTabSz="914355" rtl="0" eaLnBrk="1" latinLnBrk="0" hangingPunct="1">
        <a:spcBef>
          <a:spcPts val="600"/>
        </a:spcBef>
        <a:buClr>
          <a:schemeClr val="tx2"/>
        </a:buClr>
        <a:buFont typeface="Intel Clear" panose="020B0604020203020204" pitchFamily="34" charset="0"/>
        <a:buChar char="–"/>
        <a:defRPr sz="1400" kern="1200">
          <a:solidFill>
            <a:schemeClr val="tx2"/>
          </a:solidFill>
          <a:latin typeface="+mn-lt"/>
          <a:ea typeface="+mn-ea"/>
          <a:cs typeface="+mn-cs"/>
        </a:defRPr>
      </a:lvl5pPr>
      <a:lvl6pPr marL="2514474"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5" rtl="0" eaLnBrk="1" latinLnBrk="0" hangingPunct="1">
        <a:defRPr sz="1800" kern="1200">
          <a:solidFill>
            <a:schemeClr val="tx1"/>
          </a:solidFill>
          <a:latin typeface="+mn-lt"/>
          <a:ea typeface="+mn-ea"/>
          <a:cs typeface="+mn-cs"/>
        </a:defRPr>
      </a:lvl1pPr>
      <a:lvl2pPr marL="457178"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4" algn="l" defTabSz="914355" rtl="0" eaLnBrk="1" latinLnBrk="0" hangingPunct="1">
        <a:defRPr sz="1800" kern="1200">
          <a:solidFill>
            <a:schemeClr val="tx1"/>
          </a:solidFill>
          <a:latin typeface="+mn-lt"/>
          <a:ea typeface="+mn-ea"/>
          <a:cs typeface="+mn-cs"/>
        </a:defRPr>
      </a:lvl7pPr>
      <a:lvl8pPr marL="3200240" algn="l" defTabSz="914355" rtl="0" eaLnBrk="1" latinLnBrk="0" hangingPunct="1">
        <a:defRPr sz="1800" kern="1200">
          <a:solidFill>
            <a:schemeClr val="tx1"/>
          </a:solidFill>
          <a:latin typeface="+mn-lt"/>
          <a:ea typeface="+mn-ea"/>
          <a:cs typeface="+mn-cs"/>
        </a:defRPr>
      </a:lvl8pPr>
      <a:lvl9pPr marL="3657418" algn="l" defTabSz="91435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hyperlink" Target="https://software.intel.com/en-us/articles/intel-digital-random-number-generator-drng-software-implementation-guide"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hyperlink" Target="https://csrc.nist.gov/publications/detail/sp/800-90a/archive/2012-01-23"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28.jpeg"/></Relationships>
</file>

<file path=ppt/slides/_rels/slide1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18.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jpeg"/><Relationship Id="rId9" Type="http://schemas.openxmlformats.org/officeDocument/2006/relationships/image" Target="../media/image38.png"/><Relationship Id="rId14" Type="http://schemas.openxmlformats.org/officeDocument/2006/relationships/image" Target="../media/image4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notesSlide" Target="../notesSlides/notesSlide5.xml"/><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hyperlink" Target="http://blogs.msdn.com/b/olivnie/archive/2013/01/09/windows-8-trusted-boot-secure-boot-measured-boot.aspx"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24.png"/><Relationship Id="rId2" Type="http://schemas.openxmlformats.org/officeDocument/2006/relationships/slideLayout" Target="../slideLayouts/slideLayout6.xml"/><Relationship Id="rId1" Type="http://schemas.openxmlformats.org/officeDocument/2006/relationships/tags" Target="../tags/tag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105" name="Group 104"/>
          <p:cNvGrpSpPr/>
          <p:nvPr/>
        </p:nvGrpSpPr>
        <p:grpSpPr>
          <a:xfrm>
            <a:off x="655162" y="2163942"/>
            <a:ext cx="7159899" cy="1861758"/>
            <a:chOff x="-1728742" y="3438466"/>
            <a:chExt cx="7001329" cy="2930546"/>
          </a:xfrm>
        </p:grpSpPr>
        <p:sp>
          <p:nvSpPr>
            <p:cNvPr id="106" name="Title 3"/>
            <p:cNvSpPr txBox="1">
              <a:spLocks/>
            </p:cNvSpPr>
            <p:nvPr/>
          </p:nvSpPr>
          <p:spPr bwMode="auto">
            <a:xfrm>
              <a:off x="-1728742" y="3438466"/>
              <a:ext cx="7001329" cy="799659"/>
            </a:xfrm>
            <a:prstGeom prst="rect">
              <a:avLst/>
            </a:prstGeom>
            <a:noFill/>
            <a:ln w="9525">
              <a:noFill/>
              <a:miter lim="800000"/>
              <a:headEnd/>
              <a:tailEnd/>
            </a:ln>
            <a:effectLst/>
          </p:spPr>
          <p:txBody>
            <a:bodyPr vert="horz" wrap="square" lIns="50941" tIns="25470" rIns="50941" bIns="25470" numCol="1" anchor="ctr" anchorCtr="0" compatLnSpc="1">
              <a:prstTxWarp prst="textNoShape">
                <a:avLst/>
              </a:prstTxWarp>
            </a:bodyPr>
            <a:lstStyle>
              <a:lvl1pPr algn="l" rtl="0" eaLnBrk="1" fontAlgn="base" hangingPunct="1">
                <a:lnSpc>
                  <a:spcPct val="75000"/>
                </a:lnSpc>
                <a:spcBef>
                  <a:spcPct val="0"/>
                </a:spcBef>
                <a:spcAft>
                  <a:spcPct val="0"/>
                </a:spcAft>
                <a:defRPr sz="8178">
                  <a:solidFill>
                    <a:schemeClr val="tx1">
                      <a:alpha val="80000"/>
                    </a:schemeClr>
                  </a:solidFill>
                  <a:effectLst/>
                  <a:latin typeface="+mj-lt"/>
                  <a:ea typeface="+mj-ea"/>
                  <a:cs typeface="+mj-cs"/>
                </a:defRPr>
              </a:lvl1pPr>
              <a:lvl2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2pPr>
              <a:lvl3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3pPr>
              <a:lvl4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4pPr>
              <a:lvl5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5pPr>
              <a:lvl6pPr marL="67738"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6pPr>
              <a:lvl7pPr marL="135474"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7pPr>
              <a:lvl8pPr marL="203211"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8pPr>
              <a:lvl9pPr marL="270949"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9pPr>
            </a:lstStyle>
            <a:p>
              <a:pPr defTabSz="580904">
                <a:lnSpc>
                  <a:spcPct val="65000"/>
                </a:lnSpc>
              </a:pPr>
              <a:r>
                <a:rPr lang="en-US" sz="6600" dirty="0" smtClean="0">
                  <a:solidFill>
                    <a:prstClr val="white"/>
                  </a:solidFill>
                  <a:effectLst>
                    <a:outerShdw blurRad="431800" algn="ctr" rotWithShape="0">
                      <a:prstClr val="black"/>
                    </a:outerShdw>
                  </a:effectLst>
                </a:rPr>
                <a:t>Security</a:t>
              </a:r>
              <a:endParaRPr lang="en-US" sz="6600" dirty="0">
                <a:solidFill>
                  <a:prstClr val="white"/>
                </a:solidFill>
                <a:effectLst>
                  <a:outerShdw blurRad="431800" algn="ctr" rotWithShape="0">
                    <a:prstClr val="black"/>
                  </a:outerShdw>
                </a:effectLst>
              </a:endParaRPr>
            </a:p>
            <a:p>
              <a:pPr defTabSz="580904">
                <a:lnSpc>
                  <a:spcPct val="65000"/>
                </a:lnSpc>
              </a:pPr>
              <a:r>
                <a:rPr lang="en-US" sz="8625" dirty="0">
                  <a:solidFill>
                    <a:srgbClr val="F3D54E"/>
                  </a:solidFill>
                  <a:effectLst>
                    <a:outerShdw blurRad="431800" algn="ctr" rotWithShape="0">
                      <a:prstClr val="black"/>
                    </a:outerShdw>
                  </a:effectLst>
                </a:rPr>
                <a:t>Industrial IoT</a:t>
              </a:r>
            </a:p>
          </p:txBody>
        </p:sp>
        <p:sp>
          <p:nvSpPr>
            <p:cNvPr id="107" name="Content Placeholder 4"/>
            <p:cNvSpPr txBox="1">
              <a:spLocks/>
            </p:cNvSpPr>
            <p:nvPr/>
          </p:nvSpPr>
          <p:spPr bwMode="auto">
            <a:xfrm>
              <a:off x="-1728742" y="5285240"/>
              <a:ext cx="5670994" cy="1083772"/>
            </a:xfrm>
            <a:prstGeom prst="rect">
              <a:avLst/>
            </a:prstGeom>
            <a:noFill/>
            <a:ln w="9525">
              <a:noFill/>
              <a:miter lim="800000"/>
              <a:headEnd/>
              <a:tailEnd/>
            </a:ln>
            <a:effectLst/>
          </p:spPr>
          <p:txBody>
            <a:bodyPr vert="horz" wrap="square" lIns="50941" tIns="25470" rIns="50941" bIns="25470" numCol="1" anchor="t" anchorCtr="0" compatLnSpc="1">
              <a:prstTxWarp prst="textNoShape">
                <a:avLst/>
              </a:prstTxWarp>
            </a:bodyPr>
            <a:lstStyle>
              <a:lvl1pPr marL="203203" indent="-203203" algn="l" rtl="0" eaLnBrk="1" fontAlgn="base" hangingPunct="1">
                <a:lnSpc>
                  <a:spcPct val="95000"/>
                </a:lnSpc>
                <a:spcBef>
                  <a:spcPct val="30000"/>
                </a:spcBef>
                <a:spcAft>
                  <a:spcPct val="0"/>
                </a:spcAft>
                <a:buClr>
                  <a:schemeClr val="accent3"/>
                </a:buClr>
                <a:buSzPct val="118000"/>
                <a:buFont typeface="Wingdings" panose="05000000000000000000" pitchFamily="2" charset="2"/>
                <a:buChar char="§"/>
                <a:defRPr sz="1898">
                  <a:solidFill>
                    <a:schemeClr val="tx1"/>
                  </a:solidFill>
                  <a:effectLst/>
                  <a:latin typeface="+mn-lt"/>
                  <a:ea typeface="+mn-ea"/>
                  <a:cs typeface="+mn-cs"/>
                </a:defRPr>
              </a:lvl1pPr>
              <a:lvl2pPr marL="440272" indent="-220136" algn="l" rtl="0" eaLnBrk="1" fontAlgn="base" hangingPunct="1">
                <a:lnSpc>
                  <a:spcPct val="95000"/>
                </a:lnSpc>
                <a:spcBef>
                  <a:spcPct val="30000"/>
                </a:spcBef>
                <a:spcAft>
                  <a:spcPct val="0"/>
                </a:spcAft>
                <a:buClr>
                  <a:schemeClr val="accent3"/>
                </a:buClr>
                <a:buChar char="–"/>
                <a:defRPr sz="1687">
                  <a:solidFill>
                    <a:schemeClr val="tx1"/>
                  </a:solidFill>
                  <a:effectLst/>
                  <a:latin typeface="+mn-lt"/>
                  <a:cs typeface="+mn-cs"/>
                </a:defRPr>
              </a:lvl2pPr>
              <a:lvl3pPr marL="575741" indent="-168395" algn="l" rtl="0" eaLnBrk="1" fontAlgn="base" hangingPunct="1">
                <a:lnSpc>
                  <a:spcPct val="95000"/>
                </a:lnSpc>
                <a:spcBef>
                  <a:spcPct val="30000"/>
                </a:spcBef>
                <a:spcAft>
                  <a:spcPct val="0"/>
                </a:spcAft>
                <a:buClr>
                  <a:schemeClr val="accent3"/>
                </a:buClr>
                <a:buChar char="–"/>
                <a:defRPr sz="1546">
                  <a:solidFill>
                    <a:schemeClr val="tx1"/>
                  </a:solidFill>
                  <a:effectLst/>
                  <a:latin typeface="+mn-lt"/>
                  <a:cs typeface="+mn-cs"/>
                </a:defRPr>
              </a:lvl3pPr>
              <a:lvl4pPr marL="204858" indent="-35515"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4pPr>
              <a:lvl5pPr marL="255895"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5pPr>
              <a:lvl6pPr marL="323633"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6pPr>
              <a:lvl7pPr marL="391371"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7pPr>
              <a:lvl8pPr marL="459107"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8pPr>
              <a:lvl9pPr marL="526845"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9pPr>
            </a:lstStyle>
            <a:p>
              <a:pPr marL="0" indent="0" defTabSz="580904" fontAlgn="auto">
                <a:lnSpc>
                  <a:spcPct val="100000"/>
                </a:lnSpc>
                <a:spcBef>
                  <a:spcPts val="0"/>
                </a:spcBef>
                <a:spcAft>
                  <a:spcPts val="0"/>
                </a:spcAft>
                <a:buClr>
                  <a:srgbClr val="F3D54E"/>
                </a:buClr>
                <a:buSzTx/>
                <a:buNone/>
              </a:pPr>
              <a:r>
                <a:rPr lang="en-US" sz="1350" dirty="0">
                  <a:solidFill>
                    <a:prstClr val="white"/>
                  </a:solidFill>
                </a:rPr>
                <a:t>Software and Services Group</a:t>
              </a:r>
            </a:p>
            <a:p>
              <a:pPr marL="0" indent="0" defTabSz="580904" fontAlgn="auto">
                <a:lnSpc>
                  <a:spcPct val="100000"/>
                </a:lnSpc>
                <a:spcBef>
                  <a:spcPts val="0"/>
                </a:spcBef>
                <a:spcAft>
                  <a:spcPts val="0"/>
                </a:spcAft>
                <a:buClr>
                  <a:srgbClr val="F3D54E"/>
                </a:buClr>
                <a:buSzTx/>
                <a:buNone/>
              </a:pPr>
              <a:r>
                <a:rPr lang="en-US" sz="1350" dirty="0">
                  <a:solidFill>
                    <a:prstClr val="white"/>
                  </a:solidFill>
                </a:rPr>
                <a:t>IoT Developer Relations, Intel</a:t>
              </a:r>
            </a:p>
          </p:txBody>
        </p:sp>
      </p:grpSp>
    </p:spTree>
    <p:extLst>
      <p:ext uri="{BB962C8B-B14F-4D97-AF65-F5344CB8AC3E}">
        <p14:creationId xmlns:p14="http://schemas.microsoft.com/office/powerpoint/2010/main" val="1861757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964" y="228527"/>
            <a:ext cx="8436076" cy="760208"/>
          </a:xfrm>
        </p:spPr>
        <p:txBody>
          <a:bodyPr/>
          <a:lstStyle/>
          <a:p>
            <a:r>
              <a:rPr lang="en-US" dirty="0">
                <a:solidFill>
                  <a:srgbClr val="F3D54E">
                    <a:alpha val="90000"/>
                  </a:srgbClr>
                </a:solidFill>
              </a:rPr>
              <a:t>Designed in Security </a:t>
            </a:r>
            <a:r>
              <a:rPr lang="en-US" dirty="0" smtClean="0"/>
              <a:t>Foundation</a:t>
            </a:r>
            <a:br>
              <a:rPr lang="en-US" dirty="0" smtClean="0"/>
            </a:br>
            <a:r>
              <a:rPr lang="en-US" sz="1800" dirty="0" smtClean="0"/>
              <a:t>5. Trusted Execution Technology (TXT) &amp; Security Engines</a:t>
            </a:r>
            <a:endParaRPr lang="en-US" sz="1800" dirty="0"/>
          </a:p>
        </p:txBody>
      </p:sp>
      <p:sp>
        <p:nvSpPr>
          <p:cNvPr id="80" name="Slide Number Placeholder 1"/>
          <p:cNvSpPr>
            <a:spLocks noGrp="1"/>
          </p:cNvSpPr>
          <p:nvPr>
            <p:ph type="sldNum" sz="quarter" idx="14"/>
          </p:nvPr>
        </p:nvSpPr>
        <p:spPr/>
        <p:txBody>
          <a:bodyPr/>
          <a:lstStyle/>
          <a:p>
            <a:r>
              <a:rPr lang="en-US" dirty="0" smtClean="0">
                <a:solidFill>
                  <a:prstClr val="white"/>
                </a:solidFill>
              </a:rPr>
              <a:t>13</a:t>
            </a:r>
            <a:endParaRPr lang="en-US" dirty="0">
              <a:solidFill>
                <a:prstClr val="white"/>
              </a:solidFill>
            </a:endParaRPr>
          </a:p>
        </p:txBody>
      </p:sp>
      <p:sp>
        <p:nvSpPr>
          <p:cNvPr id="35" name="Rounded Rectangle 34"/>
          <p:cNvSpPr/>
          <p:nvPr/>
        </p:nvSpPr>
        <p:spPr>
          <a:xfrm>
            <a:off x="2095613" y="1186098"/>
            <a:ext cx="6672304" cy="2630896"/>
          </a:xfrm>
          <a:prstGeom prst="roundRect">
            <a:avLst>
              <a:gd name="adj" fmla="val 0"/>
            </a:avLst>
          </a:prstGeom>
          <a:solidFill>
            <a:srgbClr val="0069B8"/>
          </a:solidFill>
          <a:ln w="9525" cap="flat" cmpd="sng" algn="ctr">
            <a:noFill/>
            <a:prstDash val="solid"/>
            <a:round/>
            <a:headEnd type="none" w="med" len="med"/>
            <a:tailEnd type="none" w="med" len="med"/>
          </a:ln>
          <a:effectLst/>
          <a:scene3d>
            <a:camera prst="orthographicFront"/>
            <a:lightRig rig="threePt" dir="t"/>
          </a:scene3d>
          <a:sp3d extrusionH="209550" prstMaterial="plastic"/>
        </p:spPr>
        <p:txBody>
          <a:bodyPr vert="horz" wrap="square" lIns="47996" tIns="91440" rIns="47996" bIns="23998" numCol="1" rtlCol="0" anchor="t" anchorCtr="1" compatLnSpc="1">
            <a:prstTxWarp prst="textNoShape">
              <a:avLst/>
            </a:prstTxWarp>
          </a:bodyPr>
          <a:lstStyle/>
          <a:p>
            <a:pPr algn="ctr" defTabSz="914355">
              <a:lnSpc>
                <a:spcPts val="2000"/>
              </a:lnSpc>
              <a:defRPr/>
            </a:pPr>
            <a:endParaRPr lang="en-US" sz="2000" dirty="0">
              <a:solidFill>
                <a:srgbClr val="FFC000"/>
              </a:solidFill>
              <a:latin typeface="Intel Clear Pro" panose="020B0804020202060201" pitchFamily="34" charset="0"/>
              <a:ea typeface="Intel Clear Pro" panose="020B0804020202060201" pitchFamily="34" charset="0"/>
              <a:cs typeface="Intel Clear Pro" panose="020B0804020202060201" pitchFamily="34" charset="0"/>
            </a:endParaRPr>
          </a:p>
        </p:txBody>
      </p:sp>
      <p:sp>
        <p:nvSpPr>
          <p:cNvPr id="36" name="TextBox 35"/>
          <p:cNvSpPr txBox="1"/>
          <p:nvPr/>
        </p:nvSpPr>
        <p:spPr>
          <a:xfrm>
            <a:off x="2130651" y="1477176"/>
            <a:ext cx="4835443" cy="2169825"/>
          </a:xfrm>
          <a:prstGeom prst="rect">
            <a:avLst/>
          </a:prstGeom>
          <a:noFill/>
        </p:spPr>
        <p:txBody>
          <a:bodyPr wrap="square" rtlCol="0">
            <a:spAutoFit/>
          </a:bodyPr>
          <a:lstStyle/>
          <a:p>
            <a:pPr marL="214313" indent="-214313" defTabSz="801890">
              <a:spcBef>
                <a:spcPts val="900"/>
              </a:spcBef>
              <a:buFont typeface="Arial" panose="020B0604020202020204" pitchFamily="34" charset="0"/>
              <a:buChar char="•"/>
            </a:pPr>
            <a:r>
              <a:rPr lang="de-DE" sz="1200" b="1" dirty="0">
                <a:solidFill>
                  <a:prstClr val="white"/>
                </a:solidFill>
              </a:rPr>
              <a:t>Crypto – </a:t>
            </a:r>
            <a:r>
              <a:rPr lang="en-US" sz="1200" dirty="0">
                <a:solidFill>
                  <a:prstClr val="white"/>
                </a:solidFill>
              </a:rPr>
              <a:t>random # generator to create secure keys or apply message encryption - </a:t>
            </a:r>
            <a:r>
              <a:rPr lang="de-DE" sz="1200" dirty="0">
                <a:solidFill>
                  <a:prstClr val="white"/>
                </a:solidFill>
              </a:rPr>
              <a:t>Intel</a:t>
            </a:r>
            <a:r>
              <a:rPr lang="en-US" sz="1200" dirty="0">
                <a:solidFill>
                  <a:prstClr val="white"/>
                </a:solidFill>
              </a:rPr>
              <a:t>®</a:t>
            </a:r>
            <a:r>
              <a:rPr lang="de-DE" sz="1200" dirty="0">
                <a:solidFill>
                  <a:prstClr val="white"/>
                </a:solidFill>
              </a:rPr>
              <a:t> Secure Key, </a:t>
            </a:r>
            <a:r>
              <a:rPr lang="en-US" sz="1200" dirty="0">
                <a:solidFill>
                  <a:prstClr val="white"/>
                </a:solidFill>
              </a:rPr>
              <a:t>Intel® Advanced Encryption Standard New Instructions (Intel® AES NI)</a:t>
            </a:r>
            <a:endParaRPr lang="de-DE" sz="1200" dirty="0">
              <a:solidFill>
                <a:prstClr val="white"/>
              </a:solidFill>
            </a:endParaRPr>
          </a:p>
          <a:p>
            <a:pPr marL="214313" indent="-214313" defTabSz="801890">
              <a:spcBef>
                <a:spcPts val="900"/>
              </a:spcBef>
              <a:buFont typeface="Arial" panose="020B0604020202020204" pitchFamily="34" charset="0"/>
              <a:buChar char="•"/>
            </a:pPr>
            <a:r>
              <a:rPr lang="en-US" sz="1200" b="1" dirty="0">
                <a:solidFill>
                  <a:prstClr val="white"/>
                </a:solidFill>
              </a:rPr>
              <a:t>Trusted Execution Environment  (TEE) –</a:t>
            </a:r>
            <a:r>
              <a:rPr lang="en-US" sz="1200" dirty="0">
                <a:solidFill>
                  <a:prstClr val="white"/>
                </a:solidFill>
              </a:rPr>
              <a:t> physical/logical separated processing. Only Intel signed apps run. Stored data sealed in protected memory- Intel® Software Guard Extensions ( SGX), engines- Intel® Dynamic Application Loader applets</a:t>
            </a:r>
          </a:p>
          <a:p>
            <a:pPr marL="214313" indent="-214313" defTabSz="801890">
              <a:spcBef>
                <a:spcPts val="900"/>
              </a:spcBef>
              <a:buFont typeface="Arial" panose="020B0604020202020204" pitchFamily="34" charset="0"/>
              <a:buChar char="•"/>
            </a:pPr>
            <a:r>
              <a:rPr lang="en-US" sz="1200" b="1" dirty="0">
                <a:solidFill>
                  <a:prstClr val="white"/>
                </a:solidFill>
              </a:rPr>
              <a:t>Usages - </a:t>
            </a:r>
            <a:r>
              <a:rPr lang="en-US" sz="1200" dirty="0">
                <a:solidFill>
                  <a:prstClr val="white"/>
                </a:solidFill>
              </a:rPr>
              <a:t>secures keys for device </a:t>
            </a:r>
            <a:r>
              <a:rPr lang="en-US" sz="1200" dirty="0" err="1">
                <a:solidFill>
                  <a:prstClr val="white"/>
                </a:solidFill>
              </a:rPr>
              <a:t>comms</a:t>
            </a:r>
            <a:r>
              <a:rPr lang="en-US" sz="1200" dirty="0">
                <a:solidFill>
                  <a:prstClr val="white"/>
                </a:solidFill>
              </a:rPr>
              <a:t>, attestation, &amp; authentication. Enables ISVs to provision &amp; run app containers protected by hardware. Enforce code IP protection “DRM”  </a:t>
            </a:r>
          </a:p>
        </p:txBody>
      </p:sp>
      <p:sp>
        <p:nvSpPr>
          <p:cNvPr id="42" name="Bent Arrow 41"/>
          <p:cNvSpPr/>
          <p:nvPr/>
        </p:nvSpPr>
        <p:spPr>
          <a:xfrm rot="16200000">
            <a:off x="799506" y="3623259"/>
            <a:ext cx="415607" cy="332811"/>
          </a:xfrm>
          <a:prstGeom prst="ben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black"/>
              </a:solidFill>
            </a:endParaRPr>
          </a:p>
        </p:txBody>
      </p:sp>
      <p:sp>
        <p:nvSpPr>
          <p:cNvPr id="43" name="&quot;No&quot; Symbol 42"/>
          <p:cNvSpPr/>
          <p:nvPr/>
        </p:nvSpPr>
        <p:spPr>
          <a:xfrm>
            <a:off x="805288" y="3746065"/>
            <a:ext cx="233939" cy="233939"/>
          </a:xfrm>
          <a:prstGeom prst="noSmoking">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black"/>
              </a:solidFill>
            </a:endParaRPr>
          </a:p>
        </p:txBody>
      </p:sp>
      <p:sp>
        <p:nvSpPr>
          <p:cNvPr id="44" name="TextBox 43"/>
          <p:cNvSpPr txBox="1"/>
          <p:nvPr/>
        </p:nvSpPr>
        <p:spPr>
          <a:xfrm>
            <a:off x="1173715" y="3899307"/>
            <a:ext cx="440549" cy="103875"/>
          </a:xfrm>
          <a:prstGeom prst="rect">
            <a:avLst/>
          </a:prstGeom>
          <a:noFill/>
        </p:spPr>
        <p:txBody>
          <a:bodyPr vert="horz" wrap="square" lIns="0" tIns="0" rIns="0" bIns="0" rtlCol="0">
            <a:spAutoFit/>
          </a:bodyPr>
          <a:lstStyle/>
          <a:p>
            <a:pPr algn="ctr"/>
            <a:r>
              <a:rPr lang="en-US" sz="675" dirty="0"/>
              <a:t>SNOOP</a:t>
            </a:r>
          </a:p>
        </p:txBody>
      </p:sp>
      <p:pic>
        <p:nvPicPr>
          <p:cNvPr id="3" name="Picture 2"/>
          <p:cNvPicPr>
            <a:picLocks noChangeAspect="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98149" y="3144289"/>
            <a:ext cx="454799" cy="427106"/>
          </a:xfrm>
          <a:prstGeom prst="rect">
            <a:avLst/>
          </a:prstGeom>
        </p:spPr>
      </p:pic>
      <p:grpSp>
        <p:nvGrpSpPr>
          <p:cNvPr id="54" name="Group 53"/>
          <p:cNvGrpSpPr/>
          <p:nvPr/>
        </p:nvGrpSpPr>
        <p:grpSpPr>
          <a:xfrm>
            <a:off x="120651" y="1403981"/>
            <a:ext cx="1974962" cy="1760497"/>
            <a:chOff x="160868" y="2083649"/>
            <a:chExt cx="2633282" cy="2347329"/>
          </a:xfrm>
        </p:grpSpPr>
        <p:cxnSp>
          <p:nvCxnSpPr>
            <p:cNvPr id="55" name="Straight Arrow Connector 54"/>
            <p:cNvCxnSpPr/>
            <p:nvPr/>
          </p:nvCxnSpPr>
          <p:spPr>
            <a:xfrm>
              <a:off x="1812235" y="2893327"/>
              <a:ext cx="981915" cy="0"/>
            </a:xfrm>
            <a:prstGeom prst="straightConnector1">
              <a:avLst/>
            </a:prstGeom>
            <a:solidFill>
              <a:srgbClr val="800000"/>
            </a:solidFill>
            <a:ln w="12700" cmpd="sng">
              <a:solidFill>
                <a:schemeClr val="tx1"/>
              </a:solidFill>
            </a:ln>
          </p:spPr>
          <p:style>
            <a:lnRef idx="3">
              <a:schemeClr val="lt1"/>
            </a:lnRef>
            <a:fillRef idx="1">
              <a:schemeClr val="accent1"/>
            </a:fillRef>
            <a:effectRef idx="1">
              <a:schemeClr val="accent1"/>
            </a:effectRef>
            <a:fontRef idx="minor">
              <a:schemeClr val="lt1"/>
            </a:fontRef>
          </p:style>
        </p:cxnSp>
        <p:sp>
          <p:nvSpPr>
            <p:cNvPr id="57" name="TextBox 56"/>
            <p:cNvSpPr txBox="1"/>
            <p:nvPr/>
          </p:nvSpPr>
          <p:spPr>
            <a:xfrm>
              <a:off x="160868" y="2083649"/>
              <a:ext cx="2245007" cy="615553"/>
            </a:xfrm>
            <a:prstGeom prst="rect">
              <a:avLst/>
            </a:prstGeom>
            <a:noFill/>
          </p:spPr>
          <p:txBody>
            <a:bodyPr wrap="square" rtlCol="0">
              <a:spAutoFit/>
            </a:bodyPr>
            <a:lstStyle/>
            <a:p>
              <a:pPr algn="ctr" defTabSz="801890"/>
              <a:r>
                <a:rPr lang="en-US" sz="1200" b="1" dirty="0">
                  <a:solidFill>
                    <a:prstClr val="white"/>
                  </a:solidFill>
                  <a:ea typeface="Intel Clear Light" panose="020B0404020203020204" pitchFamily="34" charset="0"/>
                  <a:cs typeface="Intel Clear Light" panose="020B0404020203020204" pitchFamily="34" charset="0"/>
                </a:rPr>
                <a:t>Baseline Minimum</a:t>
              </a:r>
            </a:p>
            <a:p>
              <a:pPr algn="ctr" defTabSz="801890"/>
              <a:r>
                <a:rPr lang="en-US" sz="1200" b="1" dirty="0">
                  <a:solidFill>
                    <a:prstClr val="white"/>
                  </a:solidFill>
                  <a:ea typeface="Intel Clear Light" panose="020B0404020203020204" pitchFamily="34" charset="0"/>
                  <a:cs typeface="Intel Clear Light" panose="020B0404020203020204" pitchFamily="34" charset="0"/>
                </a:rPr>
                <a:t>HW Root of Trust</a:t>
              </a:r>
            </a:p>
          </p:txBody>
        </p:sp>
        <p:grpSp>
          <p:nvGrpSpPr>
            <p:cNvPr id="58" name="Group 57"/>
            <p:cNvGrpSpPr/>
            <p:nvPr/>
          </p:nvGrpSpPr>
          <p:grpSpPr>
            <a:xfrm>
              <a:off x="561816" y="2688847"/>
              <a:ext cx="1391005" cy="1489062"/>
              <a:chOff x="1985366" y="4271692"/>
              <a:chExt cx="1020760" cy="1257527"/>
            </a:xfrm>
          </p:grpSpPr>
          <p:sp>
            <p:nvSpPr>
              <p:cNvPr id="60" name="TextBox 59"/>
              <p:cNvSpPr txBox="1"/>
              <p:nvPr/>
            </p:nvSpPr>
            <p:spPr>
              <a:xfrm>
                <a:off x="1985366" y="4279176"/>
                <a:ext cx="1020760" cy="1250043"/>
              </a:xfrm>
              <a:prstGeom prst="roundRect">
                <a:avLst>
                  <a:gd name="adj" fmla="val 0"/>
                </a:avLst>
              </a:prstGeom>
              <a:solidFill>
                <a:schemeClr val="accent1"/>
              </a:solidFill>
              <a:ln w="12700" cmpd="sng">
                <a:solidFill>
                  <a:schemeClr val="tx1"/>
                </a:solidFill>
              </a:ln>
            </p:spPr>
            <p:style>
              <a:lnRef idx="3">
                <a:schemeClr val="lt1"/>
              </a:lnRef>
              <a:fillRef idx="1">
                <a:schemeClr val="accent1"/>
              </a:fillRef>
              <a:effectRef idx="1">
                <a:schemeClr val="accent1"/>
              </a:effectRef>
              <a:fontRef idx="minor">
                <a:schemeClr val="lt1"/>
              </a:fontRef>
            </p:style>
            <p:txBody>
              <a:bodyPr lIns="0" tIns="0" rIns="0" bIns="0" rtlCol="0" anchor="ctr"/>
              <a:lstStyle>
                <a:defPPr>
                  <a:defRPr lang="en-US"/>
                </a:defPPr>
                <a:lvl1pPr algn="ctr" defTabSz="1219170">
                  <a:defRPr sz="1067" b="1" kern="0">
                    <a:solidFill>
                      <a:prstClr val="white"/>
                    </a:solidFill>
                    <a:latin typeface="Intel Clear"/>
                  </a:defRPr>
                </a:lvl1pPr>
              </a:lstStyle>
              <a:p>
                <a:endParaRPr lang="en-US" sz="800" dirty="0"/>
              </a:p>
            </p:txBody>
          </p:sp>
          <p:sp>
            <p:nvSpPr>
              <p:cNvPr id="62" name="TextBox 61"/>
              <p:cNvSpPr txBox="1"/>
              <p:nvPr/>
            </p:nvSpPr>
            <p:spPr>
              <a:xfrm>
                <a:off x="2101304" y="4587006"/>
                <a:ext cx="788884" cy="709764"/>
              </a:xfrm>
              <a:prstGeom prst="roundRect">
                <a:avLst>
                  <a:gd name="adj" fmla="val 0"/>
                </a:avLst>
              </a:prstGeom>
              <a:solidFill>
                <a:schemeClr val="accent2"/>
              </a:solidFill>
              <a:ln w="12700" cmpd="sng">
                <a:solidFill>
                  <a:schemeClr val="tx1"/>
                </a:solidFill>
              </a:ln>
            </p:spPr>
            <p:style>
              <a:lnRef idx="3">
                <a:schemeClr val="lt1"/>
              </a:lnRef>
              <a:fillRef idx="1">
                <a:schemeClr val="accent1"/>
              </a:fillRef>
              <a:effectRef idx="1">
                <a:schemeClr val="accent1"/>
              </a:effectRef>
              <a:fontRef idx="minor">
                <a:schemeClr val="lt1"/>
              </a:fontRef>
            </p:style>
            <p:txBody>
              <a:bodyPr lIns="0" tIns="0" rIns="0" bIns="0" rtlCol="0" anchor="ctr"/>
              <a:lstStyle>
                <a:defPPr>
                  <a:defRPr lang="en-US"/>
                </a:defPPr>
                <a:lvl1pPr algn="ctr" defTabSz="1219170">
                  <a:defRPr sz="1067" b="1" kern="0">
                    <a:solidFill>
                      <a:prstClr val="white"/>
                    </a:solidFill>
                    <a:latin typeface="Intel Clear"/>
                  </a:defRPr>
                </a:lvl1pPr>
              </a:lstStyle>
              <a:p>
                <a:endParaRPr lang="en-US" sz="800" dirty="0"/>
              </a:p>
            </p:txBody>
          </p:sp>
          <p:sp>
            <p:nvSpPr>
              <p:cNvPr id="63" name="TextBox 62"/>
              <p:cNvSpPr txBox="1"/>
              <p:nvPr/>
            </p:nvSpPr>
            <p:spPr>
              <a:xfrm>
                <a:off x="2213344" y="4767074"/>
                <a:ext cx="564804" cy="428398"/>
              </a:xfrm>
              <a:prstGeom prst="roundRect">
                <a:avLst>
                  <a:gd name="adj" fmla="val 0"/>
                </a:avLst>
              </a:prstGeom>
              <a:solidFill>
                <a:schemeClr val="accent2"/>
              </a:solidFill>
              <a:ln w="12700" cmpd="sng">
                <a:solidFill>
                  <a:schemeClr val="tx1"/>
                </a:solidFill>
              </a:ln>
            </p:spPr>
            <p:style>
              <a:lnRef idx="3">
                <a:schemeClr val="lt1"/>
              </a:lnRef>
              <a:fillRef idx="1">
                <a:schemeClr val="accent1"/>
              </a:fillRef>
              <a:effectRef idx="1">
                <a:schemeClr val="accent1"/>
              </a:effectRef>
              <a:fontRef idx="minor">
                <a:schemeClr val="lt1"/>
              </a:fontRef>
            </p:style>
            <p:txBody>
              <a:bodyPr lIns="0" tIns="0" rIns="0" bIns="0" rtlCol="0" anchor="ctr"/>
              <a:lstStyle>
                <a:defPPr>
                  <a:defRPr lang="en-US"/>
                </a:defPPr>
                <a:lvl1pPr algn="ctr" defTabSz="1219170">
                  <a:defRPr sz="1067" b="1" kern="0">
                    <a:solidFill>
                      <a:prstClr val="white"/>
                    </a:solidFill>
                    <a:latin typeface="Intel Clea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800" b="0" dirty="0"/>
                  <a:t>HW Identity</a:t>
                </a:r>
              </a:p>
            </p:txBody>
          </p:sp>
          <p:sp>
            <p:nvSpPr>
              <p:cNvPr id="64" name="TextBox 63"/>
              <p:cNvSpPr txBox="1"/>
              <p:nvPr/>
            </p:nvSpPr>
            <p:spPr>
              <a:xfrm>
                <a:off x="2248396" y="4582122"/>
                <a:ext cx="486280" cy="180211"/>
              </a:xfrm>
              <a:prstGeom prst="rect">
                <a:avLst/>
              </a:prstGeom>
              <a:noFill/>
            </p:spPr>
            <p:txBody>
              <a:bodyPr wrap="none" lIns="18288" tIns="18288" rIns="18288" bIns="18288" rtlCol="0">
                <a:spAutoFit/>
              </a:bodyPr>
              <a:lstStyle/>
              <a:p>
                <a:pPr algn="ctr" defTabSz="914355">
                  <a:defRPr/>
                </a:pPr>
                <a:r>
                  <a:rPr lang="en-US" sz="800" dirty="0">
                    <a:solidFill>
                      <a:prstClr val="white"/>
                    </a:solidFill>
                    <a:latin typeface="Intel Clear"/>
                    <a:sym typeface="Gill Sans Light" charset="0"/>
                  </a:rPr>
                  <a:t>Attest SW</a:t>
                </a:r>
              </a:p>
            </p:txBody>
          </p:sp>
          <p:sp>
            <p:nvSpPr>
              <p:cNvPr id="65" name="TextBox 64"/>
              <p:cNvSpPr txBox="1"/>
              <p:nvPr/>
            </p:nvSpPr>
            <p:spPr>
              <a:xfrm>
                <a:off x="2478675" y="4325491"/>
                <a:ext cx="36200" cy="180211"/>
              </a:xfrm>
              <a:prstGeom prst="rect">
                <a:avLst/>
              </a:prstGeom>
              <a:noFill/>
            </p:spPr>
            <p:txBody>
              <a:bodyPr wrap="none" lIns="18288" tIns="18288" rIns="18288" bIns="18288" rtlCol="0">
                <a:spAutoFit/>
              </a:bodyPr>
              <a:lstStyle/>
              <a:p>
                <a:pPr algn="ctr" defTabSz="914355">
                  <a:defRPr/>
                </a:pPr>
                <a:endParaRPr lang="en-US" sz="800" dirty="0">
                  <a:solidFill>
                    <a:prstClr val="white"/>
                  </a:solidFill>
                  <a:latin typeface="Intel Clear"/>
                  <a:sym typeface="Gill Sans Light" charset="0"/>
                </a:endParaRPr>
              </a:p>
            </p:txBody>
          </p:sp>
          <p:sp>
            <p:nvSpPr>
              <p:cNvPr id="66" name="TextBox 65"/>
              <p:cNvSpPr txBox="1"/>
              <p:nvPr/>
            </p:nvSpPr>
            <p:spPr>
              <a:xfrm>
                <a:off x="2125917" y="4271692"/>
                <a:ext cx="760757" cy="318835"/>
              </a:xfrm>
              <a:prstGeom prst="rect">
                <a:avLst/>
              </a:prstGeom>
              <a:noFill/>
            </p:spPr>
            <p:txBody>
              <a:bodyPr wrap="none" lIns="18288" tIns="18288" rIns="18288" bIns="18288" rtlCol="0">
                <a:spAutoFit/>
              </a:bodyPr>
              <a:lstStyle/>
              <a:p>
                <a:pPr algn="ctr" defTabSz="914355">
                  <a:defRPr/>
                </a:pPr>
                <a:r>
                  <a:rPr lang="en-US" sz="800" dirty="0">
                    <a:solidFill>
                      <a:prstClr val="white"/>
                    </a:solidFill>
                    <a:latin typeface="Intel Clear"/>
                    <a:sym typeface="Gill Sans Light" charset="0"/>
                  </a:rPr>
                  <a:t>Secure App </a:t>
                </a:r>
              </a:p>
              <a:p>
                <a:pPr algn="ctr" defTabSz="914355">
                  <a:defRPr/>
                </a:pPr>
                <a:r>
                  <a:rPr lang="en-US" sz="800" dirty="0">
                    <a:solidFill>
                      <a:prstClr val="white"/>
                    </a:solidFill>
                    <a:latin typeface="Intel Clear"/>
                    <a:sym typeface="Gill Sans Light" charset="0"/>
                  </a:rPr>
                  <a:t>Container “TEE”</a:t>
                </a:r>
              </a:p>
            </p:txBody>
          </p:sp>
        </p:grpSp>
        <p:cxnSp>
          <p:nvCxnSpPr>
            <p:cNvPr id="59" name="Straight Arrow Connector 58"/>
            <p:cNvCxnSpPr/>
            <p:nvPr/>
          </p:nvCxnSpPr>
          <p:spPr>
            <a:xfrm>
              <a:off x="1234064" y="4187181"/>
              <a:ext cx="0" cy="243797"/>
            </a:xfrm>
            <a:prstGeom prst="straightConnector1">
              <a:avLst/>
            </a:prstGeom>
            <a:solidFill>
              <a:srgbClr val="800000"/>
            </a:solidFill>
            <a:ln w="12700" cmpd="sng">
              <a:solidFill>
                <a:schemeClr val="tx1"/>
              </a:solidFill>
            </a:ln>
          </p:spPr>
          <p:style>
            <a:lnRef idx="3">
              <a:schemeClr val="lt1"/>
            </a:lnRef>
            <a:fillRef idx="1">
              <a:schemeClr val="accent1"/>
            </a:fillRef>
            <a:effectRef idx="1">
              <a:schemeClr val="accent1"/>
            </a:effectRef>
            <a:fontRef idx="minor">
              <a:schemeClr val="lt1"/>
            </a:fontRef>
          </p:style>
        </p:cxnSp>
      </p:grpSp>
      <p:pic>
        <p:nvPicPr>
          <p:cNvPr id="39" name="Picture 38" descr="database.png"/>
          <p:cNvPicPr>
            <a:picLocks noChangeAspect="1"/>
          </p:cNvPicPr>
          <p:nvPr/>
        </p:nvPicPr>
        <p:blipFill>
          <a:blip r:embed="rId4"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840904" y="3253685"/>
            <a:ext cx="159779" cy="205430"/>
          </a:xfrm>
          <a:prstGeom prst="rect">
            <a:avLst/>
          </a:prstGeom>
        </p:spPr>
      </p:pic>
      <p:sp>
        <p:nvSpPr>
          <p:cNvPr id="68" name="Rounded Rectangle 67"/>
          <p:cNvSpPr/>
          <p:nvPr/>
        </p:nvSpPr>
        <p:spPr>
          <a:xfrm>
            <a:off x="6897565" y="1359306"/>
            <a:ext cx="1793096" cy="2339479"/>
          </a:xfrm>
          <a:prstGeom prst="roundRect">
            <a:avLst/>
          </a:prstGeom>
          <a:solidFill>
            <a:schemeClr val="bg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solidFill>
                <a:prstClr val="white"/>
              </a:solidFill>
            </a:endParaRPr>
          </a:p>
        </p:txBody>
      </p:sp>
      <p:grpSp>
        <p:nvGrpSpPr>
          <p:cNvPr id="6" name="Group 5"/>
          <p:cNvGrpSpPr/>
          <p:nvPr/>
        </p:nvGrpSpPr>
        <p:grpSpPr>
          <a:xfrm>
            <a:off x="227630" y="4056925"/>
            <a:ext cx="8671043" cy="614981"/>
            <a:chOff x="303507" y="5409233"/>
            <a:chExt cx="11561390" cy="819974"/>
          </a:xfrm>
          <a:solidFill>
            <a:schemeClr val="bg1"/>
          </a:solidFill>
        </p:grpSpPr>
        <p:sp>
          <p:nvSpPr>
            <p:cNvPr id="34" name="Right Triangle 33"/>
            <p:cNvSpPr/>
            <p:nvPr/>
          </p:nvSpPr>
          <p:spPr>
            <a:xfrm flipH="1">
              <a:off x="303507" y="5409233"/>
              <a:ext cx="947834" cy="224715"/>
            </a:xfrm>
            <a:prstGeom prst="rtTriangle">
              <a:avLst/>
            </a:prstGeom>
            <a:gradFill>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38" name="Pentagon 37"/>
            <p:cNvSpPr/>
            <p:nvPr/>
          </p:nvSpPr>
          <p:spPr>
            <a:xfrm>
              <a:off x="324964" y="5634137"/>
              <a:ext cx="11539933" cy="595070"/>
            </a:xfrm>
            <a:prstGeom prst="homePlate">
              <a:avLst/>
            </a:prstGeom>
            <a:gradFill>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40" name="TextBox 39"/>
            <p:cNvSpPr txBox="1"/>
            <p:nvPr/>
          </p:nvSpPr>
          <p:spPr>
            <a:xfrm>
              <a:off x="381494" y="5717999"/>
              <a:ext cx="11381711" cy="507830"/>
            </a:xfrm>
            <a:prstGeom prst="rect">
              <a:avLst/>
            </a:prstGeom>
            <a:noFill/>
          </p:spPr>
          <p:txBody>
            <a:bodyPr vert="horz" wrap="square" lIns="0" tIns="0" rIns="0" bIns="0" rtlCol="0">
              <a:spAutoFit/>
            </a:bodyPr>
            <a:lstStyle/>
            <a:p>
              <a:pPr defTabSz="428625" fontAlgn="base">
                <a:lnSpc>
                  <a:spcPct val="95000"/>
                </a:lnSpc>
                <a:spcBef>
                  <a:spcPct val="30000"/>
                </a:spcBef>
                <a:spcAft>
                  <a:spcPct val="0"/>
                </a:spcAft>
                <a:buClr>
                  <a:prstClr val="white"/>
                </a:buClr>
              </a:pPr>
              <a:r>
                <a:rPr lang="en-US" sz="1125" dirty="0">
                  <a:solidFill>
                    <a:schemeClr val="tx1"/>
                  </a:solidFill>
                  <a:cs typeface="Arial" charset="0"/>
                </a:rPr>
                <a:t>Intel </a:t>
              </a:r>
              <a:r>
                <a:rPr lang="en-US" sz="1125" dirty="0" smtClean="0">
                  <a:solidFill>
                    <a:schemeClr val="tx1"/>
                  </a:solidFill>
                  <a:cs typeface="Arial" charset="0"/>
                </a:rPr>
                <a:t>delivers simple </a:t>
              </a:r>
              <a:r>
                <a:rPr lang="en-US" sz="1125" dirty="0">
                  <a:solidFill>
                    <a:schemeClr val="tx1"/>
                  </a:solidFill>
                  <a:cs typeface="Arial" charset="0"/>
                </a:rPr>
                <a:t>means to run multiple apps in our TEEs </a:t>
              </a:r>
            </a:p>
            <a:p>
              <a:pPr defTabSz="428625" fontAlgn="base">
                <a:lnSpc>
                  <a:spcPct val="95000"/>
                </a:lnSpc>
                <a:spcBef>
                  <a:spcPct val="30000"/>
                </a:spcBef>
                <a:spcAft>
                  <a:spcPct val="0"/>
                </a:spcAft>
                <a:buClr>
                  <a:prstClr val="white"/>
                </a:buClr>
              </a:pPr>
              <a:r>
                <a:rPr lang="en-US" sz="1125" dirty="0">
                  <a:solidFill>
                    <a:schemeClr val="tx1"/>
                  </a:solidFill>
                  <a:cs typeface="Arial" charset="0"/>
                </a:rPr>
                <a:t>Lowers BOM costs &amp; </a:t>
              </a:r>
              <a:r>
                <a:rPr lang="en-US" sz="1125" dirty="0" smtClean="0">
                  <a:solidFill>
                    <a:schemeClr val="tx1"/>
                  </a:solidFill>
                  <a:cs typeface="Arial" charset="0"/>
                </a:rPr>
                <a:t>increases </a:t>
              </a:r>
              <a:r>
                <a:rPr lang="en-US" sz="1125" dirty="0">
                  <a:solidFill>
                    <a:schemeClr val="tx1"/>
                  </a:solidFill>
                  <a:cs typeface="Arial" charset="0"/>
                </a:rPr>
                <a:t>performance by using on chip vs discrete security co-processors</a:t>
              </a:r>
            </a:p>
          </p:txBody>
        </p:sp>
      </p:grpSp>
      <p:sp>
        <p:nvSpPr>
          <p:cNvPr id="26" name="Rectangle 25"/>
          <p:cNvSpPr/>
          <p:nvPr/>
        </p:nvSpPr>
        <p:spPr>
          <a:xfrm>
            <a:off x="6977400" y="3276781"/>
            <a:ext cx="1819967" cy="219291"/>
          </a:xfrm>
          <a:prstGeom prst="rect">
            <a:avLst/>
          </a:prstGeom>
        </p:spPr>
        <p:txBody>
          <a:bodyPr wrap="square">
            <a:spAutoFit/>
          </a:bodyPr>
          <a:lstStyle/>
          <a:p>
            <a:r>
              <a:rPr lang="en-US" sz="825" b="1" dirty="0">
                <a:solidFill>
                  <a:srgbClr val="00AEEF"/>
                </a:solidFill>
              </a:rPr>
              <a:t>Trusted Execution Environment</a:t>
            </a:r>
            <a:endParaRPr lang="en-US" sz="825" dirty="0">
              <a:solidFill>
                <a:prstClr val="black">
                  <a:lumMod val="65000"/>
                  <a:lumOff val="35000"/>
                </a:prstClr>
              </a:solidFill>
            </a:endParaRPr>
          </a:p>
        </p:txBody>
      </p:sp>
      <p:sp>
        <p:nvSpPr>
          <p:cNvPr id="27" name="Rectangle 26"/>
          <p:cNvSpPr/>
          <p:nvPr/>
        </p:nvSpPr>
        <p:spPr>
          <a:xfrm>
            <a:off x="7266157" y="1557760"/>
            <a:ext cx="993083" cy="219291"/>
          </a:xfrm>
          <a:prstGeom prst="rect">
            <a:avLst/>
          </a:prstGeom>
        </p:spPr>
        <p:txBody>
          <a:bodyPr wrap="square">
            <a:spAutoFit/>
          </a:bodyPr>
          <a:lstStyle/>
          <a:p>
            <a:r>
              <a:rPr lang="en-US" sz="825" b="1" dirty="0">
                <a:solidFill>
                  <a:srgbClr val="00AEEF"/>
                </a:solidFill>
              </a:rPr>
              <a:t>Main CPU</a:t>
            </a:r>
            <a:endParaRPr lang="en-US" sz="825" dirty="0">
              <a:solidFill>
                <a:prstClr val="black">
                  <a:lumMod val="65000"/>
                  <a:lumOff val="35000"/>
                </a:prstClr>
              </a:solidFill>
            </a:endParaRPr>
          </a:p>
        </p:txBody>
      </p:sp>
      <p:sp>
        <p:nvSpPr>
          <p:cNvPr id="28" name="Oval 27"/>
          <p:cNvSpPr/>
          <p:nvPr/>
        </p:nvSpPr>
        <p:spPr>
          <a:xfrm>
            <a:off x="7119354" y="3100258"/>
            <a:ext cx="179837" cy="1798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1125" dirty="0">
                <a:solidFill>
                  <a:prstClr val="white"/>
                </a:solidFill>
                <a:latin typeface="Intel Clear Pro" charset="0"/>
                <a:ea typeface="Intel Clear Pro" charset="0"/>
                <a:cs typeface="Intel Clear Pro" charset="0"/>
              </a:rPr>
              <a:t>1</a:t>
            </a:r>
          </a:p>
        </p:txBody>
      </p:sp>
      <p:sp>
        <p:nvSpPr>
          <p:cNvPr id="29" name="Oval 28"/>
          <p:cNvSpPr/>
          <p:nvPr/>
        </p:nvSpPr>
        <p:spPr>
          <a:xfrm>
            <a:off x="7097256" y="1582550"/>
            <a:ext cx="179837" cy="1798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1125" dirty="0">
                <a:solidFill>
                  <a:prstClr val="white"/>
                </a:solidFill>
                <a:latin typeface="Intel Clear Pro" charset="0"/>
                <a:ea typeface="Intel Clear Pro" charset="0"/>
                <a:cs typeface="Intel Clear Pro" charset="0"/>
              </a:rPr>
              <a:t>2</a:t>
            </a:r>
          </a:p>
        </p:txBody>
      </p:sp>
      <p:grpSp>
        <p:nvGrpSpPr>
          <p:cNvPr id="32" name="Group 31"/>
          <p:cNvGrpSpPr/>
          <p:nvPr/>
        </p:nvGrpSpPr>
        <p:grpSpPr>
          <a:xfrm>
            <a:off x="7176409" y="1911341"/>
            <a:ext cx="1235408" cy="1235408"/>
            <a:chOff x="2354815" y="1628744"/>
            <a:chExt cx="1235408" cy="1235408"/>
          </a:xfrm>
        </p:grpSpPr>
        <p:grpSp>
          <p:nvGrpSpPr>
            <p:cNvPr id="33" name="Group 32"/>
            <p:cNvGrpSpPr/>
            <p:nvPr/>
          </p:nvGrpSpPr>
          <p:grpSpPr>
            <a:xfrm>
              <a:off x="2832952" y="2104055"/>
              <a:ext cx="279137" cy="284785"/>
              <a:chOff x="1471262" y="3195688"/>
              <a:chExt cx="231828" cy="236519"/>
            </a:xfrm>
          </p:grpSpPr>
          <p:sp>
            <p:nvSpPr>
              <p:cNvPr id="72" name="Rounded Rectangle 71"/>
              <p:cNvSpPr/>
              <p:nvPr/>
            </p:nvSpPr>
            <p:spPr>
              <a:xfrm>
                <a:off x="1471262" y="3195688"/>
                <a:ext cx="109326" cy="10932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3" name="Rounded Rectangle 72"/>
              <p:cNvSpPr/>
              <p:nvPr/>
            </p:nvSpPr>
            <p:spPr>
              <a:xfrm>
                <a:off x="1593764" y="3195688"/>
                <a:ext cx="109326" cy="10932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4" name="Rounded Rectangle 73"/>
              <p:cNvSpPr/>
              <p:nvPr/>
            </p:nvSpPr>
            <p:spPr>
              <a:xfrm>
                <a:off x="1471262" y="3322881"/>
                <a:ext cx="109326" cy="10932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5" name="Rounded Rectangle 74"/>
              <p:cNvSpPr/>
              <p:nvPr/>
            </p:nvSpPr>
            <p:spPr>
              <a:xfrm>
                <a:off x="1593764" y="3322881"/>
                <a:ext cx="109326" cy="10932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37" name="Freeform 12"/>
            <p:cNvSpPr>
              <a:spLocks noEditPoints="1"/>
            </p:cNvSpPr>
            <p:nvPr/>
          </p:nvSpPr>
          <p:spPr bwMode="auto">
            <a:xfrm>
              <a:off x="2354815" y="1628744"/>
              <a:ext cx="1235408" cy="1235408"/>
            </a:xfrm>
            <a:custGeom>
              <a:avLst/>
              <a:gdLst>
                <a:gd name="T0" fmla="*/ 654 w 679"/>
                <a:gd name="T1" fmla="*/ 144 h 679"/>
                <a:gd name="T2" fmla="*/ 535 w 679"/>
                <a:gd name="T3" fmla="*/ 26 h 679"/>
                <a:gd name="T4" fmla="*/ 510 w 679"/>
                <a:gd name="T5" fmla="*/ 68 h 679"/>
                <a:gd name="T6" fmla="*/ 456 w 679"/>
                <a:gd name="T7" fmla="*/ 0 h 679"/>
                <a:gd name="T8" fmla="*/ 419 w 679"/>
                <a:gd name="T9" fmla="*/ 26 h 679"/>
                <a:gd name="T10" fmla="*/ 385 w 679"/>
                <a:gd name="T11" fmla="*/ 26 h 679"/>
                <a:gd name="T12" fmla="*/ 348 w 679"/>
                <a:gd name="T13" fmla="*/ 0 h 679"/>
                <a:gd name="T14" fmla="*/ 294 w 679"/>
                <a:gd name="T15" fmla="*/ 68 h 679"/>
                <a:gd name="T16" fmla="*/ 269 w 679"/>
                <a:gd name="T17" fmla="*/ 26 h 679"/>
                <a:gd name="T18" fmla="*/ 223 w 679"/>
                <a:gd name="T19" fmla="*/ 26 h 679"/>
                <a:gd name="T20" fmla="*/ 198 w 679"/>
                <a:gd name="T21" fmla="*/ 68 h 679"/>
                <a:gd name="T22" fmla="*/ 144 w 679"/>
                <a:gd name="T23" fmla="*/ 0 h 679"/>
                <a:gd name="T24" fmla="*/ 26 w 679"/>
                <a:gd name="T25" fmla="*/ 136 h 679"/>
                <a:gd name="T26" fmla="*/ 26 w 679"/>
                <a:gd name="T27" fmla="*/ 169 h 679"/>
                <a:gd name="T28" fmla="*/ 0 w 679"/>
                <a:gd name="T29" fmla="*/ 207 h 679"/>
                <a:gd name="T30" fmla="*/ 68 w 679"/>
                <a:gd name="T31" fmla="*/ 261 h 679"/>
                <a:gd name="T32" fmla="*/ 26 w 679"/>
                <a:gd name="T33" fmla="*/ 286 h 679"/>
                <a:gd name="T34" fmla="*/ 26 w 679"/>
                <a:gd name="T35" fmla="*/ 323 h 679"/>
                <a:gd name="T36" fmla="*/ 26 w 679"/>
                <a:gd name="T37" fmla="*/ 356 h 679"/>
                <a:gd name="T38" fmla="*/ 26 w 679"/>
                <a:gd name="T39" fmla="*/ 394 h 679"/>
                <a:gd name="T40" fmla="*/ 68 w 679"/>
                <a:gd name="T41" fmla="*/ 419 h 679"/>
                <a:gd name="T42" fmla="*/ 0 w 679"/>
                <a:gd name="T43" fmla="*/ 473 h 679"/>
                <a:gd name="T44" fmla="*/ 26 w 679"/>
                <a:gd name="T45" fmla="*/ 510 h 679"/>
                <a:gd name="T46" fmla="*/ 26 w 679"/>
                <a:gd name="T47" fmla="*/ 543 h 679"/>
                <a:gd name="T48" fmla="*/ 144 w 679"/>
                <a:gd name="T49" fmla="*/ 679 h 679"/>
                <a:gd name="T50" fmla="*/ 198 w 679"/>
                <a:gd name="T51" fmla="*/ 612 h 679"/>
                <a:gd name="T52" fmla="*/ 223 w 679"/>
                <a:gd name="T53" fmla="*/ 654 h 679"/>
                <a:gd name="T54" fmla="*/ 269 w 679"/>
                <a:gd name="T55" fmla="*/ 654 h 679"/>
                <a:gd name="T56" fmla="*/ 294 w 679"/>
                <a:gd name="T57" fmla="*/ 612 h 679"/>
                <a:gd name="T58" fmla="*/ 348 w 679"/>
                <a:gd name="T59" fmla="*/ 679 h 679"/>
                <a:gd name="T60" fmla="*/ 385 w 679"/>
                <a:gd name="T61" fmla="*/ 654 h 679"/>
                <a:gd name="T62" fmla="*/ 419 w 679"/>
                <a:gd name="T63" fmla="*/ 654 h 679"/>
                <a:gd name="T64" fmla="*/ 456 w 679"/>
                <a:gd name="T65" fmla="*/ 679 h 679"/>
                <a:gd name="T66" fmla="*/ 510 w 679"/>
                <a:gd name="T67" fmla="*/ 612 h 679"/>
                <a:gd name="T68" fmla="*/ 535 w 679"/>
                <a:gd name="T69" fmla="*/ 654 h 679"/>
                <a:gd name="T70" fmla="*/ 654 w 679"/>
                <a:gd name="T71" fmla="*/ 535 h 679"/>
                <a:gd name="T72" fmla="*/ 612 w 679"/>
                <a:gd name="T73" fmla="*/ 510 h 679"/>
                <a:gd name="T74" fmla="*/ 679 w 679"/>
                <a:gd name="T75" fmla="*/ 456 h 679"/>
                <a:gd name="T76" fmla="*/ 654 w 679"/>
                <a:gd name="T77" fmla="*/ 419 h 679"/>
                <a:gd name="T78" fmla="*/ 654 w 679"/>
                <a:gd name="T79" fmla="*/ 385 h 679"/>
                <a:gd name="T80" fmla="*/ 654 w 679"/>
                <a:gd name="T81" fmla="*/ 348 h 679"/>
                <a:gd name="T82" fmla="*/ 654 w 679"/>
                <a:gd name="T83" fmla="*/ 323 h 679"/>
                <a:gd name="T84" fmla="*/ 679 w 679"/>
                <a:gd name="T85" fmla="*/ 286 h 679"/>
                <a:gd name="T86" fmla="*/ 612 w 679"/>
                <a:gd name="T87" fmla="*/ 232 h 679"/>
                <a:gd name="T88" fmla="*/ 654 w 679"/>
                <a:gd name="T89" fmla="*/ 207 h 679"/>
                <a:gd name="T90" fmla="*/ 586 w 679"/>
                <a:gd name="T91" fmla="*/ 198 h 679"/>
                <a:gd name="T92" fmla="*/ 586 w 679"/>
                <a:gd name="T93" fmla="*/ 356 h 679"/>
                <a:gd name="T94" fmla="*/ 586 w 679"/>
                <a:gd name="T95" fmla="*/ 504 h 679"/>
                <a:gd name="T96" fmla="*/ 510 w 679"/>
                <a:gd name="T97" fmla="*/ 580 h 679"/>
                <a:gd name="T98" fmla="*/ 419 w 679"/>
                <a:gd name="T99" fmla="*/ 586 h 679"/>
                <a:gd name="T100" fmla="*/ 261 w 679"/>
                <a:gd name="T101" fmla="*/ 586 h 679"/>
                <a:gd name="T102" fmla="*/ 100 w 679"/>
                <a:gd name="T103" fmla="*/ 510 h 679"/>
                <a:gd name="T104" fmla="*/ 93 w 679"/>
                <a:gd name="T105" fmla="*/ 385 h 679"/>
                <a:gd name="T106" fmla="*/ 93 w 679"/>
                <a:gd name="T107" fmla="*/ 232 h 679"/>
                <a:gd name="T108" fmla="*/ 176 w 679"/>
                <a:gd name="T109" fmla="*/ 93 h 679"/>
                <a:gd name="T110" fmla="*/ 323 w 679"/>
                <a:gd name="T111" fmla="*/ 93 h 679"/>
                <a:gd name="T112" fmla="*/ 481 w 679"/>
                <a:gd name="T113" fmla="*/ 93 h 679"/>
                <a:gd name="T114" fmla="*/ 543 w 679"/>
                <a:gd name="T115" fmla="*/ 133 h 679"/>
                <a:gd name="T116" fmla="*/ 493 w 679"/>
                <a:gd name="T117" fmla="*/ 119 h 679"/>
                <a:gd name="T118" fmla="*/ 493 w 679"/>
                <a:gd name="T119" fmla="*/ 560 h 679"/>
                <a:gd name="T120" fmla="*/ 173 w 679"/>
                <a:gd name="T121" fmla="*/ 487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79" h="679">
                  <a:moveTo>
                    <a:pt x="654" y="169"/>
                  </a:moveTo>
                  <a:cubicBezTo>
                    <a:pt x="654" y="161"/>
                    <a:pt x="654" y="161"/>
                    <a:pt x="654" y="161"/>
                  </a:cubicBezTo>
                  <a:cubicBezTo>
                    <a:pt x="679" y="161"/>
                    <a:pt x="679" y="161"/>
                    <a:pt x="679" y="161"/>
                  </a:cubicBezTo>
                  <a:cubicBezTo>
                    <a:pt x="679" y="144"/>
                    <a:pt x="679" y="144"/>
                    <a:pt x="679" y="144"/>
                  </a:cubicBezTo>
                  <a:cubicBezTo>
                    <a:pt x="654" y="144"/>
                    <a:pt x="654" y="144"/>
                    <a:pt x="654" y="144"/>
                  </a:cubicBezTo>
                  <a:cubicBezTo>
                    <a:pt x="654" y="136"/>
                    <a:pt x="654" y="136"/>
                    <a:pt x="654" y="136"/>
                  </a:cubicBezTo>
                  <a:cubicBezTo>
                    <a:pt x="583" y="136"/>
                    <a:pt x="583" y="136"/>
                    <a:pt x="583" y="136"/>
                  </a:cubicBezTo>
                  <a:cubicBezTo>
                    <a:pt x="543" y="97"/>
                    <a:pt x="543" y="97"/>
                    <a:pt x="543" y="97"/>
                  </a:cubicBezTo>
                  <a:cubicBezTo>
                    <a:pt x="543" y="26"/>
                    <a:pt x="543" y="26"/>
                    <a:pt x="543" y="26"/>
                  </a:cubicBezTo>
                  <a:cubicBezTo>
                    <a:pt x="535" y="26"/>
                    <a:pt x="535" y="26"/>
                    <a:pt x="535" y="26"/>
                  </a:cubicBezTo>
                  <a:cubicBezTo>
                    <a:pt x="535" y="0"/>
                    <a:pt x="535" y="0"/>
                    <a:pt x="535" y="0"/>
                  </a:cubicBezTo>
                  <a:cubicBezTo>
                    <a:pt x="518" y="0"/>
                    <a:pt x="518" y="0"/>
                    <a:pt x="518" y="0"/>
                  </a:cubicBezTo>
                  <a:cubicBezTo>
                    <a:pt x="518" y="26"/>
                    <a:pt x="518" y="26"/>
                    <a:pt x="518" y="26"/>
                  </a:cubicBezTo>
                  <a:cubicBezTo>
                    <a:pt x="510" y="26"/>
                    <a:pt x="510" y="26"/>
                    <a:pt x="510" y="26"/>
                  </a:cubicBezTo>
                  <a:cubicBezTo>
                    <a:pt x="510" y="68"/>
                    <a:pt x="510" y="68"/>
                    <a:pt x="510" y="68"/>
                  </a:cubicBezTo>
                  <a:cubicBezTo>
                    <a:pt x="481" y="68"/>
                    <a:pt x="481" y="68"/>
                    <a:pt x="481" y="68"/>
                  </a:cubicBezTo>
                  <a:cubicBezTo>
                    <a:pt x="481" y="26"/>
                    <a:pt x="481" y="26"/>
                    <a:pt x="481" y="26"/>
                  </a:cubicBezTo>
                  <a:cubicBezTo>
                    <a:pt x="473" y="26"/>
                    <a:pt x="473" y="26"/>
                    <a:pt x="473" y="26"/>
                  </a:cubicBezTo>
                  <a:cubicBezTo>
                    <a:pt x="473" y="0"/>
                    <a:pt x="473" y="0"/>
                    <a:pt x="473" y="0"/>
                  </a:cubicBezTo>
                  <a:cubicBezTo>
                    <a:pt x="456" y="0"/>
                    <a:pt x="456" y="0"/>
                    <a:pt x="456" y="0"/>
                  </a:cubicBezTo>
                  <a:cubicBezTo>
                    <a:pt x="456" y="26"/>
                    <a:pt x="456" y="26"/>
                    <a:pt x="456" y="26"/>
                  </a:cubicBezTo>
                  <a:cubicBezTo>
                    <a:pt x="448" y="26"/>
                    <a:pt x="448" y="26"/>
                    <a:pt x="448" y="26"/>
                  </a:cubicBezTo>
                  <a:cubicBezTo>
                    <a:pt x="448" y="68"/>
                    <a:pt x="448" y="68"/>
                    <a:pt x="448" y="68"/>
                  </a:cubicBezTo>
                  <a:cubicBezTo>
                    <a:pt x="419" y="68"/>
                    <a:pt x="419" y="68"/>
                    <a:pt x="419" y="68"/>
                  </a:cubicBezTo>
                  <a:cubicBezTo>
                    <a:pt x="419" y="26"/>
                    <a:pt x="419" y="26"/>
                    <a:pt x="419" y="26"/>
                  </a:cubicBezTo>
                  <a:cubicBezTo>
                    <a:pt x="410" y="26"/>
                    <a:pt x="410" y="26"/>
                    <a:pt x="410" y="26"/>
                  </a:cubicBezTo>
                  <a:cubicBezTo>
                    <a:pt x="410" y="0"/>
                    <a:pt x="410" y="0"/>
                    <a:pt x="410" y="0"/>
                  </a:cubicBezTo>
                  <a:cubicBezTo>
                    <a:pt x="394" y="0"/>
                    <a:pt x="394" y="0"/>
                    <a:pt x="394" y="0"/>
                  </a:cubicBezTo>
                  <a:cubicBezTo>
                    <a:pt x="394" y="26"/>
                    <a:pt x="394" y="26"/>
                    <a:pt x="394" y="26"/>
                  </a:cubicBezTo>
                  <a:cubicBezTo>
                    <a:pt x="385" y="26"/>
                    <a:pt x="385" y="26"/>
                    <a:pt x="385" y="26"/>
                  </a:cubicBezTo>
                  <a:cubicBezTo>
                    <a:pt x="385" y="68"/>
                    <a:pt x="385" y="68"/>
                    <a:pt x="385" y="68"/>
                  </a:cubicBezTo>
                  <a:cubicBezTo>
                    <a:pt x="356" y="68"/>
                    <a:pt x="356" y="68"/>
                    <a:pt x="356" y="68"/>
                  </a:cubicBezTo>
                  <a:cubicBezTo>
                    <a:pt x="356" y="26"/>
                    <a:pt x="356" y="26"/>
                    <a:pt x="356" y="26"/>
                  </a:cubicBezTo>
                  <a:cubicBezTo>
                    <a:pt x="348" y="26"/>
                    <a:pt x="348" y="26"/>
                    <a:pt x="348" y="26"/>
                  </a:cubicBezTo>
                  <a:cubicBezTo>
                    <a:pt x="348" y="0"/>
                    <a:pt x="348" y="0"/>
                    <a:pt x="348" y="0"/>
                  </a:cubicBezTo>
                  <a:cubicBezTo>
                    <a:pt x="331" y="0"/>
                    <a:pt x="331" y="0"/>
                    <a:pt x="331" y="0"/>
                  </a:cubicBezTo>
                  <a:cubicBezTo>
                    <a:pt x="331" y="26"/>
                    <a:pt x="331" y="26"/>
                    <a:pt x="331" y="26"/>
                  </a:cubicBezTo>
                  <a:cubicBezTo>
                    <a:pt x="323" y="26"/>
                    <a:pt x="323" y="26"/>
                    <a:pt x="323" y="26"/>
                  </a:cubicBezTo>
                  <a:cubicBezTo>
                    <a:pt x="323" y="68"/>
                    <a:pt x="323" y="68"/>
                    <a:pt x="323" y="68"/>
                  </a:cubicBezTo>
                  <a:cubicBezTo>
                    <a:pt x="294" y="68"/>
                    <a:pt x="294" y="68"/>
                    <a:pt x="294" y="68"/>
                  </a:cubicBezTo>
                  <a:cubicBezTo>
                    <a:pt x="294" y="26"/>
                    <a:pt x="294" y="26"/>
                    <a:pt x="294" y="26"/>
                  </a:cubicBezTo>
                  <a:cubicBezTo>
                    <a:pt x="286" y="26"/>
                    <a:pt x="286" y="26"/>
                    <a:pt x="286" y="26"/>
                  </a:cubicBezTo>
                  <a:cubicBezTo>
                    <a:pt x="286" y="0"/>
                    <a:pt x="286" y="0"/>
                    <a:pt x="286" y="0"/>
                  </a:cubicBezTo>
                  <a:cubicBezTo>
                    <a:pt x="269" y="0"/>
                    <a:pt x="269" y="0"/>
                    <a:pt x="269" y="0"/>
                  </a:cubicBezTo>
                  <a:cubicBezTo>
                    <a:pt x="269" y="26"/>
                    <a:pt x="269" y="26"/>
                    <a:pt x="269" y="26"/>
                  </a:cubicBezTo>
                  <a:cubicBezTo>
                    <a:pt x="261" y="26"/>
                    <a:pt x="261" y="26"/>
                    <a:pt x="261" y="26"/>
                  </a:cubicBezTo>
                  <a:cubicBezTo>
                    <a:pt x="261" y="68"/>
                    <a:pt x="261" y="68"/>
                    <a:pt x="261" y="68"/>
                  </a:cubicBezTo>
                  <a:cubicBezTo>
                    <a:pt x="232" y="68"/>
                    <a:pt x="232" y="68"/>
                    <a:pt x="232" y="68"/>
                  </a:cubicBezTo>
                  <a:cubicBezTo>
                    <a:pt x="232" y="26"/>
                    <a:pt x="232" y="26"/>
                    <a:pt x="232" y="26"/>
                  </a:cubicBezTo>
                  <a:cubicBezTo>
                    <a:pt x="223" y="26"/>
                    <a:pt x="223" y="26"/>
                    <a:pt x="223" y="26"/>
                  </a:cubicBezTo>
                  <a:cubicBezTo>
                    <a:pt x="223" y="0"/>
                    <a:pt x="223" y="0"/>
                    <a:pt x="223" y="0"/>
                  </a:cubicBezTo>
                  <a:cubicBezTo>
                    <a:pt x="207" y="0"/>
                    <a:pt x="207" y="0"/>
                    <a:pt x="207" y="0"/>
                  </a:cubicBezTo>
                  <a:cubicBezTo>
                    <a:pt x="207" y="26"/>
                    <a:pt x="207" y="26"/>
                    <a:pt x="207" y="26"/>
                  </a:cubicBezTo>
                  <a:cubicBezTo>
                    <a:pt x="198" y="26"/>
                    <a:pt x="198" y="26"/>
                    <a:pt x="198" y="26"/>
                  </a:cubicBezTo>
                  <a:cubicBezTo>
                    <a:pt x="198" y="68"/>
                    <a:pt x="198" y="68"/>
                    <a:pt x="198" y="68"/>
                  </a:cubicBezTo>
                  <a:cubicBezTo>
                    <a:pt x="169" y="68"/>
                    <a:pt x="169" y="68"/>
                    <a:pt x="169" y="68"/>
                  </a:cubicBezTo>
                  <a:cubicBezTo>
                    <a:pt x="169" y="26"/>
                    <a:pt x="169" y="26"/>
                    <a:pt x="169" y="26"/>
                  </a:cubicBezTo>
                  <a:cubicBezTo>
                    <a:pt x="161" y="26"/>
                    <a:pt x="161" y="26"/>
                    <a:pt x="161" y="26"/>
                  </a:cubicBezTo>
                  <a:cubicBezTo>
                    <a:pt x="161" y="0"/>
                    <a:pt x="161" y="0"/>
                    <a:pt x="161" y="0"/>
                  </a:cubicBezTo>
                  <a:cubicBezTo>
                    <a:pt x="144" y="0"/>
                    <a:pt x="144" y="0"/>
                    <a:pt x="144" y="0"/>
                  </a:cubicBezTo>
                  <a:cubicBezTo>
                    <a:pt x="144" y="26"/>
                    <a:pt x="144" y="26"/>
                    <a:pt x="144" y="26"/>
                  </a:cubicBezTo>
                  <a:cubicBezTo>
                    <a:pt x="136" y="26"/>
                    <a:pt x="136" y="26"/>
                    <a:pt x="136" y="26"/>
                  </a:cubicBezTo>
                  <a:cubicBezTo>
                    <a:pt x="136" y="97"/>
                    <a:pt x="136" y="97"/>
                    <a:pt x="136" y="97"/>
                  </a:cubicBezTo>
                  <a:cubicBezTo>
                    <a:pt x="97" y="136"/>
                    <a:pt x="97" y="136"/>
                    <a:pt x="97" y="136"/>
                  </a:cubicBezTo>
                  <a:cubicBezTo>
                    <a:pt x="26" y="136"/>
                    <a:pt x="26" y="136"/>
                    <a:pt x="26" y="136"/>
                  </a:cubicBezTo>
                  <a:cubicBezTo>
                    <a:pt x="26" y="144"/>
                    <a:pt x="26" y="144"/>
                    <a:pt x="26" y="144"/>
                  </a:cubicBezTo>
                  <a:cubicBezTo>
                    <a:pt x="0" y="144"/>
                    <a:pt x="0" y="144"/>
                    <a:pt x="0" y="144"/>
                  </a:cubicBezTo>
                  <a:cubicBezTo>
                    <a:pt x="0" y="161"/>
                    <a:pt x="0" y="161"/>
                    <a:pt x="0" y="161"/>
                  </a:cubicBezTo>
                  <a:cubicBezTo>
                    <a:pt x="26" y="161"/>
                    <a:pt x="26" y="161"/>
                    <a:pt x="26" y="161"/>
                  </a:cubicBezTo>
                  <a:cubicBezTo>
                    <a:pt x="26" y="169"/>
                    <a:pt x="26" y="169"/>
                    <a:pt x="26" y="169"/>
                  </a:cubicBezTo>
                  <a:cubicBezTo>
                    <a:pt x="68" y="169"/>
                    <a:pt x="68" y="169"/>
                    <a:pt x="68" y="169"/>
                  </a:cubicBezTo>
                  <a:cubicBezTo>
                    <a:pt x="68" y="198"/>
                    <a:pt x="68" y="198"/>
                    <a:pt x="68" y="198"/>
                  </a:cubicBezTo>
                  <a:cubicBezTo>
                    <a:pt x="26" y="198"/>
                    <a:pt x="26" y="198"/>
                    <a:pt x="26" y="198"/>
                  </a:cubicBezTo>
                  <a:cubicBezTo>
                    <a:pt x="26" y="207"/>
                    <a:pt x="26" y="207"/>
                    <a:pt x="26" y="207"/>
                  </a:cubicBezTo>
                  <a:cubicBezTo>
                    <a:pt x="0" y="207"/>
                    <a:pt x="0" y="207"/>
                    <a:pt x="0" y="207"/>
                  </a:cubicBezTo>
                  <a:cubicBezTo>
                    <a:pt x="0" y="223"/>
                    <a:pt x="0" y="223"/>
                    <a:pt x="0" y="223"/>
                  </a:cubicBezTo>
                  <a:cubicBezTo>
                    <a:pt x="26" y="223"/>
                    <a:pt x="26" y="223"/>
                    <a:pt x="26" y="223"/>
                  </a:cubicBezTo>
                  <a:cubicBezTo>
                    <a:pt x="26" y="232"/>
                    <a:pt x="26" y="232"/>
                    <a:pt x="26" y="232"/>
                  </a:cubicBezTo>
                  <a:cubicBezTo>
                    <a:pt x="68" y="232"/>
                    <a:pt x="68" y="232"/>
                    <a:pt x="68" y="232"/>
                  </a:cubicBezTo>
                  <a:cubicBezTo>
                    <a:pt x="68" y="261"/>
                    <a:pt x="68" y="261"/>
                    <a:pt x="68" y="261"/>
                  </a:cubicBezTo>
                  <a:cubicBezTo>
                    <a:pt x="26" y="261"/>
                    <a:pt x="26" y="261"/>
                    <a:pt x="26" y="261"/>
                  </a:cubicBezTo>
                  <a:cubicBezTo>
                    <a:pt x="26" y="269"/>
                    <a:pt x="26" y="269"/>
                    <a:pt x="26" y="269"/>
                  </a:cubicBezTo>
                  <a:cubicBezTo>
                    <a:pt x="0" y="269"/>
                    <a:pt x="0" y="269"/>
                    <a:pt x="0" y="269"/>
                  </a:cubicBezTo>
                  <a:cubicBezTo>
                    <a:pt x="0" y="286"/>
                    <a:pt x="0" y="286"/>
                    <a:pt x="0" y="286"/>
                  </a:cubicBezTo>
                  <a:cubicBezTo>
                    <a:pt x="26" y="286"/>
                    <a:pt x="26" y="286"/>
                    <a:pt x="26" y="286"/>
                  </a:cubicBezTo>
                  <a:cubicBezTo>
                    <a:pt x="26" y="294"/>
                    <a:pt x="26" y="294"/>
                    <a:pt x="26" y="294"/>
                  </a:cubicBezTo>
                  <a:cubicBezTo>
                    <a:pt x="68" y="294"/>
                    <a:pt x="68" y="294"/>
                    <a:pt x="68" y="294"/>
                  </a:cubicBezTo>
                  <a:cubicBezTo>
                    <a:pt x="68" y="323"/>
                    <a:pt x="68" y="323"/>
                    <a:pt x="68" y="323"/>
                  </a:cubicBezTo>
                  <a:cubicBezTo>
                    <a:pt x="26" y="323"/>
                    <a:pt x="26" y="323"/>
                    <a:pt x="26" y="323"/>
                  </a:cubicBezTo>
                  <a:cubicBezTo>
                    <a:pt x="26" y="323"/>
                    <a:pt x="26" y="323"/>
                    <a:pt x="26" y="323"/>
                  </a:cubicBezTo>
                  <a:cubicBezTo>
                    <a:pt x="26" y="331"/>
                    <a:pt x="26" y="331"/>
                    <a:pt x="26" y="331"/>
                  </a:cubicBezTo>
                  <a:cubicBezTo>
                    <a:pt x="0" y="331"/>
                    <a:pt x="0" y="331"/>
                    <a:pt x="0" y="331"/>
                  </a:cubicBezTo>
                  <a:cubicBezTo>
                    <a:pt x="0" y="348"/>
                    <a:pt x="0" y="348"/>
                    <a:pt x="0" y="348"/>
                  </a:cubicBezTo>
                  <a:cubicBezTo>
                    <a:pt x="26" y="348"/>
                    <a:pt x="26" y="348"/>
                    <a:pt x="26" y="348"/>
                  </a:cubicBezTo>
                  <a:cubicBezTo>
                    <a:pt x="26" y="356"/>
                    <a:pt x="26" y="356"/>
                    <a:pt x="26" y="356"/>
                  </a:cubicBezTo>
                  <a:cubicBezTo>
                    <a:pt x="26" y="356"/>
                    <a:pt x="26" y="356"/>
                    <a:pt x="26" y="356"/>
                  </a:cubicBezTo>
                  <a:cubicBezTo>
                    <a:pt x="68" y="356"/>
                    <a:pt x="68" y="356"/>
                    <a:pt x="68" y="356"/>
                  </a:cubicBezTo>
                  <a:cubicBezTo>
                    <a:pt x="68" y="385"/>
                    <a:pt x="68" y="385"/>
                    <a:pt x="68" y="385"/>
                  </a:cubicBezTo>
                  <a:cubicBezTo>
                    <a:pt x="26" y="385"/>
                    <a:pt x="26" y="385"/>
                    <a:pt x="26" y="385"/>
                  </a:cubicBezTo>
                  <a:cubicBezTo>
                    <a:pt x="26" y="394"/>
                    <a:pt x="26" y="394"/>
                    <a:pt x="26" y="394"/>
                  </a:cubicBezTo>
                  <a:cubicBezTo>
                    <a:pt x="0" y="394"/>
                    <a:pt x="0" y="394"/>
                    <a:pt x="0" y="394"/>
                  </a:cubicBezTo>
                  <a:cubicBezTo>
                    <a:pt x="0" y="410"/>
                    <a:pt x="0" y="410"/>
                    <a:pt x="0" y="410"/>
                  </a:cubicBezTo>
                  <a:cubicBezTo>
                    <a:pt x="26" y="410"/>
                    <a:pt x="26" y="410"/>
                    <a:pt x="26" y="410"/>
                  </a:cubicBezTo>
                  <a:cubicBezTo>
                    <a:pt x="26" y="419"/>
                    <a:pt x="26" y="419"/>
                    <a:pt x="26" y="419"/>
                  </a:cubicBezTo>
                  <a:cubicBezTo>
                    <a:pt x="68" y="419"/>
                    <a:pt x="68" y="419"/>
                    <a:pt x="68" y="419"/>
                  </a:cubicBezTo>
                  <a:cubicBezTo>
                    <a:pt x="68" y="448"/>
                    <a:pt x="68" y="448"/>
                    <a:pt x="68" y="448"/>
                  </a:cubicBezTo>
                  <a:cubicBezTo>
                    <a:pt x="26" y="448"/>
                    <a:pt x="26" y="448"/>
                    <a:pt x="26" y="448"/>
                  </a:cubicBezTo>
                  <a:cubicBezTo>
                    <a:pt x="26" y="456"/>
                    <a:pt x="26" y="456"/>
                    <a:pt x="26" y="456"/>
                  </a:cubicBezTo>
                  <a:cubicBezTo>
                    <a:pt x="0" y="456"/>
                    <a:pt x="0" y="456"/>
                    <a:pt x="0" y="456"/>
                  </a:cubicBezTo>
                  <a:cubicBezTo>
                    <a:pt x="0" y="473"/>
                    <a:pt x="0" y="473"/>
                    <a:pt x="0" y="473"/>
                  </a:cubicBezTo>
                  <a:cubicBezTo>
                    <a:pt x="26" y="473"/>
                    <a:pt x="26" y="473"/>
                    <a:pt x="26" y="473"/>
                  </a:cubicBezTo>
                  <a:cubicBezTo>
                    <a:pt x="26" y="481"/>
                    <a:pt x="26" y="481"/>
                    <a:pt x="26" y="481"/>
                  </a:cubicBezTo>
                  <a:cubicBezTo>
                    <a:pt x="68" y="481"/>
                    <a:pt x="68" y="481"/>
                    <a:pt x="68" y="481"/>
                  </a:cubicBezTo>
                  <a:cubicBezTo>
                    <a:pt x="68" y="510"/>
                    <a:pt x="68" y="510"/>
                    <a:pt x="68" y="510"/>
                  </a:cubicBezTo>
                  <a:cubicBezTo>
                    <a:pt x="26" y="510"/>
                    <a:pt x="26" y="510"/>
                    <a:pt x="26" y="510"/>
                  </a:cubicBezTo>
                  <a:cubicBezTo>
                    <a:pt x="26" y="518"/>
                    <a:pt x="26" y="518"/>
                    <a:pt x="26" y="518"/>
                  </a:cubicBezTo>
                  <a:cubicBezTo>
                    <a:pt x="0" y="518"/>
                    <a:pt x="0" y="518"/>
                    <a:pt x="0" y="518"/>
                  </a:cubicBezTo>
                  <a:cubicBezTo>
                    <a:pt x="0" y="535"/>
                    <a:pt x="0" y="535"/>
                    <a:pt x="0" y="535"/>
                  </a:cubicBezTo>
                  <a:cubicBezTo>
                    <a:pt x="26" y="535"/>
                    <a:pt x="26" y="535"/>
                    <a:pt x="26" y="535"/>
                  </a:cubicBezTo>
                  <a:cubicBezTo>
                    <a:pt x="26" y="543"/>
                    <a:pt x="26" y="543"/>
                    <a:pt x="26" y="543"/>
                  </a:cubicBezTo>
                  <a:cubicBezTo>
                    <a:pt x="97" y="543"/>
                    <a:pt x="97" y="543"/>
                    <a:pt x="97" y="543"/>
                  </a:cubicBezTo>
                  <a:cubicBezTo>
                    <a:pt x="136" y="583"/>
                    <a:pt x="136" y="583"/>
                    <a:pt x="136" y="583"/>
                  </a:cubicBezTo>
                  <a:cubicBezTo>
                    <a:pt x="136" y="654"/>
                    <a:pt x="136" y="654"/>
                    <a:pt x="136" y="654"/>
                  </a:cubicBezTo>
                  <a:cubicBezTo>
                    <a:pt x="144" y="654"/>
                    <a:pt x="144" y="654"/>
                    <a:pt x="144" y="654"/>
                  </a:cubicBezTo>
                  <a:cubicBezTo>
                    <a:pt x="144" y="679"/>
                    <a:pt x="144" y="679"/>
                    <a:pt x="144" y="679"/>
                  </a:cubicBezTo>
                  <a:cubicBezTo>
                    <a:pt x="161" y="679"/>
                    <a:pt x="161" y="679"/>
                    <a:pt x="161" y="679"/>
                  </a:cubicBezTo>
                  <a:cubicBezTo>
                    <a:pt x="161" y="654"/>
                    <a:pt x="161" y="654"/>
                    <a:pt x="161" y="654"/>
                  </a:cubicBezTo>
                  <a:cubicBezTo>
                    <a:pt x="169" y="654"/>
                    <a:pt x="169" y="654"/>
                    <a:pt x="169" y="654"/>
                  </a:cubicBezTo>
                  <a:cubicBezTo>
                    <a:pt x="169" y="612"/>
                    <a:pt x="169" y="612"/>
                    <a:pt x="169" y="612"/>
                  </a:cubicBezTo>
                  <a:cubicBezTo>
                    <a:pt x="198" y="612"/>
                    <a:pt x="198" y="612"/>
                    <a:pt x="198" y="612"/>
                  </a:cubicBezTo>
                  <a:cubicBezTo>
                    <a:pt x="198" y="654"/>
                    <a:pt x="198" y="654"/>
                    <a:pt x="198" y="654"/>
                  </a:cubicBezTo>
                  <a:cubicBezTo>
                    <a:pt x="207" y="654"/>
                    <a:pt x="207" y="654"/>
                    <a:pt x="207" y="654"/>
                  </a:cubicBezTo>
                  <a:cubicBezTo>
                    <a:pt x="207" y="679"/>
                    <a:pt x="207" y="679"/>
                    <a:pt x="207" y="679"/>
                  </a:cubicBezTo>
                  <a:cubicBezTo>
                    <a:pt x="223" y="679"/>
                    <a:pt x="223" y="679"/>
                    <a:pt x="223" y="679"/>
                  </a:cubicBezTo>
                  <a:cubicBezTo>
                    <a:pt x="223" y="654"/>
                    <a:pt x="223" y="654"/>
                    <a:pt x="223" y="654"/>
                  </a:cubicBezTo>
                  <a:cubicBezTo>
                    <a:pt x="232" y="654"/>
                    <a:pt x="232" y="654"/>
                    <a:pt x="232" y="654"/>
                  </a:cubicBezTo>
                  <a:cubicBezTo>
                    <a:pt x="232" y="612"/>
                    <a:pt x="232" y="612"/>
                    <a:pt x="232" y="612"/>
                  </a:cubicBezTo>
                  <a:cubicBezTo>
                    <a:pt x="261" y="612"/>
                    <a:pt x="261" y="612"/>
                    <a:pt x="261" y="612"/>
                  </a:cubicBezTo>
                  <a:cubicBezTo>
                    <a:pt x="261" y="654"/>
                    <a:pt x="261" y="654"/>
                    <a:pt x="261" y="654"/>
                  </a:cubicBezTo>
                  <a:cubicBezTo>
                    <a:pt x="269" y="654"/>
                    <a:pt x="269" y="654"/>
                    <a:pt x="269" y="654"/>
                  </a:cubicBezTo>
                  <a:cubicBezTo>
                    <a:pt x="269" y="679"/>
                    <a:pt x="269" y="679"/>
                    <a:pt x="269" y="679"/>
                  </a:cubicBezTo>
                  <a:cubicBezTo>
                    <a:pt x="286" y="679"/>
                    <a:pt x="286" y="679"/>
                    <a:pt x="286" y="679"/>
                  </a:cubicBezTo>
                  <a:cubicBezTo>
                    <a:pt x="286" y="654"/>
                    <a:pt x="286" y="654"/>
                    <a:pt x="286" y="654"/>
                  </a:cubicBezTo>
                  <a:cubicBezTo>
                    <a:pt x="294" y="654"/>
                    <a:pt x="294" y="654"/>
                    <a:pt x="294" y="654"/>
                  </a:cubicBezTo>
                  <a:cubicBezTo>
                    <a:pt x="294" y="612"/>
                    <a:pt x="294" y="612"/>
                    <a:pt x="294" y="612"/>
                  </a:cubicBezTo>
                  <a:cubicBezTo>
                    <a:pt x="323" y="612"/>
                    <a:pt x="323" y="612"/>
                    <a:pt x="323" y="612"/>
                  </a:cubicBezTo>
                  <a:cubicBezTo>
                    <a:pt x="323" y="654"/>
                    <a:pt x="323" y="654"/>
                    <a:pt x="323" y="654"/>
                  </a:cubicBezTo>
                  <a:cubicBezTo>
                    <a:pt x="331" y="654"/>
                    <a:pt x="331" y="654"/>
                    <a:pt x="331" y="654"/>
                  </a:cubicBezTo>
                  <a:cubicBezTo>
                    <a:pt x="331" y="679"/>
                    <a:pt x="331" y="679"/>
                    <a:pt x="331" y="679"/>
                  </a:cubicBezTo>
                  <a:cubicBezTo>
                    <a:pt x="348" y="679"/>
                    <a:pt x="348" y="679"/>
                    <a:pt x="348" y="679"/>
                  </a:cubicBezTo>
                  <a:cubicBezTo>
                    <a:pt x="348" y="654"/>
                    <a:pt x="348" y="654"/>
                    <a:pt x="348" y="654"/>
                  </a:cubicBezTo>
                  <a:cubicBezTo>
                    <a:pt x="356" y="654"/>
                    <a:pt x="356" y="654"/>
                    <a:pt x="356" y="654"/>
                  </a:cubicBezTo>
                  <a:cubicBezTo>
                    <a:pt x="356" y="612"/>
                    <a:pt x="356" y="612"/>
                    <a:pt x="356" y="612"/>
                  </a:cubicBezTo>
                  <a:cubicBezTo>
                    <a:pt x="385" y="612"/>
                    <a:pt x="385" y="612"/>
                    <a:pt x="385" y="612"/>
                  </a:cubicBezTo>
                  <a:cubicBezTo>
                    <a:pt x="385" y="654"/>
                    <a:pt x="385" y="654"/>
                    <a:pt x="385" y="654"/>
                  </a:cubicBezTo>
                  <a:cubicBezTo>
                    <a:pt x="394" y="654"/>
                    <a:pt x="394" y="654"/>
                    <a:pt x="394" y="654"/>
                  </a:cubicBezTo>
                  <a:cubicBezTo>
                    <a:pt x="394" y="679"/>
                    <a:pt x="394" y="679"/>
                    <a:pt x="394" y="679"/>
                  </a:cubicBezTo>
                  <a:cubicBezTo>
                    <a:pt x="410" y="679"/>
                    <a:pt x="410" y="679"/>
                    <a:pt x="410" y="679"/>
                  </a:cubicBezTo>
                  <a:cubicBezTo>
                    <a:pt x="410" y="654"/>
                    <a:pt x="410" y="654"/>
                    <a:pt x="410" y="654"/>
                  </a:cubicBezTo>
                  <a:cubicBezTo>
                    <a:pt x="419" y="654"/>
                    <a:pt x="419" y="654"/>
                    <a:pt x="419" y="654"/>
                  </a:cubicBezTo>
                  <a:cubicBezTo>
                    <a:pt x="419" y="612"/>
                    <a:pt x="419" y="612"/>
                    <a:pt x="419" y="612"/>
                  </a:cubicBezTo>
                  <a:cubicBezTo>
                    <a:pt x="448" y="612"/>
                    <a:pt x="448" y="612"/>
                    <a:pt x="448" y="612"/>
                  </a:cubicBezTo>
                  <a:cubicBezTo>
                    <a:pt x="448" y="654"/>
                    <a:pt x="448" y="654"/>
                    <a:pt x="448" y="654"/>
                  </a:cubicBezTo>
                  <a:cubicBezTo>
                    <a:pt x="456" y="654"/>
                    <a:pt x="456" y="654"/>
                    <a:pt x="456" y="654"/>
                  </a:cubicBezTo>
                  <a:cubicBezTo>
                    <a:pt x="456" y="679"/>
                    <a:pt x="456" y="679"/>
                    <a:pt x="456" y="679"/>
                  </a:cubicBezTo>
                  <a:cubicBezTo>
                    <a:pt x="473" y="679"/>
                    <a:pt x="473" y="679"/>
                    <a:pt x="473" y="679"/>
                  </a:cubicBezTo>
                  <a:cubicBezTo>
                    <a:pt x="473" y="654"/>
                    <a:pt x="473" y="654"/>
                    <a:pt x="473" y="654"/>
                  </a:cubicBezTo>
                  <a:cubicBezTo>
                    <a:pt x="481" y="654"/>
                    <a:pt x="481" y="654"/>
                    <a:pt x="481" y="654"/>
                  </a:cubicBezTo>
                  <a:cubicBezTo>
                    <a:pt x="481" y="612"/>
                    <a:pt x="481" y="612"/>
                    <a:pt x="481" y="612"/>
                  </a:cubicBezTo>
                  <a:cubicBezTo>
                    <a:pt x="510" y="612"/>
                    <a:pt x="510" y="612"/>
                    <a:pt x="510" y="612"/>
                  </a:cubicBezTo>
                  <a:cubicBezTo>
                    <a:pt x="510" y="654"/>
                    <a:pt x="510" y="654"/>
                    <a:pt x="510" y="654"/>
                  </a:cubicBezTo>
                  <a:cubicBezTo>
                    <a:pt x="518" y="654"/>
                    <a:pt x="518" y="654"/>
                    <a:pt x="518" y="654"/>
                  </a:cubicBezTo>
                  <a:cubicBezTo>
                    <a:pt x="518" y="679"/>
                    <a:pt x="518" y="679"/>
                    <a:pt x="518" y="679"/>
                  </a:cubicBezTo>
                  <a:cubicBezTo>
                    <a:pt x="535" y="679"/>
                    <a:pt x="535" y="679"/>
                    <a:pt x="535" y="679"/>
                  </a:cubicBezTo>
                  <a:cubicBezTo>
                    <a:pt x="535" y="654"/>
                    <a:pt x="535" y="654"/>
                    <a:pt x="535" y="654"/>
                  </a:cubicBezTo>
                  <a:cubicBezTo>
                    <a:pt x="543" y="654"/>
                    <a:pt x="543" y="654"/>
                    <a:pt x="543" y="654"/>
                  </a:cubicBezTo>
                  <a:cubicBezTo>
                    <a:pt x="543" y="583"/>
                    <a:pt x="543" y="583"/>
                    <a:pt x="543" y="583"/>
                  </a:cubicBezTo>
                  <a:cubicBezTo>
                    <a:pt x="583" y="543"/>
                    <a:pt x="583" y="543"/>
                    <a:pt x="583" y="543"/>
                  </a:cubicBezTo>
                  <a:cubicBezTo>
                    <a:pt x="654" y="543"/>
                    <a:pt x="654" y="543"/>
                    <a:pt x="654" y="543"/>
                  </a:cubicBezTo>
                  <a:cubicBezTo>
                    <a:pt x="654" y="535"/>
                    <a:pt x="654" y="535"/>
                    <a:pt x="654" y="535"/>
                  </a:cubicBezTo>
                  <a:cubicBezTo>
                    <a:pt x="679" y="535"/>
                    <a:pt x="679" y="535"/>
                    <a:pt x="679" y="535"/>
                  </a:cubicBezTo>
                  <a:cubicBezTo>
                    <a:pt x="679" y="518"/>
                    <a:pt x="679" y="518"/>
                    <a:pt x="679" y="518"/>
                  </a:cubicBezTo>
                  <a:cubicBezTo>
                    <a:pt x="654" y="518"/>
                    <a:pt x="654" y="518"/>
                    <a:pt x="654" y="518"/>
                  </a:cubicBezTo>
                  <a:cubicBezTo>
                    <a:pt x="654" y="510"/>
                    <a:pt x="654" y="510"/>
                    <a:pt x="654" y="510"/>
                  </a:cubicBezTo>
                  <a:cubicBezTo>
                    <a:pt x="612" y="510"/>
                    <a:pt x="612" y="510"/>
                    <a:pt x="612" y="510"/>
                  </a:cubicBezTo>
                  <a:cubicBezTo>
                    <a:pt x="612" y="481"/>
                    <a:pt x="612" y="481"/>
                    <a:pt x="612" y="481"/>
                  </a:cubicBezTo>
                  <a:cubicBezTo>
                    <a:pt x="654" y="481"/>
                    <a:pt x="654" y="481"/>
                    <a:pt x="654" y="481"/>
                  </a:cubicBezTo>
                  <a:cubicBezTo>
                    <a:pt x="654" y="473"/>
                    <a:pt x="654" y="473"/>
                    <a:pt x="654" y="473"/>
                  </a:cubicBezTo>
                  <a:cubicBezTo>
                    <a:pt x="679" y="473"/>
                    <a:pt x="679" y="473"/>
                    <a:pt x="679" y="473"/>
                  </a:cubicBezTo>
                  <a:cubicBezTo>
                    <a:pt x="679" y="456"/>
                    <a:pt x="679" y="456"/>
                    <a:pt x="679" y="456"/>
                  </a:cubicBezTo>
                  <a:cubicBezTo>
                    <a:pt x="654" y="456"/>
                    <a:pt x="654" y="456"/>
                    <a:pt x="654" y="456"/>
                  </a:cubicBezTo>
                  <a:cubicBezTo>
                    <a:pt x="654" y="448"/>
                    <a:pt x="654" y="448"/>
                    <a:pt x="654" y="448"/>
                  </a:cubicBezTo>
                  <a:cubicBezTo>
                    <a:pt x="612" y="448"/>
                    <a:pt x="612" y="448"/>
                    <a:pt x="612" y="448"/>
                  </a:cubicBezTo>
                  <a:cubicBezTo>
                    <a:pt x="612" y="419"/>
                    <a:pt x="612" y="419"/>
                    <a:pt x="612" y="419"/>
                  </a:cubicBezTo>
                  <a:cubicBezTo>
                    <a:pt x="654" y="419"/>
                    <a:pt x="654" y="419"/>
                    <a:pt x="654" y="419"/>
                  </a:cubicBezTo>
                  <a:cubicBezTo>
                    <a:pt x="654" y="410"/>
                    <a:pt x="654" y="410"/>
                    <a:pt x="654" y="410"/>
                  </a:cubicBezTo>
                  <a:cubicBezTo>
                    <a:pt x="679" y="410"/>
                    <a:pt x="679" y="410"/>
                    <a:pt x="679" y="410"/>
                  </a:cubicBezTo>
                  <a:cubicBezTo>
                    <a:pt x="679" y="394"/>
                    <a:pt x="679" y="394"/>
                    <a:pt x="679" y="394"/>
                  </a:cubicBezTo>
                  <a:cubicBezTo>
                    <a:pt x="654" y="394"/>
                    <a:pt x="654" y="394"/>
                    <a:pt x="654" y="394"/>
                  </a:cubicBezTo>
                  <a:cubicBezTo>
                    <a:pt x="654" y="385"/>
                    <a:pt x="654" y="385"/>
                    <a:pt x="654" y="385"/>
                  </a:cubicBezTo>
                  <a:cubicBezTo>
                    <a:pt x="612" y="385"/>
                    <a:pt x="612" y="385"/>
                    <a:pt x="612" y="385"/>
                  </a:cubicBezTo>
                  <a:cubicBezTo>
                    <a:pt x="612" y="356"/>
                    <a:pt x="612" y="356"/>
                    <a:pt x="612" y="356"/>
                  </a:cubicBezTo>
                  <a:cubicBezTo>
                    <a:pt x="654" y="356"/>
                    <a:pt x="654" y="356"/>
                    <a:pt x="654" y="356"/>
                  </a:cubicBezTo>
                  <a:cubicBezTo>
                    <a:pt x="654" y="356"/>
                    <a:pt x="654" y="356"/>
                    <a:pt x="654" y="356"/>
                  </a:cubicBezTo>
                  <a:cubicBezTo>
                    <a:pt x="654" y="348"/>
                    <a:pt x="654" y="348"/>
                    <a:pt x="654" y="348"/>
                  </a:cubicBezTo>
                  <a:cubicBezTo>
                    <a:pt x="679" y="348"/>
                    <a:pt x="679" y="348"/>
                    <a:pt x="679" y="348"/>
                  </a:cubicBezTo>
                  <a:cubicBezTo>
                    <a:pt x="679" y="331"/>
                    <a:pt x="679" y="331"/>
                    <a:pt x="679" y="331"/>
                  </a:cubicBezTo>
                  <a:cubicBezTo>
                    <a:pt x="654" y="331"/>
                    <a:pt x="654" y="331"/>
                    <a:pt x="654" y="331"/>
                  </a:cubicBezTo>
                  <a:cubicBezTo>
                    <a:pt x="654" y="323"/>
                    <a:pt x="654" y="323"/>
                    <a:pt x="654" y="323"/>
                  </a:cubicBezTo>
                  <a:cubicBezTo>
                    <a:pt x="654" y="323"/>
                    <a:pt x="654" y="323"/>
                    <a:pt x="654" y="323"/>
                  </a:cubicBezTo>
                  <a:cubicBezTo>
                    <a:pt x="612" y="323"/>
                    <a:pt x="612" y="323"/>
                    <a:pt x="612" y="323"/>
                  </a:cubicBezTo>
                  <a:cubicBezTo>
                    <a:pt x="612" y="294"/>
                    <a:pt x="612" y="294"/>
                    <a:pt x="612" y="294"/>
                  </a:cubicBezTo>
                  <a:cubicBezTo>
                    <a:pt x="654" y="294"/>
                    <a:pt x="654" y="294"/>
                    <a:pt x="654" y="294"/>
                  </a:cubicBezTo>
                  <a:cubicBezTo>
                    <a:pt x="654" y="286"/>
                    <a:pt x="654" y="286"/>
                    <a:pt x="654" y="286"/>
                  </a:cubicBezTo>
                  <a:cubicBezTo>
                    <a:pt x="679" y="286"/>
                    <a:pt x="679" y="286"/>
                    <a:pt x="679" y="286"/>
                  </a:cubicBezTo>
                  <a:cubicBezTo>
                    <a:pt x="679" y="269"/>
                    <a:pt x="679" y="269"/>
                    <a:pt x="679" y="269"/>
                  </a:cubicBezTo>
                  <a:cubicBezTo>
                    <a:pt x="654" y="269"/>
                    <a:pt x="654" y="269"/>
                    <a:pt x="654" y="269"/>
                  </a:cubicBezTo>
                  <a:cubicBezTo>
                    <a:pt x="654" y="261"/>
                    <a:pt x="654" y="261"/>
                    <a:pt x="654" y="261"/>
                  </a:cubicBezTo>
                  <a:cubicBezTo>
                    <a:pt x="612" y="261"/>
                    <a:pt x="612" y="261"/>
                    <a:pt x="612" y="261"/>
                  </a:cubicBezTo>
                  <a:cubicBezTo>
                    <a:pt x="612" y="232"/>
                    <a:pt x="612" y="232"/>
                    <a:pt x="612" y="232"/>
                  </a:cubicBezTo>
                  <a:cubicBezTo>
                    <a:pt x="654" y="232"/>
                    <a:pt x="654" y="232"/>
                    <a:pt x="654" y="232"/>
                  </a:cubicBezTo>
                  <a:cubicBezTo>
                    <a:pt x="654" y="223"/>
                    <a:pt x="654" y="223"/>
                    <a:pt x="654" y="223"/>
                  </a:cubicBezTo>
                  <a:cubicBezTo>
                    <a:pt x="679" y="223"/>
                    <a:pt x="679" y="223"/>
                    <a:pt x="679" y="223"/>
                  </a:cubicBezTo>
                  <a:cubicBezTo>
                    <a:pt x="679" y="207"/>
                    <a:pt x="679" y="207"/>
                    <a:pt x="679" y="207"/>
                  </a:cubicBezTo>
                  <a:cubicBezTo>
                    <a:pt x="654" y="207"/>
                    <a:pt x="654" y="207"/>
                    <a:pt x="654" y="207"/>
                  </a:cubicBezTo>
                  <a:cubicBezTo>
                    <a:pt x="654" y="198"/>
                    <a:pt x="654" y="198"/>
                    <a:pt x="654" y="198"/>
                  </a:cubicBezTo>
                  <a:cubicBezTo>
                    <a:pt x="612" y="198"/>
                    <a:pt x="612" y="198"/>
                    <a:pt x="612" y="198"/>
                  </a:cubicBezTo>
                  <a:cubicBezTo>
                    <a:pt x="612" y="169"/>
                    <a:pt x="612" y="169"/>
                    <a:pt x="612" y="169"/>
                  </a:cubicBezTo>
                  <a:lnTo>
                    <a:pt x="654" y="169"/>
                  </a:lnTo>
                  <a:close/>
                  <a:moveTo>
                    <a:pt x="586" y="198"/>
                  </a:moveTo>
                  <a:cubicBezTo>
                    <a:pt x="586" y="232"/>
                    <a:pt x="586" y="232"/>
                    <a:pt x="586" y="232"/>
                  </a:cubicBezTo>
                  <a:cubicBezTo>
                    <a:pt x="586" y="261"/>
                    <a:pt x="586" y="261"/>
                    <a:pt x="586" y="261"/>
                  </a:cubicBezTo>
                  <a:cubicBezTo>
                    <a:pt x="586" y="294"/>
                    <a:pt x="586" y="294"/>
                    <a:pt x="586" y="294"/>
                  </a:cubicBezTo>
                  <a:cubicBezTo>
                    <a:pt x="586" y="323"/>
                    <a:pt x="586" y="323"/>
                    <a:pt x="586" y="323"/>
                  </a:cubicBezTo>
                  <a:cubicBezTo>
                    <a:pt x="586" y="356"/>
                    <a:pt x="586" y="356"/>
                    <a:pt x="586" y="356"/>
                  </a:cubicBezTo>
                  <a:cubicBezTo>
                    <a:pt x="586" y="385"/>
                    <a:pt x="586" y="385"/>
                    <a:pt x="586" y="385"/>
                  </a:cubicBezTo>
                  <a:cubicBezTo>
                    <a:pt x="586" y="419"/>
                    <a:pt x="586" y="419"/>
                    <a:pt x="586" y="419"/>
                  </a:cubicBezTo>
                  <a:cubicBezTo>
                    <a:pt x="586" y="448"/>
                    <a:pt x="586" y="448"/>
                    <a:pt x="586" y="448"/>
                  </a:cubicBezTo>
                  <a:cubicBezTo>
                    <a:pt x="586" y="481"/>
                    <a:pt x="586" y="481"/>
                    <a:pt x="586" y="481"/>
                  </a:cubicBezTo>
                  <a:cubicBezTo>
                    <a:pt x="586" y="504"/>
                    <a:pt x="586" y="504"/>
                    <a:pt x="586" y="504"/>
                  </a:cubicBezTo>
                  <a:cubicBezTo>
                    <a:pt x="546" y="543"/>
                    <a:pt x="546" y="543"/>
                    <a:pt x="546" y="543"/>
                  </a:cubicBezTo>
                  <a:cubicBezTo>
                    <a:pt x="546" y="543"/>
                    <a:pt x="546" y="543"/>
                    <a:pt x="546" y="543"/>
                  </a:cubicBezTo>
                  <a:cubicBezTo>
                    <a:pt x="543" y="547"/>
                    <a:pt x="543" y="547"/>
                    <a:pt x="543" y="547"/>
                  </a:cubicBezTo>
                  <a:cubicBezTo>
                    <a:pt x="543" y="547"/>
                    <a:pt x="543" y="547"/>
                    <a:pt x="543" y="547"/>
                  </a:cubicBezTo>
                  <a:cubicBezTo>
                    <a:pt x="510" y="580"/>
                    <a:pt x="510" y="580"/>
                    <a:pt x="510" y="580"/>
                  </a:cubicBezTo>
                  <a:cubicBezTo>
                    <a:pt x="510" y="580"/>
                    <a:pt x="510" y="580"/>
                    <a:pt x="510" y="580"/>
                  </a:cubicBezTo>
                  <a:cubicBezTo>
                    <a:pt x="504" y="586"/>
                    <a:pt x="504" y="586"/>
                    <a:pt x="504" y="586"/>
                  </a:cubicBezTo>
                  <a:cubicBezTo>
                    <a:pt x="481" y="586"/>
                    <a:pt x="481" y="586"/>
                    <a:pt x="481" y="586"/>
                  </a:cubicBezTo>
                  <a:cubicBezTo>
                    <a:pt x="448" y="586"/>
                    <a:pt x="448" y="586"/>
                    <a:pt x="448" y="586"/>
                  </a:cubicBezTo>
                  <a:cubicBezTo>
                    <a:pt x="419" y="586"/>
                    <a:pt x="419" y="586"/>
                    <a:pt x="419" y="586"/>
                  </a:cubicBezTo>
                  <a:cubicBezTo>
                    <a:pt x="385" y="586"/>
                    <a:pt x="385" y="586"/>
                    <a:pt x="385" y="586"/>
                  </a:cubicBezTo>
                  <a:cubicBezTo>
                    <a:pt x="356" y="586"/>
                    <a:pt x="356" y="586"/>
                    <a:pt x="356" y="586"/>
                  </a:cubicBezTo>
                  <a:cubicBezTo>
                    <a:pt x="323" y="586"/>
                    <a:pt x="323" y="586"/>
                    <a:pt x="323" y="586"/>
                  </a:cubicBezTo>
                  <a:cubicBezTo>
                    <a:pt x="294" y="586"/>
                    <a:pt x="294" y="586"/>
                    <a:pt x="294" y="586"/>
                  </a:cubicBezTo>
                  <a:cubicBezTo>
                    <a:pt x="261" y="586"/>
                    <a:pt x="261" y="586"/>
                    <a:pt x="261" y="586"/>
                  </a:cubicBezTo>
                  <a:cubicBezTo>
                    <a:pt x="232" y="586"/>
                    <a:pt x="232" y="586"/>
                    <a:pt x="232" y="586"/>
                  </a:cubicBezTo>
                  <a:cubicBezTo>
                    <a:pt x="198" y="586"/>
                    <a:pt x="198" y="586"/>
                    <a:pt x="198" y="586"/>
                  </a:cubicBezTo>
                  <a:cubicBezTo>
                    <a:pt x="176" y="586"/>
                    <a:pt x="176" y="586"/>
                    <a:pt x="176" y="586"/>
                  </a:cubicBezTo>
                  <a:cubicBezTo>
                    <a:pt x="100" y="510"/>
                    <a:pt x="100" y="510"/>
                    <a:pt x="100" y="510"/>
                  </a:cubicBezTo>
                  <a:cubicBezTo>
                    <a:pt x="100" y="510"/>
                    <a:pt x="100" y="510"/>
                    <a:pt x="100" y="510"/>
                  </a:cubicBezTo>
                  <a:cubicBezTo>
                    <a:pt x="93" y="504"/>
                    <a:pt x="93" y="504"/>
                    <a:pt x="93" y="504"/>
                  </a:cubicBezTo>
                  <a:cubicBezTo>
                    <a:pt x="93" y="481"/>
                    <a:pt x="93" y="481"/>
                    <a:pt x="93" y="481"/>
                  </a:cubicBezTo>
                  <a:cubicBezTo>
                    <a:pt x="93" y="448"/>
                    <a:pt x="93" y="448"/>
                    <a:pt x="93" y="448"/>
                  </a:cubicBezTo>
                  <a:cubicBezTo>
                    <a:pt x="93" y="419"/>
                    <a:pt x="93" y="419"/>
                    <a:pt x="93" y="419"/>
                  </a:cubicBezTo>
                  <a:cubicBezTo>
                    <a:pt x="93" y="385"/>
                    <a:pt x="93" y="385"/>
                    <a:pt x="93" y="385"/>
                  </a:cubicBezTo>
                  <a:cubicBezTo>
                    <a:pt x="93" y="356"/>
                    <a:pt x="93" y="356"/>
                    <a:pt x="93" y="356"/>
                  </a:cubicBezTo>
                  <a:cubicBezTo>
                    <a:pt x="93" y="323"/>
                    <a:pt x="93" y="323"/>
                    <a:pt x="93" y="323"/>
                  </a:cubicBezTo>
                  <a:cubicBezTo>
                    <a:pt x="93" y="294"/>
                    <a:pt x="93" y="294"/>
                    <a:pt x="93" y="294"/>
                  </a:cubicBezTo>
                  <a:cubicBezTo>
                    <a:pt x="93" y="261"/>
                    <a:pt x="93" y="261"/>
                    <a:pt x="93" y="261"/>
                  </a:cubicBezTo>
                  <a:cubicBezTo>
                    <a:pt x="93" y="232"/>
                    <a:pt x="93" y="232"/>
                    <a:pt x="93" y="232"/>
                  </a:cubicBezTo>
                  <a:cubicBezTo>
                    <a:pt x="93" y="198"/>
                    <a:pt x="93" y="198"/>
                    <a:pt x="93" y="198"/>
                  </a:cubicBezTo>
                  <a:cubicBezTo>
                    <a:pt x="93" y="176"/>
                    <a:pt x="93" y="176"/>
                    <a:pt x="93" y="176"/>
                  </a:cubicBezTo>
                  <a:cubicBezTo>
                    <a:pt x="100" y="169"/>
                    <a:pt x="100" y="169"/>
                    <a:pt x="100" y="169"/>
                  </a:cubicBezTo>
                  <a:cubicBezTo>
                    <a:pt x="100" y="169"/>
                    <a:pt x="100" y="169"/>
                    <a:pt x="100" y="169"/>
                  </a:cubicBezTo>
                  <a:cubicBezTo>
                    <a:pt x="176" y="93"/>
                    <a:pt x="176" y="93"/>
                    <a:pt x="176" y="93"/>
                  </a:cubicBezTo>
                  <a:cubicBezTo>
                    <a:pt x="198" y="93"/>
                    <a:pt x="198" y="93"/>
                    <a:pt x="198" y="93"/>
                  </a:cubicBezTo>
                  <a:cubicBezTo>
                    <a:pt x="232" y="93"/>
                    <a:pt x="232" y="93"/>
                    <a:pt x="232" y="93"/>
                  </a:cubicBezTo>
                  <a:cubicBezTo>
                    <a:pt x="261" y="93"/>
                    <a:pt x="261" y="93"/>
                    <a:pt x="261" y="93"/>
                  </a:cubicBezTo>
                  <a:cubicBezTo>
                    <a:pt x="294" y="93"/>
                    <a:pt x="294" y="93"/>
                    <a:pt x="294" y="93"/>
                  </a:cubicBezTo>
                  <a:cubicBezTo>
                    <a:pt x="323" y="93"/>
                    <a:pt x="323" y="93"/>
                    <a:pt x="323" y="93"/>
                  </a:cubicBezTo>
                  <a:cubicBezTo>
                    <a:pt x="356" y="93"/>
                    <a:pt x="356" y="93"/>
                    <a:pt x="356" y="93"/>
                  </a:cubicBezTo>
                  <a:cubicBezTo>
                    <a:pt x="385" y="93"/>
                    <a:pt x="385" y="93"/>
                    <a:pt x="385" y="93"/>
                  </a:cubicBezTo>
                  <a:cubicBezTo>
                    <a:pt x="419" y="93"/>
                    <a:pt x="419" y="93"/>
                    <a:pt x="419" y="93"/>
                  </a:cubicBezTo>
                  <a:cubicBezTo>
                    <a:pt x="448" y="93"/>
                    <a:pt x="448" y="93"/>
                    <a:pt x="448" y="93"/>
                  </a:cubicBezTo>
                  <a:cubicBezTo>
                    <a:pt x="481" y="93"/>
                    <a:pt x="481" y="93"/>
                    <a:pt x="481" y="93"/>
                  </a:cubicBezTo>
                  <a:cubicBezTo>
                    <a:pt x="504" y="93"/>
                    <a:pt x="504" y="93"/>
                    <a:pt x="504" y="93"/>
                  </a:cubicBezTo>
                  <a:cubicBezTo>
                    <a:pt x="510" y="100"/>
                    <a:pt x="510" y="100"/>
                    <a:pt x="510" y="100"/>
                  </a:cubicBezTo>
                  <a:cubicBezTo>
                    <a:pt x="510" y="100"/>
                    <a:pt x="510" y="100"/>
                    <a:pt x="510" y="100"/>
                  </a:cubicBezTo>
                  <a:cubicBezTo>
                    <a:pt x="543" y="133"/>
                    <a:pt x="543" y="133"/>
                    <a:pt x="543" y="133"/>
                  </a:cubicBezTo>
                  <a:cubicBezTo>
                    <a:pt x="543" y="133"/>
                    <a:pt x="543" y="133"/>
                    <a:pt x="543" y="133"/>
                  </a:cubicBezTo>
                  <a:cubicBezTo>
                    <a:pt x="546" y="136"/>
                    <a:pt x="546" y="136"/>
                    <a:pt x="546" y="136"/>
                  </a:cubicBezTo>
                  <a:cubicBezTo>
                    <a:pt x="546" y="136"/>
                    <a:pt x="546" y="136"/>
                    <a:pt x="546" y="136"/>
                  </a:cubicBezTo>
                  <a:cubicBezTo>
                    <a:pt x="586" y="176"/>
                    <a:pt x="586" y="176"/>
                    <a:pt x="586" y="176"/>
                  </a:cubicBezTo>
                  <a:lnTo>
                    <a:pt x="586" y="198"/>
                  </a:lnTo>
                  <a:close/>
                  <a:moveTo>
                    <a:pt x="493" y="119"/>
                  </a:moveTo>
                  <a:cubicBezTo>
                    <a:pt x="186" y="119"/>
                    <a:pt x="186" y="119"/>
                    <a:pt x="186" y="119"/>
                  </a:cubicBezTo>
                  <a:cubicBezTo>
                    <a:pt x="119" y="186"/>
                    <a:pt x="119" y="186"/>
                    <a:pt x="119" y="186"/>
                  </a:cubicBezTo>
                  <a:cubicBezTo>
                    <a:pt x="119" y="493"/>
                    <a:pt x="119" y="493"/>
                    <a:pt x="119" y="493"/>
                  </a:cubicBezTo>
                  <a:cubicBezTo>
                    <a:pt x="186" y="560"/>
                    <a:pt x="186" y="560"/>
                    <a:pt x="186" y="560"/>
                  </a:cubicBezTo>
                  <a:cubicBezTo>
                    <a:pt x="493" y="560"/>
                    <a:pt x="493" y="560"/>
                    <a:pt x="493" y="560"/>
                  </a:cubicBezTo>
                  <a:cubicBezTo>
                    <a:pt x="560" y="493"/>
                    <a:pt x="560" y="493"/>
                    <a:pt x="560" y="493"/>
                  </a:cubicBezTo>
                  <a:cubicBezTo>
                    <a:pt x="560" y="186"/>
                    <a:pt x="560" y="186"/>
                    <a:pt x="560" y="186"/>
                  </a:cubicBezTo>
                  <a:lnTo>
                    <a:pt x="493" y="119"/>
                  </a:lnTo>
                  <a:close/>
                  <a:moveTo>
                    <a:pt x="188" y="501"/>
                  </a:moveTo>
                  <a:cubicBezTo>
                    <a:pt x="180" y="501"/>
                    <a:pt x="173" y="495"/>
                    <a:pt x="173" y="487"/>
                  </a:cubicBezTo>
                  <a:cubicBezTo>
                    <a:pt x="173" y="479"/>
                    <a:pt x="180" y="472"/>
                    <a:pt x="188" y="472"/>
                  </a:cubicBezTo>
                  <a:cubicBezTo>
                    <a:pt x="195" y="472"/>
                    <a:pt x="202" y="479"/>
                    <a:pt x="202" y="487"/>
                  </a:cubicBezTo>
                  <a:cubicBezTo>
                    <a:pt x="202" y="495"/>
                    <a:pt x="195" y="501"/>
                    <a:pt x="188" y="501"/>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41" name="Rounded Rectangle 40"/>
            <p:cNvSpPr/>
            <p:nvPr/>
          </p:nvSpPr>
          <p:spPr>
            <a:xfrm>
              <a:off x="3178292" y="2260878"/>
              <a:ext cx="73152" cy="7315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5" name="Rounded Rectangle 44"/>
            <p:cNvSpPr/>
            <p:nvPr/>
          </p:nvSpPr>
          <p:spPr>
            <a:xfrm>
              <a:off x="2792583" y="2066512"/>
              <a:ext cx="359873" cy="359873"/>
            </a:xfrm>
            <a:prstGeom prst="roundRect">
              <a:avLst>
                <a:gd name="adj" fmla="val 8351"/>
              </a:avLst>
            </a:prstGeom>
            <a:solidFill>
              <a:schemeClr val="accent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6" name="Group 45"/>
            <p:cNvGrpSpPr/>
            <p:nvPr/>
          </p:nvGrpSpPr>
          <p:grpSpPr>
            <a:xfrm>
              <a:off x="2832951" y="2104056"/>
              <a:ext cx="279137" cy="284785"/>
              <a:chOff x="1471262" y="3195688"/>
              <a:chExt cx="231828" cy="236519"/>
            </a:xfrm>
          </p:grpSpPr>
          <p:sp>
            <p:nvSpPr>
              <p:cNvPr id="67" name="Rounded Rectangle 66"/>
              <p:cNvSpPr/>
              <p:nvPr/>
            </p:nvSpPr>
            <p:spPr>
              <a:xfrm>
                <a:off x="1471262" y="3195688"/>
                <a:ext cx="109326" cy="10932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9" name="Rounded Rectangle 68"/>
              <p:cNvSpPr/>
              <p:nvPr/>
            </p:nvSpPr>
            <p:spPr>
              <a:xfrm>
                <a:off x="1593764" y="3195688"/>
                <a:ext cx="109326" cy="10932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0" name="Rounded Rectangle 69"/>
              <p:cNvSpPr/>
              <p:nvPr/>
            </p:nvSpPr>
            <p:spPr>
              <a:xfrm>
                <a:off x="1471262" y="3322881"/>
                <a:ext cx="109326" cy="10932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1" name="Rounded Rectangle 70"/>
              <p:cNvSpPr/>
              <p:nvPr/>
            </p:nvSpPr>
            <p:spPr>
              <a:xfrm>
                <a:off x="1593764" y="3322881"/>
                <a:ext cx="109326" cy="10932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47" name="Rounded Rectangle 46"/>
            <p:cNvSpPr/>
            <p:nvPr/>
          </p:nvSpPr>
          <p:spPr>
            <a:xfrm>
              <a:off x="3178292" y="2358061"/>
              <a:ext cx="73152" cy="7315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8" name="Rounded Rectangle 47"/>
            <p:cNvSpPr/>
            <p:nvPr/>
          </p:nvSpPr>
          <p:spPr>
            <a:xfrm>
              <a:off x="3178292" y="2455242"/>
              <a:ext cx="73152" cy="7315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9" name="Rounded Rectangle 48"/>
            <p:cNvSpPr/>
            <p:nvPr/>
          </p:nvSpPr>
          <p:spPr>
            <a:xfrm>
              <a:off x="2985437" y="2455242"/>
              <a:ext cx="73152" cy="7315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0" name="Rounded Rectangle 49"/>
            <p:cNvSpPr/>
            <p:nvPr/>
          </p:nvSpPr>
          <p:spPr>
            <a:xfrm>
              <a:off x="3081864" y="2455242"/>
              <a:ext cx="73152" cy="7315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1" name="Rounded Rectangle 50"/>
            <p:cNvSpPr/>
            <p:nvPr/>
          </p:nvSpPr>
          <p:spPr>
            <a:xfrm>
              <a:off x="2889010" y="2455242"/>
              <a:ext cx="73152" cy="7315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Rounded Rectangle 51"/>
            <p:cNvSpPr/>
            <p:nvPr/>
          </p:nvSpPr>
          <p:spPr>
            <a:xfrm>
              <a:off x="2792583" y="2455242"/>
              <a:ext cx="73152" cy="7315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3" name="Rounded Rectangle 52"/>
            <p:cNvSpPr/>
            <p:nvPr/>
          </p:nvSpPr>
          <p:spPr>
            <a:xfrm>
              <a:off x="3178292" y="2066512"/>
              <a:ext cx="73152" cy="7315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6" name="Rounded Rectangle 55"/>
            <p:cNvSpPr/>
            <p:nvPr/>
          </p:nvSpPr>
          <p:spPr>
            <a:xfrm>
              <a:off x="3178292" y="2163695"/>
              <a:ext cx="73152" cy="7315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1" name="Rectangle 60"/>
            <p:cNvSpPr/>
            <p:nvPr/>
          </p:nvSpPr>
          <p:spPr>
            <a:xfrm>
              <a:off x="2656655" y="2452677"/>
              <a:ext cx="109594" cy="114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76" name="TextBox 75"/>
          <p:cNvSpPr txBox="1"/>
          <p:nvPr/>
        </p:nvSpPr>
        <p:spPr>
          <a:xfrm>
            <a:off x="5607807" y="-732440"/>
            <a:ext cx="65" cy="126958"/>
          </a:xfrm>
          <a:prstGeom prst="rect">
            <a:avLst/>
          </a:prstGeom>
          <a:noFill/>
        </p:spPr>
        <p:txBody>
          <a:bodyPr vert="horz" wrap="none" lIns="0" tIns="0" rIns="0" bIns="0" rtlCol="0">
            <a:spAutoFit/>
          </a:bodyPr>
          <a:lstStyle/>
          <a:p>
            <a:endParaRPr lang="en-US" sz="825" dirty="0" err="1">
              <a:solidFill>
                <a:srgbClr val="003C71"/>
              </a:solidFill>
            </a:endParaRPr>
          </a:p>
        </p:txBody>
      </p:sp>
      <p:sp>
        <p:nvSpPr>
          <p:cNvPr id="77" name="Rectangle 76"/>
          <p:cNvSpPr/>
          <p:nvPr/>
        </p:nvSpPr>
        <p:spPr>
          <a:xfrm>
            <a:off x="7266157" y="1694411"/>
            <a:ext cx="993083" cy="300082"/>
          </a:xfrm>
          <a:prstGeom prst="rect">
            <a:avLst/>
          </a:prstGeom>
        </p:spPr>
        <p:txBody>
          <a:bodyPr wrap="square">
            <a:spAutoFit/>
          </a:bodyPr>
          <a:lstStyle/>
          <a:p>
            <a:r>
              <a:rPr lang="en-US" sz="675">
                <a:solidFill>
                  <a:prstClr val="black">
                    <a:lumMod val="50000"/>
                  </a:prstClr>
                </a:solidFill>
              </a:rPr>
              <a:t>OS </a:t>
            </a:r>
            <a:r>
              <a:rPr lang="en-US" sz="675" dirty="0">
                <a:solidFill>
                  <a:prstClr val="black">
                    <a:lumMod val="50000"/>
                  </a:prstClr>
                </a:solidFill>
              </a:rPr>
              <a:t>&amp; Untrusted Apps</a:t>
            </a:r>
          </a:p>
        </p:txBody>
      </p:sp>
      <p:sp>
        <p:nvSpPr>
          <p:cNvPr id="78" name="Rectangle 77"/>
          <p:cNvSpPr/>
          <p:nvPr/>
        </p:nvSpPr>
        <p:spPr>
          <a:xfrm>
            <a:off x="6983629" y="3401809"/>
            <a:ext cx="1785935" cy="196208"/>
          </a:xfrm>
          <a:prstGeom prst="rect">
            <a:avLst/>
          </a:prstGeom>
        </p:spPr>
        <p:txBody>
          <a:bodyPr wrap="square">
            <a:spAutoFit/>
          </a:bodyPr>
          <a:lstStyle/>
          <a:p>
            <a:r>
              <a:rPr lang="en-US" sz="675" dirty="0">
                <a:solidFill>
                  <a:prstClr val="black">
                    <a:lumMod val="50000"/>
                  </a:prstClr>
                </a:solidFill>
              </a:rPr>
              <a:t>Protects </a:t>
            </a:r>
            <a:r>
              <a:rPr lang="mr-IN" sz="675" dirty="0">
                <a:solidFill>
                  <a:prstClr val="black">
                    <a:lumMod val="50000"/>
                  </a:prstClr>
                </a:solidFill>
              </a:rPr>
              <a:t>–</a:t>
            </a:r>
            <a:r>
              <a:rPr lang="en-US" sz="675" dirty="0">
                <a:solidFill>
                  <a:prstClr val="black">
                    <a:lumMod val="50000"/>
                  </a:prstClr>
                </a:solidFill>
              </a:rPr>
              <a:t> data, code, EPID or other keys</a:t>
            </a:r>
          </a:p>
        </p:txBody>
      </p:sp>
      <p:cxnSp>
        <p:nvCxnSpPr>
          <p:cNvPr id="30" name="Straight Arrow Connector 29"/>
          <p:cNvCxnSpPr/>
          <p:nvPr/>
        </p:nvCxnSpPr>
        <p:spPr>
          <a:xfrm>
            <a:off x="7237358" y="1767321"/>
            <a:ext cx="483006" cy="732127"/>
          </a:xfrm>
          <a:prstGeom prst="straightConnector1">
            <a:avLst/>
          </a:prstGeom>
          <a:ln w="25400" cap="rnd">
            <a:solidFill>
              <a:schemeClr val="accent4"/>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28" idx="7"/>
          </p:cNvCxnSpPr>
          <p:nvPr/>
        </p:nvCxnSpPr>
        <p:spPr>
          <a:xfrm flipV="1">
            <a:off x="7272854" y="2792532"/>
            <a:ext cx="377463" cy="334063"/>
          </a:xfrm>
          <a:prstGeom prst="straightConnector1">
            <a:avLst/>
          </a:prstGeom>
          <a:ln w="25400" cap="rnd">
            <a:solidFill>
              <a:schemeClr val="accent4"/>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7847116" y="2970640"/>
            <a:ext cx="914400" cy="822960"/>
          </a:xfrm>
          <a:prstGeom prst="rect">
            <a:avLst/>
          </a:prstGeom>
          <a:gradFill>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Hardware SP800-90 B &amp; C ENRNG</a:t>
            </a:r>
          </a:p>
        </p:txBody>
      </p:sp>
    </p:spTree>
    <p:extLst>
      <p:ext uri="{BB962C8B-B14F-4D97-AF65-F5344CB8AC3E}">
        <p14:creationId xmlns:p14="http://schemas.microsoft.com/office/powerpoint/2010/main" val="301270047"/>
      </p:ext>
    </p:extLst>
  </p:cSld>
  <p:clrMapOvr>
    <a:masterClrMapping/>
  </p:clrMapOvr>
  <mc:AlternateContent xmlns:mc="http://schemas.openxmlformats.org/markup-compatibility/2006" xmlns:p14="http://schemas.microsoft.com/office/powerpoint/2010/main">
    <mc:Choice Requires="p14">
      <p:transition spd="med" p14:dur="700" advTm="146835">
        <p:fade/>
      </p:transition>
    </mc:Choice>
    <mc:Fallback xmlns="">
      <p:transition spd="med" advTm="14683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F3D54E">
                    <a:alpha val="90000"/>
                  </a:srgbClr>
                </a:solidFill>
              </a:rPr>
              <a:t>HW Features </a:t>
            </a:r>
            <a:r>
              <a:rPr lang="en-US" dirty="0" smtClean="0"/>
              <a:t>for Data Protection</a:t>
            </a:r>
            <a:endParaRPr lang="en-US" dirty="0"/>
          </a:p>
        </p:txBody>
      </p:sp>
      <p:sp>
        <p:nvSpPr>
          <p:cNvPr id="9" name="Text Placeholder 8"/>
          <p:cNvSpPr>
            <a:spLocks noGrp="1"/>
          </p:cNvSpPr>
          <p:nvPr>
            <p:ph type="body" sz="quarter" idx="13"/>
          </p:nvPr>
        </p:nvSpPr>
        <p:spPr>
          <a:xfrm>
            <a:off x="353963" y="4809130"/>
            <a:ext cx="8436076" cy="282065"/>
          </a:xfrm>
        </p:spPr>
        <p:txBody>
          <a:bodyPr/>
          <a:lstStyle/>
          <a:p>
            <a:r>
              <a:rPr lang="de-DE" u="sng" dirty="0">
                <a:solidFill>
                  <a:schemeClr val="tx1"/>
                </a:solidFill>
                <a:hlinkClick r:id="rId3"/>
              </a:rPr>
              <a:t>https://</a:t>
            </a:r>
            <a:r>
              <a:rPr lang="de-DE" u="sng" dirty="0" smtClean="0">
                <a:solidFill>
                  <a:schemeClr val="tx1"/>
                </a:solidFill>
                <a:hlinkClick r:id="rId3"/>
              </a:rPr>
              <a:t>software.intel.com/en-us/articles/intel-digital-random-number-generator-drng-software-implementation-guide</a:t>
            </a:r>
            <a:endParaRPr lang="de-DE" u="sng" dirty="0" smtClean="0">
              <a:solidFill>
                <a:schemeClr val="tx1"/>
              </a:solidFill>
            </a:endParaRPr>
          </a:p>
          <a:p>
            <a:r>
              <a:rPr lang="de-DE" u="sng" dirty="0">
                <a:solidFill>
                  <a:schemeClr val="tx1"/>
                </a:solidFill>
                <a:hlinkClick r:id="rId4"/>
              </a:rPr>
              <a:t>https://</a:t>
            </a:r>
            <a:r>
              <a:rPr lang="de-DE" u="sng" dirty="0" smtClean="0">
                <a:solidFill>
                  <a:schemeClr val="tx1"/>
                </a:solidFill>
                <a:hlinkClick r:id="rId4"/>
              </a:rPr>
              <a:t>csrc.nist.gov/publications/detail/sp/800-90a/archive/2012-01-23</a:t>
            </a:r>
            <a:endParaRPr lang="de-DE" u="sng" dirty="0" smtClean="0">
              <a:solidFill>
                <a:schemeClr val="tx1"/>
              </a:solidFill>
            </a:endParaRPr>
          </a:p>
        </p:txBody>
      </p:sp>
      <p:sp>
        <p:nvSpPr>
          <p:cNvPr id="4" name="Slide Number Placeholder 3"/>
          <p:cNvSpPr>
            <a:spLocks noGrp="1"/>
          </p:cNvSpPr>
          <p:nvPr>
            <p:ph type="sldNum" sz="quarter" idx="14"/>
          </p:nvPr>
        </p:nvSpPr>
        <p:spPr/>
        <p:txBody>
          <a:bodyPr/>
          <a:lstStyle/>
          <a:p>
            <a:fld id="{EE2556C5-CE8C-6547-B838-EA80C61A4AF7}" type="slidenum">
              <a:rPr lang="en-US" smtClean="0">
                <a:solidFill>
                  <a:prstClr val="white"/>
                </a:solidFill>
              </a:rPr>
              <a:pPr/>
              <a:t>11</a:t>
            </a:fld>
            <a:endParaRPr lang="en-US" dirty="0">
              <a:solidFill>
                <a:prstClr val="white"/>
              </a:solidFill>
            </a:endParaRPr>
          </a:p>
        </p:txBody>
      </p:sp>
      <p:sp>
        <p:nvSpPr>
          <p:cNvPr id="10" name="Content Placeholder 9"/>
          <p:cNvSpPr>
            <a:spLocks noGrp="1"/>
          </p:cNvSpPr>
          <p:nvPr>
            <p:ph sz="quarter" idx="15"/>
          </p:nvPr>
        </p:nvSpPr>
        <p:spPr>
          <a:xfrm>
            <a:off x="353963" y="925117"/>
            <a:ext cx="6129339" cy="3487340"/>
          </a:xfrm>
        </p:spPr>
        <p:txBody>
          <a:bodyPr/>
          <a:lstStyle/>
          <a:p>
            <a:pPr marL="285750" indent="-285750">
              <a:buFont typeface="Arial" panose="020B0604020202020204" pitchFamily="34" charset="0"/>
              <a:buChar char="•"/>
            </a:pPr>
            <a:r>
              <a:rPr lang="en-US" dirty="0" smtClean="0">
                <a:latin typeface="+mn-lt"/>
              </a:rPr>
              <a:t>AES Hardware Acceleration with AES-NI</a:t>
            </a:r>
          </a:p>
          <a:p>
            <a:pPr marL="457192" lvl="1" indent="-285750">
              <a:buFont typeface="Arial" panose="020B0604020202020204" pitchFamily="34" charset="0"/>
              <a:buChar char="•"/>
            </a:pPr>
            <a:r>
              <a:rPr lang="en-US" sz="1600" dirty="0" smtClean="0">
                <a:latin typeface="+mn-lt"/>
              </a:rPr>
              <a:t>Data Protection with Cryptographic Acceleration</a:t>
            </a:r>
          </a:p>
          <a:p>
            <a:pPr marL="457192" lvl="1" indent="-285750">
              <a:buFont typeface="Arial" panose="020B0604020202020204" pitchFamily="34" charset="0"/>
              <a:buChar char="•"/>
            </a:pPr>
            <a:r>
              <a:rPr lang="en-US" sz="1600" dirty="0" smtClean="0">
                <a:latin typeface="+mn-lt"/>
              </a:rPr>
              <a:t>AES-NI allows significant performance at a lower price point, no custom hardware.</a:t>
            </a:r>
          </a:p>
          <a:p>
            <a:pPr marL="457192" lvl="1" indent="-285750">
              <a:buFont typeface="Arial" panose="020B0604020202020204" pitchFamily="34" charset="0"/>
              <a:buChar char="•"/>
            </a:pPr>
            <a:endParaRPr lang="en-US" sz="1600" dirty="0">
              <a:latin typeface="+mn-lt"/>
            </a:endParaRPr>
          </a:p>
          <a:p>
            <a:pPr marL="285750" indent="-285750">
              <a:buFont typeface="Arial" panose="020B0604020202020204" pitchFamily="34" charset="0"/>
              <a:buChar char="•"/>
            </a:pPr>
            <a:r>
              <a:rPr lang="en-US" sz="1600" dirty="0" smtClean="0">
                <a:latin typeface="+mn-lt"/>
              </a:rPr>
              <a:t>Hardware DRNG</a:t>
            </a:r>
          </a:p>
          <a:p>
            <a:pPr marL="457192" lvl="1" indent="-285750">
              <a:buFont typeface="Arial" panose="020B0604020202020204" pitchFamily="34" charset="0"/>
              <a:buChar char="•"/>
            </a:pPr>
            <a:r>
              <a:rPr lang="en-US" sz="1600" dirty="0" smtClean="0">
                <a:latin typeface="+mn-lt"/>
              </a:rPr>
              <a:t>Better Encryption Keys and Simulations with On-Board Digital Random Number Generator</a:t>
            </a:r>
          </a:p>
          <a:p>
            <a:pPr marL="457192" lvl="1" indent="-285750">
              <a:buFont typeface="Arial" panose="020B0604020202020204" pitchFamily="34" charset="0"/>
              <a:buChar char="•"/>
            </a:pPr>
            <a:r>
              <a:rPr lang="en-US" sz="1600" dirty="0" smtClean="0">
                <a:latin typeface="+mn-lt"/>
              </a:rPr>
              <a:t>Solves the problems of limited entropy in virtual platforms</a:t>
            </a:r>
          </a:p>
          <a:p>
            <a:pPr marL="457192" lvl="1" indent="-285750">
              <a:buFont typeface="Arial" panose="020B0604020202020204" pitchFamily="34" charset="0"/>
              <a:buChar char="•"/>
            </a:pPr>
            <a:endParaRPr lang="en-US" sz="1600" dirty="0" smtClean="0">
              <a:latin typeface="+mn-lt"/>
            </a:endParaRPr>
          </a:p>
        </p:txBody>
      </p:sp>
      <p:sp>
        <p:nvSpPr>
          <p:cNvPr id="2" name="TextBox 1"/>
          <p:cNvSpPr txBox="1"/>
          <p:nvPr/>
        </p:nvSpPr>
        <p:spPr>
          <a:xfrm>
            <a:off x="353963" y="4090932"/>
            <a:ext cx="5660796" cy="523220"/>
          </a:xfrm>
          <a:prstGeom prst="rect">
            <a:avLst/>
          </a:prstGeom>
          <a:noFill/>
        </p:spPr>
        <p:txBody>
          <a:bodyPr wrap="square" rtlCol="0">
            <a:spAutoFit/>
          </a:bodyPr>
          <a:lstStyle/>
          <a:p>
            <a:r>
              <a:rPr lang="en-US" dirty="0" smtClean="0">
                <a:solidFill>
                  <a:schemeClr val="tx1"/>
                </a:solidFill>
                <a:cs typeface="Neo Sans Intel"/>
              </a:rPr>
              <a:t>Functions meet NIST SP800-90A, B &amp; C: improving encryption of full disk, data at rest, in transit or transaction and app-level granularity </a:t>
            </a:r>
          </a:p>
        </p:txBody>
      </p:sp>
      <p:sp>
        <p:nvSpPr>
          <p:cNvPr id="11" name="Rectangle 10"/>
          <p:cNvSpPr/>
          <p:nvPr/>
        </p:nvSpPr>
        <p:spPr>
          <a:xfrm>
            <a:off x="7123125" y="353619"/>
            <a:ext cx="914400" cy="822960"/>
          </a:xfrm>
          <a:prstGeom prst="rect">
            <a:avLst/>
          </a:prstGeom>
          <a:gradFill>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Hardware Entropy Source</a:t>
            </a:r>
          </a:p>
        </p:txBody>
      </p:sp>
      <p:sp>
        <p:nvSpPr>
          <p:cNvPr id="12" name="Rectangle 11"/>
          <p:cNvSpPr/>
          <p:nvPr/>
        </p:nvSpPr>
        <p:spPr>
          <a:xfrm>
            <a:off x="6508223" y="2970640"/>
            <a:ext cx="914400" cy="822960"/>
          </a:xfrm>
          <a:prstGeom prst="rect">
            <a:avLst/>
          </a:prstGeom>
          <a:gradFill>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r="100000" b="100000"/>
            </a:path>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Hardware SP800A AED CTR Based DRNG</a:t>
            </a:r>
          </a:p>
        </p:txBody>
      </p:sp>
      <p:sp>
        <p:nvSpPr>
          <p:cNvPr id="13" name="Rectangle 12"/>
          <p:cNvSpPr/>
          <p:nvPr/>
        </p:nvSpPr>
        <p:spPr>
          <a:xfrm>
            <a:off x="7123125" y="1639313"/>
            <a:ext cx="914400" cy="822960"/>
          </a:xfrm>
          <a:prstGeom prst="rect">
            <a:avLst/>
          </a:prstGeom>
          <a:gradFill>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Hardware AES-CBC-MAC</a:t>
            </a:r>
          </a:p>
        </p:txBody>
      </p:sp>
      <p:sp>
        <p:nvSpPr>
          <p:cNvPr id="14" name="Rectangle 13"/>
          <p:cNvSpPr/>
          <p:nvPr/>
        </p:nvSpPr>
        <p:spPr>
          <a:xfrm>
            <a:off x="7847116" y="2970640"/>
            <a:ext cx="914400" cy="822960"/>
          </a:xfrm>
          <a:prstGeom prst="rect">
            <a:avLst/>
          </a:prstGeom>
          <a:gradFill>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Hardware SP800-90 B &amp; C ENRNG</a:t>
            </a:r>
          </a:p>
        </p:txBody>
      </p:sp>
      <p:sp>
        <p:nvSpPr>
          <p:cNvPr id="15" name="TextBox 14"/>
          <p:cNvSpPr txBox="1"/>
          <p:nvPr/>
        </p:nvSpPr>
        <p:spPr>
          <a:xfrm>
            <a:off x="6441414" y="1297740"/>
            <a:ext cx="2202416" cy="215444"/>
          </a:xfrm>
          <a:prstGeom prst="rect">
            <a:avLst/>
          </a:prstGeom>
          <a:noFill/>
        </p:spPr>
        <p:txBody>
          <a:bodyPr wrap="square" rtlCol="0">
            <a:spAutoFit/>
          </a:bodyPr>
          <a:lstStyle/>
          <a:p>
            <a:pPr algn="ctr"/>
            <a:r>
              <a:rPr lang="en-US" sz="800" dirty="0" smtClean="0">
                <a:solidFill>
                  <a:schemeClr val="tx1"/>
                </a:solidFill>
                <a:latin typeface="+mn-lt"/>
              </a:rPr>
              <a:t>Nondeterministic Random Numbers</a:t>
            </a:r>
          </a:p>
        </p:txBody>
      </p:sp>
      <p:sp>
        <p:nvSpPr>
          <p:cNvPr id="16" name="TextBox 15"/>
          <p:cNvSpPr txBox="1"/>
          <p:nvPr/>
        </p:nvSpPr>
        <p:spPr>
          <a:xfrm>
            <a:off x="6693084" y="2561129"/>
            <a:ext cx="1699075" cy="338554"/>
          </a:xfrm>
          <a:prstGeom prst="rect">
            <a:avLst/>
          </a:prstGeom>
          <a:noFill/>
        </p:spPr>
        <p:txBody>
          <a:bodyPr wrap="square" rtlCol="0">
            <a:spAutoFit/>
          </a:bodyPr>
          <a:lstStyle/>
          <a:p>
            <a:pPr algn="ctr"/>
            <a:r>
              <a:rPr lang="en-US" sz="800" dirty="0" smtClean="0">
                <a:solidFill>
                  <a:schemeClr val="tx1"/>
                </a:solidFill>
                <a:latin typeface="+mn-lt"/>
              </a:rPr>
              <a:t>High Quality Seeds for Pseudo-Random Generation</a:t>
            </a:r>
          </a:p>
        </p:txBody>
      </p:sp>
      <p:sp>
        <p:nvSpPr>
          <p:cNvPr id="17" name="TextBox 16"/>
          <p:cNvSpPr txBox="1"/>
          <p:nvPr/>
        </p:nvSpPr>
        <p:spPr>
          <a:xfrm>
            <a:off x="6115885" y="3955961"/>
            <a:ext cx="1699075" cy="338554"/>
          </a:xfrm>
          <a:prstGeom prst="rect">
            <a:avLst/>
          </a:prstGeom>
          <a:noFill/>
        </p:spPr>
        <p:txBody>
          <a:bodyPr wrap="square" rtlCol="0">
            <a:spAutoFit/>
          </a:bodyPr>
          <a:lstStyle/>
          <a:p>
            <a:pPr algn="ctr"/>
            <a:r>
              <a:rPr lang="en-US" sz="800" dirty="0" smtClean="0">
                <a:solidFill>
                  <a:schemeClr val="tx1"/>
                </a:solidFill>
                <a:latin typeface="+mn-lt"/>
              </a:rPr>
              <a:t>Cryptographically Secure Random Numbers </a:t>
            </a:r>
          </a:p>
        </p:txBody>
      </p:sp>
      <p:sp>
        <p:nvSpPr>
          <p:cNvPr id="18" name="TextBox 17"/>
          <p:cNvSpPr txBox="1"/>
          <p:nvPr/>
        </p:nvSpPr>
        <p:spPr>
          <a:xfrm>
            <a:off x="7454778" y="3962648"/>
            <a:ext cx="1699075" cy="338554"/>
          </a:xfrm>
          <a:prstGeom prst="rect">
            <a:avLst/>
          </a:prstGeom>
          <a:noFill/>
        </p:spPr>
        <p:txBody>
          <a:bodyPr wrap="square" rtlCol="0">
            <a:spAutoFit/>
          </a:bodyPr>
          <a:lstStyle/>
          <a:p>
            <a:pPr algn="ctr"/>
            <a:r>
              <a:rPr lang="en-US" sz="800" dirty="0" smtClean="0">
                <a:solidFill>
                  <a:schemeClr val="tx1"/>
                </a:solidFill>
                <a:latin typeface="+mn-lt"/>
              </a:rPr>
              <a:t>Cryptographically Secure Random S</a:t>
            </a:r>
          </a:p>
        </p:txBody>
      </p:sp>
      <p:cxnSp>
        <p:nvCxnSpPr>
          <p:cNvPr id="23" name="Straight Arrow Connector 22"/>
          <p:cNvCxnSpPr/>
          <p:nvPr/>
        </p:nvCxnSpPr>
        <p:spPr>
          <a:xfrm>
            <a:off x="8976585" y="353619"/>
            <a:ext cx="0" cy="4058838"/>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009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548" y="228932"/>
            <a:ext cx="6124718" cy="307777"/>
          </a:xfrm>
        </p:spPr>
        <p:txBody>
          <a:bodyPr/>
          <a:lstStyle/>
          <a:p>
            <a:r>
              <a:rPr lang="en-US" sz="2000" dirty="0" smtClean="0"/>
              <a:t>EPID Comparison &amp; whitepapers </a:t>
            </a:r>
            <a:endParaRPr lang="en-US" sz="2000" dirty="0"/>
          </a:p>
        </p:txBody>
      </p:sp>
      <p:sp>
        <p:nvSpPr>
          <p:cNvPr id="5" name="Rounded Rectangle 4"/>
          <p:cNvSpPr/>
          <p:nvPr/>
        </p:nvSpPr>
        <p:spPr>
          <a:xfrm>
            <a:off x="524534" y="3477387"/>
            <a:ext cx="5833732" cy="1135959"/>
          </a:xfrm>
          <a:prstGeom prst="roundRect">
            <a:avLst>
              <a:gd name="adj" fmla="val 0"/>
            </a:avLst>
          </a:prstGeom>
          <a:solidFill>
            <a:srgbClr val="0069B8"/>
          </a:solidFill>
          <a:ln w="9525" cap="flat" cmpd="sng" algn="ctr">
            <a:noFill/>
            <a:prstDash val="solid"/>
            <a:round/>
            <a:headEnd type="none" w="med" len="med"/>
            <a:tailEnd type="none" w="med" len="med"/>
          </a:ln>
          <a:effectLst/>
          <a:scene3d>
            <a:camera prst="orthographicFront"/>
            <a:lightRig rig="threePt" dir="t"/>
          </a:scene3d>
          <a:sp3d extrusionH="209550" prstMaterial="plastic"/>
        </p:spPr>
        <p:txBody>
          <a:bodyPr vert="horz" wrap="square" lIns="47996" tIns="91440" rIns="47996" bIns="23998" numCol="1" rtlCol="0" anchor="t" anchorCtr="1" compatLnSpc="1">
            <a:prstTxWarp prst="textNoShape">
              <a:avLst/>
            </a:prstTxWarp>
          </a:bodyPr>
          <a:lstStyle/>
          <a:p>
            <a:pPr algn="ctr" defTabSz="914355">
              <a:lnSpc>
                <a:spcPts val="2000"/>
              </a:lnSpc>
              <a:defRPr/>
            </a:pPr>
            <a:endParaRPr lang="en-US" sz="2000" dirty="0">
              <a:solidFill>
                <a:srgbClr val="FFC000"/>
              </a:solidFill>
              <a:latin typeface="Intel Clear Pro" panose="020B0804020202060201" pitchFamily="34" charset="0"/>
              <a:ea typeface="Intel Clear Pro" panose="020B0804020202060201" pitchFamily="34" charset="0"/>
              <a:cs typeface="Intel Clear Pro" panose="020B0804020202060201" pitchFamily="34" charset="0"/>
            </a:endParaRPr>
          </a:p>
        </p:txBody>
      </p:sp>
      <p:sp>
        <p:nvSpPr>
          <p:cNvPr id="6" name="TextBox 5"/>
          <p:cNvSpPr txBox="1"/>
          <p:nvPr/>
        </p:nvSpPr>
        <p:spPr>
          <a:xfrm>
            <a:off x="574154" y="3484950"/>
            <a:ext cx="5734491" cy="1161857"/>
          </a:xfrm>
          <a:prstGeom prst="rect">
            <a:avLst/>
          </a:prstGeom>
          <a:noFill/>
        </p:spPr>
        <p:txBody>
          <a:bodyPr wrap="square" rtlCol="0">
            <a:spAutoFit/>
          </a:bodyPr>
          <a:lstStyle/>
          <a:p>
            <a:pPr marL="214313" indent="-214313" defTabSz="801890">
              <a:spcBef>
                <a:spcPts val="900"/>
              </a:spcBef>
              <a:buFont typeface="Wingdings" charset="2"/>
              <a:buChar char="§"/>
            </a:pPr>
            <a:r>
              <a:rPr lang="en-US" sz="1200" dirty="0" smtClean="0">
                <a:solidFill>
                  <a:prstClr val="white"/>
                </a:solidFill>
              </a:rPr>
              <a:t>Best practice for privacy oriented use cases like </a:t>
            </a:r>
            <a:r>
              <a:rPr lang="en-US" sz="1200" dirty="0" err="1" smtClean="0">
                <a:solidFill>
                  <a:prstClr val="white"/>
                </a:solidFill>
              </a:rPr>
              <a:t>IoT</a:t>
            </a:r>
            <a:r>
              <a:rPr lang="en-US" sz="1200" dirty="0" smtClean="0">
                <a:solidFill>
                  <a:prstClr val="white"/>
                </a:solidFill>
              </a:rPr>
              <a:t> device onboarding</a:t>
            </a:r>
            <a:endParaRPr lang="en-US" sz="1200" dirty="0">
              <a:solidFill>
                <a:prstClr val="white"/>
              </a:solidFill>
            </a:endParaRPr>
          </a:p>
          <a:p>
            <a:pPr marL="214313" indent="-214313" defTabSz="801890">
              <a:spcBef>
                <a:spcPts val="900"/>
              </a:spcBef>
              <a:buFont typeface="Wingdings" charset="2"/>
              <a:buChar char="§"/>
            </a:pPr>
            <a:r>
              <a:rPr lang="en-US" sz="1200" dirty="0" smtClean="0">
                <a:solidFill>
                  <a:prstClr val="white"/>
                </a:solidFill>
              </a:rPr>
              <a:t>Post EPID authentication can swap for traditional PKI key</a:t>
            </a:r>
            <a:endParaRPr lang="en-US" sz="1200" dirty="0">
              <a:solidFill>
                <a:prstClr val="white"/>
              </a:solidFill>
            </a:endParaRPr>
          </a:p>
          <a:p>
            <a:pPr marL="214313" indent="-214313" defTabSz="801890">
              <a:spcBef>
                <a:spcPts val="900"/>
              </a:spcBef>
              <a:buFont typeface="Wingdings" charset="2"/>
              <a:buChar char="§"/>
            </a:pPr>
            <a:r>
              <a:rPr lang="en-US" sz="1200" dirty="0" smtClean="0">
                <a:solidFill>
                  <a:prstClr val="white"/>
                </a:solidFill>
              </a:rPr>
              <a:t>Complementary to use in conjunction with other traditional PKI keys</a:t>
            </a:r>
          </a:p>
          <a:p>
            <a:pPr marL="214313" indent="-214313" defTabSz="801890">
              <a:spcBef>
                <a:spcPts val="900"/>
              </a:spcBef>
              <a:buFont typeface="Wingdings" charset="2"/>
              <a:buChar char="§"/>
            </a:pPr>
            <a:r>
              <a:rPr lang="en-US" sz="1100" dirty="0" smtClean="0">
                <a:solidFill>
                  <a:prstClr val="white"/>
                </a:solidFill>
              </a:rPr>
              <a:t>Post EPID authentication can swap for known identity </a:t>
            </a:r>
            <a:endParaRPr lang="en-US" sz="1200" b="1" dirty="0">
              <a:solidFill>
                <a:prstClr val="white"/>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041344650"/>
              </p:ext>
            </p:extLst>
          </p:nvPr>
        </p:nvGraphicFramePr>
        <p:xfrm>
          <a:off x="191320" y="736987"/>
          <a:ext cx="6662732" cy="2787015"/>
        </p:xfrm>
        <a:graphic>
          <a:graphicData uri="http://schemas.openxmlformats.org/drawingml/2006/table">
            <a:tbl>
              <a:tblPr firstRow="1" bandRow="1">
                <a:tableStyleId>{5C22544A-7EE6-4342-B048-85BDC9FD1C3A}</a:tableStyleId>
              </a:tblPr>
              <a:tblGrid>
                <a:gridCol w="727913"/>
                <a:gridCol w="730875"/>
                <a:gridCol w="841597"/>
                <a:gridCol w="1102474"/>
                <a:gridCol w="562888"/>
                <a:gridCol w="651713"/>
                <a:gridCol w="756543"/>
                <a:gridCol w="667418"/>
                <a:gridCol w="621311"/>
              </a:tblGrid>
              <a:tr h="464000">
                <a:tc>
                  <a:txBody>
                    <a:bodyPr/>
                    <a:lstStyle/>
                    <a:p>
                      <a:pPr algn="ctr"/>
                      <a:endParaRPr lang="en-US" sz="1000" dirty="0"/>
                    </a:p>
                  </a:txBody>
                  <a:tcPr anchor="ctr"/>
                </a:tc>
                <a:tc>
                  <a:txBody>
                    <a:bodyPr/>
                    <a:lstStyle/>
                    <a:p>
                      <a:pPr algn="ctr"/>
                      <a:r>
                        <a:rPr lang="en-US" sz="1000" dirty="0" smtClean="0"/>
                        <a:t>Key Strength</a:t>
                      </a:r>
                      <a:endParaRPr lang="en-US" sz="1000" dirty="0"/>
                    </a:p>
                  </a:txBody>
                  <a:tcPr anchor="ctr"/>
                </a:tc>
                <a:tc>
                  <a:txBody>
                    <a:bodyPr/>
                    <a:lstStyle/>
                    <a:p>
                      <a:pPr algn="ctr"/>
                      <a:r>
                        <a:rPr lang="en-US" sz="1000" dirty="0" smtClean="0"/>
                        <a:t>Provisioning</a:t>
                      </a:r>
                      <a:endParaRPr lang="en-US" sz="1000" dirty="0"/>
                    </a:p>
                  </a:txBody>
                  <a:tcPr marL="18288" marR="0" anchor="ctr">
                    <a:solidFill>
                      <a:srgbClr val="0071C5"/>
                    </a:solidFill>
                  </a:tcPr>
                </a:tc>
                <a:tc>
                  <a:txBody>
                    <a:bodyPr/>
                    <a:lstStyle/>
                    <a:p>
                      <a:pPr algn="ctr"/>
                      <a:r>
                        <a:rPr lang="en-US" sz="1000" dirty="0" smtClean="0"/>
                        <a:t>Key Distribution</a:t>
                      </a:r>
                      <a:endParaRPr lang="en-US" sz="1000" dirty="0"/>
                    </a:p>
                  </a:txBody>
                  <a:tcPr anchor="ctr">
                    <a:solidFill>
                      <a:srgbClr val="0071C5"/>
                    </a:solidFill>
                  </a:tcPr>
                </a:tc>
                <a:tc>
                  <a:txBody>
                    <a:bodyPr/>
                    <a:lstStyle/>
                    <a:p>
                      <a:pPr algn="ctr"/>
                      <a:r>
                        <a:rPr lang="en-US" sz="1000" dirty="0" smtClean="0"/>
                        <a:t>Trust</a:t>
                      </a:r>
                      <a:r>
                        <a:rPr lang="en-US" sz="1000" baseline="0" dirty="0" smtClean="0"/>
                        <a:t> Model</a:t>
                      </a:r>
                      <a:endParaRPr lang="en-US" sz="1000" dirty="0"/>
                    </a:p>
                  </a:txBody>
                  <a:tcPr anchor="ctr"/>
                </a:tc>
                <a:tc>
                  <a:txBody>
                    <a:bodyPr/>
                    <a:lstStyle/>
                    <a:p>
                      <a:pPr algn="ctr"/>
                      <a:r>
                        <a:rPr lang="en-US" sz="1000" dirty="0" smtClean="0"/>
                        <a:t>Privacy</a:t>
                      </a:r>
                      <a:endParaRPr lang="en-US" sz="1000" dirty="0"/>
                    </a:p>
                  </a:txBody>
                  <a:tcPr anchor="ctr"/>
                </a:tc>
                <a:tc>
                  <a:txBody>
                    <a:bodyPr/>
                    <a:lstStyle/>
                    <a:p>
                      <a:pPr algn="ctr"/>
                      <a:r>
                        <a:rPr lang="en-US" sz="1000" dirty="0" smtClean="0"/>
                        <a:t>Scalability</a:t>
                      </a:r>
                      <a:endParaRPr lang="en-US" sz="1000" dirty="0"/>
                    </a:p>
                  </a:txBody>
                  <a:tcPr marL="18288" anchor="ctr"/>
                </a:tc>
                <a:tc>
                  <a:txBody>
                    <a:bodyPr/>
                    <a:lstStyle/>
                    <a:p>
                      <a:pPr algn="ctr"/>
                      <a:r>
                        <a:rPr lang="en-US" sz="1000" dirty="0" smtClean="0"/>
                        <a:t>Static vs. Dynamic</a:t>
                      </a:r>
                      <a:endParaRPr lang="en-US" sz="1000" dirty="0"/>
                    </a:p>
                  </a:txBody>
                  <a:tcPr marL="18288" anchor="ctr"/>
                </a:tc>
                <a:tc>
                  <a:txBody>
                    <a:bodyPr/>
                    <a:lstStyle/>
                    <a:p>
                      <a:pPr algn="ctr"/>
                      <a:r>
                        <a:rPr lang="en-US" sz="1000" dirty="0" smtClean="0"/>
                        <a:t>HWROT</a:t>
                      </a:r>
                      <a:endParaRPr lang="en-US" sz="1000" dirty="0"/>
                    </a:p>
                  </a:txBody>
                  <a:tcPr marL="18288" anchor="ctr"/>
                </a:tc>
              </a:tr>
              <a:tr h="464000">
                <a:tc>
                  <a:txBody>
                    <a:bodyPr/>
                    <a:lstStyle/>
                    <a:p>
                      <a:pPr algn="ctr"/>
                      <a:r>
                        <a:rPr lang="en-US" sz="1050" b="0" dirty="0" smtClean="0">
                          <a:solidFill>
                            <a:schemeClr val="tx2"/>
                          </a:solidFill>
                        </a:rPr>
                        <a:t>X509 RSA</a:t>
                      </a:r>
                      <a:endParaRPr lang="en-US" sz="1050" b="0" dirty="0">
                        <a:solidFill>
                          <a:schemeClr val="tx2"/>
                        </a:solidFill>
                      </a:endParaRPr>
                    </a:p>
                  </a:txBody>
                  <a:tcPr anchor="ctr"/>
                </a:tc>
                <a:tc>
                  <a:txBody>
                    <a:bodyPr/>
                    <a:lstStyle/>
                    <a:p>
                      <a:pPr algn="ctr"/>
                      <a:r>
                        <a:rPr lang="en-US" sz="1050" b="0" dirty="0" smtClean="0">
                          <a:solidFill>
                            <a:schemeClr val="tx2"/>
                          </a:solidFill>
                        </a:rPr>
                        <a:t>80-112 RSA</a:t>
                      </a:r>
                      <a:endParaRPr lang="en-US" sz="1050" b="0" dirty="0">
                        <a:solidFill>
                          <a:schemeClr val="tx2"/>
                        </a:solidFill>
                      </a:endParaRPr>
                    </a:p>
                  </a:txBody>
                  <a:tcPr anchor="ctr">
                    <a:solidFill>
                      <a:srgbClr val="FF7979"/>
                    </a:solidFill>
                  </a:tcPr>
                </a:tc>
                <a:tc>
                  <a:txBody>
                    <a:bodyPr/>
                    <a:lstStyle/>
                    <a:p>
                      <a:pPr algn="ctr"/>
                      <a:r>
                        <a:rPr lang="en-US" sz="1050" b="0" dirty="0" smtClean="0">
                          <a:solidFill>
                            <a:schemeClr val="tx2"/>
                          </a:solidFill>
                        </a:rPr>
                        <a:t>SW</a:t>
                      </a:r>
                      <a:endParaRPr lang="en-US" sz="1050" b="0" dirty="0">
                        <a:solidFill>
                          <a:schemeClr val="tx2"/>
                        </a:solidFill>
                      </a:endParaRPr>
                    </a:p>
                  </a:txBody>
                  <a:tcPr anchor="ctr">
                    <a:solidFill>
                      <a:srgbClr val="FF7979"/>
                    </a:solidFill>
                  </a:tcPr>
                </a:tc>
                <a:tc>
                  <a:txBody>
                    <a:bodyPr/>
                    <a:lstStyle/>
                    <a:p>
                      <a:pPr algn="ctr"/>
                      <a:r>
                        <a:rPr lang="en-US" sz="1050" b="0" dirty="0" smtClean="0">
                          <a:solidFill>
                            <a:schemeClr val="tx2"/>
                          </a:solidFill>
                        </a:rPr>
                        <a:t>TLS</a:t>
                      </a:r>
                      <a:endParaRPr lang="en-US" sz="1050" b="0" dirty="0">
                        <a:solidFill>
                          <a:schemeClr val="tx2"/>
                        </a:solidFill>
                      </a:endParaRPr>
                    </a:p>
                  </a:txBody>
                  <a:tcPr anchor="ctr">
                    <a:solidFill>
                      <a:srgbClr val="FF7979"/>
                    </a:solidFill>
                  </a:tcPr>
                </a:tc>
                <a:tc>
                  <a:txBody>
                    <a:bodyPr/>
                    <a:lstStyle/>
                    <a:p>
                      <a:pPr algn="ctr"/>
                      <a:r>
                        <a:rPr lang="en-US" sz="1050" b="0" dirty="0" smtClean="0">
                          <a:solidFill>
                            <a:schemeClr val="tx2"/>
                          </a:solidFill>
                        </a:rPr>
                        <a:t>HW + SW</a:t>
                      </a:r>
                      <a:endParaRPr lang="en-US" sz="1050" b="0" dirty="0">
                        <a:solidFill>
                          <a:schemeClr val="tx2"/>
                        </a:solidFill>
                      </a:endParaRPr>
                    </a:p>
                  </a:txBody>
                  <a:tcPr anchor="ctr">
                    <a:solidFill>
                      <a:srgbClr val="FF7979"/>
                    </a:solidFill>
                  </a:tcPr>
                </a:tc>
                <a:tc>
                  <a:txBody>
                    <a:bodyPr/>
                    <a:lstStyle/>
                    <a:p>
                      <a:pPr algn="ctr"/>
                      <a:endParaRPr lang="en-US" sz="1050" b="1" dirty="0">
                        <a:solidFill>
                          <a:schemeClr val="tx2"/>
                        </a:solidFill>
                      </a:endParaRPr>
                    </a:p>
                  </a:txBody>
                  <a:tcPr anchor="ctr">
                    <a:solidFill>
                      <a:srgbClr val="FF7979"/>
                    </a:solidFill>
                  </a:tcPr>
                </a:tc>
                <a:tc>
                  <a:txBody>
                    <a:bodyPr/>
                    <a:lstStyle/>
                    <a:p>
                      <a:pPr algn="ctr"/>
                      <a:r>
                        <a:rPr lang="en-US" sz="1050" b="0" dirty="0" smtClean="0">
                          <a:solidFill>
                            <a:schemeClr val="tx2"/>
                          </a:solidFill>
                        </a:rPr>
                        <a:t>1/Device</a:t>
                      </a:r>
                      <a:endParaRPr lang="en-US" sz="1050" b="0" dirty="0">
                        <a:solidFill>
                          <a:schemeClr val="tx2"/>
                        </a:solidFill>
                      </a:endParaRPr>
                    </a:p>
                  </a:txBody>
                  <a:tcPr anchor="ctr">
                    <a:solidFill>
                      <a:srgbClr val="FF7979"/>
                    </a:solidFill>
                  </a:tcPr>
                </a:tc>
                <a:tc>
                  <a:txBody>
                    <a:bodyPr/>
                    <a:lstStyle/>
                    <a:p>
                      <a:pPr algn="ctr"/>
                      <a:r>
                        <a:rPr lang="en-US" sz="1050" b="0" dirty="0" smtClean="0">
                          <a:solidFill>
                            <a:schemeClr val="tx2"/>
                          </a:solidFill>
                        </a:rPr>
                        <a:t>S</a:t>
                      </a:r>
                      <a:endParaRPr lang="en-US" sz="1050" b="0" dirty="0">
                        <a:solidFill>
                          <a:schemeClr val="tx2"/>
                        </a:solidFill>
                      </a:endParaRPr>
                    </a:p>
                  </a:txBody>
                  <a:tcPr anchor="ctr">
                    <a:solidFill>
                      <a:srgbClr val="FF7979"/>
                    </a:solidFill>
                  </a:tcPr>
                </a:tc>
                <a:tc>
                  <a:txBody>
                    <a:bodyPr/>
                    <a:lstStyle/>
                    <a:p>
                      <a:pPr algn="ctr"/>
                      <a:r>
                        <a:rPr lang="en-US" sz="1050" b="0" dirty="0" smtClean="0">
                          <a:solidFill>
                            <a:schemeClr val="tx2"/>
                          </a:solidFill>
                        </a:rPr>
                        <a:t>N</a:t>
                      </a:r>
                      <a:endParaRPr lang="en-US" sz="1050" b="0" dirty="0">
                        <a:solidFill>
                          <a:schemeClr val="tx2"/>
                        </a:solidFill>
                      </a:endParaRPr>
                    </a:p>
                  </a:txBody>
                  <a:tcPr anchor="ctr">
                    <a:solidFill>
                      <a:srgbClr val="FF7979"/>
                    </a:solidFill>
                  </a:tcPr>
                </a:tc>
              </a:tr>
              <a:tr h="572055">
                <a:tc>
                  <a:txBody>
                    <a:bodyPr/>
                    <a:lstStyle/>
                    <a:p>
                      <a:pPr algn="ctr"/>
                      <a:r>
                        <a:rPr lang="en-US" sz="1050" dirty="0" smtClean="0">
                          <a:solidFill>
                            <a:schemeClr val="tx2"/>
                          </a:solidFill>
                        </a:rPr>
                        <a:t>X509 ECDH</a:t>
                      </a:r>
                      <a:endParaRPr lang="en-US" sz="1050" dirty="0">
                        <a:solidFill>
                          <a:schemeClr val="tx2"/>
                        </a:solidFill>
                      </a:endParaRPr>
                    </a:p>
                  </a:txBody>
                  <a:tcPr anchor="ctr"/>
                </a:tc>
                <a:tc>
                  <a:txBody>
                    <a:bodyPr/>
                    <a:lstStyle/>
                    <a:p>
                      <a:pPr algn="ctr"/>
                      <a:r>
                        <a:rPr lang="en-US" sz="1050" dirty="0" smtClean="0">
                          <a:solidFill>
                            <a:schemeClr val="tx2"/>
                          </a:solidFill>
                        </a:rPr>
                        <a:t>128-192</a:t>
                      </a:r>
                      <a:endParaRPr lang="en-US" sz="1050" dirty="0">
                        <a:solidFill>
                          <a:schemeClr val="tx2"/>
                        </a:solidFill>
                      </a:endParaRPr>
                    </a:p>
                  </a:txBody>
                  <a:tcPr anchor="ctr"/>
                </a:tc>
                <a:tc>
                  <a:txBody>
                    <a:bodyPr/>
                    <a:lstStyle/>
                    <a:p>
                      <a:pPr algn="ctr"/>
                      <a:r>
                        <a:rPr lang="en-US" sz="1050" dirty="0" smtClean="0">
                          <a:solidFill>
                            <a:schemeClr val="tx2"/>
                          </a:solidFill>
                        </a:rPr>
                        <a:t>HW/FW</a:t>
                      </a:r>
                      <a:endParaRPr lang="en-US" sz="1050" dirty="0">
                        <a:solidFill>
                          <a:schemeClr val="tx2"/>
                        </a:solidFill>
                      </a:endParaRPr>
                    </a:p>
                  </a:txBody>
                  <a:tcPr anchor="ctr">
                    <a:solidFill>
                      <a:srgbClr val="FF7979"/>
                    </a:solidFill>
                  </a:tcPr>
                </a:tc>
                <a:tc>
                  <a:txBody>
                    <a:bodyPr/>
                    <a:lstStyle/>
                    <a:p>
                      <a:pPr algn="ctr"/>
                      <a:r>
                        <a:rPr lang="en-US" sz="1050" dirty="0" smtClean="0">
                          <a:solidFill>
                            <a:schemeClr val="tx2"/>
                          </a:solidFill>
                        </a:rPr>
                        <a:t>TLS (ATTEST </a:t>
                      </a:r>
                      <a:r>
                        <a:rPr lang="en-US" sz="1000" dirty="0" smtClean="0">
                          <a:solidFill>
                            <a:schemeClr val="tx2"/>
                          </a:solidFill>
                        </a:rPr>
                        <a:t>depends on HW)</a:t>
                      </a:r>
                      <a:endParaRPr lang="en-US" sz="1000" dirty="0">
                        <a:solidFill>
                          <a:schemeClr val="tx2"/>
                        </a:solidFill>
                      </a:endParaRPr>
                    </a:p>
                  </a:txBody>
                  <a:tcPr marL="18288" anchor="ctr">
                    <a:solidFill>
                      <a:srgbClr val="FFFF00"/>
                    </a:solidFill>
                  </a:tcPr>
                </a:tc>
                <a:tc>
                  <a:txBody>
                    <a:bodyPr/>
                    <a:lstStyle/>
                    <a:p>
                      <a:pPr algn="ctr"/>
                      <a:r>
                        <a:rPr lang="en-US" sz="1050" dirty="0" smtClean="0">
                          <a:solidFill>
                            <a:schemeClr val="tx2"/>
                          </a:solidFill>
                        </a:rPr>
                        <a:t>HW</a:t>
                      </a:r>
                      <a:endParaRPr lang="en-US" sz="1050" dirty="0">
                        <a:solidFill>
                          <a:schemeClr val="tx2"/>
                        </a:solidFill>
                      </a:endParaRPr>
                    </a:p>
                  </a:txBody>
                  <a:tcPr anchor="ctr">
                    <a:solidFill>
                      <a:srgbClr val="FFFF00"/>
                    </a:solidFill>
                  </a:tcPr>
                </a:tc>
                <a:tc>
                  <a:txBody>
                    <a:bodyPr/>
                    <a:lstStyle/>
                    <a:p>
                      <a:pPr algn="ctr"/>
                      <a:endParaRPr lang="en-US" sz="1050" dirty="0">
                        <a:solidFill>
                          <a:schemeClr val="tx2"/>
                        </a:solidFill>
                      </a:endParaRPr>
                    </a:p>
                  </a:txBody>
                  <a:tcPr anchor="ctr">
                    <a:solidFill>
                      <a:srgbClr val="FF7979"/>
                    </a:solidFill>
                  </a:tcPr>
                </a:tc>
                <a:tc>
                  <a:txBody>
                    <a:bodyPr/>
                    <a:lstStyle/>
                    <a:p>
                      <a:pPr algn="ctr"/>
                      <a:r>
                        <a:rPr lang="en-US" sz="1050" dirty="0" smtClean="0">
                          <a:solidFill>
                            <a:schemeClr val="tx2"/>
                          </a:solidFill>
                        </a:rPr>
                        <a:t>1/Device</a:t>
                      </a:r>
                      <a:endParaRPr lang="en-US" sz="1050" dirty="0">
                        <a:solidFill>
                          <a:schemeClr val="tx2"/>
                        </a:solidFill>
                      </a:endParaRPr>
                    </a:p>
                  </a:txBody>
                  <a:tcPr anchor="ctr">
                    <a:solidFill>
                      <a:srgbClr val="FF7979"/>
                    </a:solidFill>
                  </a:tcPr>
                </a:tc>
                <a:tc>
                  <a:txBody>
                    <a:bodyPr/>
                    <a:lstStyle/>
                    <a:p>
                      <a:pPr algn="ctr"/>
                      <a:r>
                        <a:rPr lang="en-US" sz="1050" dirty="0" smtClean="0">
                          <a:solidFill>
                            <a:schemeClr val="tx2"/>
                          </a:solidFill>
                        </a:rPr>
                        <a:t>S</a:t>
                      </a:r>
                      <a:endParaRPr lang="en-US" sz="1050" dirty="0">
                        <a:solidFill>
                          <a:schemeClr val="tx2"/>
                        </a:solidFill>
                      </a:endParaRPr>
                    </a:p>
                  </a:txBody>
                  <a:tcPr anchor="ctr">
                    <a:solidFill>
                      <a:srgbClr val="FF7979"/>
                    </a:solidFill>
                  </a:tcPr>
                </a:tc>
                <a:tc>
                  <a:txBody>
                    <a:bodyPr/>
                    <a:lstStyle/>
                    <a:p>
                      <a:pPr algn="ctr"/>
                      <a:r>
                        <a:rPr lang="en-US" sz="1050" dirty="0" smtClean="0">
                          <a:solidFill>
                            <a:schemeClr val="tx2"/>
                          </a:solidFill>
                        </a:rPr>
                        <a:t>Y</a:t>
                      </a:r>
                      <a:endParaRPr lang="en-US" sz="1050" dirty="0">
                        <a:solidFill>
                          <a:schemeClr val="tx2"/>
                        </a:solidFill>
                      </a:endParaRPr>
                    </a:p>
                  </a:txBody>
                  <a:tcPr anchor="ctr"/>
                </a:tc>
              </a:tr>
              <a:tr h="464000">
                <a:tc>
                  <a:txBody>
                    <a:bodyPr/>
                    <a:lstStyle/>
                    <a:p>
                      <a:pPr algn="ctr"/>
                      <a:r>
                        <a:rPr lang="en-US" sz="1050" dirty="0" smtClean="0">
                          <a:solidFill>
                            <a:schemeClr val="tx2"/>
                          </a:solidFill>
                        </a:rPr>
                        <a:t>E-SIM Card</a:t>
                      </a:r>
                      <a:endParaRPr lang="en-US" sz="1050" dirty="0">
                        <a:solidFill>
                          <a:schemeClr val="tx2"/>
                        </a:solidFill>
                      </a:endParaRPr>
                    </a:p>
                  </a:txBody>
                  <a:tcPr anchor="ctr"/>
                </a:tc>
                <a:tc>
                  <a:txBody>
                    <a:bodyPr/>
                    <a:lstStyle/>
                    <a:p>
                      <a:pPr algn="ctr"/>
                      <a:r>
                        <a:rPr lang="en-US" sz="1050" dirty="0" smtClean="0">
                          <a:solidFill>
                            <a:schemeClr val="tx2"/>
                          </a:solidFill>
                        </a:rPr>
                        <a:t>Variable 80-192</a:t>
                      </a:r>
                      <a:endParaRPr lang="en-US" sz="1050" dirty="0">
                        <a:solidFill>
                          <a:schemeClr val="tx2"/>
                        </a:solidFill>
                      </a:endParaRPr>
                    </a:p>
                  </a:txBody>
                  <a:tcPr anchor="ctr"/>
                </a:tc>
                <a:tc>
                  <a:txBody>
                    <a:bodyPr/>
                    <a:lstStyle/>
                    <a:p>
                      <a:pPr algn="ctr"/>
                      <a:r>
                        <a:rPr lang="en-US" sz="1050" dirty="0" smtClean="0">
                          <a:solidFill>
                            <a:schemeClr val="tx2"/>
                          </a:solidFill>
                        </a:rPr>
                        <a:t>FW</a:t>
                      </a:r>
                      <a:endParaRPr lang="en-US" sz="1050" dirty="0">
                        <a:solidFill>
                          <a:schemeClr val="tx2"/>
                        </a:solidFill>
                      </a:endParaRPr>
                    </a:p>
                  </a:txBody>
                  <a:tcPr anchor="ctr">
                    <a:solidFill>
                      <a:srgbClr val="FF7979"/>
                    </a:solidFill>
                  </a:tcPr>
                </a:tc>
                <a:tc>
                  <a:txBody>
                    <a:bodyPr/>
                    <a:lstStyle/>
                    <a:p>
                      <a:pPr algn="ctr"/>
                      <a:r>
                        <a:rPr lang="en-US" sz="1050" dirty="0" smtClean="0">
                          <a:solidFill>
                            <a:schemeClr val="tx2"/>
                          </a:solidFill>
                        </a:rPr>
                        <a:t>TLS/IKE</a:t>
                      </a:r>
                      <a:endParaRPr lang="en-US" sz="1050" dirty="0">
                        <a:solidFill>
                          <a:schemeClr val="tx2"/>
                        </a:solidFill>
                      </a:endParaRPr>
                    </a:p>
                  </a:txBody>
                  <a:tcPr anchor="ctr">
                    <a:solidFill>
                      <a:srgbClr val="FF7979"/>
                    </a:solidFill>
                  </a:tcPr>
                </a:tc>
                <a:tc>
                  <a:txBody>
                    <a:bodyPr/>
                    <a:lstStyle/>
                    <a:p>
                      <a:pPr algn="ctr"/>
                      <a:r>
                        <a:rPr lang="en-US" sz="1050" dirty="0" smtClean="0">
                          <a:solidFill>
                            <a:schemeClr val="tx2"/>
                          </a:solidFill>
                        </a:rPr>
                        <a:t>HW + SW</a:t>
                      </a:r>
                      <a:endParaRPr lang="en-US" sz="1050" dirty="0">
                        <a:solidFill>
                          <a:schemeClr val="tx2"/>
                        </a:solidFill>
                      </a:endParaRPr>
                    </a:p>
                  </a:txBody>
                  <a:tcPr anchor="ctr">
                    <a:solidFill>
                      <a:srgbClr val="FF7979"/>
                    </a:solidFill>
                  </a:tcPr>
                </a:tc>
                <a:tc>
                  <a:txBody>
                    <a:bodyPr/>
                    <a:lstStyle/>
                    <a:p>
                      <a:pPr algn="ctr"/>
                      <a:endParaRPr lang="en-US" sz="1050" dirty="0">
                        <a:solidFill>
                          <a:schemeClr val="tx2"/>
                        </a:solidFill>
                      </a:endParaRPr>
                    </a:p>
                  </a:txBody>
                  <a:tcPr anchor="ctr"/>
                </a:tc>
                <a:tc>
                  <a:txBody>
                    <a:bodyPr/>
                    <a:lstStyle/>
                    <a:p>
                      <a:pPr algn="ctr"/>
                      <a:r>
                        <a:rPr lang="en-US" sz="1050" dirty="0" smtClean="0">
                          <a:solidFill>
                            <a:schemeClr val="tx2"/>
                          </a:solidFill>
                        </a:rPr>
                        <a:t>1/SIM</a:t>
                      </a:r>
                      <a:endParaRPr lang="en-US" sz="1050" dirty="0">
                        <a:solidFill>
                          <a:schemeClr val="tx2"/>
                        </a:solidFill>
                      </a:endParaRPr>
                    </a:p>
                  </a:txBody>
                  <a:tcPr anchor="ctr">
                    <a:solidFill>
                      <a:srgbClr val="FF7979"/>
                    </a:solidFill>
                  </a:tcPr>
                </a:tc>
                <a:tc>
                  <a:txBody>
                    <a:bodyPr/>
                    <a:lstStyle/>
                    <a:p>
                      <a:pPr algn="ctr"/>
                      <a:r>
                        <a:rPr lang="en-US" sz="1050" dirty="0" smtClean="0">
                          <a:solidFill>
                            <a:schemeClr val="tx2"/>
                          </a:solidFill>
                        </a:rPr>
                        <a:t>S</a:t>
                      </a:r>
                      <a:endParaRPr lang="en-US" sz="1050" dirty="0">
                        <a:solidFill>
                          <a:schemeClr val="tx2"/>
                        </a:solidFill>
                      </a:endParaRPr>
                    </a:p>
                  </a:txBody>
                  <a:tcPr anchor="ctr">
                    <a:solidFill>
                      <a:srgbClr val="FF7979"/>
                    </a:solidFill>
                  </a:tcPr>
                </a:tc>
                <a:tc>
                  <a:txBody>
                    <a:bodyPr/>
                    <a:lstStyle/>
                    <a:p>
                      <a:pPr algn="ctr"/>
                      <a:r>
                        <a:rPr lang="en-US" sz="1050" dirty="0" smtClean="0">
                          <a:solidFill>
                            <a:schemeClr val="tx2"/>
                          </a:solidFill>
                        </a:rPr>
                        <a:t>Y</a:t>
                      </a:r>
                      <a:endParaRPr lang="en-US" sz="1050" dirty="0">
                        <a:solidFill>
                          <a:schemeClr val="tx2"/>
                        </a:solidFill>
                      </a:endParaRPr>
                    </a:p>
                  </a:txBody>
                  <a:tcPr anchor="ctr"/>
                </a:tc>
              </a:tr>
              <a:tr h="397312">
                <a:tc>
                  <a:txBody>
                    <a:bodyPr/>
                    <a:lstStyle/>
                    <a:p>
                      <a:pPr algn="ctr"/>
                      <a:r>
                        <a:rPr lang="en-US" sz="1050" dirty="0" smtClean="0">
                          <a:solidFill>
                            <a:schemeClr val="tx2"/>
                          </a:solidFill>
                        </a:rPr>
                        <a:t>DICE</a:t>
                      </a:r>
                      <a:endParaRPr lang="en-US" sz="1050" dirty="0">
                        <a:solidFill>
                          <a:schemeClr val="tx2"/>
                        </a:solidFill>
                      </a:endParaRPr>
                    </a:p>
                  </a:txBody>
                  <a:tcPr anchor="ctr"/>
                </a:tc>
                <a:tc>
                  <a:txBody>
                    <a:bodyPr/>
                    <a:lstStyle/>
                    <a:p>
                      <a:pPr algn="ctr"/>
                      <a:r>
                        <a:rPr lang="en-US" sz="1050" dirty="0" smtClean="0">
                          <a:solidFill>
                            <a:schemeClr val="tx2"/>
                          </a:solidFill>
                        </a:rPr>
                        <a:t>128-192</a:t>
                      </a:r>
                      <a:endParaRPr lang="en-US" sz="1050" dirty="0">
                        <a:solidFill>
                          <a:schemeClr val="tx2"/>
                        </a:solidFill>
                      </a:endParaRPr>
                    </a:p>
                  </a:txBody>
                  <a:tcPr anchor="ctr"/>
                </a:tc>
                <a:tc>
                  <a:txBody>
                    <a:bodyPr/>
                    <a:lstStyle/>
                    <a:p>
                      <a:pPr algn="ctr"/>
                      <a:r>
                        <a:rPr lang="en-US" sz="1050" dirty="0" smtClean="0">
                          <a:solidFill>
                            <a:schemeClr val="tx2"/>
                          </a:solidFill>
                        </a:rPr>
                        <a:t>FW</a:t>
                      </a:r>
                      <a:endParaRPr lang="en-US" sz="1050" dirty="0">
                        <a:solidFill>
                          <a:schemeClr val="tx2"/>
                        </a:solidFill>
                      </a:endParaRPr>
                    </a:p>
                  </a:txBody>
                  <a:tcPr anchor="ctr">
                    <a:solidFill>
                      <a:srgbClr val="FF7979"/>
                    </a:solidFill>
                  </a:tcPr>
                </a:tc>
                <a:tc>
                  <a:txBody>
                    <a:bodyPr/>
                    <a:lstStyle/>
                    <a:p>
                      <a:pPr algn="ctr"/>
                      <a:r>
                        <a:rPr lang="en-US" sz="1050" dirty="0" smtClean="0">
                          <a:solidFill>
                            <a:schemeClr val="tx2"/>
                          </a:solidFill>
                        </a:rPr>
                        <a:t>ATTEST</a:t>
                      </a:r>
                      <a:endParaRPr lang="en-US" sz="1050" dirty="0">
                        <a:solidFill>
                          <a:schemeClr val="tx2"/>
                        </a:solidFill>
                      </a:endParaRPr>
                    </a:p>
                  </a:txBody>
                  <a:tcPr anchor="ctr"/>
                </a:tc>
                <a:tc>
                  <a:txBody>
                    <a:bodyPr/>
                    <a:lstStyle/>
                    <a:p>
                      <a:pPr algn="ctr"/>
                      <a:r>
                        <a:rPr lang="en-US" sz="1050" dirty="0" smtClean="0">
                          <a:solidFill>
                            <a:schemeClr val="tx2"/>
                          </a:solidFill>
                        </a:rPr>
                        <a:t>HW + SW</a:t>
                      </a:r>
                      <a:endParaRPr lang="en-US" sz="1050" dirty="0">
                        <a:solidFill>
                          <a:schemeClr val="tx2"/>
                        </a:solidFill>
                      </a:endParaRPr>
                    </a:p>
                  </a:txBody>
                  <a:tcPr anchor="ctr">
                    <a:solidFill>
                      <a:srgbClr val="FF7979"/>
                    </a:solidFill>
                  </a:tcPr>
                </a:tc>
                <a:tc>
                  <a:txBody>
                    <a:bodyPr/>
                    <a:lstStyle/>
                    <a:p>
                      <a:pPr algn="ctr"/>
                      <a:endParaRPr lang="en-US" sz="1050" dirty="0">
                        <a:solidFill>
                          <a:schemeClr val="tx2"/>
                        </a:solidFill>
                      </a:endParaRPr>
                    </a:p>
                  </a:txBody>
                  <a:tcPr anchor="ctr">
                    <a:solidFill>
                      <a:srgbClr val="FF7979"/>
                    </a:solidFill>
                  </a:tcPr>
                </a:tc>
                <a:tc>
                  <a:txBody>
                    <a:bodyPr/>
                    <a:lstStyle/>
                    <a:p>
                      <a:pPr algn="ctr"/>
                      <a:r>
                        <a:rPr lang="en-US" sz="1050" dirty="0" smtClean="0">
                          <a:solidFill>
                            <a:schemeClr val="tx2"/>
                          </a:solidFill>
                        </a:rPr>
                        <a:t>1/Device</a:t>
                      </a:r>
                      <a:endParaRPr lang="en-US" sz="1050" dirty="0">
                        <a:solidFill>
                          <a:schemeClr val="tx2"/>
                        </a:solidFill>
                      </a:endParaRPr>
                    </a:p>
                  </a:txBody>
                  <a:tcPr anchor="ctr">
                    <a:solidFill>
                      <a:srgbClr val="FF7979"/>
                    </a:solidFill>
                  </a:tcPr>
                </a:tc>
                <a:tc>
                  <a:txBody>
                    <a:bodyPr/>
                    <a:lstStyle/>
                    <a:p>
                      <a:pPr algn="ctr"/>
                      <a:r>
                        <a:rPr lang="en-US" sz="1050" dirty="0" smtClean="0">
                          <a:solidFill>
                            <a:schemeClr val="tx2"/>
                          </a:solidFill>
                        </a:rPr>
                        <a:t>S</a:t>
                      </a:r>
                      <a:endParaRPr lang="en-US" sz="1050" dirty="0">
                        <a:solidFill>
                          <a:schemeClr val="tx2"/>
                        </a:solidFill>
                      </a:endParaRPr>
                    </a:p>
                  </a:txBody>
                  <a:tcPr anchor="ctr">
                    <a:solidFill>
                      <a:srgbClr val="FF7979"/>
                    </a:solidFill>
                  </a:tcPr>
                </a:tc>
                <a:tc>
                  <a:txBody>
                    <a:bodyPr/>
                    <a:lstStyle/>
                    <a:p>
                      <a:pPr algn="ctr"/>
                      <a:r>
                        <a:rPr lang="en-US" sz="1050" dirty="0" smtClean="0">
                          <a:solidFill>
                            <a:schemeClr val="tx2"/>
                          </a:solidFill>
                        </a:rPr>
                        <a:t>Y</a:t>
                      </a:r>
                    </a:p>
                  </a:txBody>
                  <a:tcPr anchor="ctr"/>
                </a:tc>
              </a:tr>
              <a:tr h="355225">
                <a:tc>
                  <a:txBody>
                    <a:bodyPr/>
                    <a:lstStyle/>
                    <a:p>
                      <a:pPr algn="ctr"/>
                      <a:r>
                        <a:rPr lang="en-US" sz="1050" dirty="0" smtClean="0">
                          <a:solidFill>
                            <a:schemeClr val="tx2"/>
                          </a:solidFill>
                        </a:rPr>
                        <a:t>EPID 2.0</a:t>
                      </a:r>
                      <a:endParaRPr lang="en-US" sz="1050" dirty="0">
                        <a:solidFill>
                          <a:schemeClr val="tx2"/>
                        </a:solidFill>
                      </a:endParaRPr>
                    </a:p>
                  </a:txBody>
                  <a:tcPr anchor="ctr"/>
                </a:tc>
                <a:tc>
                  <a:txBody>
                    <a:bodyPr/>
                    <a:lstStyle/>
                    <a:p>
                      <a:pPr algn="ctr"/>
                      <a:r>
                        <a:rPr lang="en-US" sz="1050" dirty="0" smtClean="0">
                          <a:solidFill>
                            <a:schemeClr val="tx2"/>
                          </a:solidFill>
                        </a:rPr>
                        <a:t>128 ECC</a:t>
                      </a:r>
                      <a:endParaRPr lang="en-US" sz="1050" dirty="0">
                        <a:solidFill>
                          <a:schemeClr val="tx2"/>
                        </a:solidFill>
                      </a:endParaRPr>
                    </a:p>
                  </a:txBody>
                  <a:tcPr anchor="ctr"/>
                </a:tc>
                <a:tc>
                  <a:txBody>
                    <a:bodyPr/>
                    <a:lstStyle/>
                    <a:p>
                      <a:pPr algn="ctr"/>
                      <a:r>
                        <a:rPr lang="en-US" sz="1050" dirty="0" smtClean="0">
                          <a:solidFill>
                            <a:schemeClr val="tx2"/>
                          </a:solidFill>
                        </a:rPr>
                        <a:t>HW</a:t>
                      </a:r>
                      <a:endParaRPr lang="en-US" sz="1050" dirty="0">
                        <a:solidFill>
                          <a:schemeClr val="tx2"/>
                        </a:solidFill>
                      </a:endParaRPr>
                    </a:p>
                  </a:txBody>
                  <a:tcPr anchor="ctr"/>
                </a:tc>
                <a:tc>
                  <a:txBody>
                    <a:bodyPr/>
                    <a:lstStyle/>
                    <a:p>
                      <a:pPr algn="ctr"/>
                      <a:r>
                        <a:rPr lang="en-US" sz="1050" dirty="0" smtClean="0">
                          <a:solidFill>
                            <a:schemeClr val="tx2"/>
                          </a:solidFill>
                        </a:rPr>
                        <a:t>ATTEST</a:t>
                      </a:r>
                      <a:endParaRPr lang="en-US" sz="1050" dirty="0">
                        <a:solidFill>
                          <a:schemeClr val="tx2"/>
                        </a:solidFill>
                      </a:endParaRPr>
                    </a:p>
                  </a:txBody>
                  <a:tcPr anchor="ctr"/>
                </a:tc>
                <a:tc>
                  <a:txBody>
                    <a:bodyPr/>
                    <a:lstStyle/>
                    <a:p>
                      <a:pPr algn="ctr"/>
                      <a:r>
                        <a:rPr lang="en-US" sz="1050" dirty="0" smtClean="0">
                          <a:solidFill>
                            <a:schemeClr val="tx2"/>
                          </a:solidFill>
                        </a:rPr>
                        <a:t>HW</a:t>
                      </a:r>
                      <a:endParaRPr lang="en-US" sz="1050" dirty="0">
                        <a:solidFill>
                          <a:schemeClr val="tx2"/>
                        </a:solidFill>
                      </a:endParaRPr>
                    </a:p>
                  </a:txBody>
                  <a:tcPr anchor="ctr"/>
                </a:tc>
                <a:tc>
                  <a:txBody>
                    <a:bodyPr/>
                    <a:lstStyle/>
                    <a:p>
                      <a:pPr algn="ctr"/>
                      <a:endParaRPr lang="en-US" sz="1050" dirty="0">
                        <a:solidFill>
                          <a:schemeClr val="tx2"/>
                        </a:solidFill>
                      </a:endParaRPr>
                    </a:p>
                  </a:txBody>
                  <a:tcPr anchor="ctr"/>
                </a:tc>
                <a:tc>
                  <a:txBody>
                    <a:bodyPr/>
                    <a:lstStyle/>
                    <a:p>
                      <a:pPr algn="ctr"/>
                      <a:r>
                        <a:rPr lang="en-US" sz="1050" dirty="0" smtClean="0">
                          <a:solidFill>
                            <a:schemeClr val="tx2"/>
                          </a:solidFill>
                        </a:rPr>
                        <a:t>1/Group=</a:t>
                      </a:r>
                      <a:br>
                        <a:rPr lang="en-US" sz="1050" dirty="0" smtClean="0">
                          <a:solidFill>
                            <a:schemeClr val="tx2"/>
                          </a:solidFill>
                        </a:rPr>
                      </a:br>
                      <a:r>
                        <a:rPr lang="en-US" sz="1050" dirty="0" smtClean="0">
                          <a:solidFill>
                            <a:schemeClr val="tx2"/>
                          </a:solidFill>
                        </a:rPr>
                        <a:t>millions</a:t>
                      </a:r>
                      <a:endParaRPr lang="en-US" sz="1050" dirty="0">
                        <a:solidFill>
                          <a:schemeClr val="tx2"/>
                        </a:solidFill>
                      </a:endParaRPr>
                    </a:p>
                  </a:txBody>
                  <a:tcPr marL="18288" anchor="ctr"/>
                </a:tc>
                <a:tc>
                  <a:txBody>
                    <a:bodyPr/>
                    <a:lstStyle/>
                    <a:p>
                      <a:pPr algn="ctr"/>
                      <a:r>
                        <a:rPr lang="en-US" sz="1050" dirty="0" err="1" smtClean="0">
                          <a:solidFill>
                            <a:schemeClr val="tx2"/>
                          </a:solidFill>
                        </a:rPr>
                        <a:t>Dyn</a:t>
                      </a:r>
                      <a:endParaRPr lang="en-US" sz="1050" dirty="0">
                        <a:solidFill>
                          <a:schemeClr val="tx2"/>
                        </a:solidFill>
                      </a:endParaRPr>
                    </a:p>
                  </a:txBody>
                  <a:tcPr anchor="ctr"/>
                </a:tc>
                <a:tc>
                  <a:txBody>
                    <a:bodyPr/>
                    <a:lstStyle/>
                    <a:p>
                      <a:pPr algn="ctr"/>
                      <a:r>
                        <a:rPr lang="en-US" sz="1050" dirty="0" smtClean="0">
                          <a:solidFill>
                            <a:schemeClr val="tx2"/>
                          </a:solidFill>
                        </a:rPr>
                        <a:t>Y</a:t>
                      </a:r>
                      <a:endParaRPr lang="en-US" sz="1050" dirty="0">
                        <a:solidFill>
                          <a:schemeClr val="tx2"/>
                        </a:solidFill>
                      </a:endParaRPr>
                    </a:p>
                  </a:txBody>
                  <a:tcPr anchor="ctr"/>
                </a:tc>
              </a:tr>
            </a:tbl>
          </a:graphicData>
        </a:graphic>
      </p:graphicFrame>
      <p:sp>
        <p:nvSpPr>
          <p:cNvPr id="12" name="Oval 11"/>
          <p:cNvSpPr/>
          <p:nvPr/>
        </p:nvSpPr>
        <p:spPr>
          <a:xfrm>
            <a:off x="4230886" y="1302873"/>
            <a:ext cx="184531" cy="177035"/>
          </a:xfrm>
          <a:prstGeom prst="ellipse">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Oval 12"/>
          <p:cNvSpPr/>
          <p:nvPr/>
        </p:nvSpPr>
        <p:spPr>
          <a:xfrm>
            <a:off x="4230885" y="1800199"/>
            <a:ext cx="184531" cy="177035"/>
          </a:xfrm>
          <a:prstGeom prst="ellipse">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4230883" y="2754337"/>
            <a:ext cx="184531" cy="177035"/>
          </a:xfrm>
          <a:prstGeom prst="ellipse">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5" name="Chord 14"/>
          <p:cNvSpPr/>
          <p:nvPr/>
        </p:nvSpPr>
        <p:spPr>
          <a:xfrm>
            <a:off x="4230883" y="2285180"/>
            <a:ext cx="198767" cy="200474"/>
          </a:xfrm>
          <a:prstGeom prst="chord">
            <a:avLst>
              <a:gd name="adj1" fmla="val 5396819"/>
              <a:gd name="adj2" fmla="val 162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6" name="Oval 15"/>
          <p:cNvSpPr/>
          <p:nvPr/>
        </p:nvSpPr>
        <p:spPr>
          <a:xfrm>
            <a:off x="4230884" y="3196441"/>
            <a:ext cx="184531" cy="177035"/>
          </a:xfrm>
          <a:prstGeom prst="ellipse">
            <a:avLst/>
          </a:prstGeom>
          <a:solidFill>
            <a:schemeClr val="tx2"/>
          </a:solid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9838" y="2077929"/>
            <a:ext cx="1715358" cy="2238993"/>
          </a:xfrm>
          <a:prstGeom prst="rect">
            <a:avLst/>
          </a:prstGeom>
        </p:spPr>
      </p:pic>
      <p:sp>
        <p:nvSpPr>
          <p:cNvPr id="11" name="TextBox 10"/>
          <p:cNvSpPr txBox="1"/>
          <p:nvPr/>
        </p:nvSpPr>
        <p:spPr>
          <a:xfrm>
            <a:off x="-50902" y="4621135"/>
            <a:ext cx="8762335" cy="461665"/>
          </a:xfrm>
          <a:prstGeom prst="rect">
            <a:avLst/>
          </a:prstGeom>
          <a:noFill/>
        </p:spPr>
        <p:txBody>
          <a:bodyPr wrap="none" rtlCol="0">
            <a:spAutoFit/>
          </a:bodyPr>
          <a:lstStyle/>
          <a:p>
            <a:r>
              <a:rPr lang="en-US" sz="1050" dirty="0" smtClean="0">
                <a:solidFill>
                  <a:prstClr val="white"/>
                </a:solidFill>
                <a:cs typeface="Neo Sans Intel"/>
              </a:rPr>
              <a:t>* www.intel.com/content/dam/www/public/us/en/documents/white-papers/</a:t>
            </a:r>
            <a:r>
              <a:rPr lang="en-US" sz="1200" b="1" dirty="0" smtClean="0">
                <a:solidFill>
                  <a:prstClr val="white"/>
                </a:solidFill>
                <a:cs typeface="Neo Sans Intel"/>
              </a:rPr>
              <a:t>iot-identity-comparison-white-paper-vdc-research.pdf</a:t>
            </a:r>
          </a:p>
          <a:p>
            <a:r>
              <a:rPr lang="en-US" sz="1050" dirty="0" smtClean="0">
                <a:solidFill>
                  <a:prstClr val="white"/>
                </a:solidFill>
                <a:cs typeface="Neo Sans Intel"/>
              </a:rPr>
              <a:t>  www.intel.com/content/dam/www/public/us/en/documents/white-papers/</a:t>
            </a:r>
            <a:r>
              <a:rPr lang="en-US" sz="1200" b="1" dirty="0" smtClean="0">
                <a:solidFill>
                  <a:prstClr val="white"/>
                </a:solidFill>
                <a:cs typeface="Neo Sans Intel"/>
              </a:rPr>
              <a:t>intel-epid-white-paper.pdf</a:t>
            </a:r>
          </a:p>
        </p:txBody>
      </p:sp>
      <p:sp>
        <p:nvSpPr>
          <p:cNvPr id="17" name="TextBox 16"/>
          <p:cNvSpPr txBox="1"/>
          <p:nvPr/>
        </p:nvSpPr>
        <p:spPr>
          <a:xfrm>
            <a:off x="7228646" y="5100399"/>
            <a:ext cx="1362874" cy="261610"/>
          </a:xfrm>
          <a:prstGeom prst="rect">
            <a:avLst/>
          </a:prstGeom>
          <a:noFill/>
        </p:spPr>
        <p:txBody>
          <a:bodyPr wrap="none" rtlCol="0">
            <a:spAutoFit/>
          </a:bodyPr>
          <a:lstStyle/>
          <a:p>
            <a:r>
              <a:rPr lang="en-US" sz="1100" dirty="0" smtClean="0">
                <a:solidFill>
                  <a:prstClr val="white"/>
                </a:solidFill>
                <a:cs typeface="Neo Sans Intel"/>
              </a:rPr>
              <a:t>* EPID Whitepaper</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49839" y="99243"/>
            <a:ext cx="1715358" cy="1828107"/>
          </a:xfrm>
          <a:prstGeom prst="rect">
            <a:avLst/>
          </a:prstGeom>
        </p:spPr>
      </p:pic>
    </p:spTree>
    <p:extLst>
      <p:ext uri="{BB962C8B-B14F-4D97-AF65-F5344CB8AC3E}">
        <p14:creationId xmlns:p14="http://schemas.microsoft.com/office/powerpoint/2010/main" val="14430521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F3D54E">
                    <a:alpha val="90000"/>
                  </a:srgbClr>
                </a:solidFill>
              </a:rPr>
              <a:t>Intel® Secure Device </a:t>
            </a:r>
            <a:r>
              <a:rPr lang="en-US" dirty="0" smtClean="0">
                <a:solidFill>
                  <a:srgbClr val="F3D54E">
                    <a:alpha val="90000"/>
                  </a:srgbClr>
                </a:solidFill>
              </a:rPr>
              <a:t>Onboard </a:t>
            </a:r>
            <a:r>
              <a:rPr lang="en-US" dirty="0" smtClean="0"/>
              <a:t>– Zero Touch Service</a:t>
            </a:r>
            <a:endParaRPr lang="en-US" dirty="0"/>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fld id="{EE2556C5-CE8C-6547-B838-EA80C61A4AF7}" type="slidenum">
              <a:rPr lang="en-US" smtClean="0"/>
              <a:pPr/>
              <a:t>13</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94836"/>
            <a:ext cx="9144000" cy="3172691"/>
          </a:xfrm>
          <a:prstGeom prst="rect">
            <a:avLst/>
          </a:prstGeom>
        </p:spPr>
      </p:pic>
      <p:sp>
        <p:nvSpPr>
          <p:cNvPr id="8" name="Rectangle 7"/>
          <p:cNvSpPr/>
          <p:nvPr/>
        </p:nvSpPr>
        <p:spPr>
          <a:xfrm>
            <a:off x="302335" y="3866282"/>
            <a:ext cx="8191959" cy="1169551"/>
          </a:xfrm>
          <a:prstGeom prst="rect">
            <a:avLst/>
          </a:prstGeom>
        </p:spPr>
        <p:txBody>
          <a:bodyPr wrap="square">
            <a:spAutoFit/>
          </a:bodyPr>
          <a:lstStyle/>
          <a:p>
            <a:pPr marL="178594" indent="-178594">
              <a:buFont typeface="Wingdings" charset="2"/>
              <a:buChar char="§"/>
            </a:pPr>
            <a:r>
              <a:rPr lang="en-US" sz="1400" dirty="0" smtClean="0">
                <a:solidFill>
                  <a:schemeClr val="tx1"/>
                </a:solidFill>
              </a:rPr>
              <a:t>Solves major pain </a:t>
            </a:r>
            <a:r>
              <a:rPr lang="en-US" sz="1400" dirty="0">
                <a:solidFill>
                  <a:schemeClr val="tx1"/>
                </a:solidFill>
              </a:rPr>
              <a:t>point in securely deploying </a:t>
            </a:r>
            <a:r>
              <a:rPr lang="en-US" sz="1400" dirty="0" err="1">
                <a:solidFill>
                  <a:schemeClr val="tx1"/>
                </a:solidFill>
              </a:rPr>
              <a:t>IoT</a:t>
            </a:r>
            <a:r>
              <a:rPr lang="en-US" sz="1400" dirty="0">
                <a:solidFill>
                  <a:schemeClr val="tx1"/>
                </a:solidFill>
              </a:rPr>
              <a:t> “</a:t>
            </a:r>
            <a:r>
              <a:rPr lang="en-US" sz="1400" dirty="0" smtClean="0">
                <a:solidFill>
                  <a:schemeClr val="tx1"/>
                </a:solidFill>
              </a:rPr>
              <a:t>things”</a:t>
            </a:r>
            <a:endParaRPr lang="en-US" sz="1400" dirty="0">
              <a:solidFill>
                <a:schemeClr val="tx1"/>
              </a:solidFill>
            </a:endParaRPr>
          </a:p>
          <a:p>
            <a:pPr marL="178594" indent="-178594">
              <a:buFont typeface="Wingdings" charset="2"/>
              <a:buChar char="§"/>
            </a:pPr>
            <a:r>
              <a:rPr lang="en-US" sz="1400" dirty="0">
                <a:solidFill>
                  <a:schemeClr val="tx1"/>
                </a:solidFill>
              </a:rPr>
              <a:t>Manual deployment, staging</a:t>
            </a:r>
            <a:r>
              <a:rPr lang="en-US" sz="1400" dirty="0" smtClean="0">
                <a:solidFill>
                  <a:schemeClr val="tx1"/>
                </a:solidFill>
              </a:rPr>
              <a:t>, &amp; </a:t>
            </a:r>
            <a:r>
              <a:rPr lang="en-US" sz="1400" dirty="0">
                <a:solidFill>
                  <a:schemeClr val="tx1"/>
                </a:solidFill>
              </a:rPr>
              <a:t>OEM pre-loads </a:t>
            </a:r>
            <a:r>
              <a:rPr lang="en-US" sz="1400" dirty="0" smtClean="0">
                <a:solidFill>
                  <a:schemeClr val="tx1"/>
                </a:solidFill>
              </a:rPr>
              <a:t>are not </a:t>
            </a:r>
            <a:r>
              <a:rPr lang="en-US" sz="1400" dirty="0">
                <a:solidFill>
                  <a:schemeClr val="tx1"/>
                </a:solidFill>
              </a:rPr>
              <a:t>optimal and causing deployment </a:t>
            </a:r>
            <a:r>
              <a:rPr lang="en-US" sz="1400" dirty="0" smtClean="0">
                <a:solidFill>
                  <a:schemeClr val="tx1"/>
                </a:solidFill>
              </a:rPr>
              <a:t>delays</a:t>
            </a:r>
          </a:p>
          <a:p>
            <a:pPr marL="178594" indent="-178594">
              <a:buFont typeface="Wingdings" charset="2"/>
              <a:buChar char="§"/>
            </a:pPr>
            <a:r>
              <a:rPr lang="en-US" sz="1400" dirty="0">
                <a:solidFill>
                  <a:schemeClr val="tx1"/>
                </a:solidFill>
              </a:rPr>
              <a:t>Hardware root of trust EPID based service for “0” touch device onboarding </a:t>
            </a:r>
            <a:endParaRPr lang="en-US" sz="1400" dirty="0" smtClean="0">
              <a:solidFill>
                <a:schemeClr val="tx1"/>
              </a:solidFill>
            </a:endParaRPr>
          </a:p>
          <a:p>
            <a:pPr marL="178594" indent="-178594">
              <a:buFont typeface="Wingdings" charset="2"/>
              <a:buChar char="§"/>
            </a:pPr>
            <a:r>
              <a:rPr lang="en-US" sz="1400" dirty="0" smtClean="0">
                <a:solidFill>
                  <a:schemeClr val="tx1"/>
                </a:solidFill>
              </a:rPr>
              <a:t>Tremendous ROI for customers &amp; ecosystem</a:t>
            </a:r>
          </a:p>
          <a:p>
            <a:pPr marL="178594" indent="-178594">
              <a:buFont typeface="Wingdings" charset="2"/>
              <a:buChar char="§"/>
            </a:pPr>
            <a:r>
              <a:rPr lang="en-US" sz="1400" dirty="0" smtClean="0">
                <a:solidFill>
                  <a:schemeClr val="tx1"/>
                </a:solidFill>
              </a:rPr>
              <a:t>Scale’s POCs to production. Increases number of devices in use</a:t>
            </a:r>
            <a:endParaRPr lang="en-US" sz="1400" dirty="0">
              <a:solidFill>
                <a:schemeClr val="tx1"/>
              </a:solidFill>
            </a:endParaRPr>
          </a:p>
        </p:txBody>
      </p:sp>
    </p:spTree>
    <p:extLst>
      <p:ext uri="{BB962C8B-B14F-4D97-AF65-F5344CB8AC3E}">
        <p14:creationId xmlns:p14="http://schemas.microsoft.com/office/powerpoint/2010/main" val="7795251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1" y="853843"/>
            <a:ext cx="9144001" cy="391193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 name="Rectangle 4"/>
          <p:cNvSpPr>
            <a:spLocks noGrp="1" noChangeArrowheads="1"/>
          </p:cNvSpPr>
          <p:nvPr>
            <p:ph type="title"/>
          </p:nvPr>
        </p:nvSpPr>
        <p:spPr/>
        <p:txBody>
          <a:bodyPr>
            <a:normAutofit/>
          </a:bodyPr>
          <a:lstStyle/>
          <a:p>
            <a:r>
              <a:rPr lang="en-US" kern="0" dirty="0" smtClean="0">
                <a:solidFill>
                  <a:schemeClr val="accent3"/>
                </a:solidFill>
              </a:rPr>
              <a:t>Intel® SDO</a:t>
            </a:r>
            <a:r>
              <a:rPr lang="en-US" kern="0" dirty="0" smtClean="0">
                <a:solidFill>
                  <a:schemeClr val="tx1"/>
                </a:solidFill>
              </a:rPr>
              <a:t> - Zero Touch Concept &amp; Components</a:t>
            </a:r>
            <a:endParaRPr lang="en-US" dirty="0">
              <a:solidFill>
                <a:schemeClr val="tx1"/>
              </a:solidFill>
            </a:endParaRPr>
          </a:p>
        </p:txBody>
      </p:sp>
      <p:sp>
        <p:nvSpPr>
          <p:cNvPr id="2" name="Text Placeholder 1"/>
          <p:cNvSpPr>
            <a:spLocks noGrp="1"/>
          </p:cNvSpPr>
          <p:nvPr>
            <p:ph type="body" sz="quarter" idx="13"/>
          </p:nvPr>
        </p:nvSpPr>
        <p:spPr/>
        <p:txBody>
          <a:bodyPr/>
          <a:lstStyle/>
          <a:p>
            <a:endParaRPr lang="en-US" dirty="0"/>
          </a:p>
        </p:txBody>
      </p:sp>
      <p:grpSp>
        <p:nvGrpSpPr>
          <p:cNvPr id="58" name="Group 57"/>
          <p:cNvGrpSpPr/>
          <p:nvPr/>
        </p:nvGrpSpPr>
        <p:grpSpPr>
          <a:xfrm>
            <a:off x="90379" y="995754"/>
            <a:ext cx="8963240" cy="3804737"/>
            <a:chOff x="59115" y="1368762"/>
            <a:chExt cx="8963240" cy="3804737"/>
          </a:xfrm>
        </p:grpSpPr>
        <p:sp>
          <p:nvSpPr>
            <p:cNvPr id="6" name="Rectangle 5"/>
            <p:cNvSpPr/>
            <p:nvPr/>
          </p:nvSpPr>
          <p:spPr>
            <a:xfrm>
              <a:off x="451975" y="2441490"/>
              <a:ext cx="1340034" cy="2207980"/>
            </a:xfrm>
            <a:prstGeom prst="rect">
              <a:avLst/>
            </a:prstGeom>
            <a:gradFill>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gra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defTabSz="457189"/>
              <a:r>
                <a:rPr lang="en-US" sz="1800" dirty="0">
                  <a:solidFill>
                    <a:schemeClr val="tx1"/>
                  </a:solidFill>
                  <a:latin typeface="+mj-lt"/>
                  <a:ea typeface="Calibri Regular" charset="0"/>
                  <a:cs typeface="Calibri Regular" charset="0"/>
                </a:rPr>
                <a:t>Device</a:t>
              </a:r>
            </a:p>
          </p:txBody>
        </p:sp>
        <p:sp>
          <p:nvSpPr>
            <p:cNvPr id="7" name="Rectangle 6"/>
            <p:cNvSpPr/>
            <p:nvPr/>
          </p:nvSpPr>
          <p:spPr>
            <a:xfrm>
              <a:off x="613935" y="2771526"/>
              <a:ext cx="1021445" cy="73516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1600" dirty="0">
                <a:solidFill>
                  <a:prstClr val="white"/>
                </a:solidFill>
                <a:ea typeface="Calibri Regular" charset="0"/>
                <a:cs typeface="Calibri Regular" charset="0"/>
              </a:endParaRPr>
            </a:p>
          </p:txBody>
        </p:sp>
        <p:grpSp>
          <p:nvGrpSpPr>
            <p:cNvPr id="8" name="Group 7"/>
            <p:cNvGrpSpPr/>
            <p:nvPr/>
          </p:nvGrpSpPr>
          <p:grpSpPr>
            <a:xfrm>
              <a:off x="59115" y="1685504"/>
              <a:ext cx="1434391" cy="651222"/>
              <a:chOff x="-42485" y="1425154"/>
              <a:chExt cx="1434391" cy="651222"/>
            </a:xfrm>
          </p:grpSpPr>
          <p:sp>
            <p:nvSpPr>
              <p:cNvPr id="9" name="Rectangular Callout 8"/>
              <p:cNvSpPr/>
              <p:nvPr/>
            </p:nvSpPr>
            <p:spPr>
              <a:xfrm>
                <a:off x="-42485" y="1425154"/>
                <a:ext cx="1403693" cy="651222"/>
              </a:xfrm>
              <a:prstGeom prst="wedgeRectCallout">
                <a:avLst>
                  <a:gd name="adj1" fmla="val -4882"/>
                  <a:gd name="adj2" fmla="val 157343"/>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gra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prstClr val="white"/>
                  </a:solidFill>
                  <a:ea typeface="Calibri Regular" charset="0"/>
                  <a:cs typeface="Calibri Regular" charset="0"/>
                </a:endParaRPr>
              </a:p>
            </p:txBody>
          </p:sp>
          <p:sp>
            <p:nvSpPr>
              <p:cNvPr id="10" name="TextBox 9"/>
              <p:cNvSpPr txBox="1"/>
              <p:nvPr/>
            </p:nvSpPr>
            <p:spPr>
              <a:xfrm>
                <a:off x="-33177" y="1527482"/>
                <a:ext cx="1425083" cy="369332"/>
              </a:xfrm>
              <a:prstGeom prst="rect">
                <a:avLst/>
              </a:prstGeom>
              <a:noFill/>
            </p:spPr>
            <p:txBody>
              <a:bodyPr wrap="square" rtlCol="0">
                <a:spAutoFit/>
              </a:bodyPr>
              <a:lstStyle/>
              <a:p>
                <a:r>
                  <a:rPr lang="en-US" sz="900" dirty="0" smtClean="0">
                    <a:solidFill>
                      <a:schemeClr val="tx1"/>
                    </a:solidFill>
                    <a:ea typeface="Calibri Regular" charset="0"/>
                    <a:cs typeface="Calibri Regular" charset="0"/>
                  </a:rPr>
                  <a:t>Silicon Providers - EPID SDK</a:t>
                </a:r>
              </a:p>
            </p:txBody>
          </p:sp>
        </p:grpSp>
        <p:sp>
          <p:nvSpPr>
            <p:cNvPr id="11" name="Rectangle 10"/>
            <p:cNvSpPr/>
            <p:nvPr/>
          </p:nvSpPr>
          <p:spPr>
            <a:xfrm>
              <a:off x="698829" y="3116655"/>
              <a:ext cx="400755" cy="334426"/>
            </a:xfrm>
            <a:prstGeom prst="rect">
              <a:avLst/>
            </a:prstGeom>
            <a:solidFill>
              <a:schemeClr val="accent2"/>
            </a:solidFill>
            <a:ln w="1270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1600" dirty="0">
                <a:solidFill>
                  <a:prstClr val="white"/>
                </a:solidFill>
                <a:ea typeface="Calibri Regular" charset="0"/>
                <a:cs typeface="Calibri Regular" charset="0"/>
              </a:endParaRPr>
            </a:p>
          </p:txBody>
        </p:sp>
        <p:sp>
          <p:nvSpPr>
            <p:cNvPr id="12" name="TextBox 11"/>
            <p:cNvSpPr txBox="1"/>
            <p:nvPr/>
          </p:nvSpPr>
          <p:spPr>
            <a:xfrm>
              <a:off x="742658" y="2782005"/>
              <a:ext cx="733208" cy="261610"/>
            </a:xfrm>
            <a:prstGeom prst="rect">
              <a:avLst/>
            </a:prstGeom>
            <a:noFill/>
          </p:spPr>
          <p:txBody>
            <a:bodyPr wrap="square" rtlCol="0">
              <a:spAutoFit/>
            </a:bodyPr>
            <a:lstStyle/>
            <a:p>
              <a:pPr algn="ctr" defTabSz="457189"/>
              <a:r>
                <a:rPr lang="en-US" sz="1050" dirty="0">
                  <a:solidFill>
                    <a:schemeClr val="tx1"/>
                  </a:solidFill>
                  <a:ea typeface="Calibri Regular" charset="0"/>
                  <a:cs typeface="Calibri Regular" charset="0"/>
                </a:rPr>
                <a:t>TEE</a:t>
              </a:r>
            </a:p>
          </p:txBody>
        </p:sp>
        <p:sp>
          <p:nvSpPr>
            <p:cNvPr id="13" name="TextBox 12"/>
            <p:cNvSpPr txBox="1"/>
            <p:nvPr/>
          </p:nvSpPr>
          <p:spPr>
            <a:xfrm>
              <a:off x="613935" y="3093942"/>
              <a:ext cx="517144" cy="383182"/>
            </a:xfrm>
            <a:prstGeom prst="rect">
              <a:avLst/>
            </a:prstGeom>
            <a:noFill/>
          </p:spPr>
          <p:txBody>
            <a:bodyPr wrap="square" rtlCol="0">
              <a:spAutoFit/>
            </a:bodyPr>
            <a:lstStyle/>
            <a:p>
              <a:pPr algn="ctr">
                <a:lnSpc>
                  <a:spcPct val="90000"/>
                </a:lnSpc>
              </a:pPr>
              <a:r>
                <a:rPr lang="en-US" sz="1050" dirty="0">
                  <a:solidFill>
                    <a:schemeClr val="tx1"/>
                  </a:solidFill>
                  <a:ea typeface="Calibri Regular" charset="0"/>
                  <a:cs typeface="Calibri Regular" charset="0"/>
                </a:rPr>
                <a:t>EPID SDK</a:t>
              </a:r>
            </a:p>
          </p:txBody>
        </p:sp>
        <p:sp>
          <p:nvSpPr>
            <p:cNvPr id="14" name="Rectangle 13"/>
            <p:cNvSpPr/>
            <p:nvPr/>
          </p:nvSpPr>
          <p:spPr>
            <a:xfrm>
              <a:off x="1168867" y="3115334"/>
              <a:ext cx="400755" cy="334426"/>
            </a:xfrm>
            <a:prstGeom prst="rect">
              <a:avLst/>
            </a:prstGeom>
            <a:solidFill>
              <a:schemeClr val="accent2"/>
            </a:solidFill>
            <a:ln w="12700" cmpd="sng">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1600" dirty="0">
                <a:solidFill>
                  <a:prstClr val="white"/>
                </a:solidFill>
                <a:ea typeface="Calibri Regular" charset="0"/>
                <a:cs typeface="Calibri Regular" charset="0"/>
              </a:endParaRPr>
            </a:p>
          </p:txBody>
        </p:sp>
        <p:sp>
          <p:nvSpPr>
            <p:cNvPr id="15" name="TextBox 14"/>
            <p:cNvSpPr txBox="1"/>
            <p:nvPr/>
          </p:nvSpPr>
          <p:spPr>
            <a:xfrm>
              <a:off x="1086629" y="3092414"/>
              <a:ext cx="562966" cy="383182"/>
            </a:xfrm>
            <a:prstGeom prst="rect">
              <a:avLst/>
            </a:prstGeom>
            <a:noFill/>
          </p:spPr>
          <p:txBody>
            <a:bodyPr wrap="square" rtlCol="0">
              <a:spAutoFit/>
            </a:bodyPr>
            <a:lstStyle/>
            <a:p>
              <a:pPr algn="ctr">
                <a:lnSpc>
                  <a:spcPct val="90000"/>
                </a:lnSpc>
              </a:pPr>
              <a:r>
                <a:rPr lang="en-US" sz="1050" dirty="0" smtClean="0">
                  <a:solidFill>
                    <a:schemeClr val="tx1"/>
                  </a:solidFill>
                  <a:ea typeface="Calibri Regular" charset="0"/>
                  <a:cs typeface="Calibri Regular" charset="0"/>
                </a:rPr>
                <a:t>TB</a:t>
              </a:r>
            </a:p>
            <a:p>
              <a:pPr algn="ctr">
                <a:lnSpc>
                  <a:spcPct val="90000"/>
                </a:lnSpc>
              </a:pPr>
              <a:r>
                <a:rPr lang="en-US" sz="1050" dirty="0" smtClean="0">
                  <a:solidFill>
                    <a:schemeClr val="tx1"/>
                  </a:solidFill>
                  <a:ea typeface="Calibri Regular" charset="0"/>
                  <a:cs typeface="Calibri Regular" charset="0"/>
                </a:rPr>
                <a:t>Client</a:t>
              </a:r>
              <a:endParaRPr lang="en-US" sz="1050" dirty="0">
                <a:solidFill>
                  <a:schemeClr val="tx1"/>
                </a:solidFill>
                <a:ea typeface="Calibri Regular" charset="0"/>
                <a:cs typeface="Calibri Regular" charset="0"/>
              </a:endParaRPr>
            </a:p>
          </p:txBody>
        </p:sp>
        <p:sp>
          <p:nvSpPr>
            <p:cNvPr id="16" name="Rectangle 15"/>
            <p:cNvSpPr/>
            <p:nvPr/>
          </p:nvSpPr>
          <p:spPr>
            <a:xfrm>
              <a:off x="5383772" y="1692191"/>
              <a:ext cx="2186692" cy="3039830"/>
            </a:xfrm>
            <a:prstGeom prst="rect">
              <a:avLst/>
            </a:prstGeom>
            <a:gradFill>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gra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defTabSz="457189"/>
              <a:r>
                <a:rPr lang="en-US" sz="1800" dirty="0" smtClean="0">
                  <a:solidFill>
                    <a:prstClr val="white"/>
                  </a:solidFill>
                  <a:latin typeface="+mj-lt"/>
                  <a:ea typeface="Calibri Regular" charset="0"/>
                  <a:cs typeface="Calibri Regular" charset="0"/>
                </a:rPr>
                <a:t> </a:t>
              </a:r>
              <a:r>
                <a:rPr lang="en-US" sz="1800" dirty="0" err="1" smtClean="0">
                  <a:solidFill>
                    <a:prstClr val="white"/>
                  </a:solidFill>
                  <a:latin typeface="+mj-lt"/>
                  <a:ea typeface="Calibri Regular" charset="0"/>
                  <a:cs typeface="Calibri Regular" charset="0"/>
                </a:rPr>
                <a:t>IoT</a:t>
              </a:r>
              <a:r>
                <a:rPr lang="en-US" sz="1800" dirty="0" smtClean="0">
                  <a:solidFill>
                    <a:prstClr val="white"/>
                  </a:solidFill>
                  <a:latin typeface="+mj-lt"/>
                  <a:ea typeface="Calibri Regular" charset="0"/>
                  <a:cs typeface="Calibri Regular" charset="0"/>
                </a:rPr>
                <a:t> Platform</a:t>
              </a:r>
            </a:p>
            <a:p>
              <a:pPr algn="ctr" defTabSz="457189"/>
              <a:r>
                <a:rPr lang="en-US" sz="1800" dirty="0" smtClean="0">
                  <a:solidFill>
                    <a:prstClr val="white"/>
                  </a:solidFill>
                  <a:latin typeface="+mj-lt"/>
                  <a:ea typeface="Calibri Regular" charset="0"/>
                  <a:cs typeface="Calibri Regular" charset="0"/>
                </a:rPr>
                <a:t>Service Provider</a:t>
              </a:r>
              <a:endParaRPr lang="en-US" sz="1800" dirty="0">
                <a:solidFill>
                  <a:prstClr val="white"/>
                </a:solidFill>
                <a:latin typeface="+mj-lt"/>
                <a:ea typeface="Calibri Regular" charset="0"/>
                <a:cs typeface="Calibri Regular" charset="0"/>
              </a:endParaRPr>
            </a:p>
          </p:txBody>
        </p:sp>
        <p:sp>
          <p:nvSpPr>
            <p:cNvPr id="17" name="Rectangle 16"/>
            <p:cNvSpPr/>
            <p:nvPr/>
          </p:nvSpPr>
          <p:spPr>
            <a:xfrm>
              <a:off x="608749" y="3732444"/>
              <a:ext cx="1021445" cy="7167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r>
                <a:rPr lang="en-US" sz="1050" dirty="0">
                  <a:solidFill>
                    <a:schemeClr val="tx1"/>
                  </a:solidFill>
                  <a:ea typeface="Calibri Regular" charset="0"/>
                  <a:cs typeface="Calibri Regular" charset="0"/>
                </a:rPr>
                <a:t>Mgr Agent</a:t>
              </a:r>
            </a:p>
          </p:txBody>
        </p:sp>
        <p:sp>
          <p:nvSpPr>
            <p:cNvPr id="18" name="Rectangle 17"/>
            <p:cNvSpPr/>
            <p:nvPr/>
          </p:nvSpPr>
          <p:spPr>
            <a:xfrm>
              <a:off x="5645900" y="3605173"/>
              <a:ext cx="1740242" cy="926573"/>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1600" dirty="0">
                <a:solidFill>
                  <a:prstClr val="white"/>
                </a:solidFill>
                <a:ea typeface="Calibri Regular" charset="0"/>
                <a:cs typeface="Calibri Regular" charset="0"/>
              </a:endParaRPr>
            </a:p>
          </p:txBody>
        </p:sp>
        <p:cxnSp>
          <p:nvCxnSpPr>
            <p:cNvPr id="19" name="Straight Arrow Connector 18"/>
            <p:cNvCxnSpPr>
              <a:endCxn id="41" idx="1"/>
            </p:cNvCxnSpPr>
            <p:nvPr/>
          </p:nvCxnSpPr>
          <p:spPr>
            <a:xfrm flipV="1">
              <a:off x="1037000" y="2707907"/>
              <a:ext cx="1878448" cy="378854"/>
            </a:xfrm>
            <a:prstGeom prst="straightConnector1">
              <a:avLst/>
            </a:prstGeom>
            <a:ln w="19050" cmpd="sng">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1544780" y="4041946"/>
              <a:ext cx="4101120" cy="15389"/>
            </a:xfrm>
            <a:prstGeom prst="straightConnector1">
              <a:avLst/>
            </a:prstGeom>
            <a:ln w="19050" cmpd="sng">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21" name="Up-Down Arrow 20"/>
            <p:cNvSpPr/>
            <p:nvPr/>
          </p:nvSpPr>
          <p:spPr>
            <a:xfrm>
              <a:off x="1037000" y="3514065"/>
              <a:ext cx="175850" cy="396823"/>
            </a:xfrm>
            <a:prstGeom prst="upDownArrow">
              <a:avLst>
                <a:gd name="adj1" fmla="val 43939"/>
                <a:gd name="adj2" fmla="val 50000"/>
              </a:avLst>
            </a:prstGeom>
            <a:solidFill>
              <a:srgbClr val="FFFFFF"/>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1600" dirty="0">
                <a:solidFill>
                  <a:prstClr val="white"/>
                </a:solidFill>
                <a:ea typeface="Calibri Regular" charset="0"/>
                <a:cs typeface="Calibri Regular" charset="0"/>
              </a:endParaRPr>
            </a:p>
          </p:txBody>
        </p:sp>
        <p:sp>
          <p:nvSpPr>
            <p:cNvPr id="22" name="TextBox 21"/>
            <p:cNvSpPr txBox="1"/>
            <p:nvPr/>
          </p:nvSpPr>
          <p:spPr>
            <a:xfrm>
              <a:off x="4491017" y="2320373"/>
              <a:ext cx="857274" cy="323165"/>
            </a:xfrm>
            <a:prstGeom prst="rect">
              <a:avLst/>
            </a:prstGeom>
            <a:noFill/>
          </p:spPr>
          <p:txBody>
            <a:bodyPr vert="horz" wrap="square" lIns="0" tIns="0" rIns="0" bIns="0" rtlCol="0">
              <a:spAutoFit/>
            </a:bodyPr>
            <a:lstStyle/>
            <a:p>
              <a:pPr algn="ctr" defTabSz="457189"/>
              <a:r>
                <a:rPr lang="en-US" sz="1050" dirty="0" smtClean="0">
                  <a:solidFill>
                    <a:schemeClr val="tx1"/>
                  </a:solidFill>
                  <a:ea typeface="Calibri Regular" charset="0"/>
                  <a:cs typeface="Calibri Regular" charset="0"/>
                </a:rPr>
                <a:t>TB Service Identification</a:t>
              </a:r>
              <a:endParaRPr lang="en-US" sz="1050" dirty="0">
                <a:solidFill>
                  <a:schemeClr val="tx1"/>
                </a:solidFill>
                <a:ea typeface="Calibri Regular" charset="0"/>
                <a:cs typeface="Calibri Regular" charset="0"/>
              </a:endParaRPr>
            </a:p>
          </p:txBody>
        </p:sp>
        <p:sp>
          <p:nvSpPr>
            <p:cNvPr id="23" name="TextBox 22"/>
            <p:cNvSpPr txBox="1"/>
            <p:nvPr/>
          </p:nvSpPr>
          <p:spPr>
            <a:xfrm>
              <a:off x="1885897" y="1960387"/>
              <a:ext cx="1005192" cy="646331"/>
            </a:xfrm>
            <a:prstGeom prst="rect">
              <a:avLst/>
            </a:prstGeom>
            <a:noFill/>
          </p:spPr>
          <p:txBody>
            <a:bodyPr vert="horz" wrap="square" lIns="0" tIns="0" rIns="0" bIns="0" rtlCol="0">
              <a:spAutoFit/>
            </a:bodyPr>
            <a:lstStyle/>
            <a:p>
              <a:pPr algn="ctr" defTabSz="457189"/>
              <a:r>
                <a:rPr lang="en-US" sz="1050" dirty="0">
                  <a:solidFill>
                    <a:schemeClr val="tx1"/>
                  </a:solidFill>
                  <a:ea typeface="Calibri Regular" charset="0"/>
                  <a:cs typeface="Calibri Regular" charset="0"/>
                </a:rPr>
                <a:t>Initial </a:t>
              </a:r>
              <a:r>
                <a:rPr lang="en-US" sz="1050" dirty="0" smtClean="0">
                  <a:solidFill>
                    <a:schemeClr val="tx1"/>
                  </a:solidFill>
                  <a:ea typeface="Calibri Regular" charset="0"/>
                  <a:cs typeface="Calibri Regular" charset="0"/>
                </a:rPr>
                <a:t>Device Identification</a:t>
              </a:r>
            </a:p>
            <a:p>
              <a:pPr algn="ctr" defTabSz="457189"/>
              <a:r>
                <a:rPr lang="en-US" sz="1050" dirty="0" smtClean="0">
                  <a:solidFill>
                    <a:schemeClr val="tx1"/>
                  </a:solidFill>
                  <a:ea typeface="Calibri Regular" charset="0"/>
                  <a:cs typeface="Calibri Regular" charset="0"/>
                </a:rPr>
                <a:t>(EPID Attestation)</a:t>
              </a:r>
              <a:endParaRPr lang="en-US" sz="1050" dirty="0">
                <a:solidFill>
                  <a:schemeClr val="tx1"/>
                </a:solidFill>
                <a:ea typeface="Calibri Regular" charset="0"/>
                <a:cs typeface="Calibri Regular" charset="0"/>
              </a:endParaRPr>
            </a:p>
          </p:txBody>
        </p:sp>
        <p:sp>
          <p:nvSpPr>
            <p:cNvPr id="24" name="TextBox 23"/>
            <p:cNvSpPr txBox="1"/>
            <p:nvPr/>
          </p:nvSpPr>
          <p:spPr>
            <a:xfrm>
              <a:off x="2891089" y="3448401"/>
              <a:ext cx="1490643" cy="161583"/>
            </a:xfrm>
            <a:prstGeom prst="rect">
              <a:avLst/>
            </a:prstGeom>
            <a:noFill/>
          </p:spPr>
          <p:txBody>
            <a:bodyPr vert="horz" wrap="square" lIns="0" tIns="0" rIns="0" bIns="0" rtlCol="0">
              <a:spAutoFit/>
            </a:bodyPr>
            <a:lstStyle/>
            <a:p>
              <a:pPr algn="ctr" defTabSz="457189"/>
              <a:r>
                <a:rPr lang="en-US" sz="1050" dirty="0">
                  <a:solidFill>
                    <a:schemeClr val="tx1"/>
                  </a:solidFill>
                  <a:ea typeface="Calibri Regular" charset="0"/>
                  <a:cs typeface="Calibri Regular" charset="0"/>
                </a:rPr>
                <a:t>Take Ownership </a:t>
              </a:r>
            </a:p>
          </p:txBody>
        </p:sp>
        <p:sp>
          <p:nvSpPr>
            <p:cNvPr id="25" name="TextBox 24"/>
            <p:cNvSpPr txBox="1"/>
            <p:nvPr/>
          </p:nvSpPr>
          <p:spPr>
            <a:xfrm>
              <a:off x="3432458" y="4193978"/>
              <a:ext cx="1886502" cy="323165"/>
            </a:xfrm>
            <a:prstGeom prst="rect">
              <a:avLst/>
            </a:prstGeom>
            <a:noFill/>
          </p:spPr>
          <p:txBody>
            <a:bodyPr vert="horz" wrap="square" lIns="0" tIns="0" rIns="0" bIns="0" rtlCol="0">
              <a:spAutoFit/>
            </a:bodyPr>
            <a:lstStyle/>
            <a:p>
              <a:pPr algn="ctr" defTabSz="457189"/>
              <a:r>
                <a:rPr lang="en-US" sz="1050" dirty="0" smtClean="0">
                  <a:solidFill>
                    <a:schemeClr val="tx1"/>
                  </a:solidFill>
                  <a:ea typeface="Calibri Regular" charset="0"/>
                  <a:cs typeface="Calibri Regular" charset="0"/>
                </a:rPr>
                <a:t>Device securely  on-boarded </a:t>
              </a:r>
              <a:r>
                <a:rPr lang="en-US" sz="1050" dirty="0" smtClean="0">
                  <a:solidFill>
                    <a:schemeClr val="tx1"/>
                  </a:solidFill>
                  <a:ea typeface="Calibri Regular" charset="0"/>
                  <a:cs typeface="Calibri Regular" charset="0"/>
                  <a:sym typeface="Wingdings" panose="05000000000000000000" pitchFamily="2" charset="2"/>
                </a:rPr>
                <a:t> u</a:t>
              </a:r>
              <a:r>
                <a:rPr lang="en-US" sz="1050" dirty="0" smtClean="0">
                  <a:solidFill>
                    <a:schemeClr val="tx1"/>
                  </a:solidFill>
                  <a:ea typeface="Calibri Regular" charset="0"/>
                  <a:cs typeface="Calibri Regular" charset="0"/>
                </a:rPr>
                <a:t>nder Normal Platform Control</a:t>
              </a:r>
              <a:endParaRPr lang="en-US" sz="500" dirty="0">
                <a:solidFill>
                  <a:schemeClr val="tx1"/>
                </a:solidFill>
                <a:ea typeface="Calibri Regular" charset="0"/>
                <a:cs typeface="Calibri Regular" charset="0"/>
              </a:endParaRPr>
            </a:p>
          </p:txBody>
        </p:sp>
        <p:sp>
          <p:nvSpPr>
            <p:cNvPr id="26" name="TextBox 25"/>
            <p:cNvSpPr txBox="1"/>
            <p:nvPr/>
          </p:nvSpPr>
          <p:spPr>
            <a:xfrm>
              <a:off x="8004286" y="3093387"/>
              <a:ext cx="700513" cy="161583"/>
            </a:xfrm>
            <a:prstGeom prst="rect">
              <a:avLst/>
            </a:prstGeom>
            <a:noFill/>
          </p:spPr>
          <p:txBody>
            <a:bodyPr vert="horz" wrap="none" lIns="0" tIns="0" rIns="0" bIns="0" rtlCol="0">
              <a:spAutoFit/>
            </a:bodyPr>
            <a:lstStyle/>
            <a:p>
              <a:pPr defTabSz="457189"/>
              <a:r>
                <a:rPr lang="en-US" sz="1050" dirty="0">
                  <a:solidFill>
                    <a:schemeClr val="tx1"/>
                  </a:solidFill>
                  <a:ea typeface="Calibri Regular" charset="0"/>
                  <a:cs typeface="Calibri Regular" charset="0"/>
                </a:rPr>
                <a:t>New Owner</a:t>
              </a:r>
            </a:p>
          </p:txBody>
        </p:sp>
        <p:sp>
          <p:nvSpPr>
            <p:cNvPr id="27" name="TextBox 26"/>
            <p:cNvSpPr txBox="1"/>
            <p:nvPr/>
          </p:nvSpPr>
          <p:spPr>
            <a:xfrm>
              <a:off x="8124565" y="1643476"/>
              <a:ext cx="512961" cy="161583"/>
            </a:xfrm>
            <a:prstGeom prst="rect">
              <a:avLst/>
            </a:prstGeom>
            <a:noFill/>
          </p:spPr>
          <p:txBody>
            <a:bodyPr vert="horz" wrap="none" lIns="0" tIns="0" rIns="0" bIns="0" rtlCol="0">
              <a:spAutoFit/>
            </a:bodyPr>
            <a:lstStyle/>
            <a:p>
              <a:pPr defTabSz="457189"/>
              <a:r>
                <a:rPr lang="en-US" sz="1050" dirty="0">
                  <a:solidFill>
                    <a:schemeClr val="tx1"/>
                  </a:solidFill>
                  <a:ea typeface="Calibri Regular" charset="0"/>
                  <a:cs typeface="Calibri Regular" charset="0"/>
                </a:rPr>
                <a:t>Supplier</a:t>
              </a:r>
            </a:p>
          </p:txBody>
        </p:sp>
        <p:cxnSp>
          <p:nvCxnSpPr>
            <p:cNvPr id="28" name="Straight Arrow Connector 27"/>
            <p:cNvCxnSpPr/>
            <p:nvPr/>
          </p:nvCxnSpPr>
          <p:spPr>
            <a:xfrm>
              <a:off x="8393068" y="1831803"/>
              <a:ext cx="1" cy="20817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5646934" y="2371786"/>
              <a:ext cx="1740242" cy="1000912"/>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1600" dirty="0">
                <a:solidFill>
                  <a:prstClr val="white"/>
                </a:solidFill>
                <a:ea typeface="Calibri Regular" charset="0"/>
                <a:cs typeface="Calibri Regular" charset="0"/>
              </a:endParaRPr>
            </a:p>
          </p:txBody>
        </p:sp>
        <p:sp>
          <p:nvSpPr>
            <p:cNvPr id="30" name="Rectangle 29"/>
            <p:cNvSpPr/>
            <p:nvPr/>
          </p:nvSpPr>
          <p:spPr>
            <a:xfrm>
              <a:off x="5868951" y="2839447"/>
              <a:ext cx="1216333" cy="382213"/>
            </a:xfrm>
            <a:prstGeom prst="rect">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gradFill>
            <a:ln w="190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err="1" smtClean="0">
                  <a:solidFill>
                    <a:schemeClr val="tx1"/>
                  </a:solidFill>
                  <a:ea typeface="Calibri Regular" charset="0"/>
                  <a:cs typeface="Calibri Regular" charset="0"/>
                </a:rPr>
                <a:t>TrustBrokerage</a:t>
              </a:r>
              <a:r>
                <a:rPr lang="en-US" sz="1050" dirty="0" smtClean="0">
                  <a:solidFill>
                    <a:schemeClr val="tx1"/>
                  </a:solidFill>
                  <a:ea typeface="Calibri Regular" charset="0"/>
                  <a:cs typeface="Calibri Regular" charset="0"/>
                </a:rPr>
                <a:t> API</a:t>
              </a:r>
              <a:endParaRPr lang="en-US" sz="1050" dirty="0">
                <a:solidFill>
                  <a:schemeClr val="tx1"/>
                </a:solidFill>
                <a:ea typeface="Calibri Regular" charset="0"/>
                <a:cs typeface="Calibri Regular" charset="0"/>
              </a:endParaRPr>
            </a:p>
          </p:txBody>
        </p:sp>
        <p:sp>
          <p:nvSpPr>
            <p:cNvPr id="31" name="TextBox 30"/>
            <p:cNvSpPr txBox="1"/>
            <p:nvPr/>
          </p:nvSpPr>
          <p:spPr>
            <a:xfrm>
              <a:off x="5748768" y="2357025"/>
              <a:ext cx="1647833" cy="430887"/>
            </a:xfrm>
            <a:prstGeom prst="rect">
              <a:avLst/>
            </a:prstGeom>
            <a:noFill/>
          </p:spPr>
          <p:txBody>
            <a:bodyPr wrap="square" rtlCol="0">
              <a:spAutoFit/>
            </a:bodyPr>
            <a:lstStyle/>
            <a:p>
              <a:pPr algn="ctr" defTabSz="457189"/>
              <a:r>
                <a:rPr lang="en-US" sz="1050" dirty="0">
                  <a:solidFill>
                    <a:prstClr val="white"/>
                  </a:solidFill>
                  <a:ea typeface="Calibri Regular" charset="0"/>
                  <a:cs typeface="Calibri Regular" charset="0"/>
                </a:rPr>
                <a:t>Platform Registration Service</a:t>
              </a:r>
            </a:p>
          </p:txBody>
        </p:sp>
        <p:sp>
          <p:nvSpPr>
            <p:cNvPr id="32" name="TextBox 31"/>
            <p:cNvSpPr txBox="1"/>
            <p:nvPr/>
          </p:nvSpPr>
          <p:spPr>
            <a:xfrm>
              <a:off x="5679747" y="3868383"/>
              <a:ext cx="1647833" cy="430887"/>
            </a:xfrm>
            <a:prstGeom prst="rect">
              <a:avLst/>
            </a:prstGeom>
            <a:noFill/>
          </p:spPr>
          <p:txBody>
            <a:bodyPr wrap="square" rtlCol="0">
              <a:spAutoFit/>
            </a:bodyPr>
            <a:lstStyle/>
            <a:p>
              <a:pPr algn="ctr" defTabSz="457189"/>
              <a:r>
                <a:rPr lang="en-US" sz="1050" dirty="0">
                  <a:solidFill>
                    <a:prstClr val="white"/>
                  </a:solidFill>
                  <a:ea typeface="Calibri Regular" charset="0"/>
                  <a:cs typeface="Calibri Regular" charset="0"/>
                </a:rPr>
                <a:t>Platform </a:t>
              </a:r>
              <a:r>
                <a:rPr lang="en-US" sz="1050" dirty="0" smtClean="0">
                  <a:solidFill>
                    <a:prstClr val="white"/>
                  </a:solidFill>
                  <a:ea typeface="Calibri Regular" charset="0"/>
                  <a:cs typeface="Calibri Regular" charset="0"/>
                </a:rPr>
                <a:t>Manager Service</a:t>
              </a:r>
              <a:endParaRPr lang="en-US" sz="1050" dirty="0">
                <a:solidFill>
                  <a:prstClr val="white"/>
                </a:solidFill>
                <a:ea typeface="Calibri Regular" charset="0"/>
                <a:cs typeface="Calibri Regular" charset="0"/>
              </a:endParaRPr>
            </a:p>
          </p:txBody>
        </p:sp>
        <p:sp>
          <p:nvSpPr>
            <p:cNvPr id="33" name="Oval 32"/>
            <p:cNvSpPr/>
            <p:nvPr/>
          </p:nvSpPr>
          <p:spPr>
            <a:xfrm>
              <a:off x="2168243" y="2673195"/>
              <a:ext cx="218830" cy="27480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1600" dirty="0">
                <a:solidFill>
                  <a:prstClr val="white"/>
                </a:solidFill>
                <a:ea typeface="Calibri Regular" charset="0"/>
                <a:cs typeface="Calibri Regular" charset="0"/>
              </a:endParaRPr>
            </a:p>
          </p:txBody>
        </p:sp>
        <p:sp>
          <p:nvSpPr>
            <p:cNvPr id="34" name="Oval 33"/>
            <p:cNvSpPr/>
            <p:nvPr/>
          </p:nvSpPr>
          <p:spPr>
            <a:xfrm>
              <a:off x="3259645" y="3904539"/>
              <a:ext cx="218830" cy="27480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1600" dirty="0">
                <a:solidFill>
                  <a:prstClr val="white"/>
                </a:solidFill>
                <a:ea typeface="Calibri Regular" charset="0"/>
                <a:cs typeface="Calibri Regular" charset="0"/>
              </a:endParaRPr>
            </a:p>
          </p:txBody>
        </p:sp>
        <p:cxnSp>
          <p:nvCxnSpPr>
            <p:cNvPr id="35" name="Elbow Connector 34"/>
            <p:cNvCxnSpPr>
              <a:endCxn id="30" idx="3"/>
            </p:cNvCxnSpPr>
            <p:nvPr/>
          </p:nvCxnSpPr>
          <p:spPr>
            <a:xfrm rot="5400000">
              <a:off x="7691593" y="2329077"/>
              <a:ext cx="95169" cy="1307785"/>
            </a:xfrm>
            <a:prstGeom prst="bentConnector2">
              <a:avLst/>
            </a:prstGeom>
            <a:ln w="190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7472117" y="3562010"/>
              <a:ext cx="1412026" cy="577875"/>
              <a:chOff x="527833" y="1493676"/>
              <a:chExt cx="1412026" cy="577875"/>
            </a:xfrm>
          </p:grpSpPr>
          <p:sp>
            <p:nvSpPr>
              <p:cNvPr id="37" name="Rectangular Callout 36"/>
              <p:cNvSpPr/>
              <p:nvPr/>
            </p:nvSpPr>
            <p:spPr>
              <a:xfrm>
                <a:off x="536166" y="1496663"/>
                <a:ext cx="1403693" cy="574888"/>
              </a:xfrm>
              <a:prstGeom prst="wedgeRectCallout">
                <a:avLst>
                  <a:gd name="adj1" fmla="val -78443"/>
                  <a:gd name="adj2" fmla="val -114265"/>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gra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prstClr val="white"/>
                  </a:solidFill>
                  <a:ea typeface="Calibri Regular" charset="0"/>
                  <a:cs typeface="Calibri Regular" charset="0"/>
                </a:endParaRPr>
              </a:p>
            </p:txBody>
          </p:sp>
          <p:sp>
            <p:nvSpPr>
              <p:cNvPr id="38" name="TextBox 37"/>
              <p:cNvSpPr txBox="1"/>
              <p:nvPr/>
            </p:nvSpPr>
            <p:spPr>
              <a:xfrm>
                <a:off x="527833" y="1493676"/>
                <a:ext cx="1401719" cy="507831"/>
              </a:xfrm>
              <a:prstGeom prst="rect">
                <a:avLst/>
              </a:prstGeom>
              <a:noFill/>
            </p:spPr>
            <p:txBody>
              <a:bodyPr wrap="square" rtlCol="0">
                <a:spAutoFit/>
              </a:bodyPr>
              <a:lstStyle/>
              <a:p>
                <a:r>
                  <a:rPr lang="en-US" sz="900" dirty="0" smtClean="0">
                    <a:solidFill>
                      <a:schemeClr val="tx1"/>
                    </a:solidFill>
                    <a:ea typeface="Calibri Regular" charset="0"/>
                    <a:cs typeface="Calibri Regular" charset="0"/>
                  </a:rPr>
                  <a:t>CSP/ISV Toolkit - integrate MP API into their IoT Platform</a:t>
                </a:r>
              </a:p>
            </p:txBody>
          </p:sp>
        </p:grpSp>
        <p:cxnSp>
          <p:nvCxnSpPr>
            <p:cNvPr id="39" name="Straight Arrow Connector 38"/>
            <p:cNvCxnSpPr/>
            <p:nvPr/>
          </p:nvCxnSpPr>
          <p:spPr>
            <a:xfrm>
              <a:off x="4475057" y="2845797"/>
              <a:ext cx="1393894" cy="1236"/>
            </a:xfrm>
            <a:prstGeom prst="straightConnector1">
              <a:avLst/>
            </a:prstGeom>
            <a:ln w="19050" cmpd="sng">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40" name="Elbow Connector 39"/>
            <p:cNvCxnSpPr/>
            <p:nvPr/>
          </p:nvCxnSpPr>
          <p:spPr>
            <a:xfrm flipV="1">
              <a:off x="1544780" y="3059407"/>
              <a:ext cx="4324171" cy="248891"/>
            </a:xfrm>
            <a:prstGeom prst="bentConnector3">
              <a:avLst>
                <a:gd name="adj1" fmla="val 74269"/>
              </a:avLst>
            </a:prstGeom>
            <a:ln w="19050" cmpd="sng">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2915448" y="2272660"/>
              <a:ext cx="1469836" cy="870493"/>
            </a:xfrm>
            <a:prstGeom prst="rect">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gra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solidFill>
                  <a:prstClr val="white"/>
                </a:solidFill>
                <a:ea typeface="Calibri Regular" charset="0"/>
                <a:cs typeface="Calibri Regular" charset="0"/>
              </a:endParaRPr>
            </a:p>
          </p:txBody>
        </p:sp>
        <p:sp>
          <p:nvSpPr>
            <p:cNvPr id="42" name="Oval 41"/>
            <p:cNvSpPr/>
            <p:nvPr/>
          </p:nvSpPr>
          <p:spPr>
            <a:xfrm>
              <a:off x="4876120" y="2937269"/>
              <a:ext cx="218830" cy="27480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1600" dirty="0">
                <a:solidFill>
                  <a:prstClr val="white"/>
                </a:solidFill>
                <a:ea typeface="Calibri Regular" charset="0"/>
                <a:cs typeface="Calibri Regular" charset="0"/>
              </a:endParaRPr>
            </a:p>
          </p:txBody>
        </p:sp>
        <p:sp>
          <p:nvSpPr>
            <p:cNvPr id="43" name="Oval 42"/>
            <p:cNvSpPr/>
            <p:nvPr/>
          </p:nvSpPr>
          <p:spPr>
            <a:xfrm>
              <a:off x="5123465" y="2708392"/>
              <a:ext cx="218830" cy="27480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1600" dirty="0">
                <a:solidFill>
                  <a:prstClr val="white"/>
                </a:solidFill>
                <a:ea typeface="Calibri Regular" charset="0"/>
                <a:cs typeface="Calibri Regular" charset="0"/>
              </a:endParaRPr>
            </a:p>
          </p:txBody>
        </p:sp>
        <p:grpSp>
          <p:nvGrpSpPr>
            <p:cNvPr id="44" name="Group 43"/>
            <p:cNvGrpSpPr/>
            <p:nvPr/>
          </p:nvGrpSpPr>
          <p:grpSpPr>
            <a:xfrm>
              <a:off x="2848117" y="1368762"/>
              <a:ext cx="1980668" cy="584829"/>
              <a:chOff x="45448" y="1348590"/>
              <a:chExt cx="2242212" cy="732890"/>
            </a:xfrm>
          </p:grpSpPr>
          <p:sp>
            <p:nvSpPr>
              <p:cNvPr id="45" name="Rectangular Callout 44"/>
              <p:cNvSpPr/>
              <p:nvPr/>
            </p:nvSpPr>
            <p:spPr>
              <a:xfrm>
                <a:off x="45448" y="1348590"/>
                <a:ext cx="2183364" cy="732890"/>
              </a:xfrm>
              <a:prstGeom prst="wedgeRectCallout">
                <a:avLst>
                  <a:gd name="adj1" fmla="val -19369"/>
                  <a:gd name="adj2" fmla="val 86503"/>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gra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prstClr val="white"/>
                  </a:solidFill>
                  <a:ea typeface="Calibri Regular" charset="0"/>
                  <a:cs typeface="Calibri Regular" charset="0"/>
                </a:endParaRPr>
              </a:p>
            </p:txBody>
          </p:sp>
          <p:sp>
            <p:nvSpPr>
              <p:cNvPr id="46" name="TextBox 45"/>
              <p:cNvSpPr txBox="1"/>
              <p:nvPr/>
            </p:nvSpPr>
            <p:spPr>
              <a:xfrm>
                <a:off x="66066" y="1353905"/>
                <a:ext cx="2221594" cy="636398"/>
              </a:xfrm>
              <a:prstGeom prst="rect">
                <a:avLst/>
              </a:prstGeom>
              <a:noFill/>
            </p:spPr>
            <p:txBody>
              <a:bodyPr wrap="square" rtlCol="0">
                <a:spAutoFit/>
              </a:bodyPr>
              <a:lstStyle/>
              <a:p>
                <a:r>
                  <a:rPr lang="en-US" sz="900" dirty="0" smtClean="0">
                    <a:solidFill>
                      <a:schemeClr val="tx1"/>
                    </a:solidFill>
                    <a:ea typeface="Calibri Regular" charset="0"/>
                    <a:cs typeface="Calibri Regular" charset="0"/>
                  </a:rPr>
                  <a:t>Onboarding Service</a:t>
                </a:r>
              </a:p>
              <a:p>
                <a:r>
                  <a:rPr lang="en-US" sz="900" dirty="0" smtClean="0">
                    <a:solidFill>
                      <a:schemeClr val="tx1"/>
                    </a:solidFill>
                    <a:ea typeface="Calibri Regular" charset="0"/>
                    <a:cs typeface="Calibri Regular" charset="0"/>
                  </a:rPr>
                  <a:t>“Rendezvous, not authentication Service”</a:t>
                </a:r>
              </a:p>
            </p:txBody>
          </p:sp>
        </p:grpSp>
        <p:grpSp>
          <p:nvGrpSpPr>
            <p:cNvPr id="47" name="Group 46"/>
            <p:cNvGrpSpPr/>
            <p:nvPr/>
          </p:nvGrpSpPr>
          <p:grpSpPr>
            <a:xfrm>
              <a:off x="7811583" y="2039978"/>
              <a:ext cx="1210772" cy="825028"/>
              <a:chOff x="1175951" y="1258331"/>
              <a:chExt cx="536819" cy="365792"/>
            </a:xfrm>
          </p:grpSpPr>
          <p:sp>
            <p:nvSpPr>
              <p:cNvPr id="48" name="Vertical Scroll 47"/>
              <p:cNvSpPr/>
              <p:nvPr/>
            </p:nvSpPr>
            <p:spPr>
              <a:xfrm>
                <a:off x="1175951" y="1258331"/>
                <a:ext cx="536819" cy="365792"/>
              </a:xfrm>
              <a:prstGeom prst="verticalScroll">
                <a:avLst>
                  <a:gd name="adj" fmla="val 16221"/>
                </a:avLst>
              </a:prstGeom>
              <a:gradFill>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gradFill>
              <a:ln>
                <a:solidFill>
                  <a:schemeClr val="accent1"/>
                </a:solidFill>
              </a:ln>
            </p:spPr>
            <p:style>
              <a:lnRef idx="1">
                <a:schemeClr val="accent6"/>
              </a:lnRef>
              <a:fillRef idx="3">
                <a:schemeClr val="accent6"/>
              </a:fillRef>
              <a:effectRef idx="2">
                <a:schemeClr val="accent6"/>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600" dirty="0">
                  <a:solidFill>
                    <a:prstClr val="white"/>
                  </a:solidFill>
                  <a:ea typeface="Calibri Regular" charset="0"/>
                  <a:cs typeface="Calibri Regular" charset="0"/>
                </a:endParaRPr>
              </a:p>
            </p:txBody>
          </p:sp>
          <p:sp>
            <p:nvSpPr>
              <p:cNvPr id="49" name="TextBox 48"/>
              <p:cNvSpPr txBox="1"/>
              <p:nvPr/>
            </p:nvSpPr>
            <p:spPr>
              <a:xfrm>
                <a:off x="1227089" y="1359558"/>
                <a:ext cx="441903" cy="225157"/>
              </a:xfrm>
              <a:prstGeom prst="rect">
                <a:avLst/>
              </a:prstGeom>
              <a:noFill/>
            </p:spPr>
            <p:txBody>
              <a:bodyPr vert="horz" wrap="square" lIns="0" tIns="0" rIns="0" bIns="0" rtlCol="0">
                <a:spAutoFit/>
              </a:bodyPr>
              <a:lstStyle/>
              <a:p>
                <a:pPr algn="ctr"/>
                <a:r>
                  <a:rPr lang="en-US" sz="1100" dirty="0">
                    <a:solidFill>
                      <a:schemeClr val="tx1"/>
                    </a:solidFill>
                    <a:ea typeface="Calibri Regular" charset="0"/>
                    <a:cs typeface="Calibri Regular" charset="0"/>
                  </a:rPr>
                  <a:t>Ownership Proxy</a:t>
                </a:r>
              </a:p>
              <a:p>
                <a:pPr algn="ctr"/>
                <a:endParaRPr lang="en-US" sz="1100" dirty="0" smtClean="0">
                  <a:solidFill>
                    <a:schemeClr val="tx1"/>
                  </a:solidFill>
                  <a:ea typeface="Calibri Regular" charset="0"/>
                  <a:cs typeface="Calibri Regular" charset="0"/>
                </a:endParaRPr>
              </a:p>
            </p:txBody>
          </p:sp>
        </p:grpSp>
        <p:sp>
          <p:nvSpPr>
            <p:cNvPr id="50" name="Up-Down Arrow 49"/>
            <p:cNvSpPr/>
            <p:nvPr/>
          </p:nvSpPr>
          <p:spPr>
            <a:xfrm>
              <a:off x="6416422" y="3306466"/>
              <a:ext cx="168528" cy="476778"/>
            </a:xfrm>
            <a:prstGeom prst="upDownArrow">
              <a:avLst>
                <a:gd name="adj1" fmla="val 43939"/>
                <a:gd name="adj2" fmla="val 50000"/>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1600" dirty="0">
                <a:solidFill>
                  <a:prstClr val="white"/>
                </a:solidFill>
                <a:ea typeface="Calibri Regular" charset="0"/>
                <a:cs typeface="Calibri Regular" charset="0"/>
              </a:endParaRPr>
            </a:p>
          </p:txBody>
        </p:sp>
        <p:grpSp>
          <p:nvGrpSpPr>
            <p:cNvPr id="51" name="Group 50"/>
            <p:cNvGrpSpPr/>
            <p:nvPr/>
          </p:nvGrpSpPr>
          <p:grpSpPr>
            <a:xfrm>
              <a:off x="1881137" y="4204748"/>
              <a:ext cx="1310202" cy="968751"/>
              <a:chOff x="-8067" y="1336704"/>
              <a:chExt cx="1111266" cy="961902"/>
            </a:xfrm>
          </p:grpSpPr>
          <p:sp>
            <p:nvSpPr>
              <p:cNvPr id="52" name="Rectangular Callout 51"/>
              <p:cNvSpPr/>
              <p:nvPr/>
            </p:nvSpPr>
            <p:spPr>
              <a:xfrm>
                <a:off x="-8067" y="1336704"/>
                <a:ext cx="1111266" cy="961902"/>
              </a:xfrm>
              <a:prstGeom prst="wedgeRectCallout">
                <a:avLst>
                  <a:gd name="adj1" fmla="val -75159"/>
                  <a:gd name="adj2" fmla="val -138674"/>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gra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prstClr val="white"/>
                  </a:solidFill>
                  <a:ea typeface="Calibri Regular" charset="0"/>
                  <a:cs typeface="Calibri Regular" charset="0"/>
                </a:endParaRPr>
              </a:p>
            </p:txBody>
          </p:sp>
          <p:sp>
            <p:nvSpPr>
              <p:cNvPr id="53" name="TextBox 52"/>
              <p:cNvSpPr txBox="1"/>
              <p:nvPr/>
            </p:nvSpPr>
            <p:spPr>
              <a:xfrm>
                <a:off x="26002" y="1353883"/>
                <a:ext cx="1074900" cy="779281"/>
              </a:xfrm>
              <a:prstGeom prst="rect">
                <a:avLst/>
              </a:prstGeom>
              <a:noFill/>
              <a:ln>
                <a:noFill/>
              </a:ln>
            </p:spPr>
            <p:txBody>
              <a:bodyPr wrap="square" rtlCol="0">
                <a:spAutoFit/>
              </a:bodyPr>
              <a:lstStyle/>
              <a:p>
                <a:r>
                  <a:rPr lang="en-US" sz="900" dirty="0" smtClean="0">
                    <a:solidFill>
                      <a:schemeClr val="tx1"/>
                    </a:solidFill>
                    <a:ea typeface="Calibri Regular" charset="0"/>
                    <a:cs typeface="Calibri Regular" charset="0"/>
                  </a:rPr>
                  <a:t>OEM Development Toolkit - board and gateways - integrate TB  client software into their boot code</a:t>
                </a:r>
              </a:p>
            </p:txBody>
          </p:sp>
        </p:grpSp>
        <p:sp>
          <p:nvSpPr>
            <p:cNvPr id="54" name="TextBox 53"/>
            <p:cNvSpPr txBox="1"/>
            <p:nvPr/>
          </p:nvSpPr>
          <p:spPr>
            <a:xfrm>
              <a:off x="5117019" y="2742592"/>
              <a:ext cx="228600" cy="184666"/>
            </a:xfrm>
            <a:prstGeom prst="rect">
              <a:avLst/>
            </a:prstGeom>
            <a:noFill/>
          </p:spPr>
          <p:txBody>
            <a:bodyPr vert="horz" wrap="square" lIns="0" tIns="0" rIns="0" bIns="0" rtlCol="0">
              <a:spAutoFit/>
            </a:bodyPr>
            <a:lstStyle/>
            <a:p>
              <a:pPr algn="ctr"/>
              <a:r>
                <a:rPr lang="en-US" sz="1200" dirty="0" smtClean="0">
                  <a:solidFill>
                    <a:schemeClr val="tx2"/>
                  </a:solidFill>
                  <a:ea typeface="Calibri Regular" charset="0"/>
                  <a:cs typeface="Calibri Regular" charset="0"/>
                </a:rPr>
                <a:t>1</a:t>
              </a:r>
            </a:p>
          </p:txBody>
        </p:sp>
        <p:sp>
          <p:nvSpPr>
            <p:cNvPr id="55" name="TextBox 54"/>
            <p:cNvSpPr txBox="1"/>
            <p:nvPr/>
          </p:nvSpPr>
          <p:spPr>
            <a:xfrm>
              <a:off x="2161893" y="2694329"/>
              <a:ext cx="228600" cy="184666"/>
            </a:xfrm>
            <a:prstGeom prst="rect">
              <a:avLst/>
            </a:prstGeom>
            <a:noFill/>
          </p:spPr>
          <p:txBody>
            <a:bodyPr vert="horz" wrap="square" lIns="0" tIns="0" rIns="0" bIns="0" rtlCol="0">
              <a:spAutoFit/>
            </a:bodyPr>
            <a:lstStyle/>
            <a:p>
              <a:pPr algn="ctr"/>
              <a:r>
                <a:rPr lang="en-US" sz="1200" dirty="0" smtClean="0">
                  <a:solidFill>
                    <a:schemeClr val="tx2"/>
                  </a:solidFill>
                  <a:ea typeface="Calibri Regular" charset="0"/>
                  <a:cs typeface="Calibri Regular" charset="0"/>
                </a:rPr>
                <a:t>2</a:t>
              </a:r>
            </a:p>
          </p:txBody>
        </p:sp>
        <p:sp>
          <p:nvSpPr>
            <p:cNvPr id="56" name="TextBox 55"/>
            <p:cNvSpPr txBox="1"/>
            <p:nvPr/>
          </p:nvSpPr>
          <p:spPr>
            <a:xfrm>
              <a:off x="4876120" y="2970501"/>
              <a:ext cx="228600" cy="184666"/>
            </a:xfrm>
            <a:prstGeom prst="rect">
              <a:avLst/>
            </a:prstGeom>
            <a:noFill/>
          </p:spPr>
          <p:txBody>
            <a:bodyPr vert="horz" wrap="square" lIns="0" tIns="0" rIns="0" bIns="0" rtlCol="0">
              <a:spAutoFit/>
            </a:bodyPr>
            <a:lstStyle/>
            <a:p>
              <a:pPr algn="ctr"/>
              <a:r>
                <a:rPr lang="en-US" sz="1200" dirty="0" smtClean="0">
                  <a:solidFill>
                    <a:schemeClr val="tx2"/>
                  </a:solidFill>
                  <a:ea typeface="Calibri Regular" charset="0"/>
                  <a:cs typeface="Calibri Regular" charset="0"/>
                </a:rPr>
                <a:t>3</a:t>
              </a:r>
            </a:p>
          </p:txBody>
        </p:sp>
        <p:sp>
          <p:nvSpPr>
            <p:cNvPr id="57" name="TextBox 56"/>
            <p:cNvSpPr txBox="1"/>
            <p:nvPr/>
          </p:nvSpPr>
          <p:spPr>
            <a:xfrm>
              <a:off x="3246945" y="3936749"/>
              <a:ext cx="228600" cy="184666"/>
            </a:xfrm>
            <a:prstGeom prst="rect">
              <a:avLst/>
            </a:prstGeom>
            <a:noFill/>
          </p:spPr>
          <p:txBody>
            <a:bodyPr vert="horz" wrap="square" lIns="0" tIns="0" rIns="0" bIns="0" rtlCol="0">
              <a:spAutoFit/>
            </a:bodyPr>
            <a:lstStyle/>
            <a:p>
              <a:pPr algn="ctr"/>
              <a:r>
                <a:rPr lang="en-US" sz="1200" dirty="0" smtClean="0">
                  <a:solidFill>
                    <a:schemeClr val="tx2"/>
                  </a:solidFill>
                  <a:ea typeface="Calibri Regular" charset="0"/>
                  <a:cs typeface="Calibri Regular" charset="0"/>
                </a:rPr>
                <a:t>4</a:t>
              </a:r>
            </a:p>
          </p:txBody>
        </p:sp>
      </p:grpSp>
      <p:grpSp>
        <p:nvGrpSpPr>
          <p:cNvPr id="62" name="Group 61"/>
          <p:cNvGrpSpPr/>
          <p:nvPr/>
        </p:nvGrpSpPr>
        <p:grpSpPr>
          <a:xfrm>
            <a:off x="3419640" y="1981233"/>
            <a:ext cx="535671" cy="840502"/>
            <a:chOff x="3738617" y="2993171"/>
            <a:chExt cx="398936" cy="625955"/>
          </a:xfrm>
        </p:grpSpPr>
        <p:pic>
          <p:nvPicPr>
            <p:cNvPr id="63" name="Picture 62" descr="cloud_ltblu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22360" y="3262340"/>
              <a:ext cx="242830" cy="134828"/>
            </a:xfrm>
            <a:prstGeom prst="rect">
              <a:avLst/>
            </a:prstGeom>
            <a:noFill/>
            <a:ln>
              <a:noFill/>
            </a:ln>
          </p:spPr>
        </p:pic>
        <p:grpSp>
          <p:nvGrpSpPr>
            <p:cNvPr id="64" name="Group 63"/>
            <p:cNvGrpSpPr/>
            <p:nvPr/>
          </p:nvGrpSpPr>
          <p:grpSpPr>
            <a:xfrm>
              <a:off x="3738617" y="2993171"/>
              <a:ext cx="398936" cy="625955"/>
              <a:chOff x="3096229" y="2154473"/>
              <a:chExt cx="651336" cy="1021987"/>
            </a:xfrm>
            <a:solidFill>
              <a:schemeClr val="tx2"/>
            </a:solidFill>
          </p:grpSpPr>
          <p:grpSp>
            <p:nvGrpSpPr>
              <p:cNvPr id="65" name="Group 64"/>
              <p:cNvGrpSpPr/>
              <p:nvPr/>
            </p:nvGrpSpPr>
            <p:grpSpPr>
              <a:xfrm>
                <a:off x="3096229" y="2367026"/>
                <a:ext cx="338820" cy="676776"/>
                <a:chOff x="665544" y="1578091"/>
                <a:chExt cx="725270" cy="1448688"/>
              </a:xfrm>
              <a:grpFill/>
            </p:grpSpPr>
            <p:sp>
              <p:nvSpPr>
                <p:cNvPr id="71" name="Moon 70"/>
                <p:cNvSpPr/>
                <p:nvPr/>
              </p:nvSpPr>
              <p:spPr>
                <a:xfrm>
                  <a:off x="665544" y="1747776"/>
                  <a:ext cx="639503" cy="1279003"/>
                </a:xfrm>
                <a:prstGeom prst="moon">
                  <a:avLst>
                    <a:gd name="adj" fmla="val 37330"/>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72" name="Triangle 71"/>
                <p:cNvSpPr/>
                <p:nvPr/>
              </p:nvSpPr>
              <p:spPr>
                <a:xfrm rot="3600000">
                  <a:off x="1053297" y="1603092"/>
                  <a:ext cx="362518" cy="312516"/>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grpSp>
          <p:sp>
            <p:nvSpPr>
              <p:cNvPr id="66" name="TextBox 65"/>
              <p:cNvSpPr txBox="1"/>
              <p:nvPr/>
            </p:nvSpPr>
            <p:spPr>
              <a:xfrm>
                <a:off x="3351095" y="2934299"/>
                <a:ext cx="310480" cy="242161"/>
              </a:xfrm>
              <a:prstGeom prst="rect">
                <a:avLst/>
              </a:prstGeom>
              <a:noFill/>
            </p:spPr>
            <p:txBody>
              <a:bodyPr vert="horz" wrap="square" lIns="0" tIns="0" rIns="0" bIns="0" rtlCol="0">
                <a:spAutoFit/>
              </a:bodyPr>
              <a:lstStyle/>
              <a:p>
                <a:pPr algn="ctr">
                  <a:lnSpc>
                    <a:spcPts val="1900"/>
                  </a:lnSpc>
                </a:pPr>
                <a:r>
                  <a:rPr lang="en-US" sz="900" spc="20" dirty="0" smtClean="0">
                    <a:solidFill>
                      <a:schemeClr val="tx1"/>
                    </a:solidFill>
                    <a:latin typeface="Intel Clear Pro" charset="0"/>
                    <a:ea typeface="Intel Clear Pro" charset="0"/>
                    <a:cs typeface="Intel Clear Pro" charset="0"/>
                  </a:rPr>
                  <a:t>ATTEST</a:t>
                </a:r>
              </a:p>
            </p:txBody>
          </p:sp>
          <p:sp>
            <p:nvSpPr>
              <p:cNvPr id="67" name="TextBox 66"/>
              <p:cNvSpPr txBox="1"/>
              <p:nvPr/>
            </p:nvSpPr>
            <p:spPr>
              <a:xfrm>
                <a:off x="3120092" y="2154473"/>
                <a:ext cx="495825" cy="242160"/>
              </a:xfrm>
              <a:prstGeom prst="rect">
                <a:avLst/>
              </a:prstGeom>
              <a:noFill/>
            </p:spPr>
            <p:txBody>
              <a:bodyPr vert="horz" wrap="square" lIns="0" tIns="0" rIns="0" bIns="0" rtlCol="0">
                <a:spAutoFit/>
              </a:bodyPr>
              <a:lstStyle/>
              <a:p>
                <a:pPr algn="ctr">
                  <a:lnSpc>
                    <a:spcPts val="1900"/>
                  </a:lnSpc>
                </a:pPr>
                <a:r>
                  <a:rPr lang="en-US" sz="1000" spc="20" dirty="0" smtClean="0">
                    <a:solidFill>
                      <a:schemeClr val="tx1"/>
                    </a:solidFill>
                    <a:latin typeface="Intel Clear Pro" charset="0"/>
                    <a:ea typeface="Intel Clear Pro" charset="0"/>
                    <a:cs typeface="Intel Clear Pro" charset="0"/>
                  </a:rPr>
                  <a:t>ONBOARD</a:t>
                </a:r>
              </a:p>
            </p:txBody>
          </p:sp>
          <p:grpSp>
            <p:nvGrpSpPr>
              <p:cNvPr id="68" name="Group 67"/>
              <p:cNvGrpSpPr/>
              <p:nvPr/>
            </p:nvGrpSpPr>
            <p:grpSpPr>
              <a:xfrm rot="10800000">
                <a:off x="3408745" y="2413325"/>
                <a:ext cx="338820" cy="676776"/>
                <a:chOff x="665544" y="1578091"/>
                <a:chExt cx="725270" cy="1448688"/>
              </a:xfrm>
              <a:grpFill/>
            </p:grpSpPr>
            <p:sp>
              <p:nvSpPr>
                <p:cNvPr id="69" name="Moon 68"/>
                <p:cNvSpPr/>
                <p:nvPr/>
              </p:nvSpPr>
              <p:spPr>
                <a:xfrm>
                  <a:off x="665544" y="1747776"/>
                  <a:ext cx="639503" cy="1279003"/>
                </a:xfrm>
                <a:prstGeom prst="moon">
                  <a:avLst>
                    <a:gd name="adj" fmla="val 37330"/>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70" name="Triangle 69"/>
                <p:cNvSpPr/>
                <p:nvPr/>
              </p:nvSpPr>
              <p:spPr>
                <a:xfrm rot="3600000">
                  <a:off x="1053297" y="1603092"/>
                  <a:ext cx="362518" cy="312516"/>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grpSp>
        </p:grpSp>
      </p:grpSp>
    </p:spTree>
    <p:extLst>
      <p:ext uri="{BB962C8B-B14F-4D97-AF65-F5344CB8AC3E}">
        <p14:creationId xmlns:p14="http://schemas.microsoft.com/office/powerpoint/2010/main" val="687340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eaLnBrk="0" fontAlgn="base" hangingPunct="0">
              <a:spcBef>
                <a:spcPct val="50000"/>
              </a:spcBef>
              <a:spcAft>
                <a:spcPct val="0"/>
              </a:spcAft>
            </a:pPr>
            <a:fld id="{FD44707B-D922-47D5-BD24-D96E91B70543}" type="slidenum">
              <a:rPr lang="en-US" sz="1350" kern="1200" smtClean="0">
                <a:solidFill>
                  <a:prstClr val="white"/>
                </a:solidFill>
                <a:latin typeface="Intel Clear"/>
                <a:ea typeface="+mn-ea"/>
              </a:rPr>
              <a:pPr eaLnBrk="0" fontAlgn="base" hangingPunct="0">
                <a:spcBef>
                  <a:spcPct val="50000"/>
                </a:spcBef>
                <a:spcAft>
                  <a:spcPct val="0"/>
                </a:spcAft>
              </a:pPr>
              <a:t>15</a:t>
            </a:fld>
            <a:endParaRPr lang="en-US" sz="1350" kern="1200" dirty="0">
              <a:solidFill>
                <a:prstClr val="white"/>
              </a:solidFill>
              <a:latin typeface="Intel Clear"/>
              <a:ea typeface="+mn-ea"/>
            </a:endParaRPr>
          </a:p>
        </p:txBody>
      </p:sp>
      <p:pic>
        <p:nvPicPr>
          <p:cNvPr id="3" name="Picture 2"/>
          <p:cNvPicPr>
            <a:picLocks noChangeAspect="1"/>
          </p:cNvPicPr>
          <p:nvPr/>
        </p:nvPicPr>
        <p:blipFill>
          <a:blip r:embed="rId3"/>
          <a:stretch>
            <a:fillRect/>
          </a:stretch>
        </p:blipFill>
        <p:spPr>
          <a:xfrm>
            <a:off x="-4129" y="-108856"/>
            <a:ext cx="9168268" cy="5321282"/>
          </a:xfrm>
          <a:prstGeom prst="rect">
            <a:avLst/>
          </a:prstGeom>
        </p:spPr>
      </p:pic>
      <p:sp>
        <p:nvSpPr>
          <p:cNvPr id="4" name="Title 2"/>
          <p:cNvSpPr txBox="1">
            <a:spLocks/>
          </p:cNvSpPr>
          <p:nvPr/>
        </p:nvSpPr>
        <p:spPr>
          <a:xfrm>
            <a:off x="125526" y="0"/>
            <a:ext cx="8228012" cy="868680"/>
          </a:xfrm>
          <a:prstGeom prst="rect">
            <a:avLst/>
          </a:prstGeom>
        </p:spPr>
        <p:txBody>
          <a:bodyPr/>
          <a:lstStyle>
            <a:lvl1pPr algn="l" defTabSz="914355" rtl="0" eaLnBrk="1" latinLnBrk="0" hangingPunct="1">
              <a:lnSpc>
                <a:spcPct val="70000"/>
              </a:lnSpc>
              <a:spcBef>
                <a:spcPct val="0"/>
              </a:spcBef>
              <a:buNone/>
              <a:defRPr sz="4400" b="0" kern="1200">
                <a:solidFill>
                  <a:schemeClr val="tx2"/>
                </a:solidFill>
                <a:latin typeface="+mj-lt"/>
                <a:ea typeface="+mj-ea"/>
                <a:cs typeface="+mj-cs"/>
              </a:defRPr>
            </a:lvl1pPr>
          </a:lstStyle>
          <a:p>
            <a:r>
              <a:rPr lang="en-US" dirty="0" smtClean="0">
                <a:solidFill>
                  <a:schemeClr val="accent3"/>
                </a:solidFill>
              </a:rPr>
              <a:t>Intel® SDO </a:t>
            </a:r>
            <a:r>
              <a:rPr lang="en-US" dirty="0" smtClean="0">
                <a:solidFill>
                  <a:schemeClr val="tx1"/>
                </a:solidFill>
              </a:rPr>
              <a:t>- Use Case Flow</a:t>
            </a:r>
            <a:endParaRPr lang="en-US" dirty="0">
              <a:solidFill>
                <a:schemeClr val="tx1"/>
              </a:solidFill>
            </a:endParaRPr>
          </a:p>
        </p:txBody>
      </p:sp>
    </p:spTree>
    <p:extLst>
      <p:ext uri="{BB962C8B-B14F-4D97-AF65-F5344CB8AC3E}">
        <p14:creationId xmlns:p14="http://schemas.microsoft.com/office/powerpoint/2010/main" val="3966744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2" name="Group 51"/>
          <p:cNvGrpSpPr/>
          <p:nvPr/>
        </p:nvGrpSpPr>
        <p:grpSpPr>
          <a:xfrm>
            <a:off x="5398371" y="746290"/>
            <a:ext cx="3747210" cy="4009455"/>
            <a:chOff x="5398371" y="746290"/>
            <a:chExt cx="3747210" cy="4009455"/>
          </a:xfrm>
        </p:grpSpPr>
        <p:grpSp>
          <p:nvGrpSpPr>
            <p:cNvPr id="32" name="Group 31"/>
            <p:cNvGrpSpPr/>
            <p:nvPr/>
          </p:nvGrpSpPr>
          <p:grpSpPr>
            <a:xfrm>
              <a:off x="5398371" y="746290"/>
              <a:ext cx="3747210" cy="4009455"/>
              <a:chOff x="5398371" y="746290"/>
              <a:chExt cx="3747210" cy="4009455"/>
            </a:xfrm>
          </p:grpSpPr>
          <p:sp>
            <p:nvSpPr>
              <p:cNvPr id="113" name="Rectangle 112"/>
              <p:cNvSpPr/>
              <p:nvPr/>
            </p:nvSpPr>
            <p:spPr>
              <a:xfrm>
                <a:off x="5398371" y="929532"/>
                <a:ext cx="3747210" cy="382621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77" name="TextBox 76"/>
              <p:cNvSpPr txBox="1"/>
              <p:nvPr/>
            </p:nvSpPr>
            <p:spPr>
              <a:xfrm>
                <a:off x="6680824" y="3335332"/>
                <a:ext cx="393864" cy="173971"/>
              </a:xfrm>
              <a:prstGeom prst="rect">
                <a:avLst/>
              </a:prstGeom>
              <a:solidFill>
                <a:srgbClr val="73B100"/>
              </a:solidFill>
              <a:effectLst>
                <a:outerShdw blurRad="50800" dist="38100" dir="2700000" algn="tl" rotWithShape="0">
                  <a:prstClr val="black">
                    <a:alpha val="40000"/>
                  </a:prstClr>
                </a:outerShdw>
              </a:effectLst>
            </p:spPr>
            <p:txBody>
              <a:bodyPr vert="horz" wrap="square" lIns="0" tIns="0" rIns="0" bIns="0" rtlCol="0">
                <a:noAutofit/>
              </a:bodyPr>
              <a:lstStyle/>
              <a:p>
                <a:pPr algn="ctr" defTabSz="685681"/>
                <a:r>
                  <a:rPr lang="en-US" sz="1100" dirty="0">
                    <a:solidFill>
                      <a:prstClr val="white"/>
                    </a:solidFill>
                  </a:rPr>
                  <a:t>123</a:t>
                </a:r>
              </a:p>
            </p:txBody>
          </p:sp>
          <p:sp>
            <p:nvSpPr>
              <p:cNvPr id="81" name="TextBox 80"/>
              <p:cNvSpPr txBox="1"/>
              <p:nvPr/>
            </p:nvSpPr>
            <p:spPr>
              <a:xfrm>
                <a:off x="6554396" y="4359370"/>
                <a:ext cx="631583" cy="126958"/>
              </a:xfrm>
              <a:prstGeom prst="rect">
                <a:avLst/>
              </a:prstGeom>
              <a:noFill/>
            </p:spPr>
            <p:txBody>
              <a:bodyPr vert="horz" wrap="none" lIns="0" tIns="0" rIns="0" bIns="0" rtlCol="0">
                <a:spAutoFit/>
              </a:bodyPr>
              <a:lstStyle>
                <a:defPPr>
                  <a:defRPr lang="en-US"/>
                </a:defPPr>
                <a:lvl1pPr defTabSz="685681">
                  <a:defRPr sz="825" b="1">
                    <a:solidFill>
                      <a:srgbClr val="003C71"/>
                    </a:solidFill>
                  </a:defRPr>
                </a:lvl1pPr>
              </a:lstStyle>
              <a:p>
                <a:r>
                  <a:rPr lang="en-US" dirty="0" smtClean="0"/>
                  <a:t>Office Install</a:t>
                </a:r>
                <a:endParaRPr lang="en-US" dirty="0"/>
              </a:p>
            </p:txBody>
          </p:sp>
          <p:pic>
            <p:nvPicPr>
              <p:cNvPr id="19" name="Picture 18" descr="cloud_ltblu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09237" y="746290"/>
                <a:ext cx="1796081" cy="997250"/>
              </a:xfrm>
              <a:prstGeom prst="rect">
                <a:avLst/>
              </a:prstGeom>
            </p:spPr>
          </p:pic>
          <p:sp>
            <p:nvSpPr>
              <p:cNvPr id="21" name="TextBox 20"/>
              <p:cNvSpPr txBox="1"/>
              <p:nvPr/>
            </p:nvSpPr>
            <p:spPr>
              <a:xfrm>
                <a:off x="5751437" y="1250423"/>
                <a:ext cx="1596394" cy="553998"/>
              </a:xfrm>
              <a:prstGeom prst="rect">
                <a:avLst/>
              </a:prstGeom>
              <a:noFill/>
            </p:spPr>
            <p:txBody>
              <a:bodyPr vert="horz" wrap="square" lIns="0" tIns="0" rIns="0" bIns="0" rtlCol="0">
                <a:spAutoFit/>
              </a:bodyPr>
              <a:lstStyle/>
              <a:p>
                <a:r>
                  <a:rPr lang="en-US" sz="1200" dirty="0" err="1">
                    <a:solidFill>
                      <a:srgbClr val="003C71"/>
                    </a:solidFill>
                  </a:rPr>
                  <a:t>IoT</a:t>
                </a:r>
                <a:r>
                  <a:rPr lang="en-US" sz="1200" dirty="0">
                    <a:solidFill>
                      <a:srgbClr val="003C71"/>
                    </a:solidFill>
                  </a:rPr>
                  <a:t> Platform Device Management Service </a:t>
                </a:r>
              </a:p>
              <a:p>
                <a:endParaRPr lang="en-US" sz="1200" dirty="0" err="1" smtClean="0">
                  <a:solidFill>
                    <a:srgbClr val="003C71"/>
                  </a:solidFill>
                </a:endParaRPr>
              </a:p>
            </p:txBody>
          </p:sp>
          <p:pic>
            <p:nvPicPr>
              <p:cNvPr id="104" name="Picture 103" descr="cloud_ltblu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9500" y="2054051"/>
                <a:ext cx="1796081" cy="997250"/>
              </a:xfrm>
              <a:prstGeom prst="rect">
                <a:avLst/>
              </a:prstGeom>
            </p:spPr>
          </p:pic>
        </p:grpSp>
        <p:sp>
          <p:nvSpPr>
            <p:cNvPr id="105" name="TextBox 104"/>
            <p:cNvSpPr txBox="1"/>
            <p:nvPr/>
          </p:nvSpPr>
          <p:spPr>
            <a:xfrm>
              <a:off x="7516378" y="2564834"/>
              <a:ext cx="1337382" cy="369332"/>
            </a:xfrm>
            <a:prstGeom prst="rect">
              <a:avLst/>
            </a:prstGeom>
            <a:noFill/>
          </p:spPr>
          <p:txBody>
            <a:bodyPr vert="horz" wrap="square" lIns="0" tIns="0" rIns="0" bIns="0" rtlCol="0">
              <a:spAutoFit/>
            </a:bodyPr>
            <a:lstStyle/>
            <a:p>
              <a:pPr algn="ctr"/>
              <a:r>
                <a:rPr lang="en-US" sz="1200" dirty="0" smtClean="0">
                  <a:solidFill>
                    <a:srgbClr val="003C71"/>
                  </a:solidFill>
                </a:rPr>
                <a:t>Intel Onboard Service</a:t>
              </a:r>
            </a:p>
          </p:txBody>
        </p:sp>
      </p:grpSp>
      <p:sp>
        <p:nvSpPr>
          <p:cNvPr id="23" name="Cloud 22"/>
          <p:cNvSpPr/>
          <p:nvPr/>
        </p:nvSpPr>
        <p:spPr>
          <a:xfrm>
            <a:off x="7559332" y="863238"/>
            <a:ext cx="1133484" cy="810497"/>
          </a:xfrm>
          <a:prstGeom prst="cloud">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smtClean="0">
              <a:solidFill>
                <a:schemeClr val="bg1">
                  <a:lumMod val="85000"/>
                </a:schemeClr>
              </a:solidFill>
            </a:endParaRPr>
          </a:p>
        </p:txBody>
      </p:sp>
      <p:pic>
        <p:nvPicPr>
          <p:cNvPr id="34" name="Picture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55098" y="1048155"/>
            <a:ext cx="481992" cy="354264"/>
          </a:xfrm>
          <a:prstGeom prst="rect">
            <a:avLst/>
          </a:prstGeom>
          <a:effectLst>
            <a:softEdge rad="63500"/>
          </a:effectLst>
        </p:spPr>
      </p:pic>
      <p:sp>
        <p:nvSpPr>
          <p:cNvPr id="37" name="TextBox 36"/>
          <p:cNvSpPr txBox="1"/>
          <p:nvPr/>
        </p:nvSpPr>
        <p:spPr>
          <a:xfrm>
            <a:off x="7825843" y="1390586"/>
            <a:ext cx="540212" cy="126958"/>
          </a:xfrm>
          <a:prstGeom prst="rect">
            <a:avLst/>
          </a:prstGeom>
          <a:noFill/>
        </p:spPr>
        <p:txBody>
          <a:bodyPr vert="horz" wrap="none" lIns="0" tIns="0" rIns="0" bIns="0" rtlCol="0">
            <a:spAutoFit/>
          </a:bodyPr>
          <a:lstStyle/>
          <a:p>
            <a:r>
              <a:rPr lang="en-US" sz="825" b="1" dirty="0" smtClean="0">
                <a:solidFill>
                  <a:srgbClr val="003C71"/>
                </a:solidFill>
              </a:rPr>
              <a:t>Datacenter</a:t>
            </a:r>
            <a:endParaRPr lang="en-US" sz="825" b="1" dirty="0">
              <a:solidFill>
                <a:srgbClr val="003C71"/>
              </a:solidFill>
            </a:endParaRPr>
          </a:p>
        </p:txBody>
      </p:sp>
      <p:sp>
        <p:nvSpPr>
          <p:cNvPr id="41" name="Freeform 40"/>
          <p:cNvSpPr/>
          <p:nvPr/>
        </p:nvSpPr>
        <p:spPr>
          <a:xfrm>
            <a:off x="7170439" y="1137541"/>
            <a:ext cx="679067" cy="265561"/>
          </a:xfrm>
          <a:custGeom>
            <a:avLst/>
            <a:gdLst>
              <a:gd name="connsiteX0" fmla="*/ 0 w 1419876"/>
              <a:gd name="connsiteY0" fmla="*/ 0 h 2283160"/>
              <a:gd name="connsiteX1" fmla="*/ 1419876 w 1419876"/>
              <a:gd name="connsiteY1" fmla="*/ 2283160 h 2283160"/>
              <a:gd name="connsiteX2" fmla="*/ 1419876 w 1419876"/>
              <a:gd name="connsiteY2" fmla="*/ 2283160 h 2283160"/>
              <a:gd name="connsiteX0" fmla="*/ 0 w 1419876"/>
              <a:gd name="connsiteY0" fmla="*/ 0 h 2284376"/>
              <a:gd name="connsiteX1" fmla="*/ 1419876 w 1419876"/>
              <a:gd name="connsiteY1" fmla="*/ 2283160 h 2284376"/>
              <a:gd name="connsiteX2" fmla="*/ 1419876 w 1419876"/>
              <a:gd name="connsiteY2" fmla="*/ 2283160 h 2284376"/>
              <a:gd name="connsiteX0" fmla="*/ 0 w 1419876"/>
              <a:gd name="connsiteY0" fmla="*/ 0 h 2283175"/>
              <a:gd name="connsiteX1" fmla="*/ 1419876 w 1419876"/>
              <a:gd name="connsiteY1" fmla="*/ 2283160 h 2283175"/>
              <a:gd name="connsiteX2" fmla="*/ 1419876 w 1419876"/>
              <a:gd name="connsiteY2" fmla="*/ 2283160 h 2283175"/>
              <a:gd name="connsiteX0" fmla="*/ 0 w 1419876"/>
              <a:gd name="connsiteY0" fmla="*/ 0 h 2283181"/>
              <a:gd name="connsiteX1" fmla="*/ 1419876 w 1419876"/>
              <a:gd name="connsiteY1" fmla="*/ 2283160 h 2283181"/>
              <a:gd name="connsiteX2" fmla="*/ 1419876 w 1419876"/>
              <a:gd name="connsiteY2" fmla="*/ 2283160 h 2283181"/>
              <a:gd name="connsiteX0" fmla="*/ 0 w 1419876"/>
              <a:gd name="connsiteY0" fmla="*/ 0 h 2283160"/>
              <a:gd name="connsiteX1" fmla="*/ 857605 w 1419876"/>
              <a:gd name="connsiteY1" fmla="*/ 925760 h 2283160"/>
              <a:gd name="connsiteX2" fmla="*/ 1419876 w 1419876"/>
              <a:gd name="connsiteY2" fmla="*/ 2283160 h 2283160"/>
              <a:gd name="connsiteX3" fmla="*/ 1419876 w 1419876"/>
              <a:gd name="connsiteY3" fmla="*/ 2283160 h 2283160"/>
              <a:gd name="connsiteX0" fmla="*/ 0 w 1419876"/>
              <a:gd name="connsiteY0" fmla="*/ 0 h 2283160"/>
              <a:gd name="connsiteX1" fmla="*/ 857605 w 1419876"/>
              <a:gd name="connsiteY1" fmla="*/ 925760 h 2283160"/>
              <a:gd name="connsiteX2" fmla="*/ 1419876 w 1419876"/>
              <a:gd name="connsiteY2" fmla="*/ 2283160 h 2283160"/>
              <a:gd name="connsiteX3" fmla="*/ 1419876 w 1419876"/>
              <a:gd name="connsiteY3" fmla="*/ 2283160 h 2283160"/>
              <a:gd name="connsiteX0" fmla="*/ 0 w 1419876"/>
              <a:gd name="connsiteY0" fmla="*/ 0 h 2283160"/>
              <a:gd name="connsiteX1" fmla="*/ 857605 w 1419876"/>
              <a:gd name="connsiteY1" fmla="*/ 925760 h 2283160"/>
              <a:gd name="connsiteX2" fmla="*/ 1419876 w 1419876"/>
              <a:gd name="connsiteY2" fmla="*/ 2283160 h 2283160"/>
              <a:gd name="connsiteX3" fmla="*/ 1419876 w 1419876"/>
              <a:gd name="connsiteY3" fmla="*/ 2283160 h 2283160"/>
              <a:gd name="connsiteX0" fmla="*/ 0 w 1419876"/>
              <a:gd name="connsiteY0" fmla="*/ 0 h 2283160"/>
              <a:gd name="connsiteX1" fmla="*/ 460040 w 1419876"/>
              <a:gd name="connsiteY1" fmla="*/ 1175659 h 2283160"/>
              <a:gd name="connsiteX2" fmla="*/ 1419876 w 1419876"/>
              <a:gd name="connsiteY2" fmla="*/ 2283160 h 2283160"/>
              <a:gd name="connsiteX3" fmla="*/ 1419876 w 1419876"/>
              <a:gd name="connsiteY3" fmla="*/ 2283160 h 2283160"/>
              <a:gd name="connsiteX0" fmla="*/ 12009 w 1431885"/>
              <a:gd name="connsiteY0" fmla="*/ 0 h 2283160"/>
              <a:gd name="connsiteX1" fmla="*/ 472049 w 1431885"/>
              <a:gd name="connsiteY1" fmla="*/ 1175659 h 2283160"/>
              <a:gd name="connsiteX2" fmla="*/ 1431885 w 1431885"/>
              <a:gd name="connsiteY2" fmla="*/ 2283160 h 2283160"/>
              <a:gd name="connsiteX3" fmla="*/ 1431885 w 1431885"/>
              <a:gd name="connsiteY3" fmla="*/ 2283160 h 2283160"/>
              <a:gd name="connsiteX0" fmla="*/ 0 w 1419876"/>
              <a:gd name="connsiteY0" fmla="*/ 0 h 2283160"/>
              <a:gd name="connsiteX1" fmla="*/ 1419876 w 1419876"/>
              <a:gd name="connsiteY1" fmla="*/ 2283160 h 2283160"/>
              <a:gd name="connsiteX2" fmla="*/ 1419876 w 1419876"/>
              <a:gd name="connsiteY2" fmla="*/ 2283160 h 2283160"/>
              <a:gd name="connsiteX0" fmla="*/ 0 w 1419876"/>
              <a:gd name="connsiteY0" fmla="*/ 0 h 2283160"/>
              <a:gd name="connsiteX1" fmla="*/ 1419876 w 1419876"/>
              <a:gd name="connsiteY1" fmla="*/ 2283160 h 2283160"/>
              <a:gd name="connsiteX2" fmla="*/ 1419876 w 1419876"/>
              <a:gd name="connsiteY2" fmla="*/ 2283160 h 2283160"/>
              <a:gd name="connsiteX0" fmla="*/ 0 w 1419876"/>
              <a:gd name="connsiteY0" fmla="*/ 0 h 2283160"/>
              <a:gd name="connsiteX1" fmla="*/ 1419876 w 1419876"/>
              <a:gd name="connsiteY1" fmla="*/ 2283160 h 2283160"/>
              <a:gd name="connsiteX2" fmla="*/ 1419876 w 1419876"/>
              <a:gd name="connsiteY2" fmla="*/ 2283160 h 2283160"/>
              <a:gd name="connsiteX0" fmla="*/ 0 w 1419876"/>
              <a:gd name="connsiteY0" fmla="*/ 0 h 2283160"/>
              <a:gd name="connsiteX1" fmla="*/ 1419876 w 1419876"/>
              <a:gd name="connsiteY1" fmla="*/ 2283160 h 2283160"/>
              <a:gd name="connsiteX2" fmla="*/ 1419876 w 1419876"/>
              <a:gd name="connsiteY2" fmla="*/ 2283160 h 2283160"/>
              <a:gd name="connsiteX0" fmla="*/ 0 w 1641377"/>
              <a:gd name="connsiteY0" fmla="*/ 0 h 2483086"/>
              <a:gd name="connsiteX1" fmla="*/ 1419876 w 1641377"/>
              <a:gd name="connsiteY1" fmla="*/ 2283160 h 2483086"/>
              <a:gd name="connsiteX2" fmla="*/ 1641377 w 1641377"/>
              <a:gd name="connsiteY2" fmla="*/ 2391070 h 2483086"/>
              <a:gd name="connsiteX0" fmla="*/ 0 w 1419876"/>
              <a:gd name="connsiteY0" fmla="*/ 0 h 2283160"/>
              <a:gd name="connsiteX1" fmla="*/ 1419876 w 1419876"/>
              <a:gd name="connsiteY1" fmla="*/ 2283160 h 2283160"/>
              <a:gd name="connsiteX0" fmla="*/ 0 w 1607300"/>
              <a:gd name="connsiteY0" fmla="*/ 0 h 2396750"/>
              <a:gd name="connsiteX1" fmla="*/ 1607300 w 1607300"/>
              <a:gd name="connsiteY1" fmla="*/ 2396750 h 2396750"/>
              <a:gd name="connsiteX0" fmla="*/ 0 w 1607300"/>
              <a:gd name="connsiteY0" fmla="*/ 0 h 2396750"/>
              <a:gd name="connsiteX1" fmla="*/ 1607300 w 1607300"/>
              <a:gd name="connsiteY1" fmla="*/ 2396750 h 2396750"/>
              <a:gd name="connsiteX0" fmla="*/ 0 w 1482351"/>
              <a:gd name="connsiteY0" fmla="*/ 0 h 2266121"/>
              <a:gd name="connsiteX1" fmla="*/ 1482351 w 1482351"/>
              <a:gd name="connsiteY1" fmla="*/ 2266121 h 2266121"/>
              <a:gd name="connsiteX0" fmla="*/ 0 w 1482351"/>
              <a:gd name="connsiteY0" fmla="*/ 0 h 2266121"/>
              <a:gd name="connsiteX1" fmla="*/ 1482351 w 1482351"/>
              <a:gd name="connsiteY1" fmla="*/ 2266121 h 2266121"/>
              <a:gd name="connsiteX0" fmla="*/ 0 w 1309357"/>
              <a:gd name="connsiteY0" fmla="*/ 765883 h 962057"/>
              <a:gd name="connsiteX1" fmla="*/ 1309357 w 1309357"/>
              <a:gd name="connsiteY1" fmla="*/ 84918 h 962057"/>
              <a:gd name="connsiteX0" fmla="*/ 11 w 1309368"/>
              <a:gd name="connsiteY0" fmla="*/ 849230 h 849230"/>
              <a:gd name="connsiteX1" fmla="*/ 1309368 w 1309368"/>
              <a:gd name="connsiteY1" fmla="*/ 168265 h 849230"/>
              <a:gd name="connsiteX0" fmla="*/ 0 w 1309357"/>
              <a:gd name="connsiteY0" fmla="*/ 1170053 h 1170053"/>
              <a:gd name="connsiteX1" fmla="*/ 12166 w 1309357"/>
              <a:gd name="connsiteY1" fmla="*/ 199245 h 1170053"/>
              <a:gd name="connsiteX2" fmla="*/ 1309357 w 1309357"/>
              <a:gd name="connsiteY2" fmla="*/ 489088 h 1170053"/>
              <a:gd name="connsiteX0" fmla="*/ 0 w 1377319"/>
              <a:gd name="connsiteY0" fmla="*/ 478074 h 489088"/>
              <a:gd name="connsiteX1" fmla="*/ 80128 w 1377319"/>
              <a:gd name="connsiteY1" fmla="*/ 199245 h 489088"/>
              <a:gd name="connsiteX2" fmla="*/ 1377319 w 1377319"/>
              <a:gd name="connsiteY2" fmla="*/ 489088 h 489088"/>
              <a:gd name="connsiteX0" fmla="*/ 0 w 1377319"/>
              <a:gd name="connsiteY0" fmla="*/ 478074 h 489088"/>
              <a:gd name="connsiteX1" fmla="*/ 80128 w 1377319"/>
              <a:gd name="connsiteY1" fmla="*/ 199245 h 489088"/>
              <a:gd name="connsiteX2" fmla="*/ 1377319 w 1377319"/>
              <a:gd name="connsiteY2" fmla="*/ 489088 h 489088"/>
              <a:gd name="connsiteX0" fmla="*/ 0 w 1377319"/>
              <a:gd name="connsiteY0" fmla="*/ 0 h 11014"/>
              <a:gd name="connsiteX1" fmla="*/ 1377319 w 1377319"/>
              <a:gd name="connsiteY1" fmla="*/ 11014 h 11014"/>
              <a:gd name="connsiteX0" fmla="*/ 0 w 1377319"/>
              <a:gd name="connsiteY0" fmla="*/ 0 h 11014"/>
              <a:gd name="connsiteX1" fmla="*/ 1377319 w 1377319"/>
              <a:gd name="connsiteY1" fmla="*/ 11014 h 11014"/>
              <a:gd name="connsiteX0" fmla="*/ 0 w 1346427"/>
              <a:gd name="connsiteY0" fmla="*/ 0 h 171652"/>
              <a:gd name="connsiteX1" fmla="*/ 1346427 w 1346427"/>
              <a:gd name="connsiteY1" fmla="*/ 171652 h 171652"/>
              <a:gd name="connsiteX0" fmla="*/ 0 w 1346427"/>
              <a:gd name="connsiteY0" fmla="*/ 137674 h 309326"/>
              <a:gd name="connsiteX1" fmla="*/ 1346427 w 1346427"/>
              <a:gd name="connsiteY1" fmla="*/ 309326 h 309326"/>
              <a:gd name="connsiteX0" fmla="*/ 0 w 1717130"/>
              <a:gd name="connsiteY0" fmla="*/ 127283 h 360719"/>
              <a:gd name="connsiteX1" fmla="*/ 1717130 w 1717130"/>
              <a:gd name="connsiteY1" fmla="*/ 360719 h 360719"/>
              <a:gd name="connsiteX0" fmla="*/ 0 w 1721844"/>
              <a:gd name="connsiteY0" fmla="*/ 225545 h 458981"/>
              <a:gd name="connsiteX1" fmla="*/ 1717130 w 1721844"/>
              <a:gd name="connsiteY1" fmla="*/ 458981 h 458981"/>
              <a:gd name="connsiteX0" fmla="*/ 0 w 1801941"/>
              <a:gd name="connsiteY0" fmla="*/ 234820 h 443542"/>
              <a:gd name="connsiteX1" fmla="*/ 1797449 w 1801941"/>
              <a:gd name="connsiteY1" fmla="*/ 443542 h 443542"/>
              <a:gd name="connsiteX0" fmla="*/ 0 w 1810023"/>
              <a:gd name="connsiteY0" fmla="*/ 277502 h 486224"/>
              <a:gd name="connsiteX1" fmla="*/ 1797449 w 1810023"/>
              <a:gd name="connsiteY1" fmla="*/ 486224 h 486224"/>
              <a:gd name="connsiteX0" fmla="*/ 0 w 1811697"/>
              <a:gd name="connsiteY0" fmla="*/ 299348 h 508070"/>
              <a:gd name="connsiteX1" fmla="*/ 1797449 w 1811697"/>
              <a:gd name="connsiteY1" fmla="*/ 508070 h 508070"/>
              <a:gd name="connsiteX0" fmla="*/ 0 w 1811854"/>
              <a:gd name="connsiteY0" fmla="*/ 355240 h 563962"/>
              <a:gd name="connsiteX1" fmla="*/ 1124273 w 1811854"/>
              <a:gd name="connsiteY1" fmla="*/ 57877 h 563962"/>
              <a:gd name="connsiteX2" fmla="*/ 1797449 w 1811854"/>
              <a:gd name="connsiteY2" fmla="*/ 563962 h 563962"/>
              <a:gd name="connsiteX0" fmla="*/ 0 w 1839050"/>
              <a:gd name="connsiteY0" fmla="*/ 367383 h 576105"/>
              <a:gd name="connsiteX1" fmla="*/ 1124273 w 1839050"/>
              <a:gd name="connsiteY1" fmla="*/ 70020 h 576105"/>
              <a:gd name="connsiteX2" fmla="*/ 1797449 w 1839050"/>
              <a:gd name="connsiteY2" fmla="*/ 576105 h 576105"/>
              <a:gd name="connsiteX0" fmla="*/ 0 w 1840177"/>
              <a:gd name="connsiteY0" fmla="*/ 323603 h 532325"/>
              <a:gd name="connsiteX1" fmla="*/ 1124273 w 1840177"/>
              <a:gd name="connsiteY1" fmla="*/ 26240 h 532325"/>
              <a:gd name="connsiteX2" fmla="*/ 1797449 w 1840177"/>
              <a:gd name="connsiteY2" fmla="*/ 532325 h 532325"/>
              <a:gd name="connsiteX0" fmla="*/ 0 w 1839772"/>
              <a:gd name="connsiteY0" fmla="*/ 385446 h 594168"/>
              <a:gd name="connsiteX1" fmla="*/ 1118095 w 1839772"/>
              <a:gd name="connsiteY1" fmla="*/ 7764 h 594168"/>
              <a:gd name="connsiteX2" fmla="*/ 1797449 w 1839772"/>
              <a:gd name="connsiteY2" fmla="*/ 594168 h 594168"/>
              <a:gd name="connsiteX0" fmla="*/ 0 w 1839772"/>
              <a:gd name="connsiteY0" fmla="*/ 385446 h 594168"/>
              <a:gd name="connsiteX1" fmla="*/ 1118095 w 1839772"/>
              <a:gd name="connsiteY1" fmla="*/ 7764 h 594168"/>
              <a:gd name="connsiteX2" fmla="*/ 1797449 w 1839772"/>
              <a:gd name="connsiteY2" fmla="*/ 594168 h 594168"/>
              <a:gd name="connsiteX0" fmla="*/ 0 w 1839772"/>
              <a:gd name="connsiteY0" fmla="*/ 385446 h 594168"/>
              <a:gd name="connsiteX1" fmla="*/ 1118095 w 1839772"/>
              <a:gd name="connsiteY1" fmla="*/ 7764 h 594168"/>
              <a:gd name="connsiteX2" fmla="*/ 1797449 w 1839772"/>
              <a:gd name="connsiteY2" fmla="*/ 594168 h 594168"/>
              <a:gd name="connsiteX0" fmla="*/ 0 w 1090904"/>
              <a:gd name="connsiteY0" fmla="*/ 913104 h 913104"/>
              <a:gd name="connsiteX1" fmla="*/ 379541 w 1090904"/>
              <a:gd name="connsiteY1" fmla="*/ 28985 h 913104"/>
              <a:gd name="connsiteX2" fmla="*/ 1058895 w 1090904"/>
              <a:gd name="connsiteY2" fmla="*/ 615389 h 913104"/>
              <a:gd name="connsiteX0" fmla="*/ 932 w 1091836"/>
              <a:gd name="connsiteY0" fmla="*/ 913104 h 913104"/>
              <a:gd name="connsiteX1" fmla="*/ 380473 w 1091836"/>
              <a:gd name="connsiteY1" fmla="*/ 28985 h 913104"/>
              <a:gd name="connsiteX2" fmla="*/ 1059827 w 1091836"/>
              <a:gd name="connsiteY2" fmla="*/ 615389 h 913104"/>
              <a:gd name="connsiteX0" fmla="*/ 737 w 731575"/>
              <a:gd name="connsiteY0" fmla="*/ 895920 h 895920"/>
              <a:gd name="connsiteX1" fmla="*/ 380278 w 731575"/>
              <a:gd name="connsiteY1" fmla="*/ 11801 h 895920"/>
              <a:gd name="connsiteX2" fmla="*/ 679804 w 731575"/>
              <a:gd name="connsiteY2" fmla="*/ 682612 h 895920"/>
              <a:gd name="connsiteX0" fmla="*/ 737 w 679804"/>
              <a:gd name="connsiteY0" fmla="*/ 885641 h 885641"/>
              <a:gd name="connsiteX1" fmla="*/ 380278 w 679804"/>
              <a:gd name="connsiteY1" fmla="*/ 1522 h 885641"/>
              <a:gd name="connsiteX2" fmla="*/ 679804 w 679804"/>
              <a:gd name="connsiteY2" fmla="*/ 672333 h 885641"/>
              <a:gd name="connsiteX0" fmla="*/ 0 w 679067"/>
              <a:gd name="connsiteY0" fmla="*/ 213308 h 213308"/>
              <a:gd name="connsiteX1" fmla="*/ 679067 w 679067"/>
              <a:gd name="connsiteY1" fmla="*/ 0 h 213308"/>
              <a:gd name="connsiteX0" fmla="*/ 0 w 679067"/>
              <a:gd name="connsiteY0" fmla="*/ 213308 h 213308"/>
              <a:gd name="connsiteX1" fmla="*/ 679067 w 679067"/>
              <a:gd name="connsiteY1" fmla="*/ 0 h 213308"/>
              <a:gd name="connsiteX0" fmla="*/ 0 w 679067"/>
              <a:gd name="connsiteY0" fmla="*/ 265561 h 265561"/>
              <a:gd name="connsiteX1" fmla="*/ 679067 w 679067"/>
              <a:gd name="connsiteY1" fmla="*/ 52253 h 265561"/>
            </a:gdLst>
            <a:ahLst/>
            <a:cxnLst>
              <a:cxn ang="0">
                <a:pos x="connsiteX0" y="connsiteY0"/>
              </a:cxn>
              <a:cxn ang="0">
                <a:pos x="connsiteX1" y="connsiteY1"/>
              </a:cxn>
            </a:cxnLst>
            <a:rect l="l" t="t" r="r" b="b"/>
            <a:pathLst>
              <a:path w="679067" h="265561">
                <a:moveTo>
                  <a:pt x="0" y="265561"/>
                </a:moveTo>
                <a:cubicBezTo>
                  <a:pt x="113815" y="39713"/>
                  <a:pt x="459745" y="-73591"/>
                  <a:pt x="679067" y="52253"/>
                </a:cubicBezTo>
              </a:path>
            </a:pathLst>
          </a:custGeom>
          <a:noFill/>
          <a:ln w="19050">
            <a:solidFill>
              <a:schemeClr val="tx2"/>
            </a:solidFill>
            <a:prstDash val="dash"/>
            <a:headEnd type="triangle" w="med" len="med"/>
            <a:tailEnd type="triangl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 name="Group 28"/>
          <p:cNvGrpSpPr/>
          <p:nvPr/>
        </p:nvGrpSpPr>
        <p:grpSpPr>
          <a:xfrm>
            <a:off x="3491790" y="929532"/>
            <a:ext cx="1906581" cy="3853251"/>
            <a:chOff x="3491790" y="929532"/>
            <a:chExt cx="1906581" cy="3853251"/>
          </a:xfrm>
        </p:grpSpPr>
        <p:sp>
          <p:nvSpPr>
            <p:cNvPr id="112" name="Rectangle 111"/>
            <p:cNvSpPr/>
            <p:nvPr/>
          </p:nvSpPr>
          <p:spPr>
            <a:xfrm>
              <a:off x="3491790" y="929532"/>
              <a:ext cx="1905000" cy="38262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cxnSp>
          <p:nvCxnSpPr>
            <p:cNvPr id="39" name="Straight Connector 38"/>
            <p:cNvCxnSpPr/>
            <p:nvPr/>
          </p:nvCxnSpPr>
          <p:spPr>
            <a:xfrm>
              <a:off x="5396566" y="937359"/>
              <a:ext cx="1805" cy="3845424"/>
            </a:xfrm>
            <a:prstGeom prst="line">
              <a:avLst/>
            </a:prstGeom>
            <a:ln w="19050">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grpSp>
          <p:nvGrpSpPr>
            <p:cNvPr id="1040" name="Group 1039"/>
            <p:cNvGrpSpPr/>
            <p:nvPr/>
          </p:nvGrpSpPr>
          <p:grpSpPr>
            <a:xfrm>
              <a:off x="4040983" y="3682352"/>
              <a:ext cx="817529" cy="853537"/>
              <a:chOff x="3931441" y="3703144"/>
              <a:chExt cx="817529" cy="853537"/>
            </a:xfrm>
          </p:grpSpPr>
          <p:pic>
            <p:nvPicPr>
              <p:cNvPr id="49" name="Picture 4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31441" y="3703144"/>
                <a:ext cx="817529" cy="853537"/>
              </a:xfrm>
              <a:prstGeom prst="rect">
                <a:avLst/>
              </a:prstGeom>
            </p:spPr>
          </p:pic>
          <p:pic>
            <p:nvPicPr>
              <p:cNvPr id="50" name="Picture 4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04895" y="3964170"/>
                <a:ext cx="216324" cy="227913"/>
              </a:xfrm>
              <a:prstGeom prst="rect">
                <a:avLst/>
              </a:prstGeom>
            </p:spPr>
          </p:pic>
        </p:grpSp>
        <p:pic>
          <p:nvPicPr>
            <p:cNvPr id="10" name="Picture 9"/>
            <p:cNvPicPr>
              <a:picLocks noChangeAspect="1"/>
            </p:cNvPicPr>
            <p:nvPr/>
          </p:nvPicPr>
          <p:blipFill>
            <a:blip r:embed="rId7"/>
            <a:stretch>
              <a:fillRect/>
            </a:stretch>
          </p:blipFill>
          <p:spPr>
            <a:xfrm>
              <a:off x="3642148" y="2141832"/>
              <a:ext cx="1552292" cy="639289"/>
            </a:xfrm>
            <a:prstGeom prst="rect">
              <a:avLst/>
            </a:prstGeom>
            <a:effectLst>
              <a:outerShdw blurRad="50800" dist="38100" dir="2700000" algn="tl" rotWithShape="0">
                <a:prstClr val="black">
                  <a:alpha val="40000"/>
                </a:prstClr>
              </a:outerShdw>
            </a:effectLst>
          </p:spPr>
        </p:pic>
        <p:sp>
          <p:nvSpPr>
            <p:cNvPr id="82" name="TextBox 81"/>
            <p:cNvSpPr txBox="1"/>
            <p:nvPr/>
          </p:nvSpPr>
          <p:spPr>
            <a:xfrm>
              <a:off x="4008267" y="2884035"/>
              <a:ext cx="745397" cy="126958"/>
            </a:xfrm>
            <a:prstGeom prst="rect">
              <a:avLst/>
            </a:prstGeom>
            <a:noFill/>
          </p:spPr>
          <p:txBody>
            <a:bodyPr vert="horz" wrap="none" lIns="0" tIns="0" rIns="0" bIns="0" rtlCol="0">
              <a:spAutoFit/>
            </a:bodyPr>
            <a:lstStyle/>
            <a:p>
              <a:pPr defTabSz="685681"/>
              <a:r>
                <a:rPr lang="en-US" sz="825" b="1" dirty="0" smtClean="0">
                  <a:solidFill>
                    <a:srgbClr val="003C71"/>
                  </a:solidFill>
                </a:rPr>
                <a:t>Online Retailer</a:t>
              </a:r>
              <a:endParaRPr lang="en-US" sz="825" b="1" dirty="0">
                <a:solidFill>
                  <a:srgbClr val="003C71"/>
                </a:solidFill>
              </a:endParaRPr>
            </a:p>
          </p:txBody>
        </p:sp>
        <p:grpSp>
          <p:nvGrpSpPr>
            <p:cNvPr id="28" name="Group 27"/>
            <p:cNvGrpSpPr/>
            <p:nvPr/>
          </p:nvGrpSpPr>
          <p:grpSpPr>
            <a:xfrm>
              <a:off x="3837964" y="1003828"/>
              <a:ext cx="1247113" cy="779536"/>
              <a:chOff x="3837964" y="1003828"/>
              <a:chExt cx="1247113" cy="779536"/>
            </a:xfrm>
          </p:grpSpPr>
          <p:grpSp>
            <p:nvGrpSpPr>
              <p:cNvPr id="8" name="Group 7"/>
              <p:cNvGrpSpPr/>
              <p:nvPr/>
            </p:nvGrpSpPr>
            <p:grpSpPr>
              <a:xfrm>
                <a:off x="3837964" y="1005272"/>
                <a:ext cx="1141889" cy="778092"/>
                <a:chOff x="3836765" y="1005272"/>
                <a:chExt cx="1141889" cy="778092"/>
              </a:xfrm>
            </p:grpSpPr>
            <p:sp>
              <p:nvSpPr>
                <p:cNvPr id="30" name="Vertical Scroll 29"/>
                <p:cNvSpPr/>
                <p:nvPr/>
              </p:nvSpPr>
              <p:spPr>
                <a:xfrm>
                  <a:off x="3836765" y="1005272"/>
                  <a:ext cx="1141889" cy="778092"/>
                </a:xfrm>
                <a:prstGeom prst="verticalScroll">
                  <a:avLst>
                    <a:gd name="adj" fmla="val 16221"/>
                  </a:avLst>
                </a:prstGeom>
                <a:solidFill>
                  <a:schemeClr val="bg1"/>
                </a:solidFill>
                <a:ln>
                  <a:solidFill>
                    <a:schemeClr val="bg1">
                      <a:lumMod val="65000"/>
                    </a:schemeClr>
                  </a:solidFill>
                </a:ln>
              </p:spPr>
              <p:style>
                <a:lnRef idx="1">
                  <a:schemeClr val="accent6"/>
                </a:lnRef>
                <a:fillRef idx="3">
                  <a:schemeClr val="accent6"/>
                </a:fillRef>
                <a:effectRef idx="2">
                  <a:schemeClr val="accent6"/>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675" dirty="0">
                    <a:solidFill>
                      <a:prstClr val="white"/>
                    </a:solidFill>
                  </a:endParaRPr>
                </a:p>
              </p:txBody>
            </p:sp>
            <p:sp>
              <p:nvSpPr>
                <p:cNvPr id="96" name="Vertical Scroll 95"/>
                <p:cNvSpPr/>
                <p:nvPr/>
              </p:nvSpPr>
              <p:spPr>
                <a:xfrm>
                  <a:off x="4002074" y="1167947"/>
                  <a:ext cx="816871" cy="556621"/>
                </a:xfrm>
                <a:prstGeom prst="verticalScroll">
                  <a:avLst>
                    <a:gd name="adj" fmla="val 16221"/>
                  </a:avLst>
                </a:prstGeom>
                <a:solidFill>
                  <a:schemeClr val="accent4"/>
                </a:solidFill>
                <a:ln>
                  <a:solidFill>
                    <a:schemeClr val="accent4">
                      <a:lumMod val="60000"/>
                      <a:lumOff val="40000"/>
                    </a:schemeClr>
                  </a:solidFill>
                </a:ln>
              </p:spPr>
              <p:style>
                <a:lnRef idx="1">
                  <a:schemeClr val="accent6"/>
                </a:lnRef>
                <a:fillRef idx="3">
                  <a:schemeClr val="accent6"/>
                </a:fillRef>
                <a:effectRef idx="2">
                  <a:schemeClr val="accent6"/>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675" dirty="0">
                    <a:solidFill>
                      <a:prstClr val="white"/>
                    </a:solidFill>
                  </a:endParaRPr>
                </a:p>
              </p:txBody>
            </p:sp>
            <p:sp>
              <p:nvSpPr>
                <p:cNvPr id="94" name="Vertical Scroll 93"/>
                <p:cNvSpPr/>
                <p:nvPr/>
              </p:nvSpPr>
              <p:spPr>
                <a:xfrm>
                  <a:off x="4133891" y="1306307"/>
                  <a:ext cx="536819" cy="365792"/>
                </a:xfrm>
                <a:prstGeom prst="verticalScroll">
                  <a:avLst>
                    <a:gd name="adj" fmla="val 16221"/>
                  </a:avLst>
                </a:prstGeom>
                <a:solidFill>
                  <a:schemeClr val="accent2"/>
                </a:solidFill>
                <a:ln>
                  <a:solidFill>
                    <a:schemeClr val="accent1"/>
                  </a:solidFill>
                </a:ln>
              </p:spPr>
              <p:style>
                <a:lnRef idx="1">
                  <a:schemeClr val="accent6"/>
                </a:lnRef>
                <a:fillRef idx="3">
                  <a:schemeClr val="accent6"/>
                </a:fillRef>
                <a:effectRef idx="2">
                  <a:schemeClr val="accent6"/>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675" dirty="0">
                    <a:solidFill>
                      <a:prstClr val="white"/>
                    </a:solidFill>
                  </a:endParaRPr>
                </a:p>
              </p:txBody>
            </p:sp>
            <p:sp>
              <p:nvSpPr>
                <p:cNvPr id="5" name="TextBox 4"/>
                <p:cNvSpPr txBox="1"/>
                <p:nvPr/>
              </p:nvSpPr>
              <p:spPr>
                <a:xfrm>
                  <a:off x="4216542" y="1406222"/>
                  <a:ext cx="370165" cy="153888"/>
                </a:xfrm>
                <a:prstGeom prst="rect">
                  <a:avLst/>
                </a:prstGeom>
                <a:noFill/>
              </p:spPr>
              <p:txBody>
                <a:bodyPr vert="horz" wrap="square" lIns="0" tIns="0" rIns="0" bIns="0" rtlCol="0">
                  <a:spAutoFit/>
                </a:bodyPr>
                <a:lstStyle/>
                <a:p>
                  <a:pPr algn="ctr"/>
                  <a:endParaRPr lang="en-US" sz="1000" dirty="0" err="1" smtClean="0">
                    <a:solidFill>
                      <a:srgbClr val="003C71"/>
                    </a:solidFill>
                  </a:endParaRPr>
                </a:p>
              </p:txBody>
            </p:sp>
          </p:grpSp>
          <p:sp>
            <p:nvSpPr>
              <p:cNvPr id="78" name="TextBox 77"/>
              <p:cNvSpPr txBox="1"/>
              <p:nvPr/>
            </p:nvSpPr>
            <p:spPr>
              <a:xfrm>
                <a:off x="4297048" y="1003828"/>
                <a:ext cx="788029" cy="107722"/>
              </a:xfrm>
              <a:prstGeom prst="rect">
                <a:avLst/>
              </a:prstGeom>
              <a:noFill/>
            </p:spPr>
            <p:txBody>
              <a:bodyPr vert="horz" wrap="square" lIns="0" tIns="0" rIns="0" bIns="0" rtlCol="0">
                <a:spAutoFit/>
              </a:bodyPr>
              <a:lstStyle/>
              <a:p>
                <a:r>
                  <a:rPr lang="en-US" sz="700" dirty="0" smtClean="0">
                    <a:solidFill>
                      <a:srgbClr val="0071C5"/>
                    </a:solidFill>
                  </a:rPr>
                  <a:t>Owner C</a:t>
                </a:r>
              </a:p>
            </p:txBody>
          </p:sp>
          <p:sp>
            <p:nvSpPr>
              <p:cNvPr id="85" name="TextBox 84"/>
              <p:cNvSpPr txBox="1"/>
              <p:nvPr/>
            </p:nvSpPr>
            <p:spPr>
              <a:xfrm>
                <a:off x="4262124" y="1153022"/>
                <a:ext cx="788029" cy="107722"/>
              </a:xfrm>
              <a:prstGeom prst="rect">
                <a:avLst/>
              </a:prstGeom>
              <a:noFill/>
            </p:spPr>
            <p:txBody>
              <a:bodyPr vert="horz" wrap="square" lIns="0" tIns="0" rIns="0" bIns="0" rtlCol="0">
                <a:spAutoFit/>
              </a:bodyPr>
              <a:lstStyle/>
              <a:p>
                <a:r>
                  <a:rPr lang="en-US" sz="700" dirty="0" smtClean="0">
                    <a:solidFill>
                      <a:prstClr val="white"/>
                    </a:solidFill>
                  </a:rPr>
                  <a:t>Owner B</a:t>
                </a:r>
              </a:p>
            </p:txBody>
          </p:sp>
          <p:sp>
            <p:nvSpPr>
              <p:cNvPr id="86" name="TextBox 85"/>
              <p:cNvSpPr txBox="1"/>
              <p:nvPr/>
            </p:nvSpPr>
            <p:spPr>
              <a:xfrm>
                <a:off x="4229989" y="1423253"/>
                <a:ext cx="788029" cy="215444"/>
              </a:xfrm>
              <a:prstGeom prst="rect">
                <a:avLst/>
              </a:prstGeom>
              <a:noFill/>
            </p:spPr>
            <p:txBody>
              <a:bodyPr vert="horz" wrap="square" lIns="0" tIns="0" rIns="0" bIns="0" rtlCol="0">
                <a:spAutoFit/>
              </a:bodyPr>
              <a:lstStyle/>
              <a:p>
                <a:r>
                  <a:rPr lang="en-US" sz="700" dirty="0" smtClean="0">
                    <a:solidFill>
                      <a:prstClr val="white"/>
                    </a:solidFill>
                  </a:rPr>
                  <a:t>Owner A</a:t>
                </a:r>
              </a:p>
              <a:p>
                <a:r>
                  <a:rPr lang="en-US" sz="700" dirty="0" smtClean="0">
                    <a:solidFill>
                      <a:prstClr val="white"/>
                    </a:solidFill>
                  </a:rPr>
                  <a:t>g=123</a:t>
                </a:r>
              </a:p>
            </p:txBody>
          </p:sp>
        </p:grpSp>
      </p:grpSp>
      <p:grpSp>
        <p:nvGrpSpPr>
          <p:cNvPr id="27" name="Group 26"/>
          <p:cNvGrpSpPr/>
          <p:nvPr/>
        </p:nvGrpSpPr>
        <p:grpSpPr>
          <a:xfrm>
            <a:off x="1941693" y="929532"/>
            <a:ext cx="1551678" cy="3853251"/>
            <a:chOff x="1941693" y="929532"/>
            <a:chExt cx="1551678" cy="3853251"/>
          </a:xfrm>
        </p:grpSpPr>
        <p:sp>
          <p:nvSpPr>
            <p:cNvPr id="13" name="Rectangle 12"/>
            <p:cNvSpPr/>
            <p:nvPr/>
          </p:nvSpPr>
          <p:spPr>
            <a:xfrm>
              <a:off x="1941693" y="929532"/>
              <a:ext cx="1551453" cy="382621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319580" y="2350115"/>
              <a:ext cx="771524" cy="385762"/>
            </a:xfrm>
            <a:prstGeom prst="rect">
              <a:avLst/>
            </a:prstGeom>
          </p:spPr>
        </p:pic>
        <p:cxnSp>
          <p:nvCxnSpPr>
            <p:cNvPr id="38" name="Straight Connector 37"/>
            <p:cNvCxnSpPr/>
            <p:nvPr/>
          </p:nvCxnSpPr>
          <p:spPr>
            <a:xfrm>
              <a:off x="3491566" y="937359"/>
              <a:ext cx="1805" cy="3845424"/>
            </a:xfrm>
            <a:prstGeom prst="line">
              <a:avLst/>
            </a:prstGeom>
            <a:ln w="19050">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grpSp>
          <p:nvGrpSpPr>
            <p:cNvPr id="1039" name="Group 1038"/>
            <p:cNvGrpSpPr/>
            <p:nvPr/>
          </p:nvGrpSpPr>
          <p:grpSpPr>
            <a:xfrm>
              <a:off x="2304175" y="3706859"/>
              <a:ext cx="817529" cy="853537"/>
              <a:chOff x="2285528" y="3713989"/>
              <a:chExt cx="817529" cy="853537"/>
            </a:xfrm>
          </p:grpSpPr>
          <p:pic>
            <p:nvPicPr>
              <p:cNvPr id="46" name="Picture 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5528" y="3713989"/>
                <a:ext cx="817529" cy="853537"/>
              </a:xfrm>
              <a:prstGeom prst="rect">
                <a:avLst/>
              </a:prstGeom>
            </p:spPr>
          </p:pic>
          <p:pic>
            <p:nvPicPr>
              <p:cNvPr id="47" name="Picture 4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58982" y="3975015"/>
                <a:ext cx="216324" cy="227913"/>
              </a:xfrm>
              <a:prstGeom prst="rect">
                <a:avLst/>
              </a:prstGeom>
            </p:spPr>
          </p:pic>
        </p:grpSp>
        <p:sp>
          <p:nvSpPr>
            <p:cNvPr id="54" name="TextBox 53"/>
            <p:cNvSpPr txBox="1"/>
            <p:nvPr/>
          </p:nvSpPr>
          <p:spPr>
            <a:xfrm>
              <a:off x="2187838" y="2884035"/>
              <a:ext cx="1016304" cy="126958"/>
            </a:xfrm>
            <a:prstGeom prst="rect">
              <a:avLst/>
            </a:prstGeom>
            <a:noFill/>
          </p:spPr>
          <p:txBody>
            <a:bodyPr vert="horz" wrap="none" lIns="0" tIns="0" rIns="0" bIns="0" rtlCol="0">
              <a:spAutoFit/>
            </a:bodyPr>
            <a:lstStyle/>
            <a:p>
              <a:pPr defTabSz="685681"/>
              <a:r>
                <a:rPr lang="en-US" sz="825" b="1" dirty="0">
                  <a:solidFill>
                    <a:srgbClr val="003C71"/>
                  </a:solidFill>
                </a:rPr>
                <a:t>Distributor/ Reseller</a:t>
              </a:r>
            </a:p>
          </p:txBody>
        </p:sp>
        <p:grpSp>
          <p:nvGrpSpPr>
            <p:cNvPr id="7" name="Group 6"/>
            <p:cNvGrpSpPr/>
            <p:nvPr/>
          </p:nvGrpSpPr>
          <p:grpSpPr>
            <a:xfrm>
              <a:off x="2342702" y="1165335"/>
              <a:ext cx="816871" cy="561440"/>
              <a:chOff x="2759287" y="1817859"/>
              <a:chExt cx="816871" cy="561440"/>
            </a:xfrm>
          </p:grpSpPr>
          <p:sp>
            <p:nvSpPr>
              <p:cNvPr id="98" name="Vertical Scroll 97"/>
              <p:cNvSpPr/>
              <p:nvPr/>
            </p:nvSpPr>
            <p:spPr>
              <a:xfrm>
                <a:off x="2759287" y="1817859"/>
                <a:ext cx="816871" cy="556621"/>
              </a:xfrm>
              <a:prstGeom prst="verticalScroll">
                <a:avLst>
                  <a:gd name="adj" fmla="val 16221"/>
                </a:avLst>
              </a:prstGeom>
              <a:solidFill>
                <a:schemeClr val="accent4"/>
              </a:solidFill>
              <a:ln>
                <a:solidFill>
                  <a:srgbClr val="FFC866"/>
                </a:solidFill>
              </a:ln>
            </p:spPr>
            <p:style>
              <a:lnRef idx="1">
                <a:schemeClr val="accent6"/>
              </a:lnRef>
              <a:fillRef idx="3">
                <a:schemeClr val="accent6"/>
              </a:fillRef>
              <a:effectRef idx="2">
                <a:schemeClr val="accent6"/>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675" dirty="0">
                  <a:solidFill>
                    <a:prstClr val="white"/>
                  </a:solidFill>
                </a:endParaRPr>
              </a:p>
            </p:txBody>
          </p:sp>
          <p:sp>
            <p:nvSpPr>
              <p:cNvPr id="99" name="Vertical Scroll 98"/>
              <p:cNvSpPr/>
              <p:nvPr/>
            </p:nvSpPr>
            <p:spPr>
              <a:xfrm>
                <a:off x="2891104" y="1956219"/>
                <a:ext cx="536819" cy="365792"/>
              </a:xfrm>
              <a:prstGeom prst="verticalScroll">
                <a:avLst>
                  <a:gd name="adj" fmla="val 16221"/>
                </a:avLst>
              </a:prstGeom>
              <a:solidFill>
                <a:schemeClr val="accent2"/>
              </a:solidFill>
              <a:ln>
                <a:solidFill>
                  <a:schemeClr val="accent1"/>
                </a:solidFill>
              </a:ln>
            </p:spPr>
            <p:style>
              <a:lnRef idx="1">
                <a:schemeClr val="accent6"/>
              </a:lnRef>
              <a:fillRef idx="3">
                <a:schemeClr val="accent6"/>
              </a:fillRef>
              <a:effectRef idx="2">
                <a:schemeClr val="accent6"/>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675" dirty="0">
                  <a:solidFill>
                    <a:prstClr val="white"/>
                  </a:solidFill>
                </a:endParaRPr>
              </a:p>
            </p:txBody>
          </p:sp>
          <p:sp>
            <p:nvSpPr>
              <p:cNvPr id="101" name="TextBox 100"/>
              <p:cNvSpPr txBox="1"/>
              <p:nvPr/>
            </p:nvSpPr>
            <p:spPr>
              <a:xfrm>
                <a:off x="2973755" y="2056134"/>
                <a:ext cx="370165" cy="323165"/>
              </a:xfrm>
              <a:prstGeom prst="rect">
                <a:avLst/>
              </a:prstGeom>
              <a:noFill/>
            </p:spPr>
            <p:txBody>
              <a:bodyPr vert="horz" wrap="square" lIns="0" tIns="0" rIns="0" bIns="0" rtlCol="0">
                <a:spAutoFit/>
              </a:bodyPr>
              <a:lstStyle/>
              <a:p>
                <a:pPr algn="ctr"/>
                <a:r>
                  <a:rPr lang="en-US" sz="700" dirty="0" smtClean="0">
                    <a:solidFill>
                      <a:prstClr val="white"/>
                    </a:solidFill>
                  </a:rPr>
                  <a:t>Owner A</a:t>
                </a:r>
              </a:p>
              <a:p>
                <a:pPr algn="ctr"/>
                <a:r>
                  <a:rPr lang="en-US" sz="700" dirty="0" smtClean="0">
                    <a:solidFill>
                      <a:prstClr val="white"/>
                    </a:solidFill>
                  </a:rPr>
                  <a:t>g=123</a:t>
                </a:r>
                <a:endParaRPr lang="en-US" sz="700" dirty="0">
                  <a:solidFill>
                    <a:prstClr val="white"/>
                  </a:solidFill>
                </a:endParaRPr>
              </a:p>
              <a:p>
                <a:pPr algn="ctr"/>
                <a:endParaRPr lang="en-US" sz="700" dirty="0" err="1" smtClean="0">
                  <a:solidFill>
                    <a:srgbClr val="003C71"/>
                  </a:solidFill>
                </a:endParaRPr>
              </a:p>
            </p:txBody>
          </p:sp>
        </p:grpSp>
      </p:grpSp>
      <p:grpSp>
        <p:nvGrpSpPr>
          <p:cNvPr id="18" name="Group 17"/>
          <p:cNvGrpSpPr/>
          <p:nvPr/>
        </p:nvGrpSpPr>
        <p:grpSpPr>
          <a:xfrm>
            <a:off x="0" y="933932"/>
            <a:ext cx="798027" cy="3848851"/>
            <a:chOff x="0" y="933932"/>
            <a:chExt cx="798027" cy="3848851"/>
          </a:xfrm>
        </p:grpSpPr>
        <p:grpSp>
          <p:nvGrpSpPr>
            <p:cNvPr id="17" name="Group 16"/>
            <p:cNvGrpSpPr/>
            <p:nvPr/>
          </p:nvGrpSpPr>
          <p:grpSpPr>
            <a:xfrm>
              <a:off x="0" y="933932"/>
              <a:ext cx="798027" cy="3826213"/>
              <a:chOff x="0" y="933932"/>
              <a:chExt cx="798027" cy="3826213"/>
            </a:xfrm>
          </p:grpSpPr>
          <p:sp>
            <p:nvSpPr>
              <p:cNvPr id="97" name="Rectangle 96"/>
              <p:cNvSpPr/>
              <p:nvPr/>
            </p:nvSpPr>
            <p:spPr>
              <a:xfrm>
                <a:off x="0" y="933932"/>
                <a:ext cx="798027" cy="382621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75" name="Picture 74" descr="brownfield02.png"/>
              <p:cNvPicPr>
                <a:picLocks noChangeAspect="1"/>
              </p:cNvPicPr>
              <p:nvPr/>
            </p:nvPicPr>
            <p:blipFill>
              <a:blip r:embed="rId9" cstate="print">
                <a:biLevel thresh="50000"/>
                <a:extLst>
                  <a:ext uri="{28A0092B-C50C-407E-A947-70E740481C1C}">
                    <a14:useLocalDpi xmlns:a14="http://schemas.microsoft.com/office/drawing/2010/main" val="0"/>
                  </a:ext>
                </a:extLst>
              </a:blip>
              <a:stretch>
                <a:fillRect/>
              </a:stretch>
            </p:blipFill>
            <p:spPr>
              <a:xfrm>
                <a:off x="209591" y="2156547"/>
                <a:ext cx="407205" cy="407205"/>
              </a:xfrm>
              <a:prstGeom prst="rect">
                <a:avLst/>
              </a:prstGeom>
            </p:spPr>
          </p:pic>
          <p:sp>
            <p:nvSpPr>
              <p:cNvPr id="80" name="TextBox 79"/>
              <p:cNvSpPr txBox="1"/>
              <p:nvPr/>
            </p:nvSpPr>
            <p:spPr>
              <a:xfrm>
                <a:off x="234383" y="2757077"/>
                <a:ext cx="426399" cy="380873"/>
              </a:xfrm>
              <a:prstGeom prst="rect">
                <a:avLst/>
              </a:prstGeom>
              <a:noFill/>
            </p:spPr>
            <p:txBody>
              <a:bodyPr vert="horz" wrap="none" lIns="0" tIns="0" rIns="0" bIns="0" rtlCol="0">
                <a:spAutoFit/>
              </a:bodyPr>
              <a:lstStyle/>
              <a:p>
                <a:pPr defTabSz="685681"/>
                <a:r>
                  <a:rPr lang="en-US" sz="825" b="1" dirty="0" smtClean="0">
                    <a:solidFill>
                      <a:srgbClr val="003C71"/>
                    </a:solidFill>
                  </a:rPr>
                  <a:t>Silicon </a:t>
                </a:r>
              </a:p>
              <a:p>
                <a:pPr defTabSz="685681"/>
                <a:r>
                  <a:rPr lang="en-US" sz="825" b="1" dirty="0" smtClean="0">
                    <a:solidFill>
                      <a:srgbClr val="003C71"/>
                    </a:solidFill>
                  </a:rPr>
                  <a:t>Provider</a:t>
                </a:r>
              </a:p>
              <a:p>
                <a:pPr defTabSz="685681"/>
                <a:r>
                  <a:rPr lang="en-US" sz="825" b="1" dirty="0" smtClean="0">
                    <a:solidFill>
                      <a:srgbClr val="003C71"/>
                    </a:solidFill>
                  </a:rPr>
                  <a:t>TEE</a:t>
                </a:r>
                <a:endParaRPr lang="en-US" sz="825" b="1" dirty="0">
                  <a:solidFill>
                    <a:srgbClr val="003C71"/>
                  </a:solidFill>
                </a:endParaRPr>
              </a:p>
            </p:txBody>
          </p:sp>
        </p:grpSp>
        <p:cxnSp>
          <p:nvCxnSpPr>
            <p:cNvPr id="102" name="Straight Connector 101"/>
            <p:cNvCxnSpPr/>
            <p:nvPr/>
          </p:nvCxnSpPr>
          <p:spPr>
            <a:xfrm>
              <a:off x="789930" y="937359"/>
              <a:ext cx="2732" cy="3845424"/>
            </a:xfrm>
            <a:prstGeom prst="line">
              <a:avLst/>
            </a:prstGeom>
            <a:ln w="19050">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22" name="Group 21"/>
          <p:cNvGrpSpPr/>
          <p:nvPr/>
        </p:nvGrpSpPr>
        <p:grpSpPr>
          <a:xfrm>
            <a:off x="798027" y="927775"/>
            <a:ext cx="1146058" cy="3845424"/>
            <a:chOff x="798027" y="927775"/>
            <a:chExt cx="1146058" cy="3845424"/>
          </a:xfrm>
        </p:grpSpPr>
        <p:sp>
          <p:nvSpPr>
            <p:cNvPr id="114" name="Rectangle 113"/>
            <p:cNvSpPr/>
            <p:nvPr/>
          </p:nvSpPr>
          <p:spPr>
            <a:xfrm>
              <a:off x="798027" y="929532"/>
              <a:ext cx="1144618" cy="38262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cxnSp>
          <p:nvCxnSpPr>
            <p:cNvPr id="36" name="Straight Connector 35"/>
            <p:cNvCxnSpPr/>
            <p:nvPr/>
          </p:nvCxnSpPr>
          <p:spPr>
            <a:xfrm>
              <a:off x="1941353" y="927775"/>
              <a:ext cx="2732" cy="3845424"/>
            </a:xfrm>
            <a:prstGeom prst="line">
              <a:avLst/>
            </a:prstGeom>
            <a:ln w="19050">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pic>
          <p:nvPicPr>
            <p:cNvPr id="72" name="Picture 71" descr="greenfield_02.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8167" y="2072799"/>
              <a:ext cx="650040" cy="652117"/>
            </a:xfrm>
            <a:prstGeom prst="rect">
              <a:avLst/>
            </a:prstGeom>
          </p:spPr>
        </p:pic>
        <p:sp>
          <p:nvSpPr>
            <p:cNvPr id="74" name="TextBox 73"/>
            <p:cNvSpPr txBox="1"/>
            <p:nvPr/>
          </p:nvSpPr>
          <p:spPr>
            <a:xfrm>
              <a:off x="1079423" y="2757077"/>
              <a:ext cx="697307" cy="253916"/>
            </a:xfrm>
            <a:prstGeom prst="rect">
              <a:avLst/>
            </a:prstGeom>
            <a:noFill/>
          </p:spPr>
          <p:txBody>
            <a:bodyPr vert="horz" wrap="none" lIns="0" tIns="0" rIns="0" bIns="0" rtlCol="0">
              <a:spAutoFit/>
            </a:bodyPr>
            <a:lstStyle/>
            <a:p>
              <a:pPr defTabSz="685681"/>
              <a:r>
                <a:rPr lang="en-US" sz="825" b="1" dirty="0" smtClean="0">
                  <a:solidFill>
                    <a:srgbClr val="003C71"/>
                  </a:solidFill>
                </a:rPr>
                <a:t>OEM/ODM </a:t>
              </a:r>
            </a:p>
            <a:p>
              <a:pPr defTabSz="685681"/>
              <a:r>
                <a:rPr lang="en-US" sz="825" b="1" dirty="0" smtClean="0">
                  <a:solidFill>
                    <a:srgbClr val="003C71"/>
                  </a:solidFill>
                </a:rPr>
                <a:t>Board/Device </a:t>
              </a:r>
              <a:endParaRPr lang="en-US" sz="825" b="1" dirty="0">
                <a:solidFill>
                  <a:srgbClr val="003C71"/>
                </a:solidFill>
              </a:endParaRPr>
            </a:p>
          </p:txBody>
        </p:sp>
        <p:sp>
          <p:nvSpPr>
            <p:cNvPr id="115" name="Vertical Scroll 114"/>
            <p:cNvSpPr/>
            <p:nvPr/>
          </p:nvSpPr>
          <p:spPr>
            <a:xfrm>
              <a:off x="1154486" y="1238027"/>
              <a:ext cx="536819" cy="365792"/>
            </a:xfrm>
            <a:prstGeom prst="verticalScroll">
              <a:avLst>
                <a:gd name="adj" fmla="val 16221"/>
              </a:avLst>
            </a:prstGeom>
            <a:solidFill>
              <a:schemeClr val="accent2"/>
            </a:solidFill>
            <a:ln>
              <a:solidFill>
                <a:schemeClr val="accent1"/>
              </a:solidFill>
            </a:ln>
          </p:spPr>
          <p:style>
            <a:lnRef idx="1">
              <a:schemeClr val="accent6"/>
            </a:lnRef>
            <a:fillRef idx="3">
              <a:schemeClr val="accent6"/>
            </a:fillRef>
            <a:effectRef idx="2">
              <a:schemeClr val="accent6"/>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675" dirty="0">
                <a:solidFill>
                  <a:prstClr val="white"/>
                </a:solidFill>
              </a:endParaRPr>
            </a:p>
          </p:txBody>
        </p:sp>
        <p:sp>
          <p:nvSpPr>
            <p:cNvPr id="89" name="TextBox 88"/>
            <p:cNvSpPr txBox="1"/>
            <p:nvPr/>
          </p:nvSpPr>
          <p:spPr>
            <a:xfrm>
              <a:off x="1236520" y="1362219"/>
              <a:ext cx="370165" cy="323165"/>
            </a:xfrm>
            <a:prstGeom prst="rect">
              <a:avLst/>
            </a:prstGeom>
            <a:noFill/>
          </p:spPr>
          <p:txBody>
            <a:bodyPr vert="horz" wrap="square" lIns="0" tIns="0" rIns="0" bIns="0" rtlCol="0">
              <a:spAutoFit/>
            </a:bodyPr>
            <a:lstStyle/>
            <a:p>
              <a:pPr algn="ctr"/>
              <a:r>
                <a:rPr lang="en-US" sz="700" dirty="0" smtClean="0">
                  <a:solidFill>
                    <a:prstClr val="white"/>
                  </a:solidFill>
                </a:rPr>
                <a:t>Owner A</a:t>
              </a:r>
            </a:p>
            <a:p>
              <a:pPr algn="ctr"/>
              <a:r>
                <a:rPr lang="en-US" sz="700" dirty="0" smtClean="0">
                  <a:solidFill>
                    <a:prstClr val="white"/>
                  </a:solidFill>
                </a:rPr>
                <a:t>g=123</a:t>
              </a:r>
              <a:endParaRPr lang="en-US" sz="700" dirty="0">
                <a:solidFill>
                  <a:prstClr val="white"/>
                </a:solidFill>
              </a:endParaRPr>
            </a:p>
            <a:p>
              <a:pPr algn="ctr"/>
              <a:endParaRPr lang="en-US" sz="700" dirty="0" err="1" smtClean="0">
                <a:solidFill>
                  <a:srgbClr val="003C71"/>
                </a:solidFill>
              </a:endParaRPr>
            </a:p>
          </p:txBody>
        </p:sp>
        <p:sp>
          <p:nvSpPr>
            <p:cNvPr id="1032" name="TextBox 1031"/>
            <p:cNvSpPr txBox="1"/>
            <p:nvPr/>
          </p:nvSpPr>
          <p:spPr>
            <a:xfrm>
              <a:off x="951161" y="3631677"/>
              <a:ext cx="805402" cy="152386"/>
            </a:xfrm>
            <a:prstGeom prst="rect">
              <a:avLst/>
            </a:prstGeom>
            <a:solidFill>
              <a:srgbClr val="73B100"/>
            </a:solidFill>
            <a:ln>
              <a:noFill/>
            </a:ln>
          </p:spPr>
          <p:style>
            <a:lnRef idx="1">
              <a:schemeClr val="accent5"/>
            </a:lnRef>
            <a:fillRef idx="3">
              <a:schemeClr val="accent5"/>
            </a:fillRef>
            <a:effectRef idx="2">
              <a:schemeClr val="accent5"/>
            </a:effectRef>
            <a:fontRef idx="minor">
              <a:schemeClr val="lt1"/>
            </a:fontRef>
          </p:style>
          <p:txBody>
            <a:bodyPr vert="horz" wrap="square" lIns="0" tIns="0" rIns="0" bIns="0" rtlCol="0">
              <a:noAutofit/>
            </a:bodyPr>
            <a:lstStyle/>
            <a:p>
              <a:pPr algn="ctr" defTabSz="685681"/>
              <a:r>
                <a:rPr lang="en-US" sz="1100" dirty="0" smtClean="0">
                  <a:solidFill>
                    <a:srgbClr val="FFFFFF"/>
                  </a:solidFill>
                </a:rPr>
                <a:t> </a:t>
              </a:r>
              <a:r>
                <a:rPr lang="en-US" sz="1000" dirty="0" smtClean="0">
                  <a:solidFill>
                    <a:srgbClr val="FFFFFF"/>
                  </a:solidFill>
                </a:rPr>
                <a:t>GUID </a:t>
              </a:r>
              <a:r>
                <a:rPr lang="en-US" sz="1100" dirty="0" smtClean="0">
                  <a:solidFill>
                    <a:srgbClr val="FFFFFF"/>
                  </a:solidFill>
                </a:rPr>
                <a:t>123</a:t>
              </a:r>
              <a:endParaRPr lang="en-US" sz="1100" dirty="0">
                <a:solidFill>
                  <a:srgbClr val="FFFFFF"/>
                </a:solidFill>
              </a:endParaRPr>
            </a:p>
          </p:txBody>
        </p:sp>
      </p:grpSp>
      <p:sp>
        <p:nvSpPr>
          <p:cNvPr id="3" name="Title 2"/>
          <p:cNvSpPr>
            <a:spLocks noGrp="1"/>
          </p:cNvSpPr>
          <p:nvPr>
            <p:ph type="title"/>
          </p:nvPr>
        </p:nvSpPr>
        <p:spPr>
          <a:xfrm>
            <a:off x="234383" y="138348"/>
            <a:ext cx="8228012" cy="868680"/>
          </a:xfrm>
        </p:spPr>
        <p:txBody>
          <a:bodyPr/>
          <a:lstStyle/>
          <a:p>
            <a:r>
              <a:rPr lang="en-US" dirty="0" smtClean="0"/>
              <a:t>Intel® SDO - Zero Touch Use Case Flow</a:t>
            </a:r>
            <a:endParaRPr lang="en-US" dirty="0"/>
          </a:p>
        </p:txBody>
      </p:sp>
      <p:cxnSp>
        <p:nvCxnSpPr>
          <p:cNvPr id="67" name="Straight Arrow Connector 66"/>
          <p:cNvCxnSpPr/>
          <p:nvPr/>
        </p:nvCxnSpPr>
        <p:spPr>
          <a:xfrm flipV="1">
            <a:off x="7120987" y="3051301"/>
            <a:ext cx="395391" cy="309274"/>
          </a:xfrm>
          <a:prstGeom prst="straightConnector1">
            <a:avLst/>
          </a:prstGeom>
          <a:ln w="19050" cmpd="sng">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cxnSp>
      <p:sp>
        <p:nvSpPr>
          <p:cNvPr id="1034" name="Rounded Rectangular Callout 1033"/>
          <p:cNvSpPr/>
          <p:nvPr/>
        </p:nvSpPr>
        <p:spPr>
          <a:xfrm>
            <a:off x="7634445" y="3406981"/>
            <a:ext cx="1355713" cy="560904"/>
          </a:xfrm>
          <a:prstGeom prst="wedgeRoundRectCallout">
            <a:avLst>
              <a:gd name="adj1" fmla="val -78013"/>
              <a:gd name="adj2" fmla="val -66616"/>
              <a:gd name="adj3" fmla="val 1666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681"/>
            <a:r>
              <a:rPr lang="en-US" sz="900" dirty="0">
                <a:solidFill>
                  <a:srgbClr val="003C71"/>
                </a:solidFill>
              </a:rPr>
              <a:t>Hi, I am </a:t>
            </a:r>
            <a:r>
              <a:rPr lang="en-US" sz="900" dirty="0" smtClean="0">
                <a:solidFill>
                  <a:srgbClr val="003C71"/>
                </a:solidFill>
              </a:rPr>
              <a:t>123</a:t>
            </a:r>
            <a:r>
              <a:rPr lang="en-US" sz="900" dirty="0">
                <a:solidFill>
                  <a:srgbClr val="003C71"/>
                </a:solidFill>
              </a:rPr>
              <a:t>. Where is my management </a:t>
            </a:r>
            <a:r>
              <a:rPr lang="en-US" sz="900" dirty="0" smtClean="0">
                <a:solidFill>
                  <a:srgbClr val="003C71"/>
                </a:solidFill>
              </a:rPr>
              <a:t>service?</a:t>
            </a:r>
            <a:endParaRPr lang="en-US" sz="900" dirty="0">
              <a:solidFill>
                <a:srgbClr val="003C71"/>
              </a:solidFill>
            </a:endParaRPr>
          </a:p>
        </p:txBody>
      </p:sp>
      <p:grpSp>
        <p:nvGrpSpPr>
          <p:cNvPr id="35" name="Group 34"/>
          <p:cNvGrpSpPr/>
          <p:nvPr/>
        </p:nvGrpSpPr>
        <p:grpSpPr>
          <a:xfrm>
            <a:off x="3081495" y="1419926"/>
            <a:ext cx="733751" cy="2655951"/>
            <a:chOff x="3081495" y="1419926"/>
            <a:chExt cx="733751" cy="2655951"/>
          </a:xfrm>
        </p:grpSpPr>
        <p:cxnSp>
          <p:nvCxnSpPr>
            <p:cNvPr id="40" name="Straight Arrow Connector 39"/>
            <p:cNvCxnSpPr/>
            <p:nvPr/>
          </p:nvCxnSpPr>
          <p:spPr>
            <a:xfrm flipV="1">
              <a:off x="3081495" y="1419926"/>
              <a:ext cx="640235" cy="4856"/>
            </a:xfrm>
            <a:prstGeom prst="straightConnector1">
              <a:avLst/>
            </a:prstGeom>
            <a:ln w="19050" cmpd="sng">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flipV="1">
              <a:off x="3110987" y="4071021"/>
              <a:ext cx="704259" cy="4856"/>
            </a:xfrm>
            <a:prstGeom prst="straightConnector1">
              <a:avLst/>
            </a:prstGeom>
            <a:ln w="19050" cmpd="sng">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cxnSp>
      </p:grpSp>
      <p:grpSp>
        <p:nvGrpSpPr>
          <p:cNvPr id="48" name="Group 47"/>
          <p:cNvGrpSpPr/>
          <p:nvPr/>
        </p:nvGrpSpPr>
        <p:grpSpPr>
          <a:xfrm>
            <a:off x="4849547" y="1423702"/>
            <a:ext cx="1428509" cy="2668989"/>
            <a:chOff x="4849547" y="1423702"/>
            <a:chExt cx="1428509" cy="2668989"/>
          </a:xfrm>
        </p:grpSpPr>
        <p:cxnSp>
          <p:nvCxnSpPr>
            <p:cNvPr id="51" name="Straight Arrow Connector 50"/>
            <p:cNvCxnSpPr/>
            <p:nvPr/>
          </p:nvCxnSpPr>
          <p:spPr>
            <a:xfrm flipV="1">
              <a:off x="4860721" y="1423702"/>
              <a:ext cx="640235" cy="4856"/>
            </a:xfrm>
            <a:prstGeom prst="straightConnector1">
              <a:avLst/>
            </a:prstGeom>
            <a:ln w="19050" cmpd="sng">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V="1">
              <a:off x="4849547" y="4088972"/>
              <a:ext cx="1428509" cy="3719"/>
            </a:xfrm>
            <a:prstGeom prst="straightConnector1">
              <a:avLst/>
            </a:prstGeom>
            <a:ln w="19050" cmpd="sng">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cxnSp>
      </p:grpSp>
      <p:cxnSp>
        <p:nvCxnSpPr>
          <p:cNvPr id="95" name="Straight Arrow Connector 94"/>
          <p:cNvCxnSpPr/>
          <p:nvPr/>
        </p:nvCxnSpPr>
        <p:spPr>
          <a:xfrm flipH="1">
            <a:off x="6969833" y="2884035"/>
            <a:ext cx="435485" cy="329837"/>
          </a:xfrm>
          <a:prstGeom prst="straightConnector1">
            <a:avLst/>
          </a:prstGeom>
          <a:ln w="19050" cmpd="sng">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cxnSp>
      <p:sp>
        <p:nvSpPr>
          <p:cNvPr id="42" name="Freeform 41"/>
          <p:cNvSpPr/>
          <p:nvPr/>
        </p:nvSpPr>
        <p:spPr>
          <a:xfrm>
            <a:off x="5485537" y="1754967"/>
            <a:ext cx="1072767" cy="2158744"/>
          </a:xfrm>
          <a:custGeom>
            <a:avLst/>
            <a:gdLst>
              <a:gd name="connsiteX0" fmla="*/ 211006 w 1072767"/>
              <a:gd name="connsiteY0" fmla="*/ 0 h 2158744"/>
              <a:gd name="connsiteX1" fmla="*/ 51980 w 1072767"/>
              <a:gd name="connsiteY1" fmla="*/ 1056388 h 2158744"/>
              <a:gd name="connsiteX2" fmla="*/ 1006136 w 1072767"/>
              <a:gd name="connsiteY2" fmla="*/ 2090058 h 2158744"/>
              <a:gd name="connsiteX3" fmla="*/ 960700 w 1072767"/>
              <a:gd name="connsiteY3" fmla="*/ 2067340 h 2158744"/>
              <a:gd name="connsiteX4" fmla="*/ 1062931 w 1072767"/>
              <a:gd name="connsiteY4" fmla="*/ 2112776 h 2158744"/>
              <a:gd name="connsiteX5" fmla="*/ 1062931 w 1072767"/>
              <a:gd name="connsiteY5" fmla="*/ 1573223 h 2158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2767" h="2158744">
                <a:moveTo>
                  <a:pt x="211006" y="0"/>
                </a:moveTo>
                <a:cubicBezTo>
                  <a:pt x="65232" y="354022"/>
                  <a:pt x="-80542" y="708045"/>
                  <a:pt x="51980" y="1056388"/>
                </a:cubicBezTo>
                <a:cubicBezTo>
                  <a:pt x="184502" y="1404731"/>
                  <a:pt x="854683" y="1921566"/>
                  <a:pt x="1006136" y="2090058"/>
                </a:cubicBezTo>
                <a:cubicBezTo>
                  <a:pt x="1157589" y="2258550"/>
                  <a:pt x="951234" y="2063554"/>
                  <a:pt x="960700" y="2067340"/>
                </a:cubicBezTo>
                <a:cubicBezTo>
                  <a:pt x="970166" y="2071126"/>
                  <a:pt x="1045893" y="2195129"/>
                  <a:pt x="1062931" y="2112776"/>
                </a:cubicBezTo>
                <a:cubicBezTo>
                  <a:pt x="1079969" y="2030423"/>
                  <a:pt x="1071450" y="1801823"/>
                  <a:pt x="1062931" y="1573223"/>
                </a:cubicBezTo>
              </a:path>
            </a:pathLst>
          </a:cu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681"/>
            <a:endParaRPr lang="en-US" sz="1900">
              <a:solidFill>
                <a:prstClr val="white"/>
              </a:solidFill>
            </a:endParaRPr>
          </a:p>
        </p:txBody>
      </p:sp>
      <p:sp>
        <p:nvSpPr>
          <p:cNvPr id="45" name="Arc 44"/>
          <p:cNvSpPr/>
          <p:nvPr/>
        </p:nvSpPr>
        <p:spPr>
          <a:xfrm rot="1424286" flipH="1" flipV="1">
            <a:off x="5620422" y="805543"/>
            <a:ext cx="3124277" cy="3288789"/>
          </a:xfrm>
          <a:prstGeom prst="arc">
            <a:avLst/>
          </a:prstGeom>
          <a:ln w="19050" cmpd="sng">
            <a:solidFill>
              <a:schemeClr val="tx2"/>
            </a:solidFill>
            <a:headEnd type="none" w="lg" len="lg"/>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685681"/>
            <a:endParaRPr lang="en-US" sz="1900">
              <a:solidFill>
                <a:prstClr val="black"/>
              </a:solidFill>
            </a:endParaRPr>
          </a:p>
        </p:txBody>
      </p:sp>
      <p:sp>
        <p:nvSpPr>
          <p:cNvPr id="84" name="Rounded Rectangular Callout 83"/>
          <p:cNvSpPr/>
          <p:nvPr/>
        </p:nvSpPr>
        <p:spPr>
          <a:xfrm>
            <a:off x="5772359" y="2722942"/>
            <a:ext cx="1132569" cy="552112"/>
          </a:xfrm>
          <a:prstGeom prst="wedgeRoundRectCallout">
            <a:avLst>
              <a:gd name="adj1" fmla="val 33396"/>
              <a:gd name="adj2" fmla="val 111401"/>
              <a:gd name="adj3" fmla="val 1666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681"/>
            <a:r>
              <a:rPr lang="en-US" sz="900" dirty="0" smtClean="0">
                <a:solidFill>
                  <a:srgbClr val="003C71"/>
                </a:solidFill>
              </a:rPr>
              <a:t>Here is my EPID signature, Device GUID=123</a:t>
            </a:r>
            <a:endParaRPr lang="en-US" sz="900" dirty="0">
              <a:solidFill>
                <a:srgbClr val="003C71"/>
              </a:solidFill>
            </a:endParaRPr>
          </a:p>
        </p:txBody>
      </p:sp>
      <p:cxnSp>
        <p:nvCxnSpPr>
          <p:cNvPr id="56" name="Straight Arrow Connector 55"/>
          <p:cNvCxnSpPr/>
          <p:nvPr/>
        </p:nvCxnSpPr>
        <p:spPr>
          <a:xfrm>
            <a:off x="7210812" y="1728247"/>
            <a:ext cx="505091" cy="447343"/>
          </a:xfrm>
          <a:prstGeom prst="straightConnector1">
            <a:avLst/>
          </a:prstGeom>
          <a:solidFill>
            <a:srgbClr val="FFFFFF"/>
          </a:solidFill>
          <a:ln w="19050" cmpd="sng">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436877" y="1840782"/>
            <a:ext cx="0" cy="270809"/>
          </a:xfrm>
          <a:prstGeom prst="straightConnector1">
            <a:avLst/>
          </a:prstGeom>
          <a:ln w="19050" cmpd="sng">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cxnSp>
      <p:grpSp>
        <p:nvGrpSpPr>
          <p:cNvPr id="12" name="Group 11"/>
          <p:cNvGrpSpPr/>
          <p:nvPr/>
        </p:nvGrpSpPr>
        <p:grpSpPr>
          <a:xfrm>
            <a:off x="140645" y="1266686"/>
            <a:ext cx="592463" cy="592463"/>
            <a:chOff x="140645" y="1266686"/>
            <a:chExt cx="592463" cy="592463"/>
          </a:xfrm>
        </p:grpSpPr>
        <p:sp>
          <p:nvSpPr>
            <p:cNvPr id="117" name="Oval 116"/>
            <p:cNvSpPr/>
            <p:nvPr/>
          </p:nvSpPr>
          <p:spPr>
            <a:xfrm>
              <a:off x="140645" y="1266686"/>
              <a:ext cx="592463" cy="592463"/>
            </a:xfrm>
            <a:prstGeom prst="ellipse">
              <a:avLst/>
            </a:prstGeom>
            <a:solidFill>
              <a:schemeClr val="bg1"/>
            </a:solidFill>
            <a:ln w="285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79" name="TextBox 78"/>
            <p:cNvSpPr txBox="1"/>
            <p:nvPr/>
          </p:nvSpPr>
          <p:spPr>
            <a:xfrm>
              <a:off x="261715" y="1356501"/>
              <a:ext cx="367088" cy="253916"/>
            </a:xfrm>
            <a:prstGeom prst="rect">
              <a:avLst/>
            </a:prstGeom>
            <a:noFill/>
          </p:spPr>
          <p:txBody>
            <a:bodyPr vert="horz" wrap="none" lIns="0" tIns="0" rIns="0" bIns="0" rtlCol="0">
              <a:spAutoFit/>
            </a:bodyPr>
            <a:lstStyle/>
            <a:p>
              <a:pPr algn="ctr" defTabSz="685681"/>
              <a:r>
                <a:rPr lang="en-US" sz="825" dirty="0" smtClean="0">
                  <a:solidFill>
                    <a:srgbClr val="003C71"/>
                  </a:solidFill>
                </a:rPr>
                <a:t>EPID </a:t>
              </a:r>
            </a:p>
            <a:p>
              <a:pPr algn="ctr" defTabSz="685681"/>
              <a:r>
                <a:rPr lang="en-US" sz="825" dirty="0" smtClean="0">
                  <a:solidFill>
                    <a:srgbClr val="003C71"/>
                  </a:solidFill>
                </a:rPr>
                <a:t>Identity</a:t>
              </a:r>
              <a:endParaRPr lang="en-US" sz="825" dirty="0">
                <a:solidFill>
                  <a:srgbClr val="003C71"/>
                </a:solidFill>
              </a:endParaRPr>
            </a:p>
          </p:txBody>
        </p:sp>
      </p:grpSp>
      <p:sp>
        <p:nvSpPr>
          <p:cNvPr id="100" name="Rounded Rectangular Callout 99"/>
          <p:cNvSpPr/>
          <p:nvPr/>
        </p:nvSpPr>
        <p:spPr>
          <a:xfrm>
            <a:off x="7943782" y="3003370"/>
            <a:ext cx="1132464" cy="294587"/>
          </a:xfrm>
          <a:prstGeom prst="wedgeRoundRectCallout">
            <a:avLst>
              <a:gd name="adj1" fmla="val -95316"/>
              <a:gd name="adj2" fmla="val -75553"/>
              <a:gd name="adj3" fmla="val 1666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681"/>
            <a:r>
              <a:rPr lang="en-US" sz="900" dirty="0" smtClean="0">
                <a:solidFill>
                  <a:srgbClr val="003C71"/>
                </a:solidFill>
              </a:rPr>
              <a:t>Try 11.11.11.11</a:t>
            </a:r>
            <a:r>
              <a:rPr lang="en-US" sz="900" dirty="0">
                <a:solidFill>
                  <a:srgbClr val="003C71"/>
                </a:solidFill>
              </a:rPr>
              <a:t>. </a:t>
            </a:r>
          </a:p>
        </p:txBody>
      </p:sp>
      <p:grpSp>
        <p:nvGrpSpPr>
          <p:cNvPr id="26" name="Group 25"/>
          <p:cNvGrpSpPr/>
          <p:nvPr/>
        </p:nvGrpSpPr>
        <p:grpSpPr>
          <a:xfrm>
            <a:off x="1504091" y="1437683"/>
            <a:ext cx="771278" cy="2633338"/>
            <a:chOff x="1504091" y="1437683"/>
            <a:chExt cx="771278" cy="2633338"/>
          </a:xfrm>
        </p:grpSpPr>
        <p:cxnSp>
          <p:nvCxnSpPr>
            <p:cNvPr id="90" name="Straight Arrow Connector 89"/>
            <p:cNvCxnSpPr/>
            <p:nvPr/>
          </p:nvCxnSpPr>
          <p:spPr>
            <a:xfrm flipV="1">
              <a:off x="1504091" y="4066165"/>
              <a:ext cx="704259" cy="4856"/>
            </a:xfrm>
            <a:prstGeom prst="straightConnector1">
              <a:avLst/>
            </a:prstGeom>
            <a:ln w="19050" cmpd="sng">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V="1">
              <a:off x="1635134" y="1437683"/>
              <a:ext cx="640235" cy="4856"/>
            </a:xfrm>
            <a:prstGeom prst="straightConnector1">
              <a:avLst/>
            </a:prstGeom>
            <a:ln w="19050" cmpd="sng">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cxnSp>
      </p:grpSp>
      <p:sp>
        <p:nvSpPr>
          <p:cNvPr id="6" name="TextBox 5"/>
          <p:cNvSpPr txBox="1"/>
          <p:nvPr/>
        </p:nvSpPr>
        <p:spPr>
          <a:xfrm>
            <a:off x="2614321" y="1146222"/>
            <a:ext cx="454168" cy="107722"/>
          </a:xfrm>
          <a:prstGeom prst="rect">
            <a:avLst/>
          </a:prstGeom>
          <a:noFill/>
        </p:spPr>
        <p:txBody>
          <a:bodyPr vert="horz" wrap="square" lIns="0" tIns="0" rIns="0" bIns="0" rtlCol="0">
            <a:spAutoFit/>
          </a:bodyPr>
          <a:lstStyle/>
          <a:p>
            <a:r>
              <a:rPr lang="en-US" sz="700" dirty="0" smtClean="0">
                <a:solidFill>
                  <a:prstClr val="white"/>
                </a:solidFill>
              </a:rPr>
              <a:t>Owner B</a:t>
            </a:r>
          </a:p>
        </p:txBody>
      </p:sp>
      <p:cxnSp>
        <p:nvCxnSpPr>
          <p:cNvPr id="73" name="Straight Arrow Connector 72"/>
          <p:cNvCxnSpPr/>
          <p:nvPr/>
        </p:nvCxnSpPr>
        <p:spPr>
          <a:xfrm flipV="1">
            <a:off x="616796" y="2361200"/>
            <a:ext cx="336317" cy="1103"/>
          </a:xfrm>
          <a:prstGeom prst="straightConnector1">
            <a:avLst/>
          </a:prstGeom>
          <a:ln w="19050" cmpd="sng">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cxnSp>
      <p:sp>
        <p:nvSpPr>
          <p:cNvPr id="1045" name="Rectangle 1044"/>
          <p:cNvSpPr/>
          <p:nvPr/>
        </p:nvSpPr>
        <p:spPr>
          <a:xfrm>
            <a:off x="556986" y="1654179"/>
            <a:ext cx="915086" cy="461665"/>
          </a:xfrm>
          <a:prstGeom prst="rect">
            <a:avLst/>
          </a:prstGeom>
        </p:spPr>
        <p:txBody>
          <a:bodyPr wrap="square">
            <a:spAutoFit/>
          </a:bodyPr>
          <a:lstStyle/>
          <a:p>
            <a:pPr algn="r" defTabSz="685681"/>
            <a:r>
              <a:rPr lang="en-US" sz="800" dirty="0">
                <a:solidFill>
                  <a:srgbClr val="003C71"/>
                </a:solidFill>
              </a:rPr>
              <a:t>GUID, </a:t>
            </a:r>
            <a:r>
              <a:rPr lang="en-US" sz="800" dirty="0" smtClean="0">
                <a:solidFill>
                  <a:srgbClr val="003C71"/>
                </a:solidFill>
              </a:rPr>
              <a:t>ZT URL</a:t>
            </a:r>
            <a:endParaRPr lang="en-US" sz="800" dirty="0">
              <a:solidFill>
                <a:srgbClr val="003C71"/>
              </a:solidFill>
            </a:endParaRPr>
          </a:p>
          <a:p>
            <a:pPr algn="r" defTabSz="685681"/>
            <a:r>
              <a:rPr lang="en-US" sz="800" dirty="0">
                <a:solidFill>
                  <a:srgbClr val="003C71"/>
                </a:solidFill>
              </a:rPr>
              <a:t>Ownership Credential</a:t>
            </a:r>
          </a:p>
        </p:txBody>
      </p:sp>
      <p:grpSp>
        <p:nvGrpSpPr>
          <p:cNvPr id="25" name="Group 24"/>
          <p:cNvGrpSpPr/>
          <p:nvPr/>
        </p:nvGrpSpPr>
        <p:grpSpPr>
          <a:xfrm>
            <a:off x="1440722" y="1670912"/>
            <a:ext cx="0" cy="1861412"/>
            <a:chOff x="1440722" y="1670912"/>
            <a:chExt cx="0" cy="1861412"/>
          </a:xfrm>
        </p:grpSpPr>
        <p:cxnSp>
          <p:nvCxnSpPr>
            <p:cNvPr id="87" name="Straight Arrow Connector 86"/>
            <p:cNvCxnSpPr/>
            <p:nvPr/>
          </p:nvCxnSpPr>
          <p:spPr>
            <a:xfrm flipV="1">
              <a:off x="1440722" y="1670912"/>
              <a:ext cx="0" cy="396297"/>
            </a:xfrm>
            <a:prstGeom prst="straightConnector1">
              <a:avLst/>
            </a:prstGeom>
            <a:ln w="19050" cmpd="sng">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a:off x="1440722" y="3051301"/>
              <a:ext cx="0" cy="481023"/>
            </a:xfrm>
            <a:prstGeom prst="straightConnector1">
              <a:avLst/>
            </a:prstGeom>
            <a:ln w="19050" cmpd="sng">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cxnSp>
      </p:grpSp>
      <p:pic>
        <p:nvPicPr>
          <p:cNvPr id="69" name="Picture 68" descr="key_b.png"/>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49816" y="1587607"/>
            <a:ext cx="350768" cy="191414"/>
          </a:xfrm>
          <a:prstGeom prst="rect">
            <a:avLst/>
          </a:prstGeom>
        </p:spPr>
      </p:pic>
      <p:pic>
        <p:nvPicPr>
          <p:cNvPr id="11" name="Picture 10" descr="lightbulb.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100359" y="3760131"/>
            <a:ext cx="563386" cy="563386"/>
          </a:xfrm>
          <a:prstGeom prst="rect">
            <a:avLst/>
          </a:prstGeom>
        </p:spPr>
      </p:pic>
      <p:pic>
        <p:nvPicPr>
          <p:cNvPr id="107" name="Picture 106" descr="lightbulb.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672381" y="3496878"/>
            <a:ext cx="431702" cy="431702"/>
          </a:xfrm>
          <a:prstGeom prst="rect">
            <a:avLst/>
          </a:prstGeom>
        </p:spPr>
      </p:pic>
      <p:sp>
        <p:nvSpPr>
          <p:cNvPr id="106" name="Rounded Rectangular Callout 105"/>
          <p:cNvSpPr/>
          <p:nvPr/>
        </p:nvSpPr>
        <p:spPr>
          <a:xfrm>
            <a:off x="5698754" y="1987663"/>
            <a:ext cx="1469414" cy="591996"/>
          </a:xfrm>
          <a:prstGeom prst="wedgeRoundRectCallout">
            <a:avLst>
              <a:gd name="adj1" fmla="val -13119"/>
              <a:gd name="adj2" fmla="val -94288"/>
              <a:gd name="adj3" fmla="val 1666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681"/>
            <a:r>
              <a:rPr lang="en-US" sz="900" dirty="0" smtClean="0">
                <a:solidFill>
                  <a:srgbClr val="003C71"/>
                </a:solidFill>
              </a:rPr>
              <a:t>Here is my Ownership Proxy, I am Owner for GUID 123</a:t>
            </a:r>
            <a:endParaRPr lang="en-US" sz="900" dirty="0">
              <a:solidFill>
                <a:srgbClr val="003C71"/>
              </a:solidFill>
            </a:endParaRPr>
          </a:p>
        </p:txBody>
      </p:sp>
      <p:grpSp>
        <p:nvGrpSpPr>
          <p:cNvPr id="9" name="Group 8"/>
          <p:cNvGrpSpPr/>
          <p:nvPr/>
        </p:nvGrpSpPr>
        <p:grpSpPr>
          <a:xfrm>
            <a:off x="6480130" y="1584964"/>
            <a:ext cx="688038" cy="499321"/>
            <a:chOff x="6480130" y="1584964"/>
            <a:chExt cx="688038" cy="499321"/>
          </a:xfrm>
        </p:grpSpPr>
        <p:sp>
          <p:nvSpPr>
            <p:cNvPr id="110" name="Vertical Scroll 109"/>
            <p:cNvSpPr/>
            <p:nvPr/>
          </p:nvSpPr>
          <p:spPr>
            <a:xfrm>
              <a:off x="6480130" y="1584964"/>
              <a:ext cx="688038" cy="499321"/>
            </a:xfrm>
            <a:prstGeom prst="verticalScroll">
              <a:avLst>
                <a:gd name="adj" fmla="val 16221"/>
              </a:avLst>
            </a:prstGeom>
            <a:solidFill>
              <a:schemeClr val="accent6">
                <a:lumMod val="75000"/>
              </a:schemeClr>
            </a:solidFill>
            <a:ln>
              <a:solidFill>
                <a:schemeClr val="bg1">
                  <a:lumMod val="65000"/>
                </a:schemeClr>
              </a:solidFill>
            </a:ln>
          </p:spPr>
          <p:style>
            <a:lnRef idx="1">
              <a:schemeClr val="accent6"/>
            </a:lnRef>
            <a:fillRef idx="3">
              <a:schemeClr val="accent6"/>
            </a:fillRef>
            <a:effectRef idx="2">
              <a:schemeClr val="accent6"/>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675" dirty="0">
                <a:solidFill>
                  <a:prstClr val="white"/>
                </a:solidFill>
              </a:endParaRPr>
            </a:p>
          </p:txBody>
        </p:sp>
        <p:sp>
          <p:nvSpPr>
            <p:cNvPr id="111" name="Vertical Scroll 110"/>
            <p:cNvSpPr/>
            <p:nvPr/>
          </p:nvSpPr>
          <p:spPr>
            <a:xfrm>
              <a:off x="6527090" y="1630687"/>
              <a:ext cx="591131" cy="402801"/>
            </a:xfrm>
            <a:prstGeom prst="verticalScroll">
              <a:avLst>
                <a:gd name="adj" fmla="val 16221"/>
              </a:avLst>
            </a:prstGeom>
            <a:solidFill>
              <a:schemeClr val="bg1"/>
            </a:solidFill>
            <a:ln>
              <a:solidFill>
                <a:schemeClr val="bg1">
                  <a:lumMod val="65000"/>
                </a:schemeClr>
              </a:solidFill>
            </a:ln>
          </p:spPr>
          <p:style>
            <a:lnRef idx="1">
              <a:schemeClr val="accent6"/>
            </a:lnRef>
            <a:fillRef idx="3">
              <a:schemeClr val="accent6"/>
            </a:fillRef>
            <a:effectRef idx="2">
              <a:schemeClr val="accent6"/>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675" dirty="0">
                <a:solidFill>
                  <a:prstClr val="white"/>
                </a:solidFill>
              </a:endParaRPr>
            </a:p>
          </p:txBody>
        </p:sp>
        <p:sp>
          <p:nvSpPr>
            <p:cNvPr id="116" name="Vertical Scroll 115"/>
            <p:cNvSpPr/>
            <p:nvPr/>
          </p:nvSpPr>
          <p:spPr>
            <a:xfrm>
              <a:off x="6612667" y="1714900"/>
              <a:ext cx="422876" cy="288150"/>
            </a:xfrm>
            <a:prstGeom prst="verticalScroll">
              <a:avLst>
                <a:gd name="adj" fmla="val 16221"/>
              </a:avLst>
            </a:prstGeom>
            <a:solidFill>
              <a:schemeClr val="accent4"/>
            </a:solidFill>
            <a:ln>
              <a:solidFill>
                <a:schemeClr val="accent4">
                  <a:lumMod val="60000"/>
                  <a:lumOff val="40000"/>
                </a:schemeClr>
              </a:solidFill>
            </a:ln>
          </p:spPr>
          <p:style>
            <a:lnRef idx="1">
              <a:schemeClr val="accent6"/>
            </a:lnRef>
            <a:fillRef idx="3">
              <a:schemeClr val="accent6"/>
            </a:fillRef>
            <a:effectRef idx="2">
              <a:schemeClr val="accent6"/>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675" dirty="0">
                <a:solidFill>
                  <a:prstClr val="white"/>
                </a:solidFill>
              </a:endParaRPr>
            </a:p>
          </p:txBody>
        </p:sp>
        <p:sp>
          <p:nvSpPr>
            <p:cNvPr id="118" name="Vertical Scroll 117"/>
            <p:cNvSpPr/>
            <p:nvPr/>
          </p:nvSpPr>
          <p:spPr>
            <a:xfrm>
              <a:off x="6680906" y="1786526"/>
              <a:ext cx="277899" cy="189362"/>
            </a:xfrm>
            <a:prstGeom prst="verticalScroll">
              <a:avLst>
                <a:gd name="adj" fmla="val 16221"/>
              </a:avLst>
            </a:prstGeom>
            <a:solidFill>
              <a:schemeClr val="accent2"/>
            </a:solidFill>
            <a:ln>
              <a:solidFill>
                <a:schemeClr val="accent1"/>
              </a:solidFill>
            </a:ln>
          </p:spPr>
          <p:style>
            <a:lnRef idx="1">
              <a:schemeClr val="accent6"/>
            </a:lnRef>
            <a:fillRef idx="3">
              <a:schemeClr val="accent6"/>
            </a:fillRef>
            <a:effectRef idx="2">
              <a:schemeClr val="accent6"/>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675" dirty="0">
                <a:solidFill>
                  <a:prstClr val="white"/>
                </a:solidFill>
              </a:endParaRPr>
            </a:p>
          </p:txBody>
        </p:sp>
      </p:grpSp>
      <p:sp>
        <p:nvSpPr>
          <p:cNvPr id="119" name="Arc 118"/>
          <p:cNvSpPr/>
          <p:nvPr/>
        </p:nvSpPr>
        <p:spPr>
          <a:xfrm rot="1424286" flipH="1" flipV="1">
            <a:off x="5485281" y="891388"/>
            <a:ext cx="3124277" cy="3288789"/>
          </a:xfrm>
          <a:prstGeom prst="arc">
            <a:avLst/>
          </a:prstGeom>
          <a:ln w="19050" cmpd="sng">
            <a:solidFill>
              <a:schemeClr val="tx2"/>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685681"/>
            <a:endParaRPr lang="en-US" sz="1900">
              <a:solidFill>
                <a:prstClr val="black"/>
              </a:solidFill>
            </a:endParaRPr>
          </a:p>
        </p:txBody>
      </p:sp>
      <p:pic>
        <p:nvPicPr>
          <p:cNvPr id="125" name="Picture 124" descr="key_b.png"/>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460045" y="1609407"/>
            <a:ext cx="350768" cy="191414"/>
          </a:xfrm>
          <a:prstGeom prst="rect">
            <a:avLst/>
          </a:prstGeom>
          <a:noFill/>
        </p:spPr>
      </p:pic>
      <p:sp>
        <p:nvSpPr>
          <p:cNvPr id="20" name="TextBox 19"/>
          <p:cNvSpPr txBox="1"/>
          <p:nvPr/>
        </p:nvSpPr>
        <p:spPr>
          <a:xfrm>
            <a:off x="302279" y="765328"/>
            <a:ext cx="285335" cy="169277"/>
          </a:xfrm>
          <a:prstGeom prst="rect">
            <a:avLst/>
          </a:prstGeom>
          <a:noFill/>
        </p:spPr>
        <p:txBody>
          <a:bodyPr vert="horz" wrap="none" lIns="0" tIns="0" rIns="0" bIns="0" rtlCol="0">
            <a:spAutoFit/>
          </a:bodyPr>
          <a:lstStyle/>
          <a:p>
            <a:r>
              <a:rPr lang="en-US" sz="1100" dirty="0" smtClean="0">
                <a:solidFill>
                  <a:srgbClr val="003C71"/>
                </a:solidFill>
              </a:rPr>
              <a:t>(fab)</a:t>
            </a:r>
          </a:p>
        </p:txBody>
      </p:sp>
      <p:sp>
        <p:nvSpPr>
          <p:cNvPr id="126" name="TextBox 125"/>
          <p:cNvSpPr txBox="1"/>
          <p:nvPr/>
        </p:nvSpPr>
        <p:spPr>
          <a:xfrm>
            <a:off x="1270883" y="752631"/>
            <a:ext cx="153888" cy="169277"/>
          </a:xfrm>
          <a:prstGeom prst="rect">
            <a:avLst/>
          </a:prstGeom>
          <a:noFill/>
        </p:spPr>
        <p:txBody>
          <a:bodyPr vert="horz" wrap="none" lIns="0" tIns="0" rIns="0" bIns="0" rtlCol="0">
            <a:spAutoFit/>
          </a:bodyPr>
          <a:lstStyle/>
          <a:p>
            <a:r>
              <a:rPr lang="en-US" sz="1100" dirty="0" smtClean="0">
                <a:solidFill>
                  <a:srgbClr val="003C71"/>
                </a:solidFill>
              </a:rPr>
              <a:t>(a)</a:t>
            </a:r>
          </a:p>
        </p:txBody>
      </p:sp>
      <p:sp>
        <p:nvSpPr>
          <p:cNvPr id="127" name="TextBox 126"/>
          <p:cNvSpPr txBox="1"/>
          <p:nvPr/>
        </p:nvSpPr>
        <p:spPr>
          <a:xfrm>
            <a:off x="2614321" y="752631"/>
            <a:ext cx="165110" cy="169277"/>
          </a:xfrm>
          <a:prstGeom prst="rect">
            <a:avLst/>
          </a:prstGeom>
          <a:noFill/>
        </p:spPr>
        <p:txBody>
          <a:bodyPr vert="horz" wrap="none" lIns="0" tIns="0" rIns="0" bIns="0" rtlCol="0">
            <a:spAutoFit/>
          </a:bodyPr>
          <a:lstStyle/>
          <a:p>
            <a:r>
              <a:rPr lang="en-US" sz="1100" dirty="0" smtClean="0">
                <a:solidFill>
                  <a:srgbClr val="003C71"/>
                </a:solidFill>
              </a:rPr>
              <a:t>(b)</a:t>
            </a:r>
          </a:p>
        </p:txBody>
      </p:sp>
      <p:sp>
        <p:nvSpPr>
          <p:cNvPr id="128" name="TextBox 127"/>
          <p:cNvSpPr txBox="1"/>
          <p:nvPr/>
        </p:nvSpPr>
        <p:spPr>
          <a:xfrm>
            <a:off x="4337168" y="752631"/>
            <a:ext cx="149080" cy="169277"/>
          </a:xfrm>
          <a:prstGeom prst="rect">
            <a:avLst/>
          </a:prstGeom>
          <a:noFill/>
        </p:spPr>
        <p:txBody>
          <a:bodyPr vert="horz" wrap="none" lIns="0" tIns="0" rIns="0" bIns="0" rtlCol="0">
            <a:spAutoFit/>
          </a:bodyPr>
          <a:lstStyle/>
          <a:p>
            <a:r>
              <a:rPr lang="en-US" sz="1100" dirty="0" smtClean="0">
                <a:solidFill>
                  <a:srgbClr val="003C71"/>
                </a:solidFill>
              </a:rPr>
              <a:t>(c)</a:t>
            </a:r>
          </a:p>
        </p:txBody>
      </p:sp>
      <p:sp>
        <p:nvSpPr>
          <p:cNvPr id="129" name="TextBox 128"/>
          <p:cNvSpPr txBox="1"/>
          <p:nvPr/>
        </p:nvSpPr>
        <p:spPr>
          <a:xfrm>
            <a:off x="6680824" y="752631"/>
            <a:ext cx="1601400" cy="169277"/>
          </a:xfrm>
          <a:prstGeom prst="rect">
            <a:avLst/>
          </a:prstGeom>
          <a:noFill/>
        </p:spPr>
        <p:txBody>
          <a:bodyPr vert="horz" wrap="none" lIns="0" tIns="0" rIns="0" bIns="0" rtlCol="0">
            <a:spAutoFit/>
          </a:bodyPr>
          <a:lstStyle/>
          <a:p>
            <a:r>
              <a:rPr lang="en-US" sz="1100" dirty="0" smtClean="0">
                <a:solidFill>
                  <a:srgbClr val="003C71"/>
                </a:solidFill>
              </a:rPr>
              <a:t>(d—Ownership Transfer)</a:t>
            </a:r>
          </a:p>
        </p:txBody>
      </p:sp>
      <p:pic>
        <p:nvPicPr>
          <p:cNvPr id="31" name="Picture 3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706813" y="3967885"/>
            <a:ext cx="344414" cy="344414"/>
          </a:xfrm>
          <a:prstGeom prst="rect">
            <a:avLst/>
          </a:prstGeom>
        </p:spPr>
      </p:pic>
      <p:sp>
        <p:nvSpPr>
          <p:cNvPr id="1035" name="Rounded Rectangular Callout 1034"/>
          <p:cNvSpPr/>
          <p:nvPr/>
        </p:nvSpPr>
        <p:spPr>
          <a:xfrm>
            <a:off x="7868664" y="1572709"/>
            <a:ext cx="1241327" cy="548884"/>
          </a:xfrm>
          <a:prstGeom prst="wedgeRoundRectCallout">
            <a:avLst>
              <a:gd name="adj1" fmla="val -82594"/>
              <a:gd name="adj2" fmla="val 13464"/>
              <a:gd name="adj3" fmla="val 1666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681"/>
            <a:r>
              <a:rPr lang="en-US" sz="900" dirty="0">
                <a:solidFill>
                  <a:srgbClr val="003C71"/>
                </a:solidFill>
              </a:rPr>
              <a:t>I manage </a:t>
            </a:r>
            <a:r>
              <a:rPr lang="en-US" sz="900" dirty="0" err="1" smtClean="0">
                <a:solidFill>
                  <a:srgbClr val="003C71"/>
                </a:solidFill>
              </a:rPr>
              <a:t>Guid</a:t>
            </a:r>
            <a:r>
              <a:rPr lang="en-US" sz="900" dirty="0" smtClean="0">
                <a:solidFill>
                  <a:srgbClr val="003C71"/>
                </a:solidFill>
              </a:rPr>
              <a:t> 123. I’m </a:t>
            </a:r>
            <a:r>
              <a:rPr lang="en-US" sz="900" dirty="0">
                <a:solidFill>
                  <a:srgbClr val="003C71"/>
                </a:solidFill>
              </a:rPr>
              <a:t>available </a:t>
            </a:r>
            <a:r>
              <a:rPr lang="en-US" sz="900" dirty="0" smtClean="0">
                <a:solidFill>
                  <a:srgbClr val="003C71"/>
                </a:solidFill>
              </a:rPr>
              <a:t>at </a:t>
            </a:r>
            <a:r>
              <a:rPr lang="en-US" sz="900" dirty="0">
                <a:solidFill>
                  <a:srgbClr val="003C71"/>
                </a:solidFill>
              </a:rPr>
              <a:t>this IP</a:t>
            </a:r>
            <a:r>
              <a:rPr lang="en-US" sz="900" dirty="0" smtClean="0">
                <a:solidFill>
                  <a:srgbClr val="003C71"/>
                </a:solidFill>
              </a:rPr>
              <a:t>: 11.11.11.11</a:t>
            </a:r>
          </a:p>
        </p:txBody>
      </p:sp>
      <p:sp>
        <p:nvSpPr>
          <p:cNvPr id="108" name="Pentagon 107"/>
          <p:cNvSpPr/>
          <p:nvPr/>
        </p:nvSpPr>
        <p:spPr>
          <a:xfrm>
            <a:off x="1768282" y="4612987"/>
            <a:ext cx="6422500" cy="325417"/>
          </a:xfrm>
          <a:prstGeom prst="homePlate">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nSpc>
                <a:spcPct val="90000"/>
              </a:lnSpc>
            </a:pPr>
            <a:r>
              <a:rPr lang="en-US" sz="1350" dirty="0" smtClean="0">
                <a:solidFill>
                  <a:schemeClr val="accent1"/>
                </a:solidFill>
              </a:rPr>
              <a:t>Power On, Phone Home, Securely </a:t>
            </a:r>
            <a:r>
              <a:rPr lang="en-US" sz="1350" dirty="0" err="1" smtClean="0">
                <a:solidFill>
                  <a:schemeClr val="accent1"/>
                </a:solidFill>
              </a:rPr>
              <a:t>Onboarded</a:t>
            </a:r>
            <a:endParaRPr lang="en-US" sz="1350" dirty="0" smtClean="0">
              <a:solidFill>
                <a:schemeClr val="accent1"/>
              </a:solidFill>
            </a:endParaRPr>
          </a:p>
          <a:p>
            <a:pPr>
              <a:lnSpc>
                <a:spcPct val="90000"/>
              </a:lnSpc>
            </a:pPr>
            <a:r>
              <a:rPr lang="en-US" sz="1350" dirty="0" smtClean="0">
                <a:solidFill>
                  <a:schemeClr val="accent1"/>
                </a:solidFill>
              </a:rPr>
              <a:t>&lt;1 min/device, anonymous rendezvous, 2-way trust channel, enterprise scaling</a:t>
            </a:r>
            <a:endParaRPr lang="en-US" sz="1350" dirty="0">
              <a:solidFill>
                <a:schemeClr val="accent1"/>
              </a:solidFill>
            </a:endParaRPr>
          </a:p>
        </p:txBody>
      </p:sp>
      <p:sp>
        <p:nvSpPr>
          <p:cNvPr id="109" name="Right Triangle 108"/>
          <p:cNvSpPr/>
          <p:nvPr/>
        </p:nvSpPr>
        <p:spPr>
          <a:xfrm flipH="1">
            <a:off x="1756563" y="4442384"/>
            <a:ext cx="702850" cy="181662"/>
          </a:xfrm>
          <a:prstGeom prst="rtTriangl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93807289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up)">
                                      <p:cBhvr>
                                        <p:cTn id="14" dur="500"/>
                                        <p:tgtEl>
                                          <p:spTgt spid="12"/>
                                        </p:tgtEl>
                                      </p:cBhvr>
                                    </p:animEffect>
                                  </p:childTnLst>
                                </p:cTn>
                              </p:par>
                              <p:par>
                                <p:cTn id="15" presetID="22" presetClass="entr" presetSubtype="1" fill="hold" nodeType="withEffect">
                                  <p:stCondLst>
                                    <p:cond delay="0"/>
                                  </p:stCondLst>
                                  <p:childTnLst>
                                    <p:set>
                                      <p:cBhvr>
                                        <p:cTn id="16" dur="1" fill="hold">
                                          <p:stCondLst>
                                            <p:cond delay="0"/>
                                          </p:stCondLst>
                                        </p:cTn>
                                        <p:tgtEl>
                                          <p:spTgt spid="71"/>
                                        </p:tgtEl>
                                        <p:attrNameLst>
                                          <p:attrName>style.visibility</p:attrName>
                                        </p:attrNameLst>
                                      </p:cBhvr>
                                      <p:to>
                                        <p:strVal val="visible"/>
                                      </p:to>
                                    </p:set>
                                    <p:animEffect transition="in" filter="wipe(up)">
                                      <p:cBhvr>
                                        <p:cTn id="17" dur="500"/>
                                        <p:tgtEl>
                                          <p:spTgt spid="71"/>
                                        </p:tgtEl>
                                      </p:cBhvr>
                                    </p:animEffect>
                                  </p:childTnLst>
                                </p:cTn>
                              </p:par>
                              <p:par>
                                <p:cTn id="18" presetID="10" presetClass="entr" presetSubtype="0" fill="hold" nodeType="with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fade">
                                      <p:cBhvr>
                                        <p:cTn id="20" dur="500"/>
                                        <p:tgtEl>
                                          <p:spTgt spid="69"/>
                                        </p:tgtEl>
                                      </p:cBhvr>
                                    </p:animEffect>
                                  </p:childTnLst>
                                </p:cTn>
                              </p:par>
                            </p:childTnLst>
                          </p:cTn>
                        </p:par>
                        <p:par>
                          <p:cTn id="21" fill="hold">
                            <p:stCondLst>
                              <p:cond delay="1000"/>
                            </p:stCondLst>
                            <p:childTnLst>
                              <p:par>
                                <p:cTn id="22" presetID="0" presetClass="path" presetSubtype="0" accel="50000" decel="50000" fill="hold" nodeType="afterEffect">
                                  <p:stCondLst>
                                    <p:cond delay="0"/>
                                  </p:stCondLst>
                                  <p:childTnLst>
                                    <p:animMotion origin="layout" path="M -4.16667E-6 -4.93827E-7 L -4.16667E-6 0.13086 " pathEditMode="relative" rAng="0" ptsTypes="AA">
                                      <p:cBhvr>
                                        <p:cTn id="23" dur="2000" fill="hold"/>
                                        <p:tgtEl>
                                          <p:spTgt spid="69"/>
                                        </p:tgtEl>
                                        <p:attrNameLst>
                                          <p:attrName>ppt_x</p:attrName>
                                          <p:attrName>ppt_y</p:attrName>
                                        </p:attrNameLst>
                                      </p:cBhvr>
                                      <p:rCtr x="0" y="6543"/>
                                    </p:animMotion>
                                  </p:childTnLst>
                                </p:cTn>
                              </p:par>
                            </p:childTnLst>
                          </p:cTn>
                        </p:par>
                        <p:par>
                          <p:cTn id="24" fill="hold">
                            <p:stCondLst>
                              <p:cond delay="3000"/>
                            </p:stCondLst>
                            <p:childTnLst>
                              <p:par>
                                <p:cTn id="25" presetID="22" presetClass="entr" presetSubtype="8" fill="hold" nodeType="after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wipe(left)">
                                      <p:cBhvr>
                                        <p:cTn id="27" dur="500"/>
                                        <p:tgtEl>
                                          <p:spTgt spid="7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left)">
                                      <p:cBhvr>
                                        <p:cTn id="32" dur="500"/>
                                        <p:tgtEl>
                                          <p:spTgt spid="2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6"/>
                                        </p:tgtEl>
                                        <p:attrNameLst>
                                          <p:attrName>style.visibility</p:attrName>
                                        </p:attrNameLst>
                                      </p:cBhvr>
                                      <p:to>
                                        <p:strVal val="visible"/>
                                      </p:to>
                                    </p:set>
                                    <p:animEffect transition="in" filter="fade">
                                      <p:cBhvr>
                                        <p:cTn id="35" dur="500"/>
                                        <p:tgtEl>
                                          <p:spTgt spid="126"/>
                                        </p:tgtEl>
                                      </p:cBhvr>
                                    </p:animEffect>
                                  </p:childTnLst>
                                </p:cTn>
                              </p:par>
                              <p:par>
                                <p:cTn id="36" presetID="22" presetClass="entr" presetSubtype="8"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par>
                          <p:cTn id="39" fill="hold">
                            <p:stCondLst>
                              <p:cond delay="500"/>
                            </p:stCondLst>
                            <p:childTnLst>
                              <p:par>
                                <p:cTn id="40" presetID="6" presetClass="entr" presetSubtype="32" fill="hold"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circle(out)">
                                      <p:cBhvr>
                                        <p:cTn id="42" dur="500"/>
                                        <p:tgtEl>
                                          <p:spTgt spid="25"/>
                                        </p:tgtEl>
                                      </p:cBhvr>
                                    </p:animEffect>
                                  </p:childTnLst>
                                </p:cTn>
                              </p:par>
                            </p:childTnLst>
                          </p:cTn>
                        </p:par>
                        <p:par>
                          <p:cTn id="43" fill="hold">
                            <p:stCondLst>
                              <p:cond delay="1000"/>
                            </p:stCondLst>
                            <p:childTnLst>
                              <p:par>
                                <p:cTn id="44" presetID="10" presetClass="entr" presetSubtype="0" fill="hold" grpId="0" nodeType="afterEffect">
                                  <p:stCondLst>
                                    <p:cond delay="0"/>
                                  </p:stCondLst>
                                  <p:childTnLst>
                                    <p:set>
                                      <p:cBhvr>
                                        <p:cTn id="45" dur="1" fill="hold">
                                          <p:stCondLst>
                                            <p:cond delay="0"/>
                                          </p:stCondLst>
                                        </p:cTn>
                                        <p:tgtEl>
                                          <p:spTgt spid="1045"/>
                                        </p:tgtEl>
                                        <p:attrNameLst>
                                          <p:attrName>style.visibility</p:attrName>
                                        </p:attrNameLst>
                                      </p:cBhvr>
                                      <p:to>
                                        <p:strVal val="visible"/>
                                      </p:to>
                                    </p:set>
                                    <p:animEffect transition="in" filter="fade">
                                      <p:cBhvr>
                                        <p:cTn id="46" dur="500"/>
                                        <p:tgtEl>
                                          <p:spTgt spid="1045"/>
                                        </p:tgtEl>
                                      </p:cBhvr>
                                    </p:animEffect>
                                  </p:childTnLst>
                                </p:cTn>
                              </p:par>
                              <p:par>
                                <p:cTn id="47" presetID="10" presetClass="entr" presetSubtype="0" fill="hold" nodeType="withEffect">
                                  <p:stCondLst>
                                    <p:cond delay="0"/>
                                  </p:stCondLst>
                                  <p:childTnLst>
                                    <p:set>
                                      <p:cBhvr>
                                        <p:cTn id="48" dur="1" fill="hold">
                                          <p:stCondLst>
                                            <p:cond delay="0"/>
                                          </p:stCondLst>
                                        </p:cTn>
                                        <p:tgtEl>
                                          <p:spTgt spid="125"/>
                                        </p:tgtEl>
                                        <p:attrNameLst>
                                          <p:attrName>style.visibility</p:attrName>
                                        </p:attrNameLst>
                                      </p:cBhvr>
                                      <p:to>
                                        <p:strVal val="visible"/>
                                      </p:to>
                                    </p:set>
                                    <p:animEffect transition="in" filter="fade">
                                      <p:cBhvr>
                                        <p:cTn id="49" dur="500"/>
                                        <p:tgtEl>
                                          <p:spTgt spid="125"/>
                                        </p:tgtEl>
                                      </p:cBhvr>
                                    </p:animEffect>
                                  </p:childTnLst>
                                </p:cTn>
                              </p:par>
                            </p:childTnLst>
                          </p:cTn>
                        </p:par>
                        <p:par>
                          <p:cTn id="50" fill="hold">
                            <p:stCondLst>
                              <p:cond delay="1500"/>
                            </p:stCondLst>
                            <p:childTnLst>
                              <p:par>
                                <p:cTn id="51" presetID="0" presetClass="path" presetSubtype="0" accel="50000" decel="50000" fill="hold" nodeType="afterEffect">
                                  <p:stCondLst>
                                    <p:cond delay="0"/>
                                  </p:stCondLst>
                                  <p:childTnLst>
                                    <p:animMotion origin="layout" path="M 5.55556E-7 -1.48148E-6 L -0.02274 0.12747 " pathEditMode="relative" rAng="0" ptsTypes="AA">
                                      <p:cBhvr>
                                        <p:cTn id="52" dur="2000" fill="hold"/>
                                        <p:tgtEl>
                                          <p:spTgt spid="125"/>
                                        </p:tgtEl>
                                        <p:attrNameLst>
                                          <p:attrName>ppt_x</p:attrName>
                                          <p:attrName>ppt_y</p:attrName>
                                        </p:attrNameLst>
                                      </p:cBhvr>
                                      <p:rCtr x="-1146" y="6358"/>
                                    </p:animMotion>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left)">
                                      <p:cBhvr>
                                        <p:cTn id="57" dur="500"/>
                                        <p:tgtEl>
                                          <p:spTgt spid="2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27"/>
                                        </p:tgtEl>
                                        <p:attrNameLst>
                                          <p:attrName>style.visibility</p:attrName>
                                        </p:attrNameLst>
                                      </p:cBhvr>
                                      <p:to>
                                        <p:strVal val="visible"/>
                                      </p:to>
                                    </p:set>
                                    <p:animEffect transition="in" filter="fade">
                                      <p:cBhvr>
                                        <p:cTn id="60" dur="500"/>
                                        <p:tgtEl>
                                          <p:spTgt spid="127"/>
                                        </p:tgtEl>
                                      </p:cBhvr>
                                    </p:animEffect>
                                  </p:childTnLst>
                                </p:cTn>
                              </p:par>
                            </p:childTnLst>
                          </p:cTn>
                        </p:par>
                        <p:par>
                          <p:cTn id="61" fill="hold">
                            <p:stCondLst>
                              <p:cond delay="500"/>
                            </p:stCondLst>
                            <p:childTnLst>
                              <p:par>
                                <p:cTn id="62" presetID="22" presetClass="entr" presetSubtype="8" fill="hold" nodeType="after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wipe(left)">
                                      <p:cBhvr>
                                        <p:cTn id="64" dur="500"/>
                                        <p:tgtEl>
                                          <p:spTgt spid="2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wipe(left)">
                                      <p:cBhvr>
                                        <p:cTn id="69" dur="500"/>
                                        <p:tgtEl>
                                          <p:spTgt spid="3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28"/>
                                        </p:tgtEl>
                                        <p:attrNameLst>
                                          <p:attrName>style.visibility</p:attrName>
                                        </p:attrNameLst>
                                      </p:cBhvr>
                                      <p:to>
                                        <p:strVal val="visible"/>
                                      </p:to>
                                    </p:set>
                                    <p:animEffect transition="in" filter="fade">
                                      <p:cBhvr>
                                        <p:cTn id="72" dur="500"/>
                                        <p:tgtEl>
                                          <p:spTgt spid="128"/>
                                        </p:tgtEl>
                                      </p:cBhvr>
                                    </p:animEffect>
                                  </p:childTnLst>
                                </p:cTn>
                              </p:par>
                            </p:childTnLst>
                          </p:cTn>
                        </p:par>
                        <p:par>
                          <p:cTn id="73" fill="hold">
                            <p:stCondLst>
                              <p:cond delay="500"/>
                            </p:stCondLst>
                            <p:childTnLst>
                              <p:par>
                                <p:cTn id="74" presetID="22" presetClass="entr" presetSubtype="8" fill="hold"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left)">
                                      <p:cBhvr>
                                        <p:cTn id="76" dur="500"/>
                                        <p:tgtEl>
                                          <p:spTgt spid="29"/>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48"/>
                                        </p:tgtEl>
                                        <p:attrNameLst>
                                          <p:attrName>style.visibility</p:attrName>
                                        </p:attrNameLst>
                                      </p:cBhvr>
                                      <p:to>
                                        <p:strVal val="visible"/>
                                      </p:to>
                                    </p:set>
                                    <p:animEffect transition="in" filter="wipe(left)">
                                      <p:cBhvr>
                                        <p:cTn id="81" dur="500"/>
                                        <p:tgtEl>
                                          <p:spTgt spid="4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29"/>
                                        </p:tgtEl>
                                        <p:attrNameLst>
                                          <p:attrName>style.visibility</p:attrName>
                                        </p:attrNameLst>
                                      </p:cBhvr>
                                      <p:to>
                                        <p:strVal val="visible"/>
                                      </p:to>
                                    </p:set>
                                    <p:animEffect transition="in" filter="fade">
                                      <p:cBhvr>
                                        <p:cTn id="84" dur="500"/>
                                        <p:tgtEl>
                                          <p:spTgt spid="129"/>
                                        </p:tgtEl>
                                      </p:cBhvr>
                                    </p:animEffect>
                                  </p:childTnLst>
                                </p:cTn>
                              </p:par>
                            </p:childTnLst>
                          </p:cTn>
                        </p:par>
                        <p:par>
                          <p:cTn id="85" fill="hold">
                            <p:stCondLst>
                              <p:cond delay="500"/>
                            </p:stCondLst>
                            <p:childTnLst>
                              <p:par>
                                <p:cTn id="86" presetID="22" presetClass="entr" presetSubtype="8" fill="hold" nodeType="afterEffect">
                                  <p:stCondLst>
                                    <p:cond delay="0"/>
                                  </p:stCondLst>
                                  <p:childTnLst>
                                    <p:set>
                                      <p:cBhvr>
                                        <p:cTn id="87" dur="1" fill="hold">
                                          <p:stCondLst>
                                            <p:cond delay="0"/>
                                          </p:stCondLst>
                                        </p:cTn>
                                        <p:tgtEl>
                                          <p:spTgt spid="52"/>
                                        </p:tgtEl>
                                        <p:attrNameLst>
                                          <p:attrName>style.visibility</p:attrName>
                                        </p:attrNameLst>
                                      </p:cBhvr>
                                      <p:to>
                                        <p:strVal val="visible"/>
                                      </p:to>
                                    </p:set>
                                    <p:animEffect transition="in" filter="wipe(left)">
                                      <p:cBhvr>
                                        <p:cTn id="88" dur="500"/>
                                        <p:tgtEl>
                                          <p:spTgt spid="52"/>
                                        </p:tgtEl>
                                      </p:cBhvr>
                                    </p:animEffect>
                                  </p:childTnLst>
                                </p:cTn>
                              </p:par>
                              <p:par>
                                <p:cTn id="89" presetID="22" presetClass="entr" presetSubtype="8" fill="hold" nodeType="withEffect">
                                  <p:stCondLst>
                                    <p:cond delay="0"/>
                                  </p:stCondLst>
                                  <p:childTnLst>
                                    <p:set>
                                      <p:cBhvr>
                                        <p:cTn id="90" dur="1" fill="hold">
                                          <p:stCondLst>
                                            <p:cond delay="0"/>
                                          </p:stCondLst>
                                        </p:cTn>
                                        <p:tgtEl>
                                          <p:spTgt spid="107"/>
                                        </p:tgtEl>
                                        <p:attrNameLst>
                                          <p:attrName>style.visibility</p:attrName>
                                        </p:attrNameLst>
                                      </p:cBhvr>
                                      <p:to>
                                        <p:strVal val="visible"/>
                                      </p:to>
                                    </p:set>
                                    <p:animEffect transition="in" filter="wipe(left)">
                                      <p:cBhvr>
                                        <p:cTn id="91" dur="500"/>
                                        <p:tgtEl>
                                          <p:spTgt spid="107"/>
                                        </p:tgtEl>
                                      </p:cBhvr>
                                    </p:animEffect>
                                  </p:childTnLst>
                                </p:cTn>
                              </p:par>
                              <p:par>
                                <p:cTn id="92" presetID="10" presetClass="entr" presetSubtype="0" fill="hold" nodeType="withEffect">
                                  <p:stCondLst>
                                    <p:cond delay="0"/>
                                  </p:stCondLst>
                                  <p:childTnLst>
                                    <p:set>
                                      <p:cBhvr>
                                        <p:cTn id="93" dur="1" fill="hold">
                                          <p:stCondLst>
                                            <p:cond delay="0"/>
                                          </p:stCondLst>
                                        </p:cTn>
                                        <p:tgtEl>
                                          <p:spTgt spid="31"/>
                                        </p:tgtEl>
                                        <p:attrNameLst>
                                          <p:attrName>style.visibility</p:attrName>
                                        </p:attrNameLst>
                                      </p:cBhvr>
                                      <p:to>
                                        <p:strVal val="visible"/>
                                      </p:to>
                                    </p:set>
                                    <p:animEffect transition="in" filter="fade">
                                      <p:cBhvr>
                                        <p:cTn id="94" dur="500"/>
                                        <p:tgtEl>
                                          <p:spTgt spid="31"/>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fade">
                                      <p:cBhvr>
                                        <p:cTn id="97" dur="500"/>
                                        <p:tgtEl>
                                          <p:spTgt spid="23"/>
                                        </p:tgtEl>
                                      </p:cBhvr>
                                    </p:animEffect>
                                  </p:childTnLst>
                                </p:cTn>
                              </p:par>
                              <p:par>
                                <p:cTn id="98" presetID="1" presetClass="entr" presetSubtype="0" fill="hold" nodeType="withEffect">
                                  <p:stCondLst>
                                    <p:cond delay="0"/>
                                  </p:stCondLst>
                                  <p:childTnLst>
                                    <p:set>
                                      <p:cBhvr>
                                        <p:cTn id="99" dur="1" fill="hold">
                                          <p:stCondLst>
                                            <p:cond delay="0"/>
                                          </p:stCondLst>
                                        </p:cTn>
                                        <p:tgtEl>
                                          <p:spTgt spid="34"/>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37"/>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41"/>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nodeType="clickEffect">
                                  <p:stCondLst>
                                    <p:cond delay="0"/>
                                  </p:stCondLst>
                                  <p:childTnLst>
                                    <p:set>
                                      <p:cBhvr>
                                        <p:cTn id="107" dur="1" fill="hold">
                                          <p:stCondLst>
                                            <p:cond delay="0"/>
                                          </p:stCondLst>
                                        </p:cTn>
                                        <p:tgtEl>
                                          <p:spTgt spid="56"/>
                                        </p:tgtEl>
                                        <p:attrNameLst>
                                          <p:attrName>style.visibility</p:attrName>
                                        </p:attrNameLst>
                                      </p:cBhvr>
                                      <p:to>
                                        <p:strVal val="visible"/>
                                      </p:to>
                                    </p:set>
                                    <p:animEffect transition="in" filter="wipe(up)">
                                      <p:cBhvr>
                                        <p:cTn id="108" dur="500"/>
                                        <p:tgtEl>
                                          <p:spTgt spid="56"/>
                                        </p:tgtEl>
                                      </p:cBhvr>
                                    </p:animEffect>
                                  </p:childTnLst>
                                </p:cTn>
                              </p:par>
                            </p:childTnLst>
                          </p:cTn>
                        </p:par>
                        <p:par>
                          <p:cTn id="109" fill="hold">
                            <p:stCondLst>
                              <p:cond delay="500"/>
                            </p:stCondLst>
                            <p:childTnLst>
                              <p:par>
                                <p:cTn id="110" presetID="10" presetClass="entr" presetSubtype="0" fill="hold" grpId="0" nodeType="afterEffect">
                                  <p:stCondLst>
                                    <p:cond delay="0"/>
                                  </p:stCondLst>
                                  <p:childTnLst>
                                    <p:set>
                                      <p:cBhvr>
                                        <p:cTn id="111" dur="1" fill="hold">
                                          <p:stCondLst>
                                            <p:cond delay="0"/>
                                          </p:stCondLst>
                                        </p:cTn>
                                        <p:tgtEl>
                                          <p:spTgt spid="1035"/>
                                        </p:tgtEl>
                                        <p:attrNameLst>
                                          <p:attrName>style.visibility</p:attrName>
                                        </p:attrNameLst>
                                      </p:cBhvr>
                                      <p:to>
                                        <p:strVal val="visible"/>
                                      </p:to>
                                    </p:set>
                                    <p:animEffect transition="in" filter="fade">
                                      <p:cBhvr>
                                        <p:cTn id="112" dur="500"/>
                                        <p:tgtEl>
                                          <p:spTgt spid="1035"/>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nodeType="clickEffect">
                                  <p:stCondLst>
                                    <p:cond delay="0"/>
                                  </p:stCondLst>
                                  <p:childTnLst>
                                    <p:set>
                                      <p:cBhvr>
                                        <p:cTn id="116" dur="1" fill="hold">
                                          <p:stCondLst>
                                            <p:cond delay="0"/>
                                          </p:stCondLst>
                                        </p:cTn>
                                        <p:tgtEl>
                                          <p:spTgt spid="67"/>
                                        </p:tgtEl>
                                        <p:attrNameLst>
                                          <p:attrName>style.visibility</p:attrName>
                                        </p:attrNameLst>
                                      </p:cBhvr>
                                      <p:to>
                                        <p:strVal val="visible"/>
                                      </p:to>
                                    </p:set>
                                    <p:animEffect transition="in" filter="wipe(down)">
                                      <p:cBhvr>
                                        <p:cTn id="117" dur="500"/>
                                        <p:tgtEl>
                                          <p:spTgt spid="67"/>
                                        </p:tgtEl>
                                      </p:cBhvr>
                                    </p:animEffect>
                                  </p:childTnLst>
                                </p:cTn>
                              </p:par>
                            </p:childTnLst>
                          </p:cTn>
                        </p:par>
                        <p:par>
                          <p:cTn id="118" fill="hold">
                            <p:stCondLst>
                              <p:cond delay="500"/>
                            </p:stCondLst>
                            <p:childTnLst>
                              <p:par>
                                <p:cTn id="119" presetID="22" presetClass="entr" presetSubtype="2" fill="hold" grpId="0" nodeType="afterEffect">
                                  <p:stCondLst>
                                    <p:cond delay="0"/>
                                  </p:stCondLst>
                                  <p:childTnLst>
                                    <p:set>
                                      <p:cBhvr>
                                        <p:cTn id="120" dur="1" fill="hold">
                                          <p:stCondLst>
                                            <p:cond delay="0"/>
                                          </p:stCondLst>
                                        </p:cTn>
                                        <p:tgtEl>
                                          <p:spTgt spid="1034"/>
                                        </p:tgtEl>
                                        <p:attrNameLst>
                                          <p:attrName>style.visibility</p:attrName>
                                        </p:attrNameLst>
                                      </p:cBhvr>
                                      <p:to>
                                        <p:strVal val="visible"/>
                                      </p:to>
                                    </p:set>
                                    <p:animEffect transition="in" filter="wipe(right)">
                                      <p:cBhvr>
                                        <p:cTn id="121" dur="500"/>
                                        <p:tgtEl>
                                          <p:spTgt spid="1034"/>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nodeType="clickEffect">
                                  <p:stCondLst>
                                    <p:cond delay="0"/>
                                  </p:stCondLst>
                                  <p:childTnLst>
                                    <p:set>
                                      <p:cBhvr>
                                        <p:cTn id="125" dur="1" fill="hold">
                                          <p:stCondLst>
                                            <p:cond delay="0"/>
                                          </p:stCondLst>
                                        </p:cTn>
                                        <p:tgtEl>
                                          <p:spTgt spid="95"/>
                                        </p:tgtEl>
                                        <p:attrNameLst>
                                          <p:attrName>style.visibility</p:attrName>
                                        </p:attrNameLst>
                                      </p:cBhvr>
                                      <p:to>
                                        <p:strVal val="visible"/>
                                      </p:to>
                                    </p:set>
                                    <p:animEffect transition="in" filter="wipe(up)">
                                      <p:cBhvr>
                                        <p:cTn id="126" dur="500"/>
                                        <p:tgtEl>
                                          <p:spTgt spid="95"/>
                                        </p:tgtEl>
                                      </p:cBhvr>
                                    </p:animEffect>
                                  </p:childTnLst>
                                </p:cTn>
                              </p:par>
                            </p:childTnLst>
                          </p:cTn>
                        </p:par>
                        <p:par>
                          <p:cTn id="127" fill="hold">
                            <p:stCondLst>
                              <p:cond delay="500"/>
                            </p:stCondLst>
                            <p:childTnLst>
                              <p:par>
                                <p:cTn id="128" presetID="22" presetClass="entr" presetSubtype="4" fill="hold" grpId="0" nodeType="afterEffect">
                                  <p:stCondLst>
                                    <p:cond delay="0"/>
                                  </p:stCondLst>
                                  <p:childTnLst>
                                    <p:set>
                                      <p:cBhvr>
                                        <p:cTn id="129" dur="1" fill="hold">
                                          <p:stCondLst>
                                            <p:cond delay="0"/>
                                          </p:stCondLst>
                                        </p:cTn>
                                        <p:tgtEl>
                                          <p:spTgt spid="100"/>
                                        </p:tgtEl>
                                        <p:attrNameLst>
                                          <p:attrName>style.visibility</p:attrName>
                                        </p:attrNameLst>
                                      </p:cBhvr>
                                      <p:to>
                                        <p:strVal val="visible"/>
                                      </p:to>
                                    </p:set>
                                    <p:animEffect transition="in" filter="wipe(down)">
                                      <p:cBhvr>
                                        <p:cTn id="130" dur="500"/>
                                        <p:tgtEl>
                                          <p:spTgt spid="100"/>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4" fill="hold" grpId="0" nodeType="clickEffect">
                                  <p:stCondLst>
                                    <p:cond delay="0"/>
                                  </p:stCondLst>
                                  <p:childTnLst>
                                    <p:set>
                                      <p:cBhvr>
                                        <p:cTn id="134" dur="1" fill="hold">
                                          <p:stCondLst>
                                            <p:cond delay="0"/>
                                          </p:stCondLst>
                                        </p:cTn>
                                        <p:tgtEl>
                                          <p:spTgt spid="45"/>
                                        </p:tgtEl>
                                        <p:attrNameLst>
                                          <p:attrName>style.visibility</p:attrName>
                                        </p:attrNameLst>
                                      </p:cBhvr>
                                      <p:to>
                                        <p:strVal val="visible"/>
                                      </p:to>
                                    </p:set>
                                    <p:animEffect transition="in" filter="wipe(down)">
                                      <p:cBhvr>
                                        <p:cTn id="135" dur="500"/>
                                        <p:tgtEl>
                                          <p:spTgt spid="45"/>
                                        </p:tgtEl>
                                      </p:cBhvr>
                                    </p:animEffect>
                                  </p:childTnLst>
                                </p:cTn>
                              </p:par>
                            </p:childTnLst>
                          </p:cTn>
                        </p:par>
                        <p:par>
                          <p:cTn id="136" fill="hold">
                            <p:stCondLst>
                              <p:cond delay="500"/>
                            </p:stCondLst>
                            <p:childTnLst>
                              <p:par>
                                <p:cTn id="137" presetID="22" presetClass="entr" presetSubtype="4" fill="hold" grpId="0" nodeType="afterEffect">
                                  <p:stCondLst>
                                    <p:cond delay="0"/>
                                  </p:stCondLst>
                                  <p:childTnLst>
                                    <p:set>
                                      <p:cBhvr>
                                        <p:cTn id="138" dur="1" fill="hold">
                                          <p:stCondLst>
                                            <p:cond delay="0"/>
                                          </p:stCondLst>
                                        </p:cTn>
                                        <p:tgtEl>
                                          <p:spTgt spid="84"/>
                                        </p:tgtEl>
                                        <p:attrNameLst>
                                          <p:attrName>style.visibility</p:attrName>
                                        </p:attrNameLst>
                                      </p:cBhvr>
                                      <p:to>
                                        <p:strVal val="visible"/>
                                      </p:to>
                                    </p:set>
                                    <p:animEffect transition="in" filter="wipe(down)">
                                      <p:cBhvr>
                                        <p:cTn id="139" dur="500"/>
                                        <p:tgtEl>
                                          <p:spTgt spid="84"/>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4" fill="hold" grpId="0" nodeType="clickEffect">
                                  <p:stCondLst>
                                    <p:cond delay="0"/>
                                  </p:stCondLst>
                                  <p:childTnLst>
                                    <p:set>
                                      <p:cBhvr>
                                        <p:cTn id="143" dur="1" fill="hold">
                                          <p:stCondLst>
                                            <p:cond delay="0"/>
                                          </p:stCondLst>
                                        </p:cTn>
                                        <p:tgtEl>
                                          <p:spTgt spid="106"/>
                                        </p:tgtEl>
                                        <p:attrNameLst>
                                          <p:attrName>style.visibility</p:attrName>
                                        </p:attrNameLst>
                                      </p:cBhvr>
                                      <p:to>
                                        <p:strVal val="visible"/>
                                      </p:to>
                                    </p:set>
                                    <p:animEffect transition="in" filter="wipe(down)">
                                      <p:cBhvr>
                                        <p:cTn id="144" dur="500"/>
                                        <p:tgtEl>
                                          <p:spTgt spid="106"/>
                                        </p:tgtEl>
                                      </p:cBhvr>
                                    </p:animEffect>
                                  </p:childTnLst>
                                </p:cTn>
                              </p:par>
                            </p:childTnLst>
                          </p:cTn>
                        </p:par>
                        <p:par>
                          <p:cTn id="145" fill="hold">
                            <p:stCondLst>
                              <p:cond delay="500"/>
                            </p:stCondLst>
                            <p:childTnLst>
                              <p:par>
                                <p:cTn id="146" presetID="10" presetClass="entr" presetSubtype="0" fill="hold" grpId="0" nodeType="afterEffect">
                                  <p:stCondLst>
                                    <p:cond delay="0"/>
                                  </p:stCondLst>
                                  <p:childTnLst>
                                    <p:set>
                                      <p:cBhvr>
                                        <p:cTn id="147" dur="1" fill="hold">
                                          <p:stCondLst>
                                            <p:cond delay="0"/>
                                          </p:stCondLst>
                                        </p:cTn>
                                        <p:tgtEl>
                                          <p:spTgt spid="119"/>
                                        </p:tgtEl>
                                        <p:attrNameLst>
                                          <p:attrName>style.visibility</p:attrName>
                                        </p:attrNameLst>
                                      </p:cBhvr>
                                      <p:to>
                                        <p:strVal val="visible"/>
                                      </p:to>
                                    </p:set>
                                    <p:animEffect transition="in" filter="fade">
                                      <p:cBhvr>
                                        <p:cTn id="148" dur="500"/>
                                        <p:tgtEl>
                                          <p:spTgt spid="119"/>
                                        </p:tgtEl>
                                      </p:cBhvr>
                                    </p:animEffect>
                                  </p:childTnLst>
                                </p:cTn>
                              </p:par>
                              <p:par>
                                <p:cTn id="149" presetID="10" presetClass="entr" presetSubtype="0" fill="hold" nodeType="withEffect">
                                  <p:stCondLst>
                                    <p:cond delay="0"/>
                                  </p:stCondLst>
                                  <p:childTnLst>
                                    <p:set>
                                      <p:cBhvr>
                                        <p:cTn id="150" dur="1" fill="hold">
                                          <p:stCondLst>
                                            <p:cond delay="0"/>
                                          </p:stCondLst>
                                        </p:cTn>
                                        <p:tgtEl>
                                          <p:spTgt spid="9"/>
                                        </p:tgtEl>
                                        <p:attrNameLst>
                                          <p:attrName>style.visibility</p:attrName>
                                        </p:attrNameLst>
                                      </p:cBhvr>
                                      <p:to>
                                        <p:strVal val="visible"/>
                                      </p:to>
                                    </p:set>
                                    <p:animEffect transition="in" filter="fade">
                                      <p:cBhvr>
                                        <p:cTn id="15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7" grpId="0"/>
      <p:bldP spid="41" grpId="0" animBg="1"/>
      <p:bldP spid="1034" grpId="0" animBg="1"/>
      <p:bldP spid="45" grpId="0" animBg="1"/>
      <p:bldP spid="84" grpId="0" animBg="1"/>
      <p:bldP spid="100" grpId="0" animBg="1"/>
      <p:bldP spid="1045" grpId="0"/>
      <p:bldP spid="106" grpId="0" animBg="1"/>
      <p:bldP spid="119" grpId="0" animBg="1"/>
      <p:bldP spid="20" grpId="0"/>
      <p:bldP spid="126" grpId="0"/>
      <p:bldP spid="127" grpId="0"/>
      <p:bldP spid="128" grpId="0"/>
      <p:bldP spid="129" grpId="0"/>
      <p:bldP spid="1035"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249"/>
        <p:cNvGrpSpPr/>
        <p:nvPr/>
      </p:nvGrpSpPr>
      <p:grpSpPr>
        <a:xfrm>
          <a:off x="0" y="0"/>
          <a:ext cx="0" cy="0"/>
          <a:chOff x="0" y="0"/>
          <a:chExt cx="0" cy="0"/>
        </a:xfrm>
      </p:grpSpPr>
      <p:sp>
        <p:nvSpPr>
          <p:cNvPr id="250" name="Shape 250"/>
          <p:cNvSpPr txBox="1">
            <a:spLocks noGrp="1"/>
          </p:cNvSpPr>
          <p:nvPr>
            <p:ph type="title" idx="4294967295"/>
          </p:nvPr>
        </p:nvSpPr>
        <p:spPr>
          <a:xfrm>
            <a:off x="0" y="2179638"/>
            <a:ext cx="9144000" cy="538162"/>
          </a:xfrm>
          <a:prstGeom prst="rect">
            <a:avLst/>
          </a:prstGeom>
          <a:noFill/>
          <a:ln>
            <a:noFill/>
          </a:ln>
        </p:spPr>
        <p:txBody>
          <a:bodyPr wrap="square" lIns="91425" tIns="91425" rIns="91425" bIns="91425" anchor="ctr" anchorCtr="0">
            <a:noAutofit/>
          </a:bodyPr>
          <a:lstStyle/>
          <a:p>
            <a:pPr marL="0" marR="0" lvl="0" indent="0" algn="ctr" rtl="0">
              <a:lnSpc>
                <a:spcPct val="90000"/>
              </a:lnSpc>
              <a:spcBef>
                <a:spcPts val="0"/>
              </a:spcBef>
              <a:spcAft>
                <a:spcPts val="0"/>
              </a:spcAft>
              <a:buClr>
                <a:srgbClr val="FFFFFF"/>
              </a:buClr>
              <a:buSzPct val="25000"/>
              <a:buFont typeface="Arial"/>
              <a:buNone/>
            </a:pPr>
            <a:r>
              <a:rPr lang="en-US" sz="3300" b="0" i="0" u="none" strike="noStrike" cap="none" dirty="0">
                <a:solidFill>
                  <a:srgbClr val="FFFFFF"/>
                </a:solidFill>
                <a:latin typeface="Calibri"/>
                <a:ea typeface="Calibri"/>
                <a:cs typeface="Calibri"/>
                <a:sym typeface="Calibri"/>
              </a:rPr>
              <a:t>Lab</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graphicFrame>
        <p:nvGraphicFramePr>
          <p:cNvPr id="114" name="Shape 114"/>
          <p:cNvGraphicFramePr/>
          <p:nvPr>
            <p:extLst>
              <p:ext uri="{D42A27DB-BD31-4B8C-83A1-F6EECF244321}">
                <p14:modId xmlns:p14="http://schemas.microsoft.com/office/powerpoint/2010/main" val="3274942062"/>
              </p:ext>
            </p:extLst>
          </p:nvPr>
        </p:nvGraphicFramePr>
        <p:xfrm>
          <a:off x="421676" y="1698135"/>
          <a:ext cx="3990925" cy="518170"/>
        </p:xfrm>
        <a:graphic>
          <a:graphicData uri="http://schemas.openxmlformats.org/drawingml/2006/table">
            <a:tbl>
              <a:tblPr firstRow="1" bandRow="1">
                <a:noFill/>
                <a:tableStyleId>{8F11ACBE-AD92-4FA6-96A1-C0C473D4F9D2}</a:tableStyleId>
              </a:tblPr>
              <a:tblGrid>
                <a:gridCol w="861900"/>
                <a:gridCol w="3129025"/>
              </a:tblGrid>
              <a:tr h="370850">
                <a:tc>
                  <a:txBody>
                    <a:bodyPr/>
                    <a:lstStyle/>
                    <a:p>
                      <a:pPr marL="0" marR="0" lvl="0" indent="0" algn="ctr" rtl="0">
                        <a:lnSpc>
                          <a:spcPct val="100000"/>
                        </a:lnSpc>
                        <a:spcBef>
                          <a:spcPts val="0"/>
                        </a:spcBef>
                        <a:spcAft>
                          <a:spcPts val="0"/>
                        </a:spcAft>
                        <a:buClr>
                          <a:srgbClr val="003C71"/>
                        </a:buClr>
                        <a:buSzPct val="25000"/>
                        <a:buFont typeface="Arial"/>
                        <a:buNone/>
                      </a:pPr>
                      <a:r>
                        <a:rPr lang="en-US" sz="1800" b="1" u="none" strike="noStrike" cap="none" dirty="0">
                          <a:solidFill>
                            <a:schemeClr val="tx1"/>
                          </a:solidFill>
                        </a:rPr>
                        <a:t>46%</a:t>
                      </a:r>
                    </a:p>
                  </a:txBody>
                  <a:tcPr marL="91450" marR="91450" marT="45725" marB="457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gradFill>
                      <a:gsLst>
                        <a:gs pos="100000">
                          <a:srgbClr val="D0E600"/>
                        </a:gs>
                        <a:gs pos="0">
                          <a:srgbClr val="788500"/>
                        </a:gs>
                      </a:gsLst>
                      <a:lin ang="2700000" scaled="1"/>
                    </a:gradFill>
                  </a:tcPr>
                </a:tc>
                <a:tc>
                  <a:txBody>
                    <a:bodyPr/>
                    <a:lstStyle/>
                    <a:p>
                      <a:pPr marL="0" marR="0" lvl="0" indent="0" algn="l" rtl="0">
                        <a:lnSpc>
                          <a:spcPct val="100000"/>
                        </a:lnSpc>
                        <a:spcBef>
                          <a:spcPts val="0"/>
                        </a:spcBef>
                        <a:spcAft>
                          <a:spcPts val="0"/>
                        </a:spcAft>
                        <a:buClr>
                          <a:srgbClr val="003C71"/>
                        </a:buClr>
                        <a:buSzPct val="25000"/>
                        <a:buFont typeface="Arial"/>
                        <a:buNone/>
                      </a:pPr>
                      <a:r>
                        <a:rPr lang="en-US" sz="1400" b="0" u="none" strike="noStrike" cap="none" dirty="0">
                          <a:solidFill>
                            <a:srgbClr val="003C71"/>
                          </a:solidFill>
                          <a:latin typeface="Arial"/>
                          <a:ea typeface="Arial"/>
                          <a:cs typeface="Arial"/>
                          <a:sym typeface="Arial"/>
                        </a:rPr>
                        <a:t>Increase in new malicious signed binaries</a:t>
                      </a:r>
                    </a:p>
                  </a:txBody>
                  <a:tcPr marL="91450" marR="91450" marT="45725" marB="457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DFE2E4"/>
                    </a:solidFill>
                  </a:tcPr>
                </a:tc>
              </a:tr>
            </a:tbl>
          </a:graphicData>
        </a:graphic>
      </p:graphicFrame>
      <p:graphicFrame>
        <p:nvGraphicFramePr>
          <p:cNvPr id="115" name="Shape 115"/>
          <p:cNvGraphicFramePr/>
          <p:nvPr>
            <p:extLst>
              <p:ext uri="{D42A27DB-BD31-4B8C-83A1-F6EECF244321}">
                <p14:modId xmlns:p14="http://schemas.microsoft.com/office/powerpoint/2010/main" val="455640135"/>
              </p:ext>
            </p:extLst>
          </p:nvPr>
        </p:nvGraphicFramePr>
        <p:xfrm>
          <a:off x="421676" y="2521329"/>
          <a:ext cx="3990900" cy="518170"/>
        </p:xfrm>
        <a:graphic>
          <a:graphicData uri="http://schemas.openxmlformats.org/drawingml/2006/table">
            <a:tbl>
              <a:tblPr firstRow="1" bandRow="1">
                <a:noFill/>
                <a:tableStyleId>{8F11ACBE-AD92-4FA6-96A1-C0C473D4F9D2}</a:tableStyleId>
              </a:tblPr>
              <a:tblGrid>
                <a:gridCol w="876525"/>
                <a:gridCol w="3114375"/>
              </a:tblGrid>
              <a:tr h="370850">
                <a:tc>
                  <a:txBody>
                    <a:bodyPr/>
                    <a:lstStyle/>
                    <a:p>
                      <a:pPr marL="0" marR="0" lvl="0" indent="0" algn="ctr" rtl="0">
                        <a:lnSpc>
                          <a:spcPct val="100000"/>
                        </a:lnSpc>
                        <a:spcBef>
                          <a:spcPts val="0"/>
                        </a:spcBef>
                        <a:spcAft>
                          <a:spcPts val="0"/>
                        </a:spcAft>
                        <a:buClr>
                          <a:srgbClr val="003C71"/>
                        </a:buClr>
                        <a:buSzPct val="25000"/>
                        <a:buFont typeface="Arial"/>
                        <a:buNone/>
                      </a:pPr>
                      <a:r>
                        <a:rPr lang="en-US" sz="1800" b="1" i="0" u="none" strike="noStrike" cap="none" dirty="0">
                          <a:solidFill>
                            <a:schemeClr val="tx1"/>
                          </a:solidFill>
                          <a:latin typeface="Arial"/>
                          <a:ea typeface="Arial"/>
                          <a:cs typeface="Arial"/>
                          <a:sym typeface="Arial"/>
                        </a:rPr>
                        <a:t>236</a:t>
                      </a:r>
                    </a:p>
                  </a:txBody>
                  <a:tcPr marL="91450" marR="91450" marT="45725" marB="457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gradFill>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r="100000" b="100000"/>
                      </a:path>
                    </a:gradFill>
                  </a:tcPr>
                </a:tc>
                <a:tc>
                  <a:txBody>
                    <a:bodyPr/>
                    <a:lstStyle/>
                    <a:p>
                      <a:pPr marL="0" marR="0" lvl="0" indent="0" algn="l" rtl="0">
                        <a:lnSpc>
                          <a:spcPct val="100000"/>
                        </a:lnSpc>
                        <a:spcBef>
                          <a:spcPts val="0"/>
                        </a:spcBef>
                        <a:spcAft>
                          <a:spcPts val="0"/>
                        </a:spcAft>
                        <a:buClr>
                          <a:srgbClr val="003C71"/>
                        </a:buClr>
                        <a:buSzPct val="25000"/>
                        <a:buFont typeface="Arial"/>
                        <a:buNone/>
                      </a:pPr>
                      <a:r>
                        <a:rPr lang="en-US" sz="1400" b="0" u="none" strike="noStrike" cap="none">
                          <a:solidFill>
                            <a:srgbClr val="003C71"/>
                          </a:solidFill>
                          <a:latin typeface="Arial"/>
                          <a:ea typeface="Arial"/>
                          <a:cs typeface="Arial"/>
                          <a:sym typeface="Arial"/>
                        </a:rPr>
                        <a:t>New threats every minute, </a:t>
                      </a:r>
                      <a:br>
                        <a:rPr lang="en-US" sz="1400" b="0" u="none" strike="noStrike" cap="none">
                          <a:solidFill>
                            <a:srgbClr val="003C71"/>
                          </a:solidFill>
                          <a:latin typeface="Arial"/>
                          <a:ea typeface="Arial"/>
                          <a:cs typeface="Arial"/>
                          <a:sym typeface="Arial"/>
                        </a:rPr>
                      </a:br>
                      <a:r>
                        <a:rPr lang="en-US" sz="1400" b="0" u="none" strike="noStrike" cap="none">
                          <a:solidFill>
                            <a:srgbClr val="003C71"/>
                          </a:solidFill>
                          <a:latin typeface="Arial"/>
                          <a:ea typeface="Arial"/>
                          <a:cs typeface="Arial"/>
                          <a:sym typeface="Arial"/>
                        </a:rPr>
                        <a:t>or almost four every seconds</a:t>
                      </a:r>
                    </a:p>
                  </a:txBody>
                  <a:tcPr marL="91450" marR="91450" marT="45725" marB="457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E0E3E5"/>
                    </a:solidFill>
                  </a:tcPr>
                </a:tc>
              </a:tr>
            </a:tbl>
          </a:graphicData>
        </a:graphic>
      </p:graphicFrame>
      <p:graphicFrame>
        <p:nvGraphicFramePr>
          <p:cNvPr id="116" name="Shape 116"/>
          <p:cNvGraphicFramePr/>
          <p:nvPr>
            <p:extLst>
              <p:ext uri="{D42A27DB-BD31-4B8C-83A1-F6EECF244321}">
                <p14:modId xmlns:p14="http://schemas.microsoft.com/office/powerpoint/2010/main" val="1634068109"/>
              </p:ext>
            </p:extLst>
          </p:nvPr>
        </p:nvGraphicFramePr>
        <p:xfrm>
          <a:off x="421676" y="3273965"/>
          <a:ext cx="3990900" cy="731530"/>
        </p:xfrm>
        <a:graphic>
          <a:graphicData uri="http://schemas.openxmlformats.org/drawingml/2006/table">
            <a:tbl>
              <a:tblPr firstRow="1" bandRow="1">
                <a:noFill/>
                <a:tableStyleId>{8F11ACBE-AD92-4FA6-96A1-C0C473D4F9D2}</a:tableStyleId>
              </a:tblPr>
              <a:tblGrid>
                <a:gridCol w="876525"/>
                <a:gridCol w="3114375"/>
              </a:tblGrid>
              <a:tr h="370850">
                <a:tc>
                  <a:txBody>
                    <a:bodyPr/>
                    <a:lstStyle/>
                    <a:p>
                      <a:pPr marL="0" marR="0" lvl="0" indent="0" algn="ctr" rtl="0">
                        <a:lnSpc>
                          <a:spcPct val="100000"/>
                        </a:lnSpc>
                        <a:spcBef>
                          <a:spcPts val="0"/>
                        </a:spcBef>
                        <a:spcAft>
                          <a:spcPts val="0"/>
                        </a:spcAft>
                        <a:buClr>
                          <a:srgbClr val="003C71"/>
                        </a:buClr>
                        <a:buSzPct val="25000"/>
                        <a:buFont typeface="Arial"/>
                        <a:buNone/>
                      </a:pPr>
                      <a:r>
                        <a:rPr lang="en-US" sz="1800" b="1" u="none" strike="noStrike" cap="none" dirty="0">
                          <a:solidFill>
                            <a:schemeClr val="tx1"/>
                          </a:solidFill>
                        </a:rPr>
                        <a:t>49%</a:t>
                      </a:r>
                    </a:p>
                  </a:txBody>
                  <a:tcPr marL="91450" marR="91450" marT="45725" marB="457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gradFill>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gradFill>
                  </a:tcPr>
                </a:tc>
                <a:tc>
                  <a:txBody>
                    <a:bodyPr/>
                    <a:lstStyle/>
                    <a:p>
                      <a:pPr marL="0" marR="0" lvl="0" indent="0" algn="l" rtl="0">
                        <a:lnSpc>
                          <a:spcPct val="100000"/>
                        </a:lnSpc>
                        <a:spcBef>
                          <a:spcPts val="0"/>
                        </a:spcBef>
                        <a:spcAft>
                          <a:spcPts val="0"/>
                        </a:spcAft>
                        <a:buClr>
                          <a:srgbClr val="003C71"/>
                        </a:buClr>
                        <a:buSzPct val="25000"/>
                        <a:buFont typeface="Arial"/>
                        <a:buNone/>
                      </a:pPr>
                      <a:r>
                        <a:rPr lang="en-US" sz="1400" b="0" u="none" strike="noStrike" cap="none" dirty="0">
                          <a:solidFill>
                            <a:srgbClr val="003C71"/>
                          </a:solidFill>
                          <a:latin typeface="Arial"/>
                          <a:ea typeface="Arial"/>
                          <a:cs typeface="Arial"/>
                          <a:sym typeface="Arial"/>
                        </a:rPr>
                        <a:t>Growth in new threats attacking the master boot record and an all-time high for a single quarter</a:t>
                      </a:r>
                    </a:p>
                  </a:txBody>
                  <a:tcPr marL="91450" marR="91450" marT="45725" marB="457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E0E3E5"/>
                    </a:solidFill>
                  </a:tcPr>
                </a:tc>
              </a:tr>
            </a:tbl>
          </a:graphicData>
        </a:graphic>
      </p:graphicFrame>
      <p:graphicFrame>
        <p:nvGraphicFramePr>
          <p:cNvPr id="117" name="Shape 117"/>
          <p:cNvGraphicFramePr/>
          <p:nvPr>
            <p:extLst>
              <p:ext uri="{D42A27DB-BD31-4B8C-83A1-F6EECF244321}">
                <p14:modId xmlns:p14="http://schemas.microsoft.com/office/powerpoint/2010/main" val="27904303"/>
              </p:ext>
            </p:extLst>
          </p:nvPr>
        </p:nvGraphicFramePr>
        <p:xfrm>
          <a:off x="4612493" y="2521329"/>
          <a:ext cx="4068575" cy="1127770"/>
        </p:xfrm>
        <a:graphic>
          <a:graphicData uri="http://schemas.openxmlformats.org/drawingml/2006/table">
            <a:tbl>
              <a:tblPr firstRow="1" bandRow="1">
                <a:noFill/>
                <a:tableStyleId>{8F11ACBE-AD92-4FA6-96A1-C0C473D4F9D2}</a:tableStyleId>
              </a:tblPr>
              <a:tblGrid>
                <a:gridCol w="878675"/>
                <a:gridCol w="3189900"/>
              </a:tblGrid>
              <a:tr h="370850">
                <a:tc>
                  <a:txBody>
                    <a:bodyPr/>
                    <a:lstStyle/>
                    <a:p>
                      <a:pPr marL="0" marR="0" lvl="0" indent="0" algn="ctr" rtl="0">
                        <a:lnSpc>
                          <a:spcPct val="100000"/>
                        </a:lnSpc>
                        <a:spcBef>
                          <a:spcPts val="0"/>
                        </a:spcBef>
                        <a:spcAft>
                          <a:spcPts val="0"/>
                        </a:spcAft>
                        <a:buClr>
                          <a:srgbClr val="000000"/>
                        </a:buClr>
                        <a:buSzPct val="25000"/>
                        <a:buFont typeface="Arial"/>
                        <a:buNone/>
                      </a:pPr>
                      <a:endParaRPr sz="1800" b="1" u="none" strike="noStrike" cap="none" dirty="0">
                        <a:solidFill>
                          <a:srgbClr val="003C71"/>
                        </a:solidFill>
                      </a:endParaRPr>
                    </a:p>
                  </a:txBody>
                  <a:tcPr marL="91450" marR="91450" marT="45725" marB="457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gradFill>
                  </a:tcPr>
                </a:tc>
                <a:tc>
                  <a:txBody>
                    <a:bodyPr/>
                    <a:lstStyle/>
                    <a:p>
                      <a:pPr marL="0" marR="0" lvl="0" indent="0" algn="l" rtl="0">
                        <a:lnSpc>
                          <a:spcPct val="100000"/>
                        </a:lnSpc>
                        <a:spcBef>
                          <a:spcPts val="0"/>
                        </a:spcBef>
                        <a:spcAft>
                          <a:spcPts val="0"/>
                        </a:spcAft>
                        <a:buClr>
                          <a:srgbClr val="003C71"/>
                        </a:buClr>
                        <a:buSzPct val="25000"/>
                        <a:buFont typeface="Arial"/>
                        <a:buNone/>
                      </a:pPr>
                      <a:r>
                        <a:rPr lang="en-US" sz="1400" b="0" i="1" u="none" strike="noStrike" cap="none" dirty="0">
                          <a:solidFill>
                            <a:srgbClr val="003C71"/>
                          </a:solidFill>
                          <a:latin typeface="Arial"/>
                          <a:ea typeface="Arial"/>
                          <a:cs typeface="Arial"/>
                          <a:sym typeface="Arial"/>
                        </a:rPr>
                        <a:t>"It takes 20 years to build a reputation and </a:t>
                      </a:r>
                      <a:r>
                        <a:rPr lang="en-US" sz="1400" b="1" i="1" u="none" strike="noStrike" cap="none" dirty="0">
                          <a:solidFill>
                            <a:srgbClr val="003C71"/>
                          </a:solidFill>
                          <a:latin typeface="Arial"/>
                          <a:ea typeface="Arial"/>
                          <a:cs typeface="Arial"/>
                          <a:sym typeface="Arial"/>
                        </a:rPr>
                        <a:t>five minutes to ruin it</a:t>
                      </a:r>
                      <a:r>
                        <a:rPr lang="en-US" sz="1400" b="0" i="1" u="none" strike="noStrike" cap="none" dirty="0">
                          <a:solidFill>
                            <a:srgbClr val="003C71"/>
                          </a:solidFill>
                          <a:latin typeface="Arial"/>
                          <a:ea typeface="Arial"/>
                          <a:cs typeface="Arial"/>
                          <a:sym typeface="Arial"/>
                        </a:rPr>
                        <a:t>. If you think about that, you'll do things differently.“</a:t>
                      </a:r>
                    </a:p>
                    <a:p>
                      <a:pPr marL="0" marR="0" lvl="0" indent="0" algn="r" rtl="0">
                        <a:lnSpc>
                          <a:spcPct val="100000"/>
                        </a:lnSpc>
                        <a:spcBef>
                          <a:spcPts val="0"/>
                        </a:spcBef>
                        <a:spcAft>
                          <a:spcPts val="0"/>
                        </a:spcAft>
                        <a:buClr>
                          <a:schemeClr val="dk2"/>
                        </a:buClr>
                        <a:buSzPct val="25000"/>
                        <a:buFont typeface="Arial"/>
                        <a:buNone/>
                      </a:pPr>
                      <a:r>
                        <a:rPr lang="en-US" sz="1200" b="0" i="1" u="none" strike="noStrike" cap="none" dirty="0">
                          <a:solidFill>
                            <a:schemeClr val="dk2"/>
                          </a:solidFill>
                          <a:latin typeface="Arial"/>
                          <a:ea typeface="Arial"/>
                          <a:cs typeface="Arial"/>
                          <a:sym typeface="Arial"/>
                        </a:rPr>
                        <a:t>—</a:t>
                      </a:r>
                      <a:r>
                        <a:rPr lang="en-US" sz="1200" b="0" i="1" u="none" strike="noStrike" cap="none" dirty="0">
                          <a:solidFill>
                            <a:srgbClr val="003C71"/>
                          </a:solidFill>
                          <a:latin typeface="Arial"/>
                          <a:ea typeface="Arial"/>
                          <a:cs typeface="Arial"/>
                          <a:sym typeface="Arial"/>
                        </a:rPr>
                        <a:t>Warren Buffet on Target Corp</a:t>
                      </a:r>
                    </a:p>
                  </a:txBody>
                  <a:tcPr marL="91450" marR="91450" marT="45725" marB="457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DFE2E4"/>
                    </a:solidFill>
                  </a:tcPr>
                </a:tc>
              </a:tr>
            </a:tbl>
          </a:graphicData>
        </a:graphic>
      </p:graphicFrame>
      <p:sp>
        <p:nvSpPr>
          <p:cNvPr id="118" name="Shape 118"/>
          <p:cNvSpPr/>
          <p:nvPr/>
        </p:nvSpPr>
        <p:spPr>
          <a:xfrm>
            <a:off x="4858304" y="2765186"/>
            <a:ext cx="383700" cy="923399"/>
          </a:xfrm>
          <a:prstGeom prst="rect">
            <a:avLst/>
          </a:prstGeom>
          <a:noFill/>
          <a:ln>
            <a:noFill/>
          </a:ln>
        </p:spPr>
        <p:txBody>
          <a:bodyPr wrap="square" lIns="0" tIns="0" rIns="0" bIns="0" anchor="t" anchorCtr="0">
            <a:noAutofit/>
          </a:bodyPr>
          <a:lstStyle/>
          <a:p>
            <a:pPr marL="0" marR="0" lvl="0" indent="0" algn="ctr" rtl="0">
              <a:lnSpc>
                <a:spcPct val="100000"/>
              </a:lnSpc>
              <a:spcBef>
                <a:spcPts val="0"/>
              </a:spcBef>
              <a:spcAft>
                <a:spcPts val="0"/>
              </a:spcAft>
              <a:buClr>
                <a:srgbClr val="003C71"/>
              </a:buClr>
              <a:buSzPct val="25000"/>
              <a:buFont typeface="Arial"/>
              <a:buNone/>
            </a:pPr>
            <a:r>
              <a:rPr lang="en-US" sz="6000" b="1" i="0" u="none" strike="noStrike" cap="none" dirty="0">
                <a:solidFill>
                  <a:schemeClr val="tx1"/>
                </a:solidFill>
                <a:latin typeface="Arial"/>
                <a:ea typeface="Arial"/>
                <a:cs typeface="Arial"/>
                <a:sym typeface="Arial"/>
              </a:rPr>
              <a:t>“</a:t>
            </a:r>
          </a:p>
        </p:txBody>
      </p:sp>
      <p:graphicFrame>
        <p:nvGraphicFramePr>
          <p:cNvPr id="119" name="Shape 119"/>
          <p:cNvGraphicFramePr/>
          <p:nvPr>
            <p:extLst>
              <p:ext uri="{D42A27DB-BD31-4B8C-83A1-F6EECF244321}">
                <p14:modId xmlns:p14="http://schemas.microsoft.com/office/powerpoint/2010/main" val="2351602258"/>
              </p:ext>
            </p:extLst>
          </p:nvPr>
        </p:nvGraphicFramePr>
        <p:xfrm>
          <a:off x="4612493" y="1698135"/>
          <a:ext cx="4068575" cy="701050"/>
        </p:xfrm>
        <a:graphic>
          <a:graphicData uri="http://schemas.openxmlformats.org/drawingml/2006/table">
            <a:tbl>
              <a:tblPr firstRow="1" bandRow="1">
                <a:noFill/>
                <a:tableStyleId>{8F11ACBE-AD92-4FA6-96A1-C0C473D4F9D2}</a:tableStyleId>
              </a:tblPr>
              <a:tblGrid>
                <a:gridCol w="878675"/>
                <a:gridCol w="3189900"/>
              </a:tblGrid>
              <a:tr h="370850">
                <a:tc>
                  <a:txBody>
                    <a:bodyPr/>
                    <a:lstStyle/>
                    <a:p>
                      <a:pPr marL="0" marR="0" lvl="0" indent="0" algn="ctr" rtl="0">
                        <a:lnSpc>
                          <a:spcPct val="100000"/>
                        </a:lnSpc>
                        <a:spcBef>
                          <a:spcPts val="0"/>
                        </a:spcBef>
                        <a:spcAft>
                          <a:spcPts val="0"/>
                        </a:spcAft>
                        <a:buClr>
                          <a:srgbClr val="000000"/>
                        </a:buClr>
                        <a:buSzPct val="25000"/>
                        <a:buFont typeface="Arial"/>
                        <a:buNone/>
                      </a:pPr>
                      <a:endParaRPr sz="1800" b="1" u="none" strike="noStrike" cap="none" dirty="0">
                        <a:solidFill>
                          <a:srgbClr val="003C71"/>
                        </a:solidFill>
                      </a:endParaRPr>
                    </a:p>
                  </a:txBody>
                  <a:tcPr marL="91450" marR="91450" marT="45725" marB="457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gradFill>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gradFill>
                  </a:tcPr>
                </a:tc>
                <a:tc>
                  <a:txBody>
                    <a:bodyPr/>
                    <a:lstStyle/>
                    <a:p>
                      <a:pPr marL="0" marR="0" lvl="0" indent="0" algn="l" rtl="0">
                        <a:lnSpc>
                          <a:spcPct val="100000"/>
                        </a:lnSpc>
                        <a:spcBef>
                          <a:spcPts val="0"/>
                        </a:spcBef>
                        <a:spcAft>
                          <a:spcPts val="0"/>
                        </a:spcAft>
                        <a:buClr>
                          <a:schemeClr val="dk2"/>
                        </a:buClr>
                        <a:buSzPct val="25000"/>
                        <a:buFont typeface="Arial"/>
                        <a:buNone/>
                      </a:pPr>
                      <a:r>
                        <a:rPr lang="en-US" sz="1400" b="0" i="1" u="none" strike="noStrike" cap="none" dirty="0">
                          <a:solidFill>
                            <a:schemeClr val="dk2"/>
                          </a:solidFill>
                          <a:latin typeface="Arial"/>
                          <a:ea typeface="Arial"/>
                          <a:cs typeface="Arial"/>
                          <a:sym typeface="Arial"/>
                        </a:rPr>
                        <a:t>“The ability to attack will outpace the ability to defend.”</a:t>
                      </a:r>
                    </a:p>
                    <a:p>
                      <a:pPr marL="0" marR="0" lvl="0" indent="0" algn="r" rtl="0">
                        <a:lnSpc>
                          <a:spcPct val="100000"/>
                        </a:lnSpc>
                        <a:spcBef>
                          <a:spcPts val="0"/>
                        </a:spcBef>
                        <a:spcAft>
                          <a:spcPts val="0"/>
                        </a:spcAft>
                        <a:buClr>
                          <a:schemeClr val="dk2"/>
                        </a:buClr>
                        <a:buSzPct val="25000"/>
                        <a:buFont typeface="Arial"/>
                        <a:buNone/>
                      </a:pPr>
                      <a:r>
                        <a:rPr lang="en-US" sz="1200" b="0" i="1" u="none" strike="noStrike" cap="none" dirty="0">
                          <a:solidFill>
                            <a:schemeClr val="dk2"/>
                          </a:solidFill>
                          <a:latin typeface="Arial"/>
                          <a:ea typeface="Arial"/>
                          <a:cs typeface="Arial"/>
                          <a:sym typeface="Arial"/>
                        </a:rPr>
                        <a:t>—Rand Group</a:t>
                      </a:r>
                    </a:p>
                  </a:txBody>
                  <a:tcPr marL="91450" marR="91450" marT="45725" marB="457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DFE2E4"/>
                    </a:solidFill>
                  </a:tcPr>
                </a:tc>
              </a:tr>
            </a:tbl>
          </a:graphicData>
        </a:graphic>
      </p:graphicFrame>
      <p:sp>
        <p:nvSpPr>
          <p:cNvPr id="120" name="Shape 120"/>
          <p:cNvSpPr/>
          <p:nvPr/>
        </p:nvSpPr>
        <p:spPr>
          <a:xfrm>
            <a:off x="4858304" y="1706794"/>
            <a:ext cx="383700" cy="923399"/>
          </a:xfrm>
          <a:prstGeom prst="rect">
            <a:avLst/>
          </a:prstGeom>
          <a:noFill/>
          <a:ln>
            <a:noFill/>
          </a:ln>
        </p:spPr>
        <p:txBody>
          <a:bodyPr wrap="square" lIns="0" tIns="0" rIns="0" bIns="0" anchor="t" anchorCtr="0">
            <a:noAutofit/>
          </a:bodyPr>
          <a:lstStyle/>
          <a:p>
            <a:pPr marL="0" marR="0" lvl="0" indent="0" algn="ctr" rtl="0">
              <a:lnSpc>
                <a:spcPct val="100000"/>
              </a:lnSpc>
              <a:spcBef>
                <a:spcPts val="0"/>
              </a:spcBef>
              <a:spcAft>
                <a:spcPts val="0"/>
              </a:spcAft>
              <a:buClr>
                <a:srgbClr val="003C71"/>
              </a:buClr>
              <a:buSzPct val="25000"/>
              <a:buFont typeface="Arial"/>
              <a:buNone/>
            </a:pPr>
            <a:r>
              <a:rPr lang="en-US" sz="6000" b="1" i="0" u="none" strike="noStrike" cap="none" dirty="0">
                <a:solidFill>
                  <a:schemeClr val="tx1"/>
                </a:solidFill>
                <a:latin typeface="Arial"/>
                <a:ea typeface="Arial"/>
                <a:cs typeface="Arial"/>
                <a:sym typeface="Arial"/>
              </a:rPr>
              <a:t>“</a:t>
            </a:r>
          </a:p>
        </p:txBody>
      </p:sp>
      <p:sp>
        <p:nvSpPr>
          <p:cNvPr id="4" name="Title 3"/>
          <p:cNvSpPr>
            <a:spLocks noGrp="1"/>
          </p:cNvSpPr>
          <p:nvPr>
            <p:ph type="title"/>
          </p:nvPr>
        </p:nvSpPr>
        <p:spPr>
          <a:xfrm>
            <a:off x="353964" y="228527"/>
            <a:ext cx="8436076" cy="566309"/>
          </a:xfrm>
        </p:spPr>
        <p:txBody>
          <a:bodyPr/>
          <a:lstStyle/>
          <a:p>
            <a:r>
              <a:rPr lang="en-US" dirty="0">
                <a:solidFill>
                  <a:srgbClr val="F3D54E">
                    <a:alpha val="90000"/>
                  </a:srgbClr>
                </a:solidFill>
                <a:sym typeface="Roboto"/>
              </a:rPr>
              <a:t>Security</a:t>
            </a:r>
            <a:r>
              <a:rPr lang="en-US" dirty="0">
                <a:solidFill>
                  <a:schemeClr val="lt1"/>
                </a:solidFill>
                <a:ea typeface="Roboto"/>
                <a:cs typeface="Roboto"/>
                <a:sym typeface="Roboto"/>
              </a:rPr>
              <a:t> Is Critical</a:t>
            </a:r>
            <a:endParaRPr lang="en-US" dirty="0"/>
          </a:p>
        </p:txBody>
      </p:sp>
      <p:sp>
        <p:nvSpPr>
          <p:cNvPr id="5" name="Text Placeholder 4"/>
          <p:cNvSpPr>
            <a:spLocks noGrp="1"/>
          </p:cNvSpPr>
          <p:nvPr>
            <p:ph type="body" sz="quarter" idx="13"/>
          </p:nvPr>
        </p:nvSpPr>
        <p:spPr/>
        <p:txBody>
          <a:bodyPr/>
          <a:lstStyle/>
          <a:p>
            <a:endParaRPr lang="en-US"/>
          </a:p>
        </p:txBody>
      </p:sp>
      <p:sp>
        <p:nvSpPr>
          <p:cNvPr id="121" name="Shape 121"/>
          <p:cNvSpPr txBox="1">
            <a:spLocks noGrp="1"/>
          </p:cNvSpPr>
          <p:nvPr>
            <p:ph type="sldNum" sz="quarter" idx="14"/>
          </p:nvPr>
        </p:nvSpPr>
        <p:spPr>
          <a:prstGeom prst="rect">
            <a:avLst/>
          </a:prstGeom>
          <a:noFill/>
          <a:ln>
            <a:noFill/>
          </a:ln>
        </p:spPr>
        <p:txBody>
          <a:bodyPr wrap="square" lIns="0" tIns="0" rIns="0" bIns="0" anchor="ctr" anchorCtr="0">
            <a:noAutofit/>
          </a:bodyPr>
          <a:lstStyle/>
          <a:p>
            <a:pPr lvl="0" rtl="0">
              <a:spcBef>
                <a:spcPts val="0"/>
              </a:spcBef>
              <a:buClr>
                <a:srgbClr val="000000"/>
              </a:buClr>
              <a:buSzPct val="25000"/>
              <a:buFont typeface="Arial"/>
              <a:buNone/>
            </a:pPr>
            <a:fld id="{00000000-1234-1234-1234-123412341234}" type="slidenum">
              <a:rPr lang="en-US"/>
              <a:t>2</a:t>
            </a:fld>
            <a:endParaRPr lang="en-US"/>
          </a:p>
        </p:txBody>
      </p:sp>
      <p:sp>
        <p:nvSpPr>
          <p:cNvPr id="123" name="Shape 123"/>
          <p:cNvSpPr txBox="1"/>
          <p:nvPr/>
        </p:nvSpPr>
        <p:spPr>
          <a:xfrm>
            <a:off x="353964" y="822129"/>
            <a:ext cx="8222100" cy="510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666666"/>
              </a:buClr>
              <a:buSzPct val="25000"/>
              <a:buFont typeface="Arial"/>
              <a:buNone/>
            </a:pPr>
            <a:r>
              <a:rPr lang="en-US" sz="1400" b="0" i="0" u="none" strike="noStrike" cap="none" dirty="0">
                <a:solidFill>
                  <a:schemeClr val="tx1"/>
                </a:solidFill>
                <a:latin typeface="+mn-lt"/>
                <a:ea typeface="Arial"/>
                <a:cs typeface="Arial"/>
                <a:sym typeface="Arial"/>
              </a:rPr>
              <a:t>Connecting “things” to the Internet that have never been connected is valuable, but also introduces risk. - </a:t>
            </a:r>
            <a:r>
              <a:rPr lang="en-US" sz="900" b="0" i="0" u="none" strike="noStrike" cap="none" dirty="0">
                <a:solidFill>
                  <a:schemeClr val="tx1"/>
                </a:solidFill>
                <a:latin typeface="+mn-lt"/>
                <a:ea typeface="Arial"/>
                <a:cs typeface="Arial"/>
                <a:sym typeface="Arial"/>
              </a:rPr>
              <a:t>Source: McAfee Labs Q1 ‘14</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49" name="Shape 149"/>
          <p:cNvSpPr txBox="1">
            <a:spLocks noGrp="1"/>
          </p:cNvSpPr>
          <p:nvPr>
            <p:ph type="title"/>
          </p:nvPr>
        </p:nvSpPr>
        <p:spPr>
          <a:prstGeom prst="rect">
            <a:avLst/>
          </a:prstGeom>
          <a:noFill/>
          <a:ln>
            <a:noFill/>
          </a:ln>
        </p:spPr>
        <p:txBody>
          <a:bodyPr wrap="square"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Roboto"/>
              <a:buNone/>
            </a:pPr>
            <a:r>
              <a:rPr lang="en-US" sz="3600" dirty="0">
                <a:solidFill>
                  <a:srgbClr val="F3D54E">
                    <a:alpha val="90000"/>
                  </a:srgbClr>
                </a:solidFill>
                <a:sym typeface="Roboto"/>
              </a:rPr>
              <a:t>Protecting</a:t>
            </a:r>
            <a:r>
              <a:rPr lang="en-US" sz="3600" b="0" i="0" u="none" strike="noStrike" cap="none" dirty="0">
                <a:solidFill>
                  <a:schemeClr val="lt1"/>
                </a:solidFill>
                <a:ea typeface="Roboto"/>
                <a:cs typeface="Roboto"/>
                <a:sym typeface="Roboto"/>
              </a:rPr>
              <a:t> the execution, storage, and transfer of data</a:t>
            </a:r>
          </a:p>
        </p:txBody>
      </p:sp>
      <p:sp>
        <p:nvSpPr>
          <p:cNvPr id="2" name="Text Placeholder 1"/>
          <p:cNvSpPr>
            <a:spLocks noGrp="1"/>
          </p:cNvSpPr>
          <p:nvPr>
            <p:ph type="body" sz="quarter" idx="13"/>
          </p:nvPr>
        </p:nvSpPr>
        <p:spPr>
          <a:xfrm>
            <a:off x="353964" y="4194577"/>
            <a:ext cx="8436076" cy="184666"/>
          </a:xfrm>
        </p:spPr>
        <p:txBody>
          <a:bodyPr/>
          <a:lstStyle/>
          <a:p>
            <a:endParaRPr lang="en-US"/>
          </a:p>
        </p:txBody>
      </p:sp>
      <p:sp>
        <p:nvSpPr>
          <p:cNvPr id="129" name="Shape 129"/>
          <p:cNvSpPr txBox="1">
            <a:spLocks noGrp="1"/>
          </p:cNvSpPr>
          <p:nvPr>
            <p:ph type="sldNum" sz="quarter" idx="14"/>
          </p:nvPr>
        </p:nvSpPr>
        <p:spPr>
          <a:prstGeom prst="rect">
            <a:avLst/>
          </a:prstGeom>
          <a:noFill/>
          <a:ln>
            <a:noFill/>
          </a:ln>
        </p:spPr>
        <p:txBody>
          <a:bodyPr wrap="square" lIns="0" tIns="0" rIns="0" bIns="0" anchor="ctr" anchorCtr="0">
            <a:noAutofit/>
          </a:bodyPr>
          <a:lstStyle/>
          <a:p>
            <a:pPr lvl="0" rtl="0">
              <a:spcBef>
                <a:spcPts val="0"/>
              </a:spcBef>
              <a:buClr>
                <a:srgbClr val="000000"/>
              </a:buClr>
              <a:buSzPct val="25000"/>
              <a:buFont typeface="Arial"/>
              <a:buNone/>
            </a:pPr>
            <a:fld id="{00000000-1234-1234-1234-123412341234}" type="slidenum">
              <a:rPr lang="en-US"/>
              <a:t>3</a:t>
            </a:fld>
            <a:endParaRPr lang="en-US"/>
          </a:p>
        </p:txBody>
      </p:sp>
      <p:sp>
        <p:nvSpPr>
          <p:cNvPr id="131" name="Shape 131"/>
          <p:cNvSpPr/>
          <p:nvPr/>
        </p:nvSpPr>
        <p:spPr>
          <a:xfrm>
            <a:off x="573247" y="1590866"/>
            <a:ext cx="5905144" cy="564483"/>
          </a:xfrm>
          <a:prstGeom prst="rect">
            <a:avLst/>
          </a:prstGeom>
          <a:gradFill flip="none" rotWithShape="1">
            <a:gsLst>
              <a:gs pos="100000">
                <a:srgbClr val="D0E600"/>
              </a:gs>
              <a:gs pos="0">
                <a:srgbClr val="788500"/>
              </a:gs>
            </a:gsLst>
            <a:lin ang="2700000" scaled="1"/>
            <a:tileRect/>
          </a:gradFill>
          <a:ln>
            <a:noFill/>
          </a:ln>
        </p:spPr>
        <p:txBody>
          <a:bodyPr wrap="square" lIns="18287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US" sz="1200" b="1" i="0" u="none" strike="noStrike" cap="none" dirty="0">
                <a:solidFill>
                  <a:schemeClr val="lt1"/>
                </a:solidFill>
                <a:latin typeface="Arial"/>
                <a:ea typeface="Arial"/>
                <a:cs typeface="Arial"/>
                <a:sym typeface="Arial"/>
              </a:rPr>
              <a:t>Security built into the hardware: </a:t>
            </a:r>
            <a:r>
              <a:rPr lang="en-US" sz="1200" b="0" i="0" u="none" strike="noStrike" cap="none" dirty="0">
                <a:solidFill>
                  <a:schemeClr val="lt1"/>
                </a:solidFill>
                <a:latin typeface="Arial"/>
                <a:ea typeface="Arial"/>
                <a:cs typeface="Arial"/>
                <a:sym typeface="Arial"/>
              </a:rPr>
              <a:t>Hardware integrity must be enforced to ensure the device has not been altered. </a:t>
            </a:r>
          </a:p>
        </p:txBody>
      </p:sp>
      <p:sp>
        <p:nvSpPr>
          <p:cNvPr id="132" name="Shape 132"/>
          <p:cNvSpPr/>
          <p:nvPr/>
        </p:nvSpPr>
        <p:spPr>
          <a:xfrm>
            <a:off x="363235" y="1589068"/>
            <a:ext cx="365873" cy="365751"/>
          </a:xfrm>
          <a:prstGeom prst="ellipse">
            <a:avLst/>
          </a:prstGeom>
          <a:gradFill>
            <a:gsLst>
              <a:gs pos="100000">
                <a:srgbClr val="D0E600"/>
              </a:gs>
              <a:gs pos="0">
                <a:srgbClr val="788500"/>
              </a:gs>
            </a:gsLst>
            <a:lin ang="2700000" scaled="1"/>
          </a:gradFill>
          <a:ln>
            <a:noFill/>
          </a:ln>
        </p:spPr>
        <p:txBody>
          <a:bodyPr wrap="square" lIns="0" tIns="0" rIns="0" bIns="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en-US" sz="1200" b="0" i="0" u="none" strike="noStrike" cap="none">
                <a:solidFill>
                  <a:schemeClr val="lt1"/>
                </a:solidFill>
                <a:latin typeface="Arial"/>
                <a:ea typeface="Arial"/>
                <a:cs typeface="Arial"/>
                <a:sym typeface="Arial"/>
              </a:rPr>
              <a:t>1</a:t>
            </a:r>
          </a:p>
        </p:txBody>
      </p:sp>
      <p:sp>
        <p:nvSpPr>
          <p:cNvPr id="134" name="Shape 134"/>
          <p:cNvSpPr/>
          <p:nvPr/>
        </p:nvSpPr>
        <p:spPr>
          <a:xfrm>
            <a:off x="575307" y="2256648"/>
            <a:ext cx="5902684" cy="516439"/>
          </a:xfrm>
          <a:prstGeom prst="rect">
            <a:avLst/>
          </a:prstGeom>
          <a:gradFill>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r="100000" b="100000"/>
            </a:path>
          </a:gradFill>
          <a:ln>
            <a:noFill/>
          </a:ln>
        </p:spPr>
        <p:txBody>
          <a:bodyPr wrap="square" lIns="18287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US" sz="1200" b="1" i="0" u="none" strike="noStrike" cap="none" dirty="0">
                <a:solidFill>
                  <a:schemeClr val="lt1"/>
                </a:solidFill>
                <a:latin typeface="Arial"/>
                <a:ea typeface="Arial"/>
                <a:cs typeface="Arial"/>
                <a:sym typeface="Arial"/>
              </a:rPr>
              <a:t>Secures OS and applications: </a:t>
            </a:r>
            <a:r>
              <a:rPr lang="en-US" sz="1200" b="0" i="0" u="none" strike="noStrike" cap="none" dirty="0">
                <a:solidFill>
                  <a:schemeClr val="lt1"/>
                </a:solidFill>
                <a:latin typeface="Arial"/>
                <a:ea typeface="Arial"/>
                <a:cs typeface="Arial"/>
                <a:sym typeface="Arial"/>
              </a:rPr>
              <a:t>The gateway itself must have a secure operating system to ensure that data is safely stored. </a:t>
            </a:r>
          </a:p>
        </p:txBody>
      </p:sp>
      <p:sp>
        <p:nvSpPr>
          <p:cNvPr id="135" name="Shape 135"/>
          <p:cNvSpPr/>
          <p:nvPr/>
        </p:nvSpPr>
        <p:spPr>
          <a:xfrm>
            <a:off x="362899" y="2255937"/>
            <a:ext cx="365611" cy="365723"/>
          </a:xfrm>
          <a:prstGeom prst="ellipse">
            <a:avLst/>
          </a:prstGeom>
          <a:gradFill>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r="100000" b="100000"/>
            </a:path>
          </a:gradFill>
          <a:ln>
            <a:noFill/>
          </a:ln>
        </p:spPr>
        <p:txBody>
          <a:bodyPr wrap="square" lIns="0" tIns="45700" rIns="0" bIns="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en-US" sz="1200" b="0" i="0" u="none" strike="noStrike" cap="none">
                <a:solidFill>
                  <a:schemeClr val="lt1"/>
                </a:solidFill>
                <a:latin typeface="Arial"/>
                <a:ea typeface="Arial"/>
                <a:cs typeface="Arial"/>
                <a:sym typeface="Arial"/>
              </a:rPr>
              <a:t>2</a:t>
            </a:r>
          </a:p>
        </p:txBody>
      </p:sp>
      <p:sp>
        <p:nvSpPr>
          <p:cNvPr id="137" name="Shape 137"/>
          <p:cNvSpPr/>
          <p:nvPr/>
        </p:nvSpPr>
        <p:spPr>
          <a:xfrm>
            <a:off x="576294" y="2877836"/>
            <a:ext cx="5902110" cy="512161"/>
          </a:xfrm>
          <a:prstGeom prst="rect">
            <a:avLst/>
          </a:prstGeom>
          <a:gradFill>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gradFill>
          <a:ln>
            <a:noFill/>
          </a:ln>
        </p:spPr>
        <p:txBody>
          <a:bodyPr wrap="square" lIns="18287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US" sz="1200" b="1" i="0" u="none" strike="noStrike" cap="none" dirty="0">
                <a:solidFill>
                  <a:schemeClr val="lt1"/>
                </a:solidFill>
                <a:latin typeface="Arial"/>
                <a:ea typeface="Arial"/>
                <a:cs typeface="Arial"/>
                <a:sym typeface="Arial"/>
              </a:rPr>
              <a:t>Secures data from chip to cloud: </a:t>
            </a:r>
            <a:r>
              <a:rPr lang="en-US" sz="1200" b="0" i="0" u="none" strike="noStrike" cap="none" dirty="0">
                <a:solidFill>
                  <a:schemeClr val="lt1"/>
                </a:solidFill>
                <a:latin typeface="Arial"/>
                <a:ea typeface="Arial"/>
                <a:cs typeface="Arial"/>
                <a:sym typeface="Arial"/>
              </a:rPr>
              <a:t>Data must be transmitted securely from sensor to data center, even when one or more gateways must process it on the way.</a:t>
            </a:r>
          </a:p>
        </p:txBody>
      </p:sp>
      <p:sp>
        <p:nvSpPr>
          <p:cNvPr id="138" name="Shape 138"/>
          <p:cNvSpPr/>
          <p:nvPr/>
        </p:nvSpPr>
        <p:spPr>
          <a:xfrm>
            <a:off x="363124" y="2873380"/>
            <a:ext cx="365633" cy="365747"/>
          </a:xfrm>
          <a:prstGeom prst="ellipse">
            <a:avLst/>
          </a:prstGeom>
          <a:gradFill>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gradFill>
          <a:ln>
            <a:noFill/>
          </a:ln>
        </p:spPr>
        <p:txBody>
          <a:bodyPr wrap="square" lIns="0" tIns="0" rIns="0" bIns="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en-US" sz="1200" b="0" i="0" u="none" strike="noStrike" cap="none">
                <a:solidFill>
                  <a:schemeClr val="lt1"/>
                </a:solidFill>
                <a:latin typeface="Arial"/>
                <a:ea typeface="Arial"/>
                <a:cs typeface="Arial"/>
                <a:sym typeface="Arial"/>
              </a:rPr>
              <a:t>3</a:t>
            </a:r>
          </a:p>
        </p:txBody>
      </p:sp>
      <p:sp>
        <p:nvSpPr>
          <p:cNvPr id="139" name="Shape 139"/>
          <p:cNvSpPr txBox="1"/>
          <p:nvPr/>
        </p:nvSpPr>
        <p:spPr>
          <a:xfrm>
            <a:off x="590024" y="4034988"/>
            <a:ext cx="5888100" cy="454800"/>
          </a:xfrm>
          <a:prstGeom prst="rect">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grad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03C71"/>
              </a:buClr>
              <a:buSzPct val="25000"/>
              <a:buFont typeface="Arial"/>
              <a:buNone/>
            </a:pPr>
            <a:r>
              <a:rPr lang="en-US" sz="1000" b="1" i="0" u="none" strike="noStrike" cap="none" dirty="0">
                <a:solidFill>
                  <a:schemeClr val="tx1"/>
                </a:solidFill>
                <a:latin typeface="Arial"/>
                <a:ea typeface="Arial"/>
                <a:cs typeface="Arial"/>
                <a:sym typeface="Arial"/>
              </a:rPr>
              <a:t>Security and privacy are the top two inhibitors </a:t>
            </a:r>
            <a:r>
              <a:rPr lang="en-US" sz="1000" b="0" i="0" u="none" strike="noStrike" cap="none" dirty="0">
                <a:solidFill>
                  <a:schemeClr val="tx1"/>
                </a:solidFill>
                <a:latin typeface="Arial"/>
                <a:ea typeface="Arial"/>
                <a:cs typeface="Arial"/>
                <a:sym typeface="Arial"/>
              </a:rPr>
              <a:t>of the success of </a:t>
            </a:r>
            <a:r>
              <a:rPr lang="en-US" sz="1000" b="0" i="0" u="none" strike="noStrike" cap="none" dirty="0" err="1">
                <a:solidFill>
                  <a:schemeClr val="tx1"/>
                </a:solidFill>
                <a:latin typeface="Arial"/>
                <a:ea typeface="Arial"/>
                <a:cs typeface="Arial"/>
                <a:sym typeface="Arial"/>
              </a:rPr>
              <a:t>IoT</a:t>
            </a:r>
            <a:r>
              <a:rPr lang="en-US" sz="1000" b="0" i="0" u="none" strike="noStrike" cap="none" dirty="0">
                <a:solidFill>
                  <a:schemeClr val="tx1"/>
                </a:solidFill>
                <a:latin typeface="Arial"/>
                <a:ea typeface="Arial"/>
                <a:cs typeface="Arial"/>
                <a:sym typeface="Arial"/>
              </a:rPr>
              <a:t> deployments. </a:t>
            </a:r>
          </a:p>
          <a:p>
            <a:pPr marL="0" marR="0" lvl="0" indent="0" algn="l" rtl="0">
              <a:lnSpc>
                <a:spcPct val="100000"/>
              </a:lnSpc>
              <a:spcBef>
                <a:spcPts val="0"/>
              </a:spcBef>
              <a:spcAft>
                <a:spcPts val="0"/>
              </a:spcAft>
              <a:buClr>
                <a:srgbClr val="003C71"/>
              </a:buClr>
              <a:buSzPct val="25000"/>
              <a:buFont typeface="Arial"/>
              <a:buNone/>
            </a:pPr>
            <a:r>
              <a:rPr lang="en-US" sz="1000" b="0" i="1" u="none" strike="noStrike" cap="none" dirty="0">
                <a:solidFill>
                  <a:schemeClr val="tx1"/>
                </a:solidFill>
                <a:latin typeface="Arial"/>
                <a:ea typeface="Arial"/>
                <a:cs typeface="Arial"/>
                <a:sym typeface="Arial"/>
              </a:rPr>
              <a:t>Recent survey of more than 450 IT and business leaders</a:t>
            </a:r>
            <a:r>
              <a:rPr lang="en-US" sz="1000" b="0" i="1" u="none" strike="noStrike" cap="none" baseline="30000" dirty="0">
                <a:solidFill>
                  <a:schemeClr val="tx1"/>
                </a:solidFill>
                <a:latin typeface="Arial"/>
                <a:ea typeface="Arial"/>
                <a:cs typeface="Arial"/>
                <a:sym typeface="Arial"/>
              </a:rPr>
              <a:t>1</a:t>
            </a:r>
          </a:p>
        </p:txBody>
      </p:sp>
      <p:sp>
        <p:nvSpPr>
          <p:cNvPr id="140" name="Shape 140"/>
          <p:cNvSpPr txBox="1"/>
          <p:nvPr/>
        </p:nvSpPr>
        <p:spPr>
          <a:xfrm>
            <a:off x="6660775" y="1589061"/>
            <a:ext cx="2108699" cy="2969699"/>
          </a:xfrm>
          <a:prstGeom prst="rect">
            <a:avLst/>
          </a:prstGeom>
          <a:solidFill>
            <a:srgbClr val="DFE2E4"/>
          </a:solid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2"/>
              </a:buClr>
              <a:buSzPct val="25000"/>
              <a:buFont typeface="Arial"/>
              <a:buNone/>
            </a:pPr>
            <a:r>
              <a:rPr lang="en-US" sz="1000" b="1" i="0" u="none" strike="noStrike" cap="none">
                <a:solidFill>
                  <a:schemeClr val="dk2"/>
                </a:solidFill>
                <a:latin typeface="Arial"/>
                <a:ea typeface="Arial"/>
                <a:cs typeface="Arial"/>
                <a:sym typeface="Arial"/>
              </a:rPr>
              <a:t>From the Field</a:t>
            </a:r>
          </a:p>
          <a:p>
            <a:pPr marL="171450" marR="0" lvl="0" indent="-171450" algn="l" rtl="0">
              <a:lnSpc>
                <a:spcPct val="100000"/>
              </a:lnSpc>
              <a:spcBef>
                <a:spcPts val="600"/>
              </a:spcBef>
              <a:spcAft>
                <a:spcPts val="0"/>
              </a:spcAft>
              <a:buClr>
                <a:schemeClr val="dk2"/>
              </a:buClr>
              <a:buSzPct val="100000"/>
              <a:buFont typeface="Arial"/>
              <a:buChar char="•"/>
            </a:pPr>
            <a:r>
              <a:rPr lang="en-US" sz="1000" b="0" i="0" u="none" strike="noStrike" cap="none">
                <a:solidFill>
                  <a:schemeClr val="dk2"/>
                </a:solidFill>
                <a:latin typeface="Arial"/>
                <a:ea typeface="Arial"/>
                <a:cs typeface="Arial"/>
                <a:sym typeface="Arial"/>
              </a:rPr>
              <a:t>A lack of security in implanted </a:t>
            </a:r>
            <a:r>
              <a:rPr lang="en-US" sz="1000" b="1" i="0" u="none" strike="noStrike" cap="none">
                <a:solidFill>
                  <a:schemeClr val="dk2"/>
                </a:solidFill>
                <a:latin typeface="Arial"/>
                <a:ea typeface="Arial"/>
                <a:cs typeface="Arial"/>
                <a:sym typeface="Arial"/>
              </a:rPr>
              <a:t>medical devices </a:t>
            </a:r>
            <a:r>
              <a:rPr lang="en-US" sz="1000" b="0" i="0" u="none" strike="noStrike" cap="none">
                <a:solidFill>
                  <a:schemeClr val="dk2"/>
                </a:solidFill>
                <a:latin typeface="Arial"/>
                <a:ea typeface="Arial"/>
                <a:cs typeface="Arial"/>
                <a:sym typeface="Arial"/>
              </a:rPr>
              <a:t>opens the door for malicious activity that could put patient health at risk. </a:t>
            </a:r>
          </a:p>
          <a:p>
            <a:pPr marL="171450" marR="0" lvl="0" indent="-171450" algn="l" rtl="0">
              <a:lnSpc>
                <a:spcPct val="100000"/>
              </a:lnSpc>
              <a:spcBef>
                <a:spcPts val="600"/>
              </a:spcBef>
              <a:spcAft>
                <a:spcPts val="0"/>
              </a:spcAft>
              <a:buClr>
                <a:schemeClr val="dk2"/>
              </a:buClr>
              <a:buSzPct val="100000"/>
              <a:buFont typeface="Arial"/>
              <a:buChar char="•"/>
            </a:pPr>
            <a:r>
              <a:rPr lang="en-US" sz="1000" b="1" i="0" u="none" strike="noStrike" cap="none">
                <a:solidFill>
                  <a:schemeClr val="dk2"/>
                </a:solidFill>
                <a:latin typeface="Arial"/>
                <a:ea typeface="Arial"/>
                <a:cs typeface="Arial"/>
                <a:sym typeface="Arial"/>
              </a:rPr>
              <a:t>Industrial devices</a:t>
            </a:r>
            <a:r>
              <a:rPr lang="en-US" sz="1000" b="0" i="0" u="none" strike="noStrike" cap="none">
                <a:solidFill>
                  <a:schemeClr val="dk2"/>
                </a:solidFill>
                <a:latin typeface="Arial"/>
                <a:ea typeface="Arial"/>
                <a:cs typeface="Arial"/>
                <a:sym typeface="Arial"/>
              </a:rPr>
              <a:t>, if tampered with, can leak sensitive operational data. </a:t>
            </a:r>
          </a:p>
          <a:p>
            <a:pPr marL="171450" marR="0" lvl="0" indent="-171450" algn="l" rtl="0">
              <a:lnSpc>
                <a:spcPct val="100000"/>
              </a:lnSpc>
              <a:spcBef>
                <a:spcPts val="600"/>
              </a:spcBef>
              <a:spcAft>
                <a:spcPts val="0"/>
              </a:spcAft>
              <a:buClr>
                <a:schemeClr val="dk2"/>
              </a:buClr>
              <a:buSzPct val="100000"/>
              <a:buFont typeface="Arial"/>
              <a:buChar char="•"/>
            </a:pPr>
            <a:r>
              <a:rPr lang="en-US" sz="1000" b="0" i="0" u="none" strike="noStrike" cap="none">
                <a:solidFill>
                  <a:schemeClr val="dk2"/>
                </a:solidFill>
                <a:latin typeface="Arial"/>
                <a:ea typeface="Arial"/>
                <a:cs typeface="Arial"/>
                <a:sym typeface="Arial"/>
              </a:rPr>
              <a:t>Hackers may breach </a:t>
            </a:r>
            <a:r>
              <a:rPr lang="en-US" sz="1000" b="1" i="0" u="none" strike="noStrike" cap="none">
                <a:solidFill>
                  <a:schemeClr val="dk2"/>
                </a:solidFill>
                <a:latin typeface="Arial"/>
                <a:ea typeface="Arial"/>
                <a:cs typeface="Arial"/>
                <a:sym typeface="Arial"/>
              </a:rPr>
              <a:t>retail devices </a:t>
            </a:r>
            <a:r>
              <a:rPr lang="en-US" sz="1000" b="0" i="0" u="none" strike="noStrike" cap="none">
                <a:solidFill>
                  <a:schemeClr val="dk2"/>
                </a:solidFill>
                <a:latin typeface="Arial"/>
                <a:ea typeface="Arial"/>
                <a:cs typeface="Arial"/>
                <a:sym typeface="Arial"/>
              </a:rPr>
              <a:t>to gain insight into sales patterns, change prices, or hide inventory.</a:t>
            </a:r>
          </a:p>
        </p:txBody>
      </p:sp>
      <p:pic>
        <p:nvPicPr>
          <p:cNvPr id="141" name="Shape 141"/>
          <p:cNvPicPr preferRelativeResize="0"/>
          <p:nvPr/>
        </p:nvPicPr>
        <p:blipFill rotWithShape="1">
          <a:blip r:embed="rId3">
            <a:alphaModFix/>
          </a:blip>
          <a:srcRect/>
          <a:stretch/>
        </p:blipFill>
        <p:spPr>
          <a:xfrm>
            <a:off x="7504077" y="1094510"/>
            <a:ext cx="583499" cy="417900"/>
          </a:xfrm>
          <a:prstGeom prst="rect">
            <a:avLst/>
          </a:prstGeom>
          <a:noFill/>
          <a:ln>
            <a:noFill/>
          </a:ln>
        </p:spPr>
      </p:pic>
      <p:pic>
        <p:nvPicPr>
          <p:cNvPr id="142" name="Shape 142"/>
          <p:cNvPicPr preferRelativeResize="0"/>
          <p:nvPr/>
        </p:nvPicPr>
        <p:blipFill rotWithShape="1">
          <a:blip r:embed="rId4">
            <a:alphaModFix/>
          </a:blip>
          <a:srcRect/>
          <a:stretch/>
        </p:blipFill>
        <p:spPr>
          <a:xfrm>
            <a:off x="8170075" y="1108683"/>
            <a:ext cx="599399" cy="370499"/>
          </a:xfrm>
          <a:prstGeom prst="rect">
            <a:avLst/>
          </a:prstGeom>
          <a:noFill/>
          <a:ln>
            <a:noFill/>
          </a:ln>
        </p:spPr>
      </p:pic>
      <p:pic>
        <p:nvPicPr>
          <p:cNvPr id="143" name="Shape 143"/>
          <p:cNvPicPr preferRelativeResize="0"/>
          <p:nvPr/>
        </p:nvPicPr>
        <p:blipFill rotWithShape="1">
          <a:blip r:embed="rId5">
            <a:alphaModFix/>
          </a:blip>
          <a:srcRect/>
          <a:stretch/>
        </p:blipFill>
        <p:spPr>
          <a:xfrm>
            <a:off x="6963478" y="1047870"/>
            <a:ext cx="458100" cy="429299"/>
          </a:xfrm>
          <a:prstGeom prst="rect">
            <a:avLst/>
          </a:prstGeom>
          <a:noFill/>
          <a:ln>
            <a:noFill/>
          </a:ln>
        </p:spPr>
      </p:pic>
      <p:pic>
        <p:nvPicPr>
          <p:cNvPr id="144" name="Shape 144"/>
          <p:cNvPicPr preferRelativeResize="0"/>
          <p:nvPr/>
        </p:nvPicPr>
        <p:blipFill rotWithShape="1">
          <a:blip r:embed="rId6">
            <a:alphaModFix/>
          </a:blip>
          <a:srcRect/>
          <a:stretch/>
        </p:blipFill>
        <p:spPr>
          <a:xfrm>
            <a:off x="8349775" y="582800"/>
            <a:ext cx="419699" cy="419699"/>
          </a:xfrm>
          <a:prstGeom prst="rect">
            <a:avLst/>
          </a:prstGeom>
          <a:noFill/>
          <a:ln>
            <a:noFill/>
          </a:ln>
        </p:spPr>
      </p:pic>
      <p:pic>
        <p:nvPicPr>
          <p:cNvPr id="145" name="Shape 145"/>
          <p:cNvPicPr preferRelativeResize="0"/>
          <p:nvPr/>
        </p:nvPicPr>
        <p:blipFill rotWithShape="1">
          <a:blip r:embed="rId7">
            <a:alphaModFix/>
          </a:blip>
          <a:srcRect/>
          <a:stretch/>
        </p:blipFill>
        <p:spPr>
          <a:xfrm>
            <a:off x="7795826" y="529165"/>
            <a:ext cx="338699" cy="454800"/>
          </a:xfrm>
          <a:prstGeom prst="rect">
            <a:avLst/>
          </a:prstGeom>
          <a:noFill/>
          <a:ln>
            <a:noFill/>
          </a:ln>
        </p:spPr>
      </p:pic>
      <p:sp>
        <p:nvSpPr>
          <p:cNvPr id="147" name="Shape 147"/>
          <p:cNvSpPr/>
          <p:nvPr/>
        </p:nvSpPr>
        <p:spPr>
          <a:xfrm>
            <a:off x="576293" y="3458633"/>
            <a:ext cx="5902112" cy="512161"/>
          </a:xfrm>
          <a:prstGeom prst="rect">
            <a:avLst/>
          </a:prstGeom>
          <a:gradFill>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gradFill>
          <a:ln>
            <a:noFill/>
          </a:ln>
        </p:spPr>
        <p:txBody>
          <a:bodyPr wrap="square" lIns="18287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US" sz="1200" b="1" i="0" u="none" strike="noStrike" cap="none" dirty="0">
                <a:solidFill>
                  <a:schemeClr val="lt1"/>
                </a:solidFill>
                <a:latin typeface="Arial"/>
                <a:ea typeface="Arial"/>
                <a:cs typeface="Arial"/>
                <a:sym typeface="Arial"/>
              </a:rPr>
              <a:t>Enabling ecosystem security: </a:t>
            </a:r>
            <a:r>
              <a:rPr lang="en-US" sz="1200" b="0" i="0" u="none" strike="noStrike" cap="none" dirty="0">
                <a:solidFill>
                  <a:schemeClr val="lt1"/>
                </a:solidFill>
                <a:latin typeface="Arial"/>
                <a:ea typeface="Arial"/>
                <a:cs typeface="Arial"/>
                <a:sym typeface="Arial"/>
              </a:rPr>
              <a:t>Standardized Intel solutions allow augmented security with third-party solutions.</a:t>
            </a:r>
          </a:p>
        </p:txBody>
      </p:sp>
      <p:sp>
        <p:nvSpPr>
          <p:cNvPr id="148" name="Shape 148"/>
          <p:cNvSpPr/>
          <p:nvPr/>
        </p:nvSpPr>
        <p:spPr>
          <a:xfrm>
            <a:off x="363123" y="3454177"/>
            <a:ext cx="365633" cy="365747"/>
          </a:xfrm>
          <a:prstGeom prst="ellipse">
            <a:avLst/>
          </a:prstGeom>
          <a:gradFill>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gradFill>
          <a:ln>
            <a:noFill/>
          </a:ln>
        </p:spPr>
        <p:txBody>
          <a:bodyPr wrap="square" lIns="0" tIns="0" rIns="0" bIns="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en-US" sz="1200" b="0" i="0" u="none" strike="noStrike" cap="none">
                <a:solidFill>
                  <a:schemeClr val="lt1"/>
                </a:solidFill>
                <a:latin typeface="Arial"/>
                <a:ea typeface="Arial"/>
                <a:cs typeface="Arial"/>
                <a:sym typeface="Arial"/>
              </a:rPr>
              <a:t>4</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F3D54E">
                    <a:alpha val="90000"/>
                  </a:srgbClr>
                </a:solidFill>
              </a:rPr>
              <a:t>Looking Ahead </a:t>
            </a:r>
            <a:r>
              <a:rPr lang="en-US" dirty="0" smtClean="0"/>
              <a:t>in 2018 – </a:t>
            </a:r>
            <a:r>
              <a:rPr lang="en-US" dirty="0" err="1" smtClean="0"/>
              <a:t>USGov</a:t>
            </a:r>
            <a:r>
              <a:rPr lang="en-US" dirty="0" smtClean="0"/>
              <a:t> </a:t>
            </a:r>
            <a:r>
              <a:rPr lang="en-US" dirty="0" err="1" smtClean="0"/>
              <a:t>IoT</a:t>
            </a:r>
            <a:r>
              <a:rPr lang="en-US" dirty="0" smtClean="0"/>
              <a:t>/Cyber Security</a:t>
            </a:r>
            <a:endParaRPr lang="en-US" dirty="0"/>
          </a:p>
        </p:txBody>
      </p:sp>
      <p:sp>
        <p:nvSpPr>
          <p:cNvPr id="7" name="Text Placeholder 6"/>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fld id="{EE2556C5-CE8C-6547-B838-EA80C61A4AF7}" type="slidenum">
              <a:rPr lang="en-US" smtClean="0"/>
              <a:pPr/>
              <a:t>4</a:t>
            </a:fld>
            <a:endParaRPr lang="en-US" dirty="0"/>
          </a:p>
        </p:txBody>
      </p:sp>
      <p:sp>
        <p:nvSpPr>
          <p:cNvPr id="3" name="Content Placeholder 2"/>
          <p:cNvSpPr>
            <a:spLocks noGrp="1"/>
          </p:cNvSpPr>
          <p:nvPr>
            <p:ph sz="quarter" idx="15"/>
          </p:nvPr>
        </p:nvSpPr>
        <p:spPr/>
        <p:txBody>
          <a:bodyPr/>
          <a:lstStyle/>
          <a:p>
            <a:pPr marL="285750" indent="-285750">
              <a:buFont typeface="Arial" panose="020B0604020202020204" pitchFamily="34" charset="0"/>
              <a:buChar char="•"/>
            </a:pPr>
            <a:r>
              <a:rPr lang="en-US" sz="1400" dirty="0">
                <a:latin typeface="+mn-lt"/>
              </a:rPr>
              <a:t>Protecting your own IT &amp; OT Networks is critical for brand and security excellence</a:t>
            </a:r>
          </a:p>
          <a:p>
            <a:pPr marL="285750" indent="-285750">
              <a:buFont typeface="Arial" panose="020B0604020202020204" pitchFamily="34" charset="0"/>
              <a:buChar char="•"/>
            </a:pPr>
            <a:r>
              <a:rPr lang="en-US" sz="1400" dirty="0" err="1">
                <a:latin typeface="+mn-lt"/>
              </a:rPr>
              <a:t>Cyberthreats</a:t>
            </a:r>
            <a:r>
              <a:rPr lang="en-US" sz="1400" dirty="0">
                <a:latin typeface="+mn-lt"/>
              </a:rPr>
              <a:t> by nation states, including Russia, China, Iran &amp; N Korea lead threat assessment</a:t>
            </a:r>
          </a:p>
          <a:p>
            <a:pPr marL="285750" indent="-285750">
              <a:buFont typeface="Arial" panose="020B0604020202020204" pitchFamily="34" charset="0"/>
              <a:buChar char="•"/>
            </a:pPr>
            <a:r>
              <a:rPr lang="en-US" sz="1400" dirty="0">
                <a:latin typeface="+mn-lt"/>
              </a:rPr>
              <a:t>DARPA has released several broad agency announcements (BAA/RFQ), seeking innovative </a:t>
            </a:r>
            <a:r>
              <a:rPr lang="en-US" sz="1400" dirty="0" err="1">
                <a:latin typeface="+mn-lt"/>
              </a:rPr>
              <a:t>IoT</a:t>
            </a:r>
            <a:r>
              <a:rPr lang="en-US" sz="1400" dirty="0">
                <a:latin typeface="+mn-lt"/>
              </a:rPr>
              <a:t>/Cyber solutions. 74 DARPA budget activities, totaling $856M</a:t>
            </a:r>
            <a:r>
              <a:rPr lang="en-US" sz="1400" dirty="0">
                <a:latin typeface="+mn-lt"/>
                <a:ea typeface="Intel Clear" panose="020B0604020203020204" pitchFamily="34" charset="0"/>
              </a:rPr>
              <a:t>¹</a:t>
            </a:r>
            <a:r>
              <a:rPr lang="en-US" sz="1400" dirty="0">
                <a:latin typeface="+mn-lt"/>
              </a:rPr>
              <a:t> related to IOT and Cyber in 2018. </a:t>
            </a:r>
          </a:p>
          <a:p>
            <a:pPr marL="285750" indent="-285750">
              <a:buFont typeface="Arial" panose="020B0604020202020204" pitchFamily="34" charset="0"/>
              <a:buChar char="•"/>
            </a:pPr>
            <a:r>
              <a:rPr lang="en-US" sz="1400" dirty="0" err="1">
                <a:latin typeface="+mn-lt"/>
              </a:rPr>
              <a:t>USGov</a:t>
            </a:r>
            <a:r>
              <a:rPr lang="en-US" sz="1400" dirty="0">
                <a:latin typeface="+mn-lt"/>
              </a:rPr>
              <a:t> funding </a:t>
            </a:r>
            <a:r>
              <a:rPr lang="en-US" sz="1400" dirty="0" err="1">
                <a:latin typeface="+mn-lt"/>
              </a:rPr>
              <a:t>IoT</a:t>
            </a:r>
            <a:r>
              <a:rPr lang="en-US" sz="1400" dirty="0">
                <a:latin typeface="+mn-lt"/>
              </a:rPr>
              <a:t>/Cybersecurity over $5B</a:t>
            </a:r>
            <a:r>
              <a:rPr lang="en-US" sz="1400" dirty="0">
                <a:latin typeface="+mn-lt"/>
                <a:ea typeface="Intel Clear" panose="020B0604020203020204" pitchFamily="34" charset="0"/>
              </a:rPr>
              <a:t>¹</a:t>
            </a:r>
            <a:r>
              <a:rPr lang="en-US" sz="1400" dirty="0">
                <a:latin typeface="+mn-lt"/>
              </a:rPr>
              <a:t> in 2018 budgets.</a:t>
            </a:r>
          </a:p>
          <a:p>
            <a:pPr marL="285750" indent="-285750">
              <a:buFont typeface="Arial" panose="020B0604020202020204" pitchFamily="34" charset="0"/>
              <a:buChar char="•"/>
            </a:pPr>
            <a:r>
              <a:rPr lang="en-US" sz="1400" dirty="0">
                <a:latin typeface="+mn-lt"/>
              </a:rPr>
              <a:t>Fastest </a:t>
            </a:r>
            <a:r>
              <a:rPr lang="en-US" sz="1400" dirty="0" smtClean="0">
                <a:latin typeface="+mn-lt"/>
              </a:rPr>
              <a:t>BAA’s </a:t>
            </a:r>
            <a:r>
              <a:rPr lang="en-US" sz="1400" dirty="0">
                <a:latin typeface="+mn-lt"/>
              </a:rPr>
              <a:t>ever:</a:t>
            </a:r>
          </a:p>
          <a:p>
            <a:pPr marL="511163" lvl="1" indent="-285750">
              <a:buFont typeface="Courier New" panose="02070309020205020404" pitchFamily="49" charset="0"/>
              <a:buChar char="o"/>
            </a:pPr>
            <a:r>
              <a:rPr lang="en-US" sz="1400" dirty="0">
                <a:latin typeface="+mn-lt"/>
              </a:rPr>
              <a:t>Urgent call for securing SCADA system at international waste water giant on US side of Mexico border is due Sep 29 (only $1M). </a:t>
            </a:r>
          </a:p>
          <a:p>
            <a:pPr marL="511163" lvl="1" indent="-285750">
              <a:buFont typeface="Courier New" panose="02070309020205020404" pitchFamily="49" charset="0"/>
              <a:buChar char="o"/>
            </a:pPr>
            <a:r>
              <a:rPr lang="en-US" sz="1400" dirty="0">
                <a:latin typeface="+mn-lt"/>
              </a:rPr>
              <a:t>Anti-phishing BAA HR001117S0050 was posted 9/11, abstract due 9/19 and bid 11/9. Bid must include best practices in bots &amp; whitelisting, AI for zero day and for honey pots to collect attacker info .</a:t>
            </a:r>
          </a:p>
          <a:p>
            <a:endParaRPr lang="en-US" sz="1400" dirty="0">
              <a:latin typeface="+mn-lt"/>
            </a:endParaRPr>
          </a:p>
        </p:txBody>
      </p:sp>
      <p:sp>
        <p:nvSpPr>
          <p:cNvPr id="2" name="TextBox 1"/>
          <p:cNvSpPr txBox="1"/>
          <p:nvPr/>
        </p:nvSpPr>
        <p:spPr>
          <a:xfrm>
            <a:off x="0" y="4788602"/>
            <a:ext cx="5126724" cy="276999"/>
          </a:xfrm>
          <a:prstGeom prst="rect">
            <a:avLst/>
          </a:prstGeom>
          <a:noFill/>
        </p:spPr>
        <p:txBody>
          <a:bodyPr wrap="none" rtlCol="0">
            <a:spAutoFit/>
          </a:bodyPr>
          <a:lstStyle/>
          <a:p>
            <a:r>
              <a:rPr lang="en-US" sz="1200" dirty="0" smtClean="0">
                <a:solidFill>
                  <a:schemeClr val="tx2"/>
                </a:solidFill>
                <a:cs typeface="Neo Sans Intel"/>
              </a:rPr>
              <a:t>1. Per  Bloomberg </a:t>
            </a:r>
            <a:r>
              <a:rPr lang="en-US" sz="1200" dirty="0" err="1" smtClean="0">
                <a:solidFill>
                  <a:schemeClr val="tx2"/>
                </a:solidFill>
                <a:cs typeface="Neo Sans Intel"/>
              </a:rPr>
              <a:t>Gov</a:t>
            </a:r>
            <a:r>
              <a:rPr lang="en-US" sz="1200" dirty="0" smtClean="0">
                <a:solidFill>
                  <a:schemeClr val="tx2"/>
                </a:solidFill>
                <a:cs typeface="Neo Sans Intel"/>
              </a:rPr>
              <a:t> Analyst, at </a:t>
            </a:r>
            <a:r>
              <a:rPr lang="en-US" sz="1200" dirty="0" err="1" smtClean="0">
                <a:solidFill>
                  <a:schemeClr val="tx2"/>
                </a:solidFill>
                <a:cs typeface="Neo Sans Intel"/>
              </a:rPr>
              <a:t>IoT</a:t>
            </a:r>
            <a:r>
              <a:rPr lang="en-US" sz="1200" dirty="0" smtClean="0">
                <a:solidFill>
                  <a:schemeClr val="tx2"/>
                </a:solidFill>
                <a:cs typeface="Neo Sans Intel"/>
              </a:rPr>
              <a:t>/</a:t>
            </a:r>
            <a:r>
              <a:rPr lang="en-US" sz="1200" dirty="0" err="1" smtClean="0">
                <a:solidFill>
                  <a:schemeClr val="tx2"/>
                </a:solidFill>
                <a:cs typeface="Neo Sans Intel"/>
              </a:rPr>
              <a:t>CyberSecurity</a:t>
            </a:r>
            <a:r>
              <a:rPr lang="en-US" sz="1200" dirty="0" smtClean="0">
                <a:solidFill>
                  <a:schemeClr val="tx2"/>
                </a:solidFill>
                <a:cs typeface="Neo Sans Intel"/>
              </a:rPr>
              <a:t> Summit Sep 27</a:t>
            </a:r>
            <a:r>
              <a:rPr lang="en-US" sz="1000" dirty="0" smtClean="0">
                <a:solidFill>
                  <a:schemeClr val="tx2"/>
                </a:solidFill>
                <a:cs typeface="Neo Sans Intel"/>
              </a:rPr>
              <a:t>.</a:t>
            </a:r>
          </a:p>
        </p:txBody>
      </p:sp>
    </p:spTree>
    <p:extLst>
      <p:ext uri="{BB962C8B-B14F-4D97-AF65-F5344CB8AC3E}">
        <p14:creationId xmlns:p14="http://schemas.microsoft.com/office/powerpoint/2010/main" val="1198168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362318" y="1213249"/>
            <a:ext cx="2665554" cy="2614076"/>
          </a:xfrm>
          <a:prstGeom prst="roundRect">
            <a:avLst>
              <a:gd name="adj" fmla="val 5306"/>
            </a:avLst>
          </a:prstGeom>
          <a:gradFill>
            <a:gsLst>
              <a:gs pos="100000">
                <a:srgbClr val="D0E600"/>
              </a:gs>
              <a:gs pos="0">
                <a:srgbClr val="788500"/>
              </a:gs>
            </a:gsLst>
            <a:lin ang="2700000" scaled="1"/>
          </a:gradFill>
          <a:ln w="9525" cap="flat" cmpd="sng" algn="ctr">
            <a:solidFill>
              <a:schemeClr val="accent2"/>
            </a:solidFill>
            <a:prstDash val="solid"/>
            <a:round/>
            <a:headEnd type="none" w="med" len="med"/>
            <a:tailEnd type="none" w="med" len="med"/>
          </a:ln>
          <a:effectLst/>
          <a:scene3d>
            <a:camera prst="orthographicFront"/>
            <a:lightRig rig="threePt" dir="t"/>
          </a:scene3d>
          <a:sp3d extrusionH="209550" prstMaterial="plastic"/>
        </p:spPr>
        <p:txBody>
          <a:bodyPr vert="horz" wrap="square" lIns="47996" tIns="91440" rIns="47996" bIns="23998" numCol="1" rtlCol="0" anchor="t" anchorCtr="1" compatLnSpc="1">
            <a:prstTxWarp prst="textNoShape">
              <a:avLst/>
            </a:prstTxWarp>
          </a:bodyPr>
          <a:lstStyle/>
          <a:p>
            <a:pPr algn="ctr" defTabSz="914355">
              <a:lnSpc>
                <a:spcPts val="2000"/>
              </a:lnSpc>
              <a:defRPr/>
            </a:pPr>
            <a:r>
              <a:rPr lang="en-US" sz="2100" dirty="0" smtClean="0">
                <a:solidFill>
                  <a:schemeClr val="tx1"/>
                </a:solidFill>
                <a:latin typeface="Intel Clear Pro" panose="020B0804020202060201" pitchFamily="34" charset="0"/>
                <a:ea typeface="Intel Clear Pro" panose="020B0804020202060201" pitchFamily="34" charset="0"/>
                <a:cs typeface="Intel Clear Pro" panose="020B0804020202060201" pitchFamily="34" charset="0"/>
              </a:rPr>
              <a:t>HW Security is an IOT Priority</a:t>
            </a:r>
            <a:endParaRPr lang="en-US" sz="2100" dirty="0">
              <a:solidFill>
                <a:schemeClr val="tx1"/>
              </a:solidFill>
              <a:latin typeface="Intel Clear Pro" panose="020B0804020202060201" pitchFamily="34" charset="0"/>
              <a:ea typeface="Intel Clear Pro" panose="020B0804020202060201" pitchFamily="34" charset="0"/>
              <a:cs typeface="Intel Clear Pro" panose="020B0804020202060201" pitchFamily="34" charset="0"/>
            </a:endParaRPr>
          </a:p>
        </p:txBody>
      </p:sp>
      <p:sp>
        <p:nvSpPr>
          <p:cNvPr id="30" name="Rounded Rectangle 29"/>
          <p:cNvSpPr/>
          <p:nvPr/>
        </p:nvSpPr>
        <p:spPr>
          <a:xfrm>
            <a:off x="353642" y="1727442"/>
            <a:ext cx="2653270" cy="1452807"/>
          </a:xfrm>
          <a:prstGeom prst="roundRect">
            <a:avLst>
              <a:gd name="adj" fmla="val 0"/>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prstClr val="white"/>
              </a:solidFill>
            </a:endParaRPr>
          </a:p>
        </p:txBody>
      </p:sp>
      <p:sp>
        <p:nvSpPr>
          <p:cNvPr id="56" name="Title 2"/>
          <p:cNvSpPr>
            <a:spLocks noGrp="1"/>
          </p:cNvSpPr>
          <p:nvPr>
            <p:ph type="title"/>
          </p:nvPr>
        </p:nvSpPr>
        <p:spPr>
          <a:xfrm>
            <a:off x="353964" y="228527"/>
            <a:ext cx="8436076" cy="566309"/>
          </a:xfrm>
        </p:spPr>
        <p:txBody>
          <a:bodyPr/>
          <a:lstStyle/>
          <a:p>
            <a:r>
              <a:rPr lang="en-US" dirty="0" err="1">
                <a:solidFill>
                  <a:srgbClr val="F3D54E">
                    <a:alpha val="90000"/>
                  </a:srgbClr>
                </a:solidFill>
              </a:rPr>
              <a:t>IoT</a:t>
            </a:r>
            <a:r>
              <a:rPr lang="en-US" dirty="0">
                <a:solidFill>
                  <a:srgbClr val="F3D54E">
                    <a:alpha val="90000"/>
                  </a:srgbClr>
                </a:solidFill>
              </a:rPr>
              <a:t> Security </a:t>
            </a:r>
            <a:r>
              <a:rPr lang="en-US" dirty="0" smtClean="0">
                <a:ea typeface="Intel Clear Pro" panose="020B0804020202060201" pitchFamily="34" charset="0"/>
                <a:cs typeface="Intel Clear Pro" panose="020B0804020202060201" pitchFamily="34" charset="0"/>
              </a:rPr>
              <a:t>Is Essential to Scale </a:t>
            </a:r>
            <a:r>
              <a:rPr lang="en-US" dirty="0" err="1" smtClean="0">
                <a:ea typeface="Intel Clear Pro" panose="020B0804020202060201" pitchFamily="34" charset="0"/>
                <a:cs typeface="Intel Clear Pro" panose="020B0804020202060201" pitchFamily="34" charset="0"/>
              </a:rPr>
              <a:t>IoT</a:t>
            </a:r>
            <a:r>
              <a:rPr lang="en-US" dirty="0" smtClean="0">
                <a:ea typeface="Intel Clear Pro" panose="020B0804020202060201" pitchFamily="34" charset="0"/>
                <a:cs typeface="Intel Clear Pro" panose="020B0804020202060201" pitchFamily="34" charset="0"/>
              </a:rPr>
              <a:t> Deployments</a:t>
            </a:r>
            <a:endParaRPr lang="en-US" dirty="0"/>
          </a:p>
        </p:txBody>
      </p:sp>
      <p:sp>
        <p:nvSpPr>
          <p:cNvPr id="2" name="Slide Number Placeholder 1"/>
          <p:cNvSpPr>
            <a:spLocks noGrp="1"/>
          </p:cNvSpPr>
          <p:nvPr>
            <p:ph type="sldNum" sz="quarter" idx="14"/>
          </p:nvPr>
        </p:nvSpPr>
        <p:spPr/>
        <p:txBody>
          <a:bodyPr/>
          <a:lstStyle/>
          <a:p>
            <a:fld id="{EE2556C5-CE8C-6547-B838-EA80C61A4AF7}" type="slidenum">
              <a:rPr lang="en-US" smtClean="0">
                <a:solidFill>
                  <a:prstClr val="white"/>
                </a:solidFill>
              </a:rPr>
              <a:pPr/>
              <a:t>5</a:t>
            </a:fld>
            <a:endParaRPr lang="en-US" dirty="0">
              <a:solidFill>
                <a:prstClr val="white"/>
              </a:solidFill>
            </a:endParaRPr>
          </a:p>
        </p:txBody>
      </p:sp>
      <p:sp>
        <p:nvSpPr>
          <p:cNvPr id="55" name="TextBox 54"/>
          <p:cNvSpPr txBox="1"/>
          <p:nvPr/>
        </p:nvSpPr>
        <p:spPr>
          <a:xfrm>
            <a:off x="362318" y="3222387"/>
            <a:ext cx="2718890" cy="461665"/>
          </a:xfrm>
          <a:prstGeom prst="rect">
            <a:avLst/>
          </a:prstGeom>
          <a:noFill/>
        </p:spPr>
        <p:txBody>
          <a:bodyPr wrap="square" rtlCol="0">
            <a:spAutoFit/>
          </a:bodyPr>
          <a:lstStyle/>
          <a:p>
            <a:pPr algn="ctr" defTabSz="801890"/>
            <a:r>
              <a:rPr lang="en-US" sz="1200" b="1" dirty="0" smtClean="0">
                <a:solidFill>
                  <a:prstClr val="white"/>
                </a:solidFill>
              </a:rPr>
              <a:t>Isolation &amp; added protections of HW security has recognized role</a:t>
            </a:r>
            <a:endParaRPr lang="en-US" sz="1200" b="1" dirty="0">
              <a:solidFill>
                <a:prstClr val="white"/>
              </a:solidFill>
            </a:endParaRPr>
          </a:p>
        </p:txBody>
      </p:sp>
      <p:pic>
        <p:nvPicPr>
          <p:cNvPr id="4" name="Picture 3"/>
          <p:cNvPicPr>
            <a:picLocks noChangeAspect="1"/>
          </p:cNvPicPr>
          <p:nvPr/>
        </p:nvPicPr>
        <p:blipFill>
          <a:blip r:embed="rId4"/>
          <a:stretch>
            <a:fillRect/>
          </a:stretch>
        </p:blipFill>
        <p:spPr>
          <a:xfrm>
            <a:off x="1898005" y="2090329"/>
            <a:ext cx="940447" cy="248512"/>
          </a:xfrm>
          <a:prstGeom prst="rect">
            <a:avLst/>
          </a:prstGeom>
        </p:spPr>
      </p:pic>
      <p:pic>
        <p:nvPicPr>
          <p:cNvPr id="5" name="Picture 4"/>
          <p:cNvPicPr>
            <a:picLocks noChangeAspect="1"/>
          </p:cNvPicPr>
          <p:nvPr/>
        </p:nvPicPr>
        <p:blipFill>
          <a:blip r:embed="rId5"/>
          <a:stretch>
            <a:fillRect/>
          </a:stretch>
        </p:blipFill>
        <p:spPr>
          <a:xfrm>
            <a:off x="549821" y="1795394"/>
            <a:ext cx="670211" cy="663230"/>
          </a:xfrm>
          <a:prstGeom prst="rect">
            <a:avLst/>
          </a:prstGeom>
        </p:spPr>
      </p:pic>
      <p:sp>
        <p:nvSpPr>
          <p:cNvPr id="38" name="TextBox 37"/>
          <p:cNvSpPr txBox="1"/>
          <p:nvPr/>
        </p:nvSpPr>
        <p:spPr>
          <a:xfrm>
            <a:off x="1155580" y="1783168"/>
            <a:ext cx="2838795" cy="335156"/>
          </a:xfrm>
          <a:prstGeom prst="rect">
            <a:avLst/>
          </a:prstGeom>
          <a:noFill/>
        </p:spPr>
        <p:txBody>
          <a:bodyPr wrap="square" rtlCol="0" anchor="t">
            <a:spAutoFit/>
          </a:bodyPr>
          <a:lstStyle/>
          <a:p>
            <a:pPr defTabSz="801890">
              <a:lnSpc>
                <a:spcPct val="150000"/>
              </a:lnSpc>
              <a:spcAft>
                <a:spcPts val="1920"/>
              </a:spcAft>
            </a:pPr>
            <a:r>
              <a:rPr lang="en-US" sz="1200" kern="0" dirty="0">
                <a:solidFill>
                  <a:schemeClr val="tx1"/>
                </a:solidFill>
              </a:rPr>
              <a:t>Barrier to </a:t>
            </a:r>
            <a:r>
              <a:rPr lang="en-US" sz="1200" kern="0" dirty="0" err="1" smtClean="0">
                <a:solidFill>
                  <a:schemeClr val="tx1"/>
                </a:solidFill>
              </a:rPr>
              <a:t>IoT</a:t>
            </a:r>
            <a:r>
              <a:rPr lang="en-US" sz="1200" kern="0" dirty="0" smtClean="0">
                <a:solidFill>
                  <a:schemeClr val="tx1"/>
                </a:solidFill>
              </a:rPr>
              <a:t> Adoption*</a:t>
            </a:r>
            <a:endParaRPr lang="en-US" sz="1200" kern="0" dirty="0">
              <a:solidFill>
                <a:schemeClr val="tx1"/>
              </a:solidFill>
            </a:endParaRPr>
          </a:p>
        </p:txBody>
      </p:sp>
      <p:sp>
        <p:nvSpPr>
          <p:cNvPr id="43" name="TextBox 20"/>
          <p:cNvSpPr txBox="1"/>
          <p:nvPr/>
        </p:nvSpPr>
        <p:spPr>
          <a:xfrm>
            <a:off x="6067701" y="4830782"/>
            <a:ext cx="2020680" cy="205313"/>
          </a:xfrm>
          <a:prstGeom prst="rect">
            <a:avLst/>
          </a:prstGeom>
          <a:noFill/>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r>
              <a:rPr lang="en-US" sz="667" dirty="0">
                <a:latin typeface="Intel Clear"/>
              </a:rPr>
              <a:t>*</a:t>
            </a:r>
            <a:r>
              <a:rPr lang="en-US" sz="667" i="1" dirty="0">
                <a:cs typeface="Neo Sans Intel"/>
              </a:rPr>
              <a:t>Trusted Computing Group: What Embedded and IoT Developers Think About IoT Security</a:t>
            </a:r>
          </a:p>
        </p:txBody>
      </p:sp>
      <p:sp>
        <p:nvSpPr>
          <p:cNvPr id="70" name="Rectangle 69"/>
          <p:cNvSpPr/>
          <p:nvPr/>
        </p:nvSpPr>
        <p:spPr>
          <a:xfrm>
            <a:off x="6299109" y="1849761"/>
            <a:ext cx="3382002" cy="261610"/>
          </a:xfrm>
          <a:prstGeom prst="rect">
            <a:avLst/>
          </a:prstGeom>
        </p:spPr>
        <p:txBody>
          <a:bodyPr wrap="square">
            <a:spAutoFit/>
          </a:bodyPr>
          <a:lstStyle/>
          <a:p>
            <a:pPr defTabSz="914354">
              <a:defRPr/>
            </a:pPr>
            <a:r>
              <a:rPr lang="en-US" sz="1100" kern="0" dirty="0" smtClean="0">
                <a:solidFill>
                  <a:schemeClr val="tx2"/>
                </a:solidFill>
              </a:rPr>
              <a:t>Most </a:t>
            </a:r>
            <a:r>
              <a:rPr lang="en-US" sz="1100" kern="0" dirty="0">
                <a:solidFill>
                  <a:schemeClr val="tx2"/>
                </a:solidFill>
              </a:rPr>
              <a:t>Important Items for IOT </a:t>
            </a:r>
            <a:r>
              <a:rPr lang="en-US" sz="1100" kern="0" dirty="0" smtClean="0">
                <a:solidFill>
                  <a:schemeClr val="tx2"/>
                </a:solidFill>
              </a:rPr>
              <a:t>Platform*</a:t>
            </a:r>
            <a:endParaRPr lang="en-US" sz="1100" kern="0" dirty="0">
              <a:solidFill>
                <a:schemeClr val="tx2"/>
              </a:solidFill>
            </a:endParaRPr>
          </a:p>
        </p:txBody>
      </p:sp>
      <p:grpSp>
        <p:nvGrpSpPr>
          <p:cNvPr id="76" name="Group 75"/>
          <p:cNvGrpSpPr/>
          <p:nvPr/>
        </p:nvGrpSpPr>
        <p:grpSpPr>
          <a:xfrm>
            <a:off x="592154" y="2533045"/>
            <a:ext cx="565457" cy="554154"/>
            <a:chOff x="1994989" y="2528946"/>
            <a:chExt cx="292587" cy="273077"/>
          </a:xfrm>
        </p:grpSpPr>
        <p:sp>
          <p:nvSpPr>
            <p:cNvPr id="77" name="Oval 76"/>
            <p:cNvSpPr/>
            <p:nvPr/>
          </p:nvSpPr>
          <p:spPr bwMode="auto">
            <a:xfrm>
              <a:off x="1994989" y="2528946"/>
              <a:ext cx="292587" cy="273077"/>
            </a:xfrm>
            <a:prstGeom prst="ellipse">
              <a:avLst/>
            </a:prstGeom>
            <a:gradFill>
              <a:gsLst>
                <a:gs pos="79000">
                  <a:srgbClr val="FF6600"/>
                </a:gs>
                <a:gs pos="97000">
                  <a:srgbClr val="FF0000"/>
                </a:gs>
              </a:gsLst>
              <a:lin ang="5400000" scaled="0"/>
            </a:gradFill>
            <a:ln w="28575" cap="flat" cmpd="sng" algn="ctr">
              <a:solidFill>
                <a:srgbClr val="FFFFFF">
                  <a:lumMod val="95000"/>
                </a:srgbClr>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defTabSz="666717">
                <a:lnSpc>
                  <a:spcPct val="95000"/>
                </a:lnSpc>
                <a:spcBef>
                  <a:spcPct val="30000"/>
                </a:spcBef>
                <a:buClr>
                  <a:srgbClr val="000000"/>
                </a:buClr>
                <a:defRPr/>
              </a:pPr>
              <a:endParaRPr lang="en-US" sz="1050" b="1" kern="0" dirty="0">
                <a:ea typeface="Verdana" pitchFamily="34" charset="0"/>
                <a:cs typeface="Verdana" pitchFamily="34" charset="0"/>
              </a:endParaRPr>
            </a:p>
          </p:txBody>
        </p:sp>
        <p:pic>
          <p:nvPicPr>
            <p:cNvPr id="78" name="Picture 77" descr="icon-biohazard.png"/>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2047817" y="2568538"/>
              <a:ext cx="190182" cy="168625"/>
            </a:xfrm>
            <a:prstGeom prst="rect">
              <a:avLst/>
            </a:prstGeom>
          </p:spPr>
        </p:pic>
      </p:grpSp>
      <p:sp>
        <p:nvSpPr>
          <p:cNvPr id="79" name="TextBox 78"/>
          <p:cNvSpPr txBox="1"/>
          <p:nvPr/>
        </p:nvSpPr>
        <p:spPr>
          <a:xfrm>
            <a:off x="1190356" y="2452945"/>
            <a:ext cx="1760973" cy="461665"/>
          </a:xfrm>
          <a:prstGeom prst="rect">
            <a:avLst/>
          </a:prstGeom>
          <a:noFill/>
        </p:spPr>
        <p:txBody>
          <a:bodyPr wrap="square" rtlCol="0" anchor="t">
            <a:spAutoFit/>
          </a:bodyPr>
          <a:lstStyle/>
          <a:p>
            <a:pPr defTabSz="801890"/>
            <a:r>
              <a:rPr lang="en-US" sz="1200" kern="0" dirty="0" smtClean="0">
                <a:solidFill>
                  <a:schemeClr val="tx1"/>
                </a:solidFill>
              </a:rPr>
              <a:t>Hackers exploiting poor device security</a:t>
            </a:r>
            <a:endParaRPr lang="en-US" sz="1200" kern="0" dirty="0">
              <a:solidFill>
                <a:schemeClr val="tx1"/>
              </a:solidFill>
            </a:endParaRPr>
          </a:p>
        </p:txBody>
      </p:sp>
      <p:pic>
        <p:nvPicPr>
          <p:cNvPr id="3" name="Picture 2"/>
          <p:cNvPicPr>
            <a:picLocks noChangeAspect="1"/>
          </p:cNvPicPr>
          <p:nvPr/>
        </p:nvPicPr>
        <p:blipFill rotWithShape="1">
          <a:blip r:embed="rId7"/>
          <a:srcRect l="33793" t="2867" r="2755" b="48766"/>
          <a:stretch/>
        </p:blipFill>
        <p:spPr>
          <a:xfrm>
            <a:off x="2197970" y="2949957"/>
            <a:ext cx="675455" cy="176205"/>
          </a:xfrm>
          <a:prstGeom prst="rect">
            <a:avLst/>
          </a:prstGeom>
        </p:spPr>
      </p:pic>
      <p:sp>
        <p:nvSpPr>
          <p:cNvPr id="44" name="TextBox 20"/>
          <p:cNvSpPr txBox="1"/>
          <p:nvPr/>
        </p:nvSpPr>
        <p:spPr>
          <a:xfrm>
            <a:off x="1007192" y="4845883"/>
            <a:ext cx="2020680" cy="102657"/>
          </a:xfrm>
          <a:prstGeom prst="rect">
            <a:avLst/>
          </a:prstGeom>
          <a:noFill/>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r>
              <a:rPr lang="en-US" sz="667" dirty="0" smtClean="0">
                <a:latin typeface="Intel Clear"/>
              </a:rPr>
              <a:t>*</a:t>
            </a:r>
            <a:r>
              <a:rPr lang="en-US" sz="667" i="1" dirty="0" smtClean="0">
                <a:cs typeface="Neo Sans Intel"/>
              </a:rPr>
              <a:t>Gartner 2016 </a:t>
            </a:r>
            <a:r>
              <a:rPr lang="en-US" sz="667" i="1" dirty="0" err="1" smtClean="0">
                <a:cs typeface="Neo Sans Intel"/>
              </a:rPr>
              <a:t>IoT</a:t>
            </a:r>
            <a:r>
              <a:rPr lang="en-US" sz="667" i="1" dirty="0" smtClean="0">
                <a:cs typeface="Neo Sans Intel"/>
              </a:rPr>
              <a:t> Backbone Survey</a:t>
            </a:r>
            <a:endParaRPr lang="en-US" sz="667" i="1" dirty="0">
              <a:cs typeface="Neo Sans Intel"/>
            </a:endParaRPr>
          </a:p>
        </p:txBody>
      </p:sp>
      <p:sp>
        <p:nvSpPr>
          <p:cNvPr id="45" name="Rounded Rectangle 44"/>
          <p:cNvSpPr/>
          <p:nvPr/>
        </p:nvSpPr>
        <p:spPr>
          <a:xfrm>
            <a:off x="6220153" y="1213250"/>
            <a:ext cx="2665553" cy="2639591"/>
          </a:xfrm>
          <a:prstGeom prst="roundRect">
            <a:avLst>
              <a:gd name="adj" fmla="val 9012"/>
            </a:avLst>
          </a:prstGeom>
          <a:gradFill>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gradFill>
          <a:ln w="9525" cap="flat" cmpd="sng" algn="ctr">
            <a:solidFill>
              <a:schemeClr val="accent2"/>
            </a:solidFill>
            <a:prstDash val="solid"/>
            <a:round/>
            <a:headEnd type="none" w="med" len="med"/>
            <a:tailEnd type="none" w="med" len="med"/>
          </a:ln>
          <a:effectLst/>
          <a:scene3d>
            <a:camera prst="orthographicFront"/>
            <a:lightRig rig="threePt" dir="t"/>
          </a:scene3d>
          <a:sp3d extrusionH="209550" prstMaterial="plastic"/>
        </p:spPr>
        <p:txBody>
          <a:bodyPr vert="horz" wrap="square" lIns="47996" tIns="91440" rIns="47996" bIns="23998" numCol="1" rtlCol="0" anchor="t" anchorCtr="1" compatLnSpc="1">
            <a:prstTxWarp prst="textNoShape">
              <a:avLst/>
            </a:prstTxWarp>
          </a:bodyPr>
          <a:lstStyle/>
          <a:p>
            <a:pPr algn="ctr" defTabSz="914355">
              <a:lnSpc>
                <a:spcPts val="2000"/>
              </a:lnSpc>
              <a:defRPr/>
            </a:pPr>
            <a:r>
              <a:rPr lang="en-US" sz="2100" dirty="0">
                <a:solidFill>
                  <a:schemeClr val="tx1"/>
                </a:solidFill>
                <a:latin typeface="Intel Clear Pro" panose="020B0804020202060201" pitchFamily="34" charset="0"/>
                <a:ea typeface="Intel Clear Pro" panose="020B0804020202060201" pitchFamily="34" charset="0"/>
                <a:cs typeface="Intel Clear Pro" panose="020B0804020202060201" pitchFamily="34" charset="0"/>
              </a:rPr>
              <a:t>Customer Requirement</a:t>
            </a:r>
          </a:p>
        </p:txBody>
      </p:sp>
      <p:sp>
        <p:nvSpPr>
          <p:cNvPr id="53" name="Rounded Rectangle 52"/>
          <p:cNvSpPr/>
          <p:nvPr/>
        </p:nvSpPr>
        <p:spPr>
          <a:xfrm>
            <a:off x="6207970" y="1728125"/>
            <a:ext cx="2678783" cy="1452807"/>
          </a:xfrm>
          <a:prstGeom prst="roundRect">
            <a:avLst>
              <a:gd name="adj" fmla="val 0"/>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prstClr val="white"/>
              </a:solidFill>
            </a:endParaRPr>
          </a:p>
        </p:txBody>
      </p:sp>
      <p:sp>
        <p:nvSpPr>
          <p:cNvPr id="57" name="Rounded Rectangle 56"/>
          <p:cNvSpPr/>
          <p:nvPr/>
        </p:nvSpPr>
        <p:spPr>
          <a:xfrm>
            <a:off x="3298851" y="1213249"/>
            <a:ext cx="2652436" cy="2614076"/>
          </a:xfrm>
          <a:prstGeom prst="roundRect">
            <a:avLst>
              <a:gd name="adj" fmla="val 7481"/>
            </a:avLst>
          </a:prstGeom>
          <a:gradFill>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r="100000" b="100000"/>
            </a:path>
          </a:gradFill>
          <a:ln w="9525" cap="flat" cmpd="sng" algn="ctr">
            <a:solidFill>
              <a:schemeClr val="accent2"/>
            </a:solidFill>
            <a:prstDash val="solid"/>
            <a:round/>
            <a:headEnd type="none" w="med" len="med"/>
            <a:tailEnd type="none" w="med" len="med"/>
          </a:ln>
          <a:effectLst/>
          <a:scene3d>
            <a:camera prst="orthographicFront"/>
            <a:lightRig rig="threePt" dir="t"/>
          </a:scene3d>
          <a:sp3d extrusionH="209550" prstMaterial="plastic"/>
        </p:spPr>
        <p:txBody>
          <a:bodyPr vert="horz" wrap="square" lIns="47996" tIns="91440" rIns="47996" bIns="23998" numCol="1" rtlCol="0" anchor="t" anchorCtr="1" compatLnSpc="1">
            <a:prstTxWarp prst="textNoShape">
              <a:avLst/>
            </a:prstTxWarp>
          </a:bodyPr>
          <a:lstStyle/>
          <a:p>
            <a:pPr algn="ctr" defTabSz="914355">
              <a:lnSpc>
                <a:spcPts val="2000"/>
              </a:lnSpc>
              <a:defRPr/>
            </a:pPr>
            <a:r>
              <a:rPr lang="en-US" sz="2100" dirty="0">
                <a:solidFill>
                  <a:schemeClr val="tx1"/>
                </a:solidFill>
                <a:latin typeface="Intel Clear Pro" panose="020B0804020202060201" pitchFamily="34" charset="0"/>
                <a:ea typeface="Intel Clear Pro" panose="020B0804020202060201" pitchFamily="34" charset="0"/>
                <a:cs typeface="Intel Clear Pro" panose="020B0804020202060201" pitchFamily="34" charset="0"/>
              </a:rPr>
              <a:t>New Specs</a:t>
            </a:r>
          </a:p>
        </p:txBody>
      </p:sp>
      <p:sp>
        <p:nvSpPr>
          <p:cNvPr id="58" name="Rectangle 57"/>
          <p:cNvSpPr/>
          <p:nvPr/>
        </p:nvSpPr>
        <p:spPr>
          <a:xfrm>
            <a:off x="3659967" y="3222387"/>
            <a:ext cx="1820890" cy="56934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spcCol="0" rtlCol="0" anchor="t" anchorCtr="1"/>
          <a:lstStyle/>
          <a:p>
            <a:pPr algn="ctr">
              <a:spcBef>
                <a:spcPts val="200"/>
              </a:spcBef>
              <a:spcAft>
                <a:spcPts val="200"/>
              </a:spcAft>
            </a:pPr>
            <a:r>
              <a:rPr lang="en-US" sz="1200" b="1" dirty="0">
                <a:solidFill>
                  <a:prstClr val="white"/>
                </a:solidFill>
              </a:rPr>
              <a:t>Pattern to secure &amp; role of HW is defined</a:t>
            </a:r>
          </a:p>
        </p:txBody>
      </p:sp>
      <p:sp>
        <p:nvSpPr>
          <p:cNvPr id="59" name="Rectangle 58"/>
          <p:cNvSpPr/>
          <p:nvPr/>
        </p:nvSpPr>
        <p:spPr>
          <a:xfrm>
            <a:off x="6396928" y="3222388"/>
            <a:ext cx="2369383" cy="56452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spcCol="0" rtlCol="0" anchor="t" anchorCtr="1"/>
          <a:lstStyle/>
          <a:p>
            <a:pPr algn="ctr">
              <a:spcBef>
                <a:spcPts val="200"/>
              </a:spcBef>
              <a:spcAft>
                <a:spcPts val="200"/>
              </a:spcAft>
            </a:pPr>
            <a:r>
              <a:rPr lang="en-US" sz="1200" b="1" dirty="0" smtClean="0">
                <a:solidFill>
                  <a:prstClr val="white"/>
                </a:solidFill>
              </a:rPr>
              <a:t>HW security </a:t>
            </a:r>
            <a:r>
              <a:rPr lang="en-US" sz="1200" b="1" dirty="0">
                <a:solidFill>
                  <a:prstClr val="white"/>
                </a:solidFill>
              </a:rPr>
              <a:t>moving from shadows to key RFP request </a:t>
            </a:r>
          </a:p>
        </p:txBody>
      </p:sp>
      <p:sp>
        <p:nvSpPr>
          <p:cNvPr id="66" name="Rounded Rectangle 65"/>
          <p:cNvSpPr/>
          <p:nvPr/>
        </p:nvSpPr>
        <p:spPr>
          <a:xfrm>
            <a:off x="3299579" y="1728125"/>
            <a:ext cx="2653270" cy="1452807"/>
          </a:xfrm>
          <a:prstGeom prst="roundRect">
            <a:avLst>
              <a:gd name="adj" fmla="val 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prstClr val="white"/>
              </a:solidFill>
            </a:endParaRPr>
          </a:p>
        </p:txBody>
      </p:sp>
      <p:grpSp>
        <p:nvGrpSpPr>
          <p:cNvPr id="72" name="Group 71"/>
          <p:cNvGrpSpPr/>
          <p:nvPr/>
        </p:nvGrpSpPr>
        <p:grpSpPr>
          <a:xfrm>
            <a:off x="3331051" y="1777779"/>
            <a:ext cx="1246593" cy="1359942"/>
            <a:chOff x="1077789" y="1638123"/>
            <a:chExt cx="1944408" cy="2175970"/>
          </a:xfrm>
        </p:grpSpPr>
        <p:pic>
          <p:nvPicPr>
            <p:cNvPr id="73" name="Picture 72"/>
            <p:cNvPicPr>
              <a:picLocks noChangeAspect="1"/>
            </p:cNvPicPr>
            <p:nvPr/>
          </p:nvPicPr>
          <p:blipFill rotWithShape="1">
            <a:blip r:embed="rId8"/>
            <a:srcRect l="3321" t="2168" r="1795" b="3079"/>
            <a:stretch/>
          </p:blipFill>
          <p:spPr>
            <a:xfrm>
              <a:off x="1077789" y="1638123"/>
              <a:ext cx="1944408" cy="2175970"/>
            </a:xfrm>
            <a:prstGeom prst="rect">
              <a:avLst/>
            </a:prstGeom>
            <a:ln>
              <a:solidFill>
                <a:srgbClr val="7F7F7F"/>
              </a:solidFill>
            </a:ln>
          </p:spPr>
        </p:pic>
        <p:pic>
          <p:nvPicPr>
            <p:cNvPr id="80" name="Picture 79"/>
            <p:cNvPicPr>
              <a:picLocks noChangeAspect="1"/>
            </p:cNvPicPr>
            <p:nvPr/>
          </p:nvPicPr>
          <p:blipFill>
            <a:blip r:embed="rId9"/>
            <a:stretch>
              <a:fillRect/>
            </a:stretch>
          </p:blipFill>
          <p:spPr>
            <a:xfrm>
              <a:off x="1286189" y="3285812"/>
              <a:ext cx="1137202" cy="351796"/>
            </a:xfrm>
            <a:prstGeom prst="rect">
              <a:avLst/>
            </a:prstGeom>
          </p:spPr>
        </p:pic>
      </p:grpSp>
      <p:pic>
        <p:nvPicPr>
          <p:cNvPr id="81" name="Picture 80"/>
          <p:cNvPicPr>
            <a:picLocks noChangeAspect="1"/>
          </p:cNvPicPr>
          <p:nvPr/>
        </p:nvPicPr>
        <p:blipFill>
          <a:blip r:embed="rId10"/>
          <a:stretch>
            <a:fillRect/>
          </a:stretch>
        </p:blipFill>
        <p:spPr>
          <a:xfrm>
            <a:off x="4661756" y="1756515"/>
            <a:ext cx="1252300" cy="1396346"/>
          </a:xfrm>
          <a:prstGeom prst="rect">
            <a:avLst/>
          </a:prstGeom>
          <a:ln>
            <a:solidFill>
              <a:schemeClr val="tx1">
                <a:lumMod val="50000"/>
              </a:schemeClr>
            </a:solidFill>
          </a:ln>
        </p:spPr>
      </p:pic>
      <p:sp>
        <p:nvSpPr>
          <p:cNvPr id="82" name="Right Arrow 81"/>
          <p:cNvSpPr/>
          <p:nvPr/>
        </p:nvSpPr>
        <p:spPr>
          <a:xfrm>
            <a:off x="6876344" y="2380947"/>
            <a:ext cx="259777" cy="169783"/>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a:p>
        </p:txBody>
      </p:sp>
      <p:sp>
        <p:nvSpPr>
          <p:cNvPr id="83" name="Right Arrow 82"/>
          <p:cNvSpPr/>
          <p:nvPr/>
        </p:nvSpPr>
        <p:spPr>
          <a:xfrm>
            <a:off x="7828889" y="2374396"/>
            <a:ext cx="259777" cy="169783"/>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a:p>
        </p:txBody>
      </p:sp>
      <p:sp>
        <p:nvSpPr>
          <p:cNvPr id="84" name="TextBox 83"/>
          <p:cNvSpPr txBox="1"/>
          <p:nvPr/>
        </p:nvSpPr>
        <p:spPr>
          <a:xfrm>
            <a:off x="8251531" y="2191031"/>
            <a:ext cx="550184" cy="173124"/>
          </a:xfrm>
          <a:prstGeom prst="rect">
            <a:avLst/>
          </a:prstGeom>
          <a:noFill/>
        </p:spPr>
        <p:txBody>
          <a:bodyPr vert="horz" wrap="square" lIns="0" tIns="0" rIns="0" bIns="0" rtlCol="0">
            <a:spAutoFit/>
          </a:bodyPr>
          <a:lstStyle/>
          <a:p>
            <a:r>
              <a:rPr lang="en-US" sz="1125" b="1" dirty="0">
                <a:solidFill>
                  <a:srgbClr val="003C71"/>
                </a:solidFill>
                <a:latin typeface="+mj-lt"/>
              </a:rPr>
              <a:t>RFP</a:t>
            </a:r>
          </a:p>
        </p:txBody>
      </p:sp>
      <p:pic>
        <p:nvPicPr>
          <p:cNvPr id="85" name="Picture 84" descr="chip_color.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91554" y="2234682"/>
            <a:ext cx="545717" cy="512488"/>
          </a:xfrm>
          <a:prstGeom prst="rect">
            <a:avLst/>
          </a:prstGeom>
        </p:spPr>
      </p:pic>
      <p:pic>
        <p:nvPicPr>
          <p:cNvPr id="86" name="Picture 85" descr="checkboard_color.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133736" y="2061233"/>
            <a:ext cx="696509" cy="796503"/>
          </a:xfrm>
          <a:prstGeom prst="rect">
            <a:avLst/>
          </a:prstGeom>
        </p:spPr>
      </p:pic>
      <p:sp>
        <p:nvSpPr>
          <p:cNvPr id="35" name="Right Triangle 34"/>
          <p:cNvSpPr/>
          <p:nvPr/>
        </p:nvSpPr>
        <p:spPr>
          <a:xfrm flipH="1">
            <a:off x="1250019" y="4119045"/>
            <a:ext cx="891671" cy="168536"/>
          </a:xfrm>
          <a:prstGeom prst="rtTriangle">
            <a:avLst/>
          </a:prstGeom>
          <a:gradFill>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6" name="Pentagon 35"/>
          <p:cNvSpPr/>
          <p:nvPr/>
        </p:nvSpPr>
        <p:spPr>
          <a:xfrm>
            <a:off x="1270206" y="4287723"/>
            <a:ext cx="6865035" cy="314648"/>
          </a:xfrm>
          <a:prstGeom prst="homePlate">
            <a:avLst/>
          </a:prstGeom>
          <a:gradFill>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7" name="TextBox 36"/>
          <p:cNvSpPr txBox="1"/>
          <p:nvPr/>
        </p:nvSpPr>
        <p:spPr>
          <a:xfrm>
            <a:off x="1383833" y="4353428"/>
            <a:ext cx="7290695" cy="175433"/>
          </a:xfrm>
          <a:prstGeom prst="rect">
            <a:avLst/>
          </a:prstGeom>
          <a:noFill/>
        </p:spPr>
        <p:txBody>
          <a:bodyPr vert="horz" wrap="square" lIns="0" tIns="0" rIns="0" bIns="0" rtlCol="0">
            <a:spAutoFit/>
          </a:bodyPr>
          <a:lstStyle/>
          <a:p>
            <a:pPr defTabSz="428625" fontAlgn="base">
              <a:lnSpc>
                <a:spcPct val="95000"/>
              </a:lnSpc>
              <a:spcBef>
                <a:spcPct val="30000"/>
              </a:spcBef>
              <a:spcAft>
                <a:spcPct val="0"/>
              </a:spcAft>
              <a:buClr>
                <a:prstClr val="white"/>
              </a:buClr>
            </a:pPr>
            <a:r>
              <a:rPr lang="en-US" sz="1200" b="1" dirty="0" smtClean="0">
                <a:solidFill>
                  <a:schemeClr val="tx1"/>
                </a:solidFill>
                <a:cs typeface="Arial" charset="0"/>
              </a:rPr>
              <a:t>Security solutions Designed-in to HW are keys to accelerating adoption and scale</a:t>
            </a:r>
            <a:endParaRPr lang="en-US" sz="1125" dirty="0">
              <a:solidFill>
                <a:schemeClr val="tx1"/>
              </a:solidFill>
              <a:cs typeface="Arial" charset="0"/>
            </a:endParaRPr>
          </a:p>
        </p:txBody>
      </p:sp>
      <p:pic>
        <p:nvPicPr>
          <p:cNvPr id="6" name="Picture 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161410" y="2064123"/>
            <a:ext cx="613177" cy="618565"/>
          </a:xfrm>
          <a:prstGeom prst="rect">
            <a:avLst/>
          </a:prstGeom>
        </p:spPr>
      </p:pic>
    </p:spTree>
    <p:custDataLst>
      <p:tags r:id="rId1"/>
    </p:custDataLst>
    <p:extLst>
      <p:ext uri="{BB962C8B-B14F-4D97-AF65-F5344CB8AC3E}">
        <p14:creationId xmlns:p14="http://schemas.microsoft.com/office/powerpoint/2010/main" val="576047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F3D54E">
                    <a:alpha val="90000"/>
                  </a:srgbClr>
                </a:solidFill>
              </a:rPr>
              <a:t>Protected</a:t>
            </a:r>
            <a:r>
              <a:rPr lang="en-US" dirty="0" smtClean="0"/>
              <a:t> Boot types</a:t>
            </a:r>
            <a:endParaRPr lang="en-US" dirty="0"/>
          </a:p>
        </p:txBody>
      </p:sp>
      <p:sp>
        <p:nvSpPr>
          <p:cNvPr id="3" name="Text Placeholder 2"/>
          <p:cNvSpPr>
            <a:spLocks noGrp="1"/>
          </p:cNvSpPr>
          <p:nvPr>
            <p:ph type="body" sz="quarter" idx="13"/>
          </p:nvPr>
        </p:nvSpPr>
        <p:spPr/>
        <p:txBody>
          <a:bodyPr/>
          <a:lstStyle/>
          <a:p>
            <a:endParaRPr lang="en-US"/>
          </a:p>
        </p:txBody>
      </p:sp>
      <p:sp>
        <p:nvSpPr>
          <p:cNvPr id="2" name="Slide Number Placeholder 1"/>
          <p:cNvSpPr>
            <a:spLocks noGrp="1"/>
          </p:cNvSpPr>
          <p:nvPr>
            <p:ph type="sldNum" sz="quarter" idx="14"/>
          </p:nvPr>
        </p:nvSpPr>
        <p:spPr/>
        <p:txBody>
          <a:bodyPr/>
          <a:lstStyle/>
          <a:p>
            <a:fld id="{3486C387-FCC7-4D3D-9614-F11C252E4344}" type="slidenum">
              <a:rPr lang="en-US" smtClean="0">
                <a:solidFill>
                  <a:prstClr val="white"/>
                </a:solidFill>
              </a:rPr>
              <a:pPr/>
              <a:t>6</a:t>
            </a:fld>
            <a:endParaRPr lang="en-US" dirty="0">
              <a:solidFill>
                <a:prstClr val="white"/>
              </a:solidFill>
            </a:endParaRPr>
          </a:p>
        </p:txBody>
      </p:sp>
      <p:sp>
        <p:nvSpPr>
          <p:cNvPr id="4" name="Content Placeholder 3"/>
          <p:cNvSpPr>
            <a:spLocks noGrp="1"/>
          </p:cNvSpPr>
          <p:nvPr>
            <p:ph sz="quarter" idx="15"/>
          </p:nvPr>
        </p:nvSpPr>
        <p:spPr>
          <a:xfrm>
            <a:off x="353963" y="925117"/>
            <a:ext cx="5263066" cy="3487340"/>
          </a:xfrm>
        </p:spPr>
        <p:txBody>
          <a:bodyPr/>
          <a:lstStyle/>
          <a:p>
            <a:pPr marL="0" lvl="1" indent="0">
              <a:spcBef>
                <a:spcPts val="0"/>
              </a:spcBef>
              <a:buNone/>
            </a:pPr>
            <a:r>
              <a:rPr lang="en-US" sz="2400" b="1" dirty="0">
                <a:solidFill>
                  <a:schemeClr val="accent3"/>
                </a:solidFill>
                <a:latin typeface="+mj-lt"/>
              </a:rPr>
              <a:t>Root of Trust</a:t>
            </a:r>
          </a:p>
          <a:p>
            <a:pPr marL="0" lvl="1" indent="0">
              <a:spcBef>
                <a:spcPts val="0"/>
              </a:spcBef>
              <a:buNone/>
            </a:pPr>
            <a:r>
              <a:rPr lang="en-US" sz="1200" dirty="0">
                <a:latin typeface="+mn-lt"/>
              </a:rPr>
              <a:t>A set of hardware, firmware, and/or software that is inherently trusted to perform a vital security </a:t>
            </a:r>
            <a:r>
              <a:rPr lang="en-US" sz="1200" dirty="0" smtClean="0">
                <a:latin typeface="+mn-lt"/>
              </a:rPr>
              <a:t>function </a:t>
            </a:r>
            <a:r>
              <a:rPr lang="en-US" sz="1200" b="1" dirty="0" smtClean="0">
                <a:latin typeface="+mn-lt"/>
              </a:rPr>
              <a:t>(NIST </a:t>
            </a:r>
            <a:r>
              <a:rPr lang="en-US" sz="1200" b="1" dirty="0">
                <a:latin typeface="+mn-lt"/>
              </a:rPr>
              <a:t>Definition)</a:t>
            </a:r>
          </a:p>
          <a:p>
            <a:r>
              <a:rPr lang="en-US" sz="1200" dirty="0" smtClean="0">
                <a:latin typeface="+mn-lt"/>
              </a:rPr>
              <a:t>through Secure </a:t>
            </a:r>
            <a:r>
              <a:rPr lang="en-US" sz="1200" dirty="0">
                <a:latin typeface="+mn-lt"/>
              </a:rPr>
              <a:t>Boot/UEFI Secure Boot</a:t>
            </a:r>
          </a:p>
          <a:p>
            <a:pPr marL="0" lvl="1" indent="0">
              <a:spcBef>
                <a:spcPts val="0"/>
              </a:spcBef>
              <a:buNone/>
            </a:pPr>
            <a:r>
              <a:rPr lang="en-US" sz="1200" dirty="0">
                <a:latin typeface="+mn-lt"/>
              </a:rPr>
              <a:t>BIOS security standard that prevents use of unauthorized option ROMs, and ensures the next stage of the boot is “authorized </a:t>
            </a:r>
            <a:endParaRPr lang="en-US" sz="1200" dirty="0" smtClean="0">
              <a:latin typeface="+mn-lt"/>
            </a:endParaRPr>
          </a:p>
          <a:p>
            <a:pPr marL="0" lvl="1" indent="0">
              <a:spcBef>
                <a:spcPts val="0"/>
              </a:spcBef>
              <a:buNone/>
            </a:pPr>
            <a:endParaRPr lang="en-US" sz="1350" dirty="0">
              <a:latin typeface="+mn-lt"/>
            </a:endParaRPr>
          </a:p>
          <a:p>
            <a:pPr marL="0" lvl="1" indent="0">
              <a:spcBef>
                <a:spcPts val="0"/>
              </a:spcBef>
              <a:buNone/>
            </a:pPr>
            <a:r>
              <a:rPr lang="en-US" sz="2400" b="1" dirty="0" smtClean="0">
                <a:solidFill>
                  <a:schemeClr val="accent3"/>
                </a:solidFill>
                <a:latin typeface="+mj-lt"/>
              </a:rPr>
              <a:t>Secure Boot</a:t>
            </a:r>
            <a:endParaRPr lang="en-US" sz="2400" b="1" dirty="0">
              <a:solidFill>
                <a:schemeClr val="accent3"/>
              </a:solidFill>
              <a:latin typeface="+mj-lt"/>
            </a:endParaRPr>
          </a:p>
          <a:p>
            <a:pPr marL="0" lvl="1" indent="0">
              <a:spcBef>
                <a:spcPts val="0"/>
              </a:spcBef>
              <a:buNone/>
            </a:pPr>
            <a:r>
              <a:rPr lang="en-US" sz="1200" dirty="0">
                <a:latin typeface="+mn-lt"/>
              </a:rPr>
              <a:t>Boot process where each stage of the boot is cryptographically verified by the previous stage; a failure in the any verification causes the boot to fail. </a:t>
            </a:r>
          </a:p>
          <a:p>
            <a:r>
              <a:rPr lang="en-US" sz="2400" b="1" dirty="0">
                <a:solidFill>
                  <a:schemeClr val="accent3"/>
                </a:solidFill>
                <a:latin typeface="+mj-lt"/>
              </a:rPr>
              <a:t>Measured Boot</a:t>
            </a:r>
          </a:p>
          <a:p>
            <a:pPr marL="0" lvl="1" indent="0">
              <a:spcBef>
                <a:spcPts val="0"/>
              </a:spcBef>
              <a:buNone/>
            </a:pPr>
            <a:r>
              <a:rPr lang="en-US" sz="1200" dirty="0">
                <a:latin typeface="+mn-lt"/>
              </a:rPr>
              <a:t>Boot process where each stage of the boot is measured, usually by a cryptographic hash, and the measurements are stored for later comparison to known good values</a:t>
            </a:r>
            <a:r>
              <a:rPr lang="en-US" sz="1200" dirty="0" smtClean="0">
                <a:latin typeface="+mn-lt"/>
              </a:rPr>
              <a:t>.</a:t>
            </a:r>
            <a:r>
              <a:rPr lang="en-US" sz="1050" dirty="0" smtClean="0">
                <a:latin typeface="+mn-lt"/>
              </a:rPr>
              <a:t>”.</a:t>
            </a:r>
            <a:endParaRPr lang="en-US" sz="1500" dirty="0">
              <a:latin typeface="+mn-lt"/>
            </a:endParaRPr>
          </a:p>
        </p:txBody>
      </p:sp>
      <p:pic>
        <p:nvPicPr>
          <p:cNvPr id="2052" name="Picture 4" descr="clip_image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9014" y="1007844"/>
            <a:ext cx="3272936" cy="2987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729014" y="4016041"/>
            <a:ext cx="3272936" cy="388616"/>
          </a:xfrm>
          <a:prstGeom prst="rect">
            <a:avLst/>
          </a:prstGeom>
          <a:noFill/>
        </p:spPr>
        <p:txBody>
          <a:bodyPr vert="horz" wrap="square" lIns="0" tIns="0" rIns="0" bIns="0" rtlCol="0">
            <a:noAutofit/>
          </a:bodyPr>
          <a:lstStyle/>
          <a:p>
            <a:r>
              <a:rPr lang="en-US" sz="1000" dirty="0">
                <a:solidFill>
                  <a:srgbClr val="003C71"/>
                </a:solidFill>
                <a:hlinkClick r:id="rId4"/>
              </a:rPr>
              <a:t>http://blogs.msdn.com/b/olivnie/archive/2013/01/09/windows-8-trusted-boot-secure-boot-measured-boot.aspx</a:t>
            </a:r>
            <a:r>
              <a:rPr lang="en-US" sz="1000" dirty="0">
                <a:solidFill>
                  <a:srgbClr val="003C71"/>
                </a:solidFill>
              </a:rPr>
              <a:t> </a:t>
            </a:r>
          </a:p>
        </p:txBody>
      </p:sp>
      <p:sp>
        <p:nvSpPr>
          <p:cNvPr id="7" name="TextBox 6"/>
          <p:cNvSpPr txBox="1"/>
          <p:nvPr/>
        </p:nvSpPr>
        <p:spPr>
          <a:xfrm>
            <a:off x="5729014" y="598741"/>
            <a:ext cx="3272936" cy="388905"/>
          </a:xfrm>
          <a:prstGeom prst="rect">
            <a:avLst/>
          </a:prstGeom>
          <a:noFill/>
        </p:spPr>
        <p:txBody>
          <a:bodyPr vert="horz" wrap="none" lIns="0" tIns="0" rIns="0" bIns="0" rtlCol="0">
            <a:noAutofit/>
          </a:bodyPr>
          <a:lstStyle/>
          <a:p>
            <a:pPr algn="ctr"/>
            <a:r>
              <a:rPr lang="en-US" sz="2400" dirty="0">
                <a:solidFill>
                  <a:schemeClr val="tx1"/>
                </a:solidFill>
                <a:latin typeface="Intel Clear Pro" panose="020B0804020202060201" pitchFamily="34" charset="0"/>
                <a:ea typeface="Intel Clear Pro" panose="020B0804020202060201" pitchFamily="34" charset="0"/>
                <a:cs typeface="Intel Clear Pro" panose="020B0804020202060201" pitchFamily="34" charset="0"/>
              </a:rPr>
              <a:t>Windows Secure Verified Boot Process</a:t>
            </a:r>
          </a:p>
        </p:txBody>
      </p:sp>
    </p:spTree>
    <p:extLst>
      <p:ext uri="{BB962C8B-B14F-4D97-AF65-F5344CB8AC3E}">
        <p14:creationId xmlns:p14="http://schemas.microsoft.com/office/powerpoint/2010/main" val="40588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353964" y="228527"/>
            <a:ext cx="8436076" cy="544765"/>
          </a:xfrm>
        </p:spPr>
        <p:txBody>
          <a:bodyPr/>
          <a:lstStyle/>
          <a:p>
            <a:r>
              <a:rPr lang="en-US" sz="4200" dirty="0">
                <a:solidFill>
                  <a:srgbClr val="F3D54E">
                    <a:alpha val="90000"/>
                  </a:srgbClr>
                </a:solidFill>
              </a:rPr>
              <a:t>Intel® Platform Trust </a:t>
            </a:r>
            <a:r>
              <a:rPr lang="en-US" sz="4200" dirty="0" smtClean="0">
                <a:solidFill>
                  <a:srgbClr val="F3D54E">
                    <a:alpha val="90000"/>
                  </a:srgbClr>
                </a:solidFill>
              </a:rPr>
              <a:t>Technology: </a:t>
            </a:r>
            <a:r>
              <a:rPr lang="en-US" sz="4200" dirty="0" smtClean="0"/>
              <a:t>Protected </a:t>
            </a:r>
            <a:r>
              <a:rPr lang="en-US" sz="4200" dirty="0"/>
              <a:t>Storage</a:t>
            </a:r>
          </a:p>
        </p:txBody>
      </p:sp>
      <p:sp>
        <p:nvSpPr>
          <p:cNvPr id="2" name="Text Placeholder 1"/>
          <p:cNvSpPr>
            <a:spLocks noGrp="1"/>
          </p:cNvSpPr>
          <p:nvPr>
            <p:ph type="body" sz="quarter" idx="13"/>
          </p:nvPr>
        </p:nvSpPr>
        <p:spPr/>
        <p:txBody>
          <a:bodyPr/>
          <a:lstStyle/>
          <a:p>
            <a:endParaRPr lang="en-US"/>
          </a:p>
        </p:txBody>
      </p:sp>
      <p:sp>
        <p:nvSpPr>
          <p:cNvPr id="12" name="Slide Number Placeholder 11"/>
          <p:cNvSpPr>
            <a:spLocks noGrp="1"/>
          </p:cNvSpPr>
          <p:nvPr>
            <p:ph type="sldNum" sz="quarter" idx="14"/>
          </p:nvPr>
        </p:nvSpPr>
        <p:spPr/>
        <p:txBody>
          <a:bodyPr/>
          <a:lstStyle/>
          <a:p>
            <a:fld id="{EE2556C5-CE8C-6547-B838-EA80C61A4AF7}" type="slidenum">
              <a:rPr lang="en-US" smtClean="0"/>
              <a:pPr/>
              <a:t>7</a:t>
            </a:fld>
            <a:endParaRPr lang="en-US" dirty="0"/>
          </a:p>
        </p:txBody>
      </p:sp>
      <p:sp>
        <p:nvSpPr>
          <p:cNvPr id="7" name="Content Placeholder 6"/>
          <p:cNvSpPr>
            <a:spLocks noGrp="1"/>
          </p:cNvSpPr>
          <p:nvPr>
            <p:ph sz="quarter" idx="15"/>
          </p:nvPr>
        </p:nvSpPr>
        <p:spPr>
          <a:xfrm>
            <a:off x="353963" y="880025"/>
            <a:ext cx="8436422" cy="3532432"/>
          </a:xfrm>
        </p:spPr>
        <p:txBody>
          <a:bodyPr/>
          <a:lstStyle/>
          <a:p>
            <a:pPr>
              <a:lnSpc>
                <a:spcPct val="90000"/>
              </a:lnSpc>
              <a:spcBef>
                <a:spcPts val="600"/>
              </a:spcBef>
            </a:pPr>
            <a:r>
              <a:rPr lang="en-US" sz="1400" dirty="0" smtClean="0">
                <a:latin typeface="+mn-lt"/>
              </a:rPr>
              <a:t>Intel® PTT is a hardware TPM 2.0 implementation for credential storage and key management across Atom, Core and Xeon. </a:t>
            </a:r>
            <a:r>
              <a:rPr lang="en-US" sz="1400" b="1" dirty="0" smtClean="0">
                <a:latin typeface="+mn-lt"/>
              </a:rPr>
              <a:t>Benefits:</a:t>
            </a:r>
          </a:p>
          <a:p>
            <a:pPr lvl="1">
              <a:lnSpc>
                <a:spcPct val="90000"/>
              </a:lnSpc>
              <a:spcBef>
                <a:spcPts val="600"/>
              </a:spcBef>
            </a:pPr>
            <a:r>
              <a:rPr lang="en-US" sz="1400" dirty="0" smtClean="0">
                <a:latin typeface="+mn-lt"/>
              </a:rPr>
              <a:t>A secure trust element to meet requirements for TPM 2.0 and Measured Boot for systems on which TPM 2.0 is required. </a:t>
            </a:r>
          </a:p>
          <a:p>
            <a:pPr lvl="1">
              <a:lnSpc>
                <a:spcPct val="90000"/>
              </a:lnSpc>
              <a:spcBef>
                <a:spcPts val="600"/>
              </a:spcBef>
            </a:pPr>
            <a:r>
              <a:rPr lang="en-US" sz="1400" dirty="0" smtClean="0">
                <a:latin typeface="+mn-lt"/>
              </a:rPr>
              <a:t>Integrated solution</a:t>
            </a:r>
          </a:p>
          <a:p>
            <a:pPr lvl="1">
              <a:lnSpc>
                <a:spcPct val="90000"/>
              </a:lnSpc>
              <a:spcBef>
                <a:spcPts val="600"/>
              </a:spcBef>
            </a:pPr>
            <a:r>
              <a:rPr lang="en-US" sz="1400" dirty="0" smtClean="0">
                <a:latin typeface="+mn-lt"/>
              </a:rPr>
              <a:t>Compliance with: TCG specifications, TPM Profile commands, EK cert provisioning, ECC, SHA2, Windows 10 requirements</a:t>
            </a:r>
          </a:p>
          <a:p>
            <a:pPr lvl="1">
              <a:lnSpc>
                <a:spcPct val="90000"/>
              </a:lnSpc>
              <a:spcBef>
                <a:spcPts val="600"/>
              </a:spcBef>
            </a:pPr>
            <a:r>
              <a:rPr lang="en-US" sz="1400" dirty="0" smtClean="0">
                <a:latin typeface="+mn-lt"/>
              </a:rPr>
              <a:t>Protects: anti-replay, dictionary attack</a:t>
            </a:r>
          </a:p>
          <a:p>
            <a:pPr lvl="1">
              <a:lnSpc>
                <a:spcPct val="90000"/>
              </a:lnSpc>
              <a:spcBef>
                <a:spcPts val="600"/>
              </a:spcBef>
            </a:pPr>
            <a:r>
              <a:rPr lang="en-US" sz="1400" dirty="0" smtClean="0">
                <a:latin typeface="+mn-lt"/>
              </a:rPr>
              <a:t>Key protection technology for distributed HW Security Module (HSM)</a:t>
            </a:r>
          </a:p>
          <a:p>
            <a:pPr lvl="1">
              <a:lnSpc>
                <a:spcPct val="90000"/>
              </a:lnSpc>
              <a:spcBef>
                <a:spcPts val="600"/>
              </a:spcBef>
            </a:pPr>
            <a:r>
              <a:rPr lang="en-US" sz="1400" dirty="0" smtClean="0">
                <a:latin typeface="+mn-lt"/>
              </a:rPr>
              <a:t>Reduction in BOM cost and board savings as compared to a discrete TPM, or use with a Discrete TPM (for geo or vendor-specific)</a:t>
            </a:r>
          </a:p>
          <a:p>
            <a:pPr lvl="1">
              <a:lnSpc>
                <a:spcPct val="90000"/>
              </a:lnSpc>
              <a:spcBef>
                <a:spcPts val="600"/>
              </a:spcBef>
            </a:pPr>
            <a:endParaRPr lang="en-US" sz="1400" dirty="0">
              <a:latin typeface="+mn-lt"/>
            </a:endParaRPr>
          </a:p>
          <a:p>
            <a:pPr lvl="1">
              <a:lnSpc>
                <a:spcPct val="90000"/>
              </a:lnSpc>
              <a:spcBef>
                <a:spcPts val="600"/>
              </a:spcBef>
            </a:pPr>
            <a:r>
              <a:rPr lang="en-US" sz="1400" dirty="0" smtClean="0">
                <a:latin typeface="+mn-lt"/>
              </a:rPr>
              <a:t>This is have existing installations can perform TE </a:t>
            </a:r>
          </a:p>
        </p:txBody>
      </p:sp>
    </p:spTree>
    <p:extLst>
      <p:ext uri="{BB962C8B-B14F-4D97-AF65-F5344CB8AC3E}">
        <p14:creationId xmlns:p14="http://schemas.microsoft.com/office/powerpoint/2010/main" val="163815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Rounded Rectangle 282"/>
          <p:cNvSpPr/>
          <p:nvPr/>
        </p:nvSpPr>
        <p:spPr>
          <a:xfrm>
            <a:off x="2095613" y="1186098"/>
            <a:ext cx="6853515" cy="2979295"/>
          </a:xfrm>
          <a:prstGeom prst="roundRect">
            <a:avLst>
              <a:gd name="adj" fmla="val 0"/>
            </a:avLst>
          </a:prstGeom>
          <a:solidFill>
            <a:srgbClr val="0069B8"/>
          </a:solidFill>
          <a:ln w="9525" cap="flat" cmpd="sng" algn="ctr">
            <a:noFill/>
            <a:prstDash val="solid"/>
            <a:round/>
            <a:headEnd type="none" w="med" len="med"/>
            <a:tailEnd type="none" w="med" len="med"/>
          </a:ln>
          <a:effectLst/>
          <a:scene3d>
            <a:camera prst="orthographicFront"/>
            <a:lightRig rig="threePt" dir="t"/>
          </a:scene3d>
          <a:sp3d extrusionH="209550" prstMaterial="plastic"/>
        </p:spPr>
        <p:txBody>
          <a:bodyPr vert="horz" wrap="square" lIns="47996" tIns="91440" rIns="47996" bIns="23998" numCol="1" rtlCol="0" anchor="t" anchorCtr="1" compatLnSpc="1">
            <a:prstTxWarp prst="textNoShape">
              <a:avLst/>
            </a:prstTxWarp>
          </a:bodyPr>
          <a:lstStyle/>
          <a:p>
            <a:pPr algn="ctr" defTabSz="914355">
              <a:lnSpc>
                <a:spcPts val="2000"/>
              </a:lnSpc>
              <a:defRPr/>
            </a:pPr>
            <a:endParaRPr lang="en-US" sz="2000" dirty="0">
              <a:solidFill>
                <a:srgbClr val="FFC000"/>
              </a:solidFill>
              <a:latin typeface="Intel Clear Pro" panose="020B0804020202060201" pitchFamily="34" charset="0"/>
              <a:ea typeface="Intel Clear Pro" panose="020B0804020202060201" pitchFamily="34" charset="0"/>
              <a:cs typeface="Intel Clear Pro" panose="020B0804020202060201" pitchFamily="34" charset="0"/>
            </a:endParaRPr>
          </a:p>
        </p:txBody>
      </p:sp>
      <p:sp>
        <p:nvSpPr>
          <p:cNvPr id="10" name="Rectangle 9"/>
          <p:cNvSpPr/>
          <p:nvPr/>
        </p:nvSpPr>
        <p:spPr>
          <a:xfrm>
            <a:off x="5889912" y="1900169"/>
            <a:ext cx="1461839" cy="2160678"/>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276" name="Rectangle 275"/>
          <p:cNvSpPr/>
          <p:nvPr/>
        </p:nvSpPr>
        <p:spPr>
          <a:xfrm>
            <a:off x="7394719" y="1900169"/>
            <a:ext cx="1461839" cy="2160678"/>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2" name="Title 1"/>
          <p:cNvSpPr>
            <a:spLocks noGrp="1"/>
          </p:cNvSpPr>
          <p:nvPr>
            <p:ph type="title"/>
          </p:nvPr>
        </p:nvSpPr>
        <p:spPr>
          <a:xfrm>
            <a:off x="353964" y="228527"/>
            <a:ext cx="8436076" cy="566309"/>
          </a:xfrm>
        </p:spPr>
        <p:txBody>
          <a:bodyPr/>
          <a:lstStyle/>
          <a:p>
            <a:r>
              <a:rPr lang="en-US" dirty="0" smtClean="0">
                <a:solidFill>
                  <a:srgbClr val="F3D54E">
                    <a:alpha val="90000"/>
                  </a:srgbClr>
                </a:solidFill>
              </a:rPr>
              <a:t>Hardware </a:t>
            </a:r>
            <a:r>
              <a:rPr lang="en-US" dirty="0" smtClean="0"/>
              <a:t>Identity management</a:t>
            </a:r>
            <a:endParaRPr lang="en-US" dirty="0"/>
          </a:p>
        </p:txBody>
      </p:sp>
      <p:sp>
        <p:nvSpPr>
          <p:cNvPr id="3" name="Text Placeholder 2"/>
          <p:cNvSpPr>
            <a:spLocks noGrp="1"/>
          </p:cNvSpPr>
          <p:nvPr>
            <p:ph type="body" sz="quarter" idx="13"/>
          </p:nvPr>
        </p:nvSpPr>
        <p:spPr/>
        <p:txBody>
          <a:bodyPr/>
          <a:lstStyle/>
          <a:p>
            <a:endParaRPr lang="en-US"/>
          </a:p>
        </p:txBody>
      </p:sp>
      <p:sp>
        <p:nvSpPr>
          <p:cNvPr id="51" name="Slide Number Placeholder 1"/>
          <p:cNvSpPr>
            <a:spLocks noGrp="1"/>
          </p:cNvSpPr>
          <p:nvPr>
            <p:ph type="sldNum" sz="quarter" idx="14"/>
          </p:nvPr>
        </p:nvSpPr>
        <p:spPr/>
        <p:txBody>
          <a:bodyPr/>
          <a:lstStyle/>
          <a:p>
            <a:r>
              <a:rPr lang="en-US" smtClean="0">
                <a:solidFill>
                  <a:prstClr val="white"/>
                </a:solidFill>
              </a:rPr>
              <a:t>11</a:t>
            </a:r>
            <a:endParaRPr lang="en-US" dirty="0">
              <a:solidFill>
                <a:prstClr val="white"/>
              </a:solidFill>
            </a:endParaRPr>
          </a:p>
        </p:txBody>
      </p:sp>
      <p:sp>
        <p:nvSpPr>
          <p:cNvPr id="36" name="TextBox 35"/>
          <p:cNvSpPr txBox="1"/>
          <p:nvPr/>
        </p:nvSpPr>
        <p:spPr>
          <a:xfrm>
            <a:off x="2170550" y="1304890"/>
            <a:ext cx="3525612" cy="2885405"/>
          </a:xfrm>
          <a:prstGeom prst="rect">
            <a:avLst/>
          </a:prstGeom>
          <a:noFill/>
        </p:spPr>
        <p:txBody>
          <a:bodyPr wrap="square" rtlCol="0">
            <a:spAutoFit/>
          </a:bodyPr>
          <a:lstStyle/>
          <a:p>
            <a:pPr marL="214313" indent="-214313" defTabSz="801890">
              <a:spcBef>
                <a:spcPts val="900"/>
              </a:spcBef>
              <a:buFont typeface="Arial" panose="020B0604020202020204" pitchFamily="34" charset="0"/>
              <a:buChar char="•"/>
            </a:pPr>
            <a:r>
              <a:rPr lang="en-US" sz="1200" dirty="0">
                <a:solidFill>
                  <a:prstClr val="white"/>
                </a:solidFill>
              </a:rPr>
              <a:t>Intel® Enhanced Privacy ID (Intel ® EPID)</a:t>
            </a:r>
          </a:p>
          <a:p>
            <a:pPr marL="214313" indent="-214313" defTabSz="801890">
              <a:spcBef>
                <a:spcPts val="900"/>
              </a:spcBef>
              <a:buFont typeface="Arial" panose="020B0604020202020204" pitchFamily="34" charset="0"/>
              <a:buChar char="•"/>
            </a:pPr>
            <a:r>
              <a:rPr lang="en-US" sz="1200" dirty="0">
                <a:solidFill>
                  <a:prstClr val="white"/>
                </a:solidFill>
              </a:rPr>
              <a:t>TCG/ISO standard with privacy preserving group authentication scheme</a:t>
            </a:r>
          </a:p>
          <a:p>
            <a:pPr marL="214313" indent="-214313" defTabSz="801890">
              <a:spcBef>
                <a:spcPts val="900"/>
              </a:spcBef>
              <a:buFont typeface="Arial" panose="020B0604020202020204" pitchFamily="34" charset="0"/>
              <a:buChar char="•"/>
            </a:pPr>
            <a:r>
              <a:rPr lang="en-US" sz="1200" dirty="0">
                <a:solidFill>
                  <a:prstClr val="white"/>
                </a:solidFill>
              </a:rPr>
              <a:t>Used to authenticate &amp; open secure, authenticated channel for remote attestation</a:t>
            </a:r>
          </a:p>
          <a:p>
            <a:pPr marL="214313" indent="-214313" defTabSz="801890">
              <a:spcBef>
                <a:spcPts val="900"/>
              </a:spcBef>
              <a:buFont typeface="Arial" panose="020B0604020202020204" pitchFamily="34" charset="0"/>
              <a:buChar char="•"/>
            </a:pPr>
            <a:r>
              <a:rPr lang="en-US" sz="1200" dirty="0">
                <a:solidFill>
                  <a:prstClr val="white"/>
                </a:solidFill>
              </a:rPr>
              <a:t>Proven- 2.5 Billion keys fused into Intel processors since 2008. Intel® Xeon®, Intel® Core™, &amp; Intel® Atom™ </a:t>
            </a:r>
          </a:p>
          <a:p>
            <a:pPr marL="214313" indent="-214313" defTabSz="801890">
              <a:spcBef>
                <a:spcPts val="900"/>
              </a:spcBef>
              <a:buFont typeface="Arial" panose="020B0604020202020204" pitchFamily="34" charset="0"/>
              <a:buChar char="•"/>
            </a:pPr>
            <a:r>
              <a:rPr lang="en-US" sz="1200" dirty="0">
                <a:solidFill>
                  <a:prstClr val="white"/>
                </a:solidFill>
              </a:rPr>
              <a:t>Open source SDK </a:t>
            </a:r>
          </a:p>
          <a:p>
            <a:pPr marL="214313" indent="-214313" defTabSz="801890">
              <a:spcBef>
                <a:spcPts val="900"/>
              </a:spcBef>
              <a:buFont typeface="Arial" panose="020B0604020202020204" pitchFamily="34" charset="0"/>
              <a:buChar char="•"/>
            </a:pPr>
            <a:r>
              <a:rPr lang="en-US" sz="1200" dirty="0">
                <a:solidFill>
                  <a:prstClr val="white"/>
                </a:solidFill>
              </a:rPr>
              <a:t>Used by Intel solutions-  SGX, DRM, IPT, </a:t>
            </a:r>
            <a:r>
              <a:rPr lang="en-US" sz="1200" dirty="0" smtClean="0">
                <a:solidFill>
                  <a:prstClr val="white"/>
                </a:solidFill>
              </a:rPr>
              <a:t>Intel® Secure Device Onboard</a:t>
            </a:r>
            <a:endParaRPr lang="en-US" sz="1200" dirty="0">
              <a:solidFill>
                <a:prstClr val="white"/>
              </a:solidFill>
            </a:endParaRPr>
          </a:p>
          <a:p>
            <a:pPr marL="214313" indent="-214313" algn="ctr" defTabSz="801890">
              <a:buFont typeface="Arial" panose="020B0604020202020204" pitchFamily="34" charset="0"/>
              <a:buChar char="•"/>
            </a:pPr>
            <a:endParaRPr lang="en-US" sz="1200" b="1" dirty="0">
              <a:solidFill>
                <a:prstClr val="white"/>
              </a:solidFill>
            </a:endParaRPr>
          </a:p>
        </p:txBody>
      </p:sp>
      <p:pic>
        <p:nvPicPr>
          <p:cNvPr id="39" name="Picture 38"/>
          <p:cNvPicPr>
            <a:picLocks noChangeAspect="1"/>
          </p:cNvPicPr>
          <p:nvPr/>
        </p:nvPicPr>
        <p:blipFill rotWithShape="1">
          <a:blip r:embed="rId4" cstate="print">
            <a:extLst>
              <a:ext uri="{28A0092B-C50C-407E-A947-70E740481C1C}">
                <a14:useLocalDpi xmlns:a14="http://schemas.microsoft.com/office/drawing/2010/main" val="0"/>
              </a:ext>
            </a:extLst>
          </a:blip>
          <a:srcRect t="50971" r="68007" b="6189"/>
          <a:stretch/>
        </p:blipFill>
        <p:spPr>
          <a:xfrm>
            <a:off x="665705" y="3166741"/>
            <a:ext cx="581319" cy="656303"/>
          </a:xfrm>
          <a:prstGeom prst="rect">
            <a:avLst/>
          </a:prstGeom>
        </p:spPr>
      </p:pic>
      <p:sp>
        <p:nvSpPr>
          <p:cNvPr id="250" name="Rounded Rectangle 249"/>
          <p:cNvSpPr/>
          <p:nvPr/>
        </p:nvSpPr>
        <p:spPr bwMode="invGray">
          <a:xfrm>
            <a:off x="5966368" y="3789025"/>
            <a:ext cx="349336" cy="92333"/>
          </a:xfrm>
          <a:prstGeom prst="roundRect">
            <a:avLst>
              <a:gd name="adj" fmla="val 0"/>
            </a:avLst>
          </a:prstGeom>
          <a:noFill/>
          <a:ln w="25400" cap="flat" cmpd="sng" algn="ctr">
            <a:noFill/>
            <a:prstDash val="solid"/>
          </a:ln>
          <a:effectLst/>
        </p:spPr>
        <p:txBody>
          <a:bodyPr wrap="square" lIns="0" tIns="0" rIns="0" bIns="0" rtlCol="0" anchor="ctr" anchorCtr="0">
            <a:spAutoFit/>
          </a:bodyPr>
          <a:lstStyle/>
          <a:p>
            <a:pPr algn="ctr" defTabSz="385706">
              <a:defRPr/>
            </a:pPr>
            <a:r>
              <a:rPr lang="en-US" sz="600" dirty="0">
                <a:ln w="0"/>
                <a:solidFill>
                  <a:srgbClr val="B1BABF"/>
                </a:solidFill>
                <a:ea typeface="Intel Clear" panose="020B0604020203020204" pitchFamily="34" charset="0"/>
                <a:cs typeface="Intel Clear" panose="020B0604020203020204" pitchFamily="34" charset="0"/>
              </a:rPr>
              <a:t>Pvt-Key 1</a:t>
            </a:r>
          </a:p>
        </p:txBody>
      </p:sp>
      <p:pic>
        <p:nvPicPr>
          <p:cNvPr id="251" name="Picture 250"/>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rot="5400000">
            <a:off x="6088632" y="3614551"/>
            <a:ext cx="106514" cy="237788"/>
          </a:xfrm>
          <a:prstGeom prst="rect">
            <a:avLst/>
          </a:prstGeom>
          <a:noFill/>
          <a:ln>
            <a:noFill/>
          </a:ln>
        </p:spPr>
      </p:pic>
      <p:sp>
        <p:nvSpPr>
          <p:cNvPr id="252" name="Rounded Rectangle 251"/>
          <p:cNvSpPr/>
          <p:nvPr/>
        </p:nvSpPr>
        <p:spPr bwMode="invGray">
          <a:xfrm>
            <a:off x="6411294" y="3789025"/>
            <a:ext cx="350680" cy="92333"/>
          </a:xfrm>
          <a:prstGeom prst="roundRect">
            <a:avLst>
              <a:gd name="adj" fmla="val 0"/>
            </a:avLst>
          </a:prstGeom>
          <a:noFill/>
          <a:ln w="25400" cap="flat" cmpd="sng" algn="ctr">
            <a:noFill/>
            <a:prstDash val="solid"/>
          </a:ln>
          <a:effectLst/>
        </p:spPr>
        <p:txBody>
          <a:bodyPr wrap="square" lIns="0" tIns="0" rIns="0" bIns="0" rtlCol="0" anchor="ctr" anchorCtr="0">
            <a:spAutoFit/>
          </a:bodyPr>
          <a:lstStyle/>
          <a:p>
            <a:pPr algn="ctr" defTabSz="385706">
              <a:defRPr/>
            </a:pPr>
            <a:r>
              <a:rPr lang="en-US" sz="600" dirty="0">
                <a:ln w="0"/>
                <a:solidFill>
                  <a:srgbClr val="B1BABF"/>
                </a:solidFill>
                <a:ea typeface="Intel Clear" panose="020B0604020203020204" pitchFamily="34" charset="0"/>
                <a:cs typeface="Intel Clear" panose="020B0604020203020204" pitchFamily="34" charset="0"/>
              </a:rPr>
              <a:t>Pvt-Key 2</a:t>
            </a:r>
          </a:p>
        </p:txBody>
      </p:sp>
      <p:pic>
        <p:nvPicPr>
          <p:cNvPr id="253" name="Picture 252"/>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rot="5400000">
            <a:off x="6545194" y="3614084"/>
            <a:ext cx="106514" cy="237788"/>
          </a:xfrm>
          <a:prstGeom prst="rect">
            <a:avLst/>
          </a:prstGeom>
          <a:noFill/>
          <a:ln>
            <a:noFill/>
          </a:ln>
        </p:spPr>
      </p:pic>
      <p:sp>
        <p:nvSpPr>
          <p:cNvPr id="254" name="Rounded Rectangle 253"/>
          <p:cNvSpPr/>
          <p:nvPr/>
        </p:nvSpPr>
        <p:spPr bwMode="invGray">
          <a:xfrm>
            <a:off x="6946140" y="3789025"/>
            <a:ext cx="364538" cy="92333"/>
          </a:xfrm>
          <a:prstGeom prst="roundRect">
            <a:avLst>
              <a:gd name="adj" fmla="val 0"/>
            </a:avLst>
          </a:prstGeom>
          <a:noFill/>
          <a:ln w="25400" cap="flat" cmpd="sng" algn="ctr">
            <a:noFill/>
            <a:prstDash val="solid"/>
          </a:ln>
          <a:effectLst/>
        </p:spPr>
        <p:txBody>
          <a:bodyPr wrap="square" lIns="0" tIns="0" rIns="0" bIns="0" rtlCol="0" anchor="ctr" anchorCtr="0">
            <a:spAutoFit/>
          </a:bodyPr>
          <a:lstStyle/>
          <a:p>
            <a:pPr algn="ctr" defTabSz="385706">
              <a:defRPr/>
            </a:pPr>
            <a:r>
              <a:rPr lang="en-US" sz="600" dirty="0" err="1">
                <a:ln w="0"/>
                <a:solidFill>
                  <a:srgbClr val="B1BABF"/>
                </a:solidFill>
                <a:ea typeface="Intel Clear" panose="020B0604020203020204" pitchFamily="34" charset="0"/>
                <a:cs typeface="Intel Clear" panose="020B0604020203020204" pitchFamily="34" charset="0"/>
              </a:rPr>
              <a:t>Pvt</a:t>
            </a:r>
            <a:r>
              <a:rPr lang="en-US" sz="600" dirty="0">
                <a:ln w="0"/>
                <a:solidFill>
                  <a:srgbClr val="B1BABF"/>
                </a:solidFill>
                <a:ea typeface="Intel Clear" panose="020B0604020203020204" pitchFamily="34" charset="0"/>
                <a:cs typeface="Intel Clear" panose="020B0604020203020204" pitchFamily="34" charset="0"/>
              </a:rPr>
              <a:t>-Key X</a:t>
            </a:r>
          </a:p>
        </p:txBody>
      </p:sp>
      <p:pic>
        <p:nvPicPr>
          <p:cNvPr id="255" name="Picture 254"/>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rot="5400000">
            <a:off x="7041921" y="3614551"/>
            <a:ext cx="106514" cy="237788"/>
          </a:xfrm>
          <a:prstGeom prst="rect">
            <a:avLst/>
          </a:prstGeom>
          <a:noFill/>
          <a:ln>
            <a:noFill/>
          </a:ln>
        </p:spPr>
      </p:pic>
      <p:sp>
        <p:nvSpPr>
          <p:cNvPr id="256" name="Rounded Rectangle 255"/>
          <p:cNvSpPr/>
          <p:nvPr/>
        </p:nvSpPr>
        <p:spPr bwMode="invGray">
          <a:xfrm>
            <a:off x="6781585" y="3789025"/>
            <a:ext cx="115966" cy="92333"/>
          </a:xfrm>
          <a:prstGeom prst="roundRect">
            <a:avLst>
              <a:gd name="adj" fmla="val 0"/>
            </a:avLst>
          </a:prstGeom>
          <a:noFill/>
          <a:ln w="25400" cap="flat" cmpd="sng" algn="ctr">
            <a:noFill/>
            <a:prstDash val="solid"/>
          </a:ln>
          <a:effectLst/>
        </p:spPr>
        <p:txBody>
          <a:bodyPr wrap="square" lIns="0" tIns="0" rIns="0" bIns="0" rtlCol="0" anchor="ctr" anchorCtr="0">
            <a:spAutoFit/>
          </a:bodyPr>
          <a:lstStyle/>
          <a:p>
            <a:pPr algn="ctr" defTabSz="385706">
              <a:defRPr/>
            </a:pPr>
            <a:r>
              <a:rPr lang="en-US" sz="600" dirty="0">
                <a:ln w="0"/>
                <a:solidFill>
                  <a:srgbClr val="B1BABF"/>
                </a:solidFill>
                <a:ea typeface="Intel Clear" panose="020B0604020203020204" pitchFamily="34" charset="0"/>
                <a:cs typeface="Intel Clear" panose="020B0604020203020204" pitchFamily="34" charset="0"/>
              </a:rPr>
              <a:t>…</a:t>
            </a:r>
          </a:p>
        </p:txBody>
      </p:sp>
      <p:sp>
        <p:nvSpPr>
          <p:cNvPr id="258" name="Line 50"/>
          <p:cNvSpPr>
            <a:spLocks noChangeShapeType="1"/>
          </p:cNvSpPr>
          <p:nvPr/>
        </p:nvSpPr>
        <p:spPr bwMode="invGray">
          <a:xfrm flipH="1" flipV="1">
            <a:off x="6644505" y="2761153"/>
            <a:ext cx="1" cy="828507"/>
          </a:xfrm>
          <a:prstGeom prst="line">
            <a:avLst/>
          </a:prstGeom>
          <a:noFill/>
          <a:ln w="19050">
            <a:solidFill>
              <a:schemeClr val="accent1"/>
            </a:solidFill>
            <a:round/>
            <a:headEnd type="triangle" w="med" len="med"/>
            <a:tailEnd type="triangle" w="med" len="med"/>
          </a:ln>
          <a:effectLst/>
        </p:spPr>
        <p:txBody>
          <a:bodyPr wrap="none" lIns="38576" tIns="19289" rIns="38576" bIns="19289" anchor="ctr"/>
          <a:lstStyle/>
          <a:p>
            <a:pPr defTabSz="514211">
              <a:defRPr/>
            </a:pPr>
            <a:endParaRPr lang="en-US" sz="1013" dirty="0">
              <a:solidFill>
                <a:srgbClr val="0071C5"/>
              </a:solidFill>
              <a:effectLst>
                <a:outerShdw blurRad="38100" dist="38100" dir="2700000" algn="tl">
                  <a:srgbClr val="000000">
                    <a:alpha val="43137"/>
                  </a:srgbClr>
                </a:outerShdw>
              </a:effectLst>
              <a:ea typeface="Intel Clear" panose="020B0604020203020204" pitchFamily="34" charset="0"/>
              <a:cs typeface="Intel Clear" panose="020B0604020203020204" pitchFamily="34" charset="0"/>
            </a:endParaRPr>
          </a:p>
        </p:txBody>
      </p:sp>
      <p:sp>
        <p:nvSpPr>
          <p:cNvPr id="260" name="Rounded Rectangle 259"/>
          <p:cNvSpPr/>
          <p:nvPr/>
        </p:nvSpPr>
        <p:spPr>
          <a:xfrm>
            <a:off x="5890214" y="1735250"/>
            <a:ext cx="1463983" cy="194371"/>
          </a:xfrm>
          <a:prstGeom prst="roundRect">
            <a:avLst>
              <a:gd name="adj" fmla="val 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13" dirty="0">
                <a:solidFill>
                  <a:prstClr val="white"/>
                </a:solidFill>
              </a:rPr>
              <a:t>Intel® EPID</a:t>
            </a:r>
          </a:p>
        </p:txBody>
      </p:sp>
      <p:sp>
        <p:nvSpPr>
          <p:cNvPr id="262" name="Rounded Rectangle 261"/>
          <p:cNvSpPr/>
          <p:nvPr/>
        </p:nvSpPr>
        <p:spPr>
          <a:xfrm>
            <a:off x="5890215" y="1430628"/>
            <a:ext cx="2966344" cy="275410"/>
          </a:xfrm>
          <a:prstGeom prst="roundRect">
            <a:avLst>
              <a:gd name="adj" fmla="val 0"/>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prstClr val="white"/>
                </a:solidFill>
              </a:rPr>
              <a:t>EPID vs. PKI</a:t>
            </a:r>
          </a:p>
        </p:txBody>
      </p:sp>
      <p:sp>
        <p:nvSpPr>
          <p:cNvPr id="269" name="Line 50"/>
          <p:cNvSpPr>
            <a:spLocks noChangeShapeType="1"/>
          </p:cNvSpPr>
          <p:nvPr/>
        </p:nvSpPr>
        <p:spPr bwMode="invGray">
          <a:xfrm flipH="1" flipV="1">
            <a:off x="8124576" y="2744765"/>
            <a:ext cx="934" cy="845717"/>
          </a:xfrm>
          <a:prstGeom prst="line">
            <a:avLst/>
          </a:prstGeom>
          <a:noFill/>
          <a:ln w="19050">
            <a:solidFill>
              <a:schemeClr val="accent1"/>
            </a:solidFill>
            <a:round/>
            <a:headEnd type="triangle" w="med" len="med"/>
            <a:tailEnd type="triangle" w="med" len="med"/>
          </a:ln>
          <a:effectLst/>
        </p:spPr>
        <p:txBody>
          <a:bodyPr wrap="none" lIns="38576" tIns="19289" rIns="38576" bIns="19289" anchor="ctr"/>
          <a:lstStyle/>
          <a:p>
            <a:pPr defTabSz="514211">
              <a:defRPr/>
            </a:pPr>
            <a:endParaRPr lang="en-US" sz="1013" dirty="0">
              <a:solidFill>
                <a:srgbClr val="0071C5"/>
              </a:solidFill>
              <a:effectLst>
                <a:outerShdw blurRad="38100" dist="38100" dir="2700000" algn="tl">
                  <a:srgbClr val="000000">
                    <a:alpha val="43137"/>
                  </a:srgbClr>
                </a:outerShdw>
              </a:effectLst>
              <a:ea typeface="Intel Clear" panose="020B0604020203020204" pitchFamily="34" charset="0"/>
              <a:cs typeface="Intel Clear" panose="020B0604020203020204" pitchFamily="34" charset="0"/>
            </a:endParaRPr>
          </a:p>
        </p:txBody>
      </p:sp>
      <p:sp>
        <p:nvSpPr>
          <p:cNvPr id="268" name="Rounded Rectangle 267"/>
          <p:cNvSpPr/>
          <p:nvPr/>
        </p:nvSpPr>
        <p:spPr>
          <a:xfrm>
            <a:off x="7393546" y="1735251"/>
            <a:ext cx="1463012" cy="194370"/>
          </a:xfrm>
          <a:prstGeom prst="roundRect">
            <a:avLst>
              <a:gd name="adj" fmla="val 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13" dirty="0">
                <a:solidFill>
                  <a:prstClr val="white"/>
                </a:solidFill>
              </a:rPr>
              <a:t>Traditional PKI</a:t>
            </a:r>
          </a:p>
        </p:txBody>
      </p:sp>
      <p:sp>
        <p:nvSpPr>
          <p:cNvPr id="264" name="TextBox 263"/>
          <p:cNvSpPr txBox="1"/>
          <p:nvPr/>
        </p:nvSpPr>
        <p:spPr>
          <a:xfrm>
            <a:off x="7517538" y="2893537"/>
            <a:ext cx="1217053" cy="492617"/>
          </a:xfrm>
          <a:prstGeom prst="rect">
            <a:avLst/>
          </a:prstGeom>
          <a:solidFill>
            <a:srgbClr val="FFFFFF"/>
          </a:solidFill>
          <a:ln w="28575">
            <a:solidFill>
              <a:schemeClr val="tx2">
                <a:lumMod val="60000"/>
                <a:lumOff val="40000"/>
              </a:schemeClr>
            </a:solidFill>
          </a:ln>
        </p:spPr>
        <p:txBody>
          <a:bodyPr vert="horz" wrap="square" lIns="0" tIns="0" rIns="0" bIns="0" rtlCol="0" anchor="ctr">
            <a:noAutofit/>
          </a:bodyPr>
          <a:lstStyle/>
          <a:p>
            <a:pPr algn="ctr"/>
            <a:r>
              <a:rPr lang="en-US" sz="900" dirty="0">
                <a:solidFill>
                  <a:srgbClr val="0071C5"/>
                </a:solidFill>
              </a:rPr>
              <a:t>1-to-1 key match, standard signature every time</a:t>
            </a:r>
          </a:p>
        </p:txBody>
      </p:sp>
      <p:sp>
        <p:nvSpPr>
          <p:cNvPr id="265" name="Rounded Rectangle 264"/>
          <p:cNvSpPr/>
          <p:nvPr/>
        </p:nvSpPr>
        <p:spPr bwMode="invGray">
          <a:xfrm>
            <a:off x="7950375" y="3802080"/>
            <a:ext cx="349336" cy="92333"/>
          </a:xfrm>
          <a:prstGeom prst="roundRect">
            <a:avLst>
              <a:gd name="adj" fmla="val 0"/>
            </a:avLst>
          </a:prstGeom>
          <a:noFill/>
          <a:ln w="25400" cap="flat" cmpd="sng" algn="ctr">
            <a:noFill/>
            <a:prstDash val="solid"/>
          </a:ln>
          <a:effectLst/>
        </p:spPr>
        <p:txBody>
          <a:bodyPr wrap="square" lIns="0" tIns="0" rIns="0" bIns="0" rtlCol="0" anchor="ctr" anchorCtr="0">
            <a:spAutoFit/>
          </a:bodyPr>
          <a:lstStyle/>
          <a:p>
            <a:pPr algn="ctr" defTabSz="385706">
              <a:defRPr/>
            </a:pPr>
            <a:r>
              <a:rPr lang="en-US" sz="600" dirty="0">
                <a:ln w="0"/>
                <a:solidFill>
                  <a:srgbClr val="B1BABF"/>
                </a:solidFill>
                <a:ea typeface="Intel Clear" panose="020B0604020203020204" pitchFamily="34" charset="0"/>
                <a:cs typeface="Intel Clear" panose="020B0604020203020204" pitchFamily="34" charset="0"/>
              </a:rPr>
              <a:t>Pvt-Key</a:t>
            </a:r>
          </a:p>
        </p:txBody>
      </p:sp>
      <p:pic>
        <p:nvPicPr>
          <p:cNvPr id="266" name="Picture 265"/>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rot="5400000">
            <a:off x="8071786" y="3614551"/>
            <a:ext cx="106514" cy="237788"/>
          </a:xfrm>
          <a:prstGeom prst="rect">
            <a:avLst/>
          </a:prstGeom>
          <a:noFill/>
          <a:ln>
            <a:noFill/>
          </a:ln>
        </p:spPr>
      </p:pic>
      <p:pic>
        <p:nvPicPr>
          <p:cNvPr id="277" name="Picture 27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91649" y="1964432"/>
            <a:ext cx="851539" cy="762668"/>
          </a:xfrm>
          <a:prstGeom prst="rect">
            <a:avLst/>
          </a:prstGeom>
        </p:spPr>
      </p:pic>
      <p:sp>
        <p:nvSpPr>
          <p:cNvPr id="281" name="Line 50"/>
          <p:cNvSpPr>
            <a:spLocks noChangeShapeType="1"/>
          </p:cNvSpPr>
          <p:nvPr/>
        </p:nvSpPr>
        <p:spPr bwMode="invGray">
          <a:xfrm flipH="1" flipV="1">
            <a:off x="6148141" y="2965355"/>
            <a:ext cx="1" cy="622469"/>
          </a:xfrm>
          <a:prstGeom prst="line">
            <a:avLst/>
          </a:prstGeom>
          <a:noFill/>
          <a:ln w="19050">
            <a:solidFill>
              <a:schemeClr val="accent1"/>
            </a:solidFill>
            <a:round/>
            <a:headEnd type="triangle" w="med" len="med"/>
            <a:tailEnd type="triangle" w="med" len="med"/>
          </a:ln>
          <a:effectLst/>
        </p:spPr>
        <p:txBody>
          <a:bodyPr wrap="none" lIns="38576" tIns="19289" rIns="38576" bIns="19289" anchor="ctr"/>
          <a:lstStyle/>
          <a:p>
            <a:pPr defTabSz="514211">
              <a:defRPr/>
            </a:pPr>
            <a:endParaRPr lang="en-US" sz="1013" dirty="0">
              <a:solidFill>
                <a:srgbClr val="0071C5"/>
              </a:solidFill>
              <a:effectLst>
                <a:outerShdw blurRad="38100" dist="38100" dir="2700000" algn="tl">
                  <a:srgbClr val="000000">
                    <a:alpha val="43137"/>
                  </a:srgbClr>
                </a:outerShdw>
              </a:effectLst>
              <a:ea typeface="Intel Clear" panose="020B0604020203020204" pitchFamily="34" charset="0"/>
              <a:cs typeface="Intel Clear" panose="020B0604020203020204" pitchFamily="34" charset="0"/>
            </a:endParaRPr>
          </a:p>
        </p:txBody>
      </p:sp>
      <p:sp>
        <p:nvSpPr>
          <p:cNvPr id="282" name="Line 50"/>
          <p:cNvSpPr>
            <a:spLocks noChangeShapeType="1"/>
          </p:cNvSpPr>
          <p:nvPr/>
        </p:nvSpPr>
        <p:spPr bwMode="invGray">
          <a:xfrm flipH="1" flipV="1">
            <a:off x="7128408" y="2965355"/>
            <a:ext cx="1" cy="622469"/>
          </a:xfrm>
          <a:prstGeom prst="line">
            <a:avLst/>
          </a:prstGeom>
          <a:noFill/>
          <a:ln w="19050">
            <a:solidFill>
              <a:schemeClr val="accent1"/>
            </a:solidFill>
            <a:round/>
            <a:headEnd type="triangle" w="med" len="med"/>
            <a:tailEnd type="triangle" w="med" len="med"/>
          </a:ln>
          <a:effectLst/>
        </p:spPr>
        <p:txBody>
          <a:bodyPr wrap="none" lIns="38576" tIns="19289" rIns="38576" bIns="19289" anchor="ctr"/>
          <a:lstStyle/>
          <a:p>
            <a:pPr defTabSz="514211">
              <a:defRPr/>
            </a:pPr>
            <a:endParaRPr lang="en-US" sz="1013" dirty="0">
              <a:solidFill>
                <a:srgbClr val="0071C5"/>
              </a:solidFill>
              <a:effectLst>
                <a:outerShdw blurRad="38100" dist="38100" dir="2700000" algn="tl">
                  <a:srgbClr val="000000">
                    <a:alpha val="43137"/>
                  </a:srgbClr>
                </a:outerShdw>
              </a:effectLst>
              <a:ea typeface="Intel Clear" panose="020B0604020203020204" pitchFamily="34" charset="0"/>
              <a:cs typeface="Intel Clear" panose="020B0604020203020204" pitchFamily="34" charset="0"/>
            </a:endParaRPr>
          </a:p>
        </p:txBody>
      </p:sp>
      <p:sp>
        <p:nvSpPr>
          <p:cNvPr id="261" name="TextBox 260"/>
          <p:cNvSpPr txBox="1"/>
          <p:nvPr/>
        </p:nvSpPr>
        <p:spPr>
          <a:xfrm>
            <a:off x="5928802" y="2896195"/>
            <a:ext cx="1396523" cy="497569"/>
          </a:xfrm>
          <a:prstGeom prst="rect">
            <a:avLst/>
          </a:prstGeom>
          <a:solidFill>
            <a:srgbClr val="FFFFFF"/>
          </a:solidFill>
          <a:ln w="28575">
            <a:solidFill>
              <a:schemeClr val="tx2">
                <a:lumMod val="60000"/>
                <a:lumOff val="40000"/>
              </a:schemeClr>
            </a:solidFill>
          </a:ln>
        </p:spPr>
        <p:txBody>
          <a:bodyPr vert="horz" wrap="square" lIns="0" tIns="0" rIns="0" bIns="0" rtlCol="0" anchor="ctr">
            <a:noAutofit/>
          </a:bodyPr>
          <a:lstStyle/>
          <a:p>
            <a:pPr algn="ctr"/>
            <a:r>
              <a:rPr lang="en-US" sz="900" dirty="0">
                <a:solidFill>
                  <a:srgbClr val="0071C5"/>
                </a:solidFill>
              </a:rPr>
              <a:t>1-to-many key match, unique signature every time, </a:t>
            </a:r>
            <a:r>
              <a:rPr lang="en-US" sz="900" b="1" u="sng" dirty="0">
                <a:solidFill>
                  <a:prstClr val="black"/>
                </a:solidFill>
              </a:rPr>
              <a:t>anonymous</a:t>
            </a:r>
          </a:p>
        </p:txBody>
      </p:sp>
      <p:pic>
        <p:nvPicPr>
          <p:cNvPr id="284" name="Picture 28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13731" y="1964432"/>
            <a:ext cx="851539" cy="762668"/>
          </a:xfrm>
          <a:prstGeom prst="rect">
            <a:avLst/>
          </a:prstGeom>
        </p:spPr>
      </p:pic>
      <p:grpSp>
        <p:nvGrpSpPr>
          <p:cNvPr id="296" name="Group 295"/>
          <p:cNvGrpSpPr/>
          <p:nvPr/>
        </p:nvGrpSpPr>
        <p:grpSpPr>
          <a:xfrm>
            <a:off x="120651" y="1403981"/>
            <a:ext cx="1961906" cy="1844075"/>
            <a:chOff x="160868" y="2083649"/>
            <a:chExt cx="2615874" cy="2458767"/>
          </a:xfrm>
        </p:grpSpPr>
        <p:sp>
          <p:nvSpPr>
            <p:cNvPr id="298" name="TextBox 297"/>
            <p:cNvSpPr txBox="1"/>
            <p:nvPr/>
          </p:nvSpPr>
          <p:spPr>
            <a:xfrm>
              <a:off x="160868" y="2083649"/>
              <a:ext cx="2245007" cy="615553"/>
            </a:xfrm>
            <a:prstGeom prst="rect">
              <a:avLst/>
            </a:prstGeom>
            <a:noFill/>
          </p:spPr>
          <p:txBody>
            <a:bodyPr wrap="square" rtlCol="0">
              <a:spAutoFit/>
            </a:bodyPr>
            <a:lstStyle/>
            <a:p>
              <a:pPr algn="ctr" defTabSz="801890"/>
              <a:r>
                <a:rPr lang="en-US" sz="1200" b="1" dirty="0">
                  <a:solidFill>
                    <a:prstClr val="white"/>
                  </a:solidFill>
                  <a:ea typeface="Intel Clear Light" panose="020B0404020203020204" pitchFamily="34" charset="0"/>
                  <a:cs typeface="Intel Clear Light" panose="020B0404020203020204" pitchFamily="34" charset="0"/>
                </a:rPr>
                <a:t>Baseline Minimum</a:t>
              </a:r>
            </a:p>
            <a:p>
              <a:pPr algn="ctr" defTabSz="801890"/>
              <a:r>
                <a:rPr lang="en-US" sz="1200" b="1" dirty="0">
                  <a:solidFill>
                    <a:prstClr val="white"/>
                  </a:solidFill>
                  <a:ea typeface="Intel Clear Light" panose="020B0404020203020204" pitchFamily="34" charset="0"/>
                  <a:cs typeface="Intel Clear Light" panose="020B0404020203020204" pitchFamily="34" charset="0"/>
                </a:rPr>
                <a:t>HW Root of Trust</a:t>
              </a:r>
            </a:p>
          </p:txBody>
        </p:sp>
        <p:grpSp>
          <p:nvGrpSpPr>
            <p:cNvPr id="299" name="Group 298"/>
            <p:cNvGrpSpPr/>
            <p:nvPr/>
          </p:nvGrpSpPr>
          <p:grpSpPr>
            <a:xfrm>
              <a:off x="561812" y="2692527"/>
              <a:ext cx="1391003" cy="1485382"/>
              <a:chOff x="1985366" y="4274800"/>
              <a:chExt cx="1020760" cy="1254419"/>
            </a:xfrm>
          </p:grpSpPr>
          <p:sp>
            <p:nvSpPr>
              <p:cNvPr id="301" name="TextBox 300"/>
              <p:cNvSpPr txBox="1"/>
              <p:nvPr/>
            </p:nvSpPr>
            <p:spPr>
              <a:xfrm>
                <a:off x="1985366" y="4279176"/>
                <a:ext cx="1020760" cy="1250043"/>
              </a:xfrm>
              <a:prstGeom prst="roundRect">
                <a:avLst>
                  <a:gd name="adj" fmla="val 0"/>
                </a:avLst>
              </a:prstGeom>
              <a:solidFill>
                <a:schemeClr val="accent2"/>
              </a:solidFill>
              <a:ln w="12700" cmpd="sng">
                <a:solidFill>
                  <a:schemeClr val="tx1"/>
                </a:solidFill>
              </a:ln>
            </p:spPr>
            <p:style>
              <a:lnRef idx="3">
                <a:schemeClr val="lt1"/>
              </a:lnRef>
              <a:fillRef idx="1">
                <a:schemeClr val="accent1"/>
              </a:fillRef>
              <a:effectRef idx="1">
                <a:schemeClr val="accent1"/>
              </a:effectRef>
              <a:fontRef idx="minor">
                <a:schemeClr val="lt1"/>
              </a:fontRef>
            </p:style>
            <p:txBody>
              <a:bodyPr lIns="0" tIns="0" rIns="0" bIns="0" rtlCol="0" anchor="ctr"/>
              <a:lstStyle>
                <a:defPPr>
                  <a:defRPr lang="en-US"/>
                </a:defPPr>
                <a:lvl1pPr algn="ctr" defTabSz="1219170">
                  <a:defRPr sz="1067" b="1" kern="0">
                    <a:solidFill>
                      <a:prstClr val="white"/>
                    </a:solidFill>
                    <a:latin typeface="Intel Clear"/>
                  </a:defRPr>
                </a:lvl1pPr>
              </a:lstStyle>
              <a:p>
                <a:endParaRPr lang="en-US" sz="800" dirty="0"/>
              </a:p>
            </p:txBody>
          </p:sp>
          <p:sp>
            <p:nvSpPr>
              <p:cNvPr id="302" name="TextBox 301"/>
              <p:cNvSpPr txBox="1"/>
              <p:nvPr/>
            </p:nvSpPr>
            <p:spPr>
              <a:xfrm>
                <a:off x="2101304" y="4587006"/>
                <a:ext cx="788884" cy="709764"/>
              </a:xfrm>
              <a:prstGeom prst="roundRect">
                <a:avLst>
                  <a:gd name="adj" fmla="val 0"/>
                </a:avLst>
              </a:prstGeom>
              <a:solidFill>
                <a:schemeClr val="accent2"/>
              </a:solidFill>
              <a:ln w="12700" cmpd="sng">
                <a:solidFill>
                  <a:schemeClr val="tx1"/>
                </a:solidFill>
              </a:ln>
            </p:spPr>
            <p:style>
              <a:lnRef idx="3">
                <a:schemeClr val="lt1"/>
              </a:lnRef>
              <a:fillRef idx="1">
                <a:schemeClr val="accent1"/>
              </a:fillRef>
              <a:effectRef idx="1">
                <a:schemeClr val="accent1"/>
              </a:effectRef>
              <a:fontRef idx="minor">
                <a:schemeClr val="lt1"/>
              </a:fontRef>
            </p:style>
            <p:txBody>
              <a:bodyPr lIns="0" tIns="0" rIns="0" bIns="0" rtlCol="0" anchor="ctr"/>
              <a:lstStyle>
                <a:defPPr>
                  <a:defRPr lang="en-US"/>
                </a:defPPr>
                <a:lvl1pPr algn="ctr" defTabSz="1219170">
                  <a:defRPr sz="1067" b="1" kern="0">
                    <a:solidFill>
                      <a:prstClr val="white"/>
                    </a:solidFill>
                    <a:latin typeface="Intel Clear"/>
                  </a:defRPr>
                </a:lvl1pPr>
              </a:lstStyle>
              <a:p>
                <a:endParaRPr lang="en-US" sz="800" dirty="0"/>
              </a:p>
            </p:txBody>
          </p:sp>
          <p:sp>
            <p:nvSpPr>
              <p:cNvPr id="303" name="TextBox 302"/>
              <p:cNvSpPr txBox="1"/>
              <p:nvPr/>
            </p:nvSpPr>
            <p:spPr>
              <a:xfrm>
                <a:off x="2213344" y="4767074"/>
                <a:ext cx="564804" cy="428398"/>
              </a:xfrm>
              <a:prstGeom prst="roundRect">
                <a:avLst>
                  <a:gd name="adj" fmla="val 10259"/>
                </a:avLst>
              </a:prstGeom>
              <a:solidFill>
                <a:schemeClr val="accent1"/>
              </a:solidFill>
              <a:ln w="12700" cmpd="sng">
                <a:solidFill>
                  <a:schemeClr val="tx1"/>
                </a:solidFill>
              </a:ln>
            </p:spPr>
            <p:style>
              <a:lnRef idx="3">
                <a:schemeClr val="lt1"/>
              </a:lnRef>
              <a:fillRef idx="1">
                <a:schemeClr val="accent1"/>
              </a:fillRef>
              <a:effectRef idx="1">
                <a:schemeClr val="accent1"/>
              </a:effectRef>
              <a:fontRef idx="minor">
                <a:schemeClr val="lt1"/>
              </a:fontRef>
            </p:style>
            <p:txBody>
              <a:bodyPr lIns="0" tIns="0" rIns="0" bIns="0" rtlCol="0" anchor="ctr"/>
              <a:lstStyle>
                <a:defPPr>
                  <a:defRPr lang="en-US"/>
                </a:defPPr>
                <a:lvl1pPr algn="ctr" defTabSz="1219170">
                  <a:defRPr sz="1067" b="1" kern="0">
                    <a:solidFill>
                      <a:prstClr val="white"/>
                    </a:solidFill>
                    <a:latin typeface="Intel Clea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800" b="0" dirty="0"/>
                  <a:t>HW Identity</a:t>
                </a:r>
              </a:p>
            </p:txBody>
          </p:sp>
          <p:sp>
            <p:nvSpPr>
              <p:cNvPr id="304" name="TextBox 303"/>
              <p:cNvSpPr txBox="1"/>
              <p:nvPr/>
            </p:nvSpPr>
            <p:spPr>
              <a:xfrm>
                <a:off x="2248400" y="4569034"/>
                <a:ext cx="486281" cy="180212"/>
              </a:xfrm>
              <a:prstGeom prst="rect">
                <a:avLst/>
              </a:prstGeom>
              <a:noFill/>
            </p:spPr>
            <p:txBody>
              <a:bodyPr wrap="none" lIns="18288" tIns="18288" rIns="18288" bIns="18288" rtlCol="0">
                <a:spAutoFit/>
              </a:bodyPr>
              <a:lstStyle/>
              <a:p>
                <a:pPr algn="ctr" defTabSz="914355">
                  <a:defRPr/>
                </a:pPr>
                <a:r>
                  <a:rPr lang="en-US" sz="800" dirty="0">
                    <a:solidFill>
                      <a:prstClr val="white"/>
                    </a:solidFill>
                    <a:latin typeface="Intel Clear"/>
                    <a:sym typeface="Gill Sans Light" charset="0"/>
                  </a:rPr>
                  <a:t>Attest SW</a:t>
                </a:r>
              </a:p>
            </p:txBody>
          </p:sp>
          <p:sp>
            <p:nvSpPr>
              <p:cNvPr id="305" name="TextBox 304"/>
              <p:cNvSpPr txBox="1"/>
              <p:nvPr/>
            </p:nvSpPr>
            <p:spPr>
              <a:xfrm>
                <a:off x="2478676" y="4325491"/>
                <a:ext cx="36200" cy="180212"/>
              </a:xfrm>
              <a:prstGeom prst="rect">
                <a:avLst/>
              </a:prstGeom>
              <a:noFill/>
            </p:spPr>
            <p:txBody>
              <a:bodyPr wrap="none" lIns="18288" tIns="18288" rIns="18288" bIns="18288" rtlCol="0">
                <a:spAutoFit/>
              </a:bodyPr>
              <a:lstStyle/>
              <a:p>
                <a:pPr algn="ctr" defTabSz="914355">
                  <a:defRPr/>
                </a:pPr>
                <a:endParaRPr lang="en-US" sz="800" dirty="0">
                  <a:solidFill>
                    <a:prstClr val="white"/>
                  </a:solidFill>
                  <a:latin typeface="Intel Clear"/>
                  <a:sym typeface="Gill Sans Light" charset="0"/>
                </a:endParaRPr>
              </a:p>
            </p:txBody>
          </p:sp>
          <p:sp>
            <p:nvSpPr>
              <p:cNvPr id="306" name="TextBox 305"/>
              <p:cNvSpPr txBox="1"/>
              <p:nvPr/>
            </p:nvSpPr>
            <p:spPr>
              <a:xfrm>
                <a:off x="2106971" y="4274800"/>
                <a:ext cx="760757" cy="318835"/>
              </a:xfrm>
              <a:prstGeom prst="rect">
                <a:avLst/>
              </a:prstGeom>
              <a:noFill/>
            </p:spPr>
            <p:txBody>
              <a:bodyPr wrap="none" lIns="18288" tIns="18288" rIns="18288" bIns="18288" rtlCol="0">
                <a:spAutoFit/>
              </a:bodyPr>
              <a:lstStyle/>
              <a:p>
                <a:pPr algn="ctr" defTabSz="914355">
                  <a:defRPr/>
                </a:pPr>
                <a:r>
                  <a:rPr lang="en-US" sz="800" dirty="0">
                    <a:solidFill>
                      <a:prstClr val="white"/>
                    </a:solidFill>
                    <a:latin typeface="Intel Clear"/>
                    <a:sym typeface="Gill Sans Light" charset="0"/>
                  </a:rPr>
                  <a:t>Secure App </a:t>
                </a:r>
              </a:p>
              <a:p>
                <a:pPr algn="ctr" defTabSz="914355">
                  <a:defRPr/>
                </a:pPr>
                <a:r>
                  <a:rPr lang="en-US" sz="800" dirty="0">
                    <a:solidFill>
                      <a:prstClr val="white"/>
                    </a:solidFill>
                    <a:latin typeface="Intel Clear"/>
                    <a:sym typeface="Gill Sans Light" charset="0"/>
                  </a:rPr>
                  <a:t>Container “TEE”</a:t>
                </a:r>
              </a:p>
            </p:txBody>
          </p:sp>
        </p:grpSp>
        <p:cxnSp>
          <p:nvCxnSpPr>
            <p:cNvPr id="300" name="Straight Arrow Connector 299"/>
            <p:cNvCxnSpPr>
              <a:stCxn id="303" idx="2"/>
            </p:cNvCxnSpPr>
            <p:nvPr/>
          </p:nvCxnSpPr>
          <p:spPr>
            <a:xfrm flipH="1">
              <a:off x="1257315" y="3782712"/>
              <a:ext cx="1" cy="759704"/>
            </a:xfrm>
            <a:prstGeom prst="straightConnector1">
              <a:avLst/>
            </a:prstGeom>
            <a:solidFill>
              <a:srgbClr val="800000"/>
            </a:solidFill>
            <a:ln w="12700" cmpd="sng">
              <a:solidFill>
                <a:schemeClr val="tx1"/>
              </a:solidFill>
            </a:ln>
          </p:spPr>
          <p:style>
            <a:lnRef idx="3">
              <a:schemeClr val="lt1"/>
            </a:lnRef>
            <a:fillRef idx="1">
              <a:schemeClr val="accent1"/>
            </a:fillRef>
            <a:effectRef idx="1">
              <a:schemeClr val="accent1"/>
            </a:effectRef>
            <a:fontRef idx="minor">
              <a:schemeClr val="lt1"/>
            </a:fontRef>
          </p:style>
        </p:cxnSp>
        <p:cxnSp>
          <p:nvCxnSpPr>
            <p:cNvPr id="297" name="Straight Arrow Connector 296"/>
            <p:cNvCxnSpPr>
              <a:stCxn id="303" idx="3"/>
            </p:cNvCxnSpPr>
            <p:nvPr/>
          </p:nvCxnSpPr>
          <p:spPr>
            <a:xfrm flipV="1">
              <a:off x="1642149" y="3519566"/>
              <a:ext cx="1134593" cy="9509"/>
            </a:xfrm>
            <a:prstGeom prst="straightConnector1">
              <a:avLst/>
            </a:prstGeom>
            <a:solidFill>
              <a:srgbClr val="800000"/>
            </a:solidFill>
            <a:ln w="12700" cmpd="sng">
              <a:solidFill>
                <a:schemeClr val="tx1"/>
              </a:solidFill>
            </a:ln>
          </p:spPr>
          <p:style>
            <a:lnRef idx="3">
              <a:schemeClr val="lt1"/>
            </a:lnRef>
            <a:fillRef idx="1">
              <a:schemeClr val="accent1"/>
            </a:fillRef>
            <a:effectRef idx="1">
              <a:schemeClr val="accent1"/>
            </a:effectRef>
            <a:fontRef idx="minor">
              <a:schemeClr val="lt1"/>
            </a:fontRef>
          </p:style>
        </p:cxnSp>
      </p:grpSp>
      <p:grpSp>
        <p:nvGrpSpPr>
          <p:cNvPr id="45" name="Group 44"/>
          <p:cNvGrpSpPr/>
          <p:nvPr/>
        </p:nvGrpSpPr>
        <p:grpSpPr>
          <a:xfrm>
            <a:off x="227631" y="4056925"/>
            <a:ext cx="7124120" cy="614981"/>
            <a:chOff x="303507" y="5409233"/>
            <a:chExt cx="8210058" cy="819974"/>
          </a:xfrm>
        </p:grpSpPr>
        <p:grpSp>
          <p:nvGrpSpPr>
            <p:cNvPr id="46" name="Group 45"/>
            <p:cNvGrpSpPr/>
            <p:nvPr/>
          </p:nvGrpSpPr>
          <p:grpSpPr>
            <a:xfrm>
              <a:off x="303507" y="5409233"/>
              <a:ext cx="8210058" cy="819974"/>
              <a:chOff x="303507" y="5536234"/>
              <a:chExt cx="8066555" cy="819974"/>
            </a:xfrm>
          </p:grpSpPr>
          <p:sp>
            <p:nvSpPr>
              <p:cNvPr id="48" name="Right Triangle 47"/>
              <p:cNvSpPr/>
              <p:nvPr/>
            </p:nvSpPr>
            <p:spPr>
              <a:xfrm flipH="1">
                <a:off x="303507" y="5536234"/>
                <a:ext cx="804916" cy="224715"/>
              </a:xfrm>
              <a:prstGeom prst="rtTriangl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49" name="Pentagon 48"/>
              <p:cNvSpPr/>
              <p:nvPr/>
            </p:nvSpPr>
            <p:spPr>
              <a:xfrm>
                <a:off x="321729" y="5761138"/>
                <a:ext cx="8048333" cy="595070"/>
              </a:xfrm>
              <a:prstGeom prst="homePlat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grpSp>
        <p:sp>
          <p:nvSpPr>
            <p:cNvPr id="47" name="TextBox 46"/>
            <p:cNvSpPr txBox="1"/>
            <p:nvPr/>
          </p:nvSpPr>
          <p:spPr>
            <a:xfrm>
              <a:off x="439532" y="5620099"/>
              <a:ext cx="7915368" cy="438581"/>
            </a:xfrm>
            <a:prstGeom prst="rect">
              <a:avLst/>
            </a:prstGeom>
            <a:noFill/>
          </p:spPr>
          <p:txBody>
            <a:bodyPr vert="horz" wrap="square" lIns="0" tIns="0" rIns="0" bIns="0" rtlCol="0">
              <a:spAutoFit/>
            </a:bodyPr>
            <a:lstStyle/>
            <a:p>
              <a:pPr defTabSz="428625" fontAlgn="base">
                <a:lnSpc>
                  <a:spcPct val="95000"/>
                </a:lnSpc>
                <a:spcBef>
                  <a:spcPct val="30000"/>
                </a:spcBef>
                <a:spcAft>
                  <a:spcPct val="0"/>
                </a:spcAft>
                <a:buClr>
                  <a:prstClr val="white"/>
                </a:buClr>
              </a:pPr>
              <a:r>
                <a:rPr lang="en-US" sz="1125" dirty="0">
                  <a:solidFill>
                    <a:schemeClr val="tx1"/>
                  </a:solidFill>
                  <a:cs typeface="Arial" charset="0"/>
                </a:rPr>
                <a:t/>
              </a:r>
              <a:br>
                <a:rPr lang="en-US" sz="1125" dirty="0">
                  <a:solidFill>
                    <a:schemeClr val="tx1"/>
                  </a:solidFill>
                  <a:cs typeface="Arial" charset="0"/>
                </a:rPr>
              </a:br>
              <a:r>
                <a:rPr lang="en-US" sz="1125" dirty="0">
                  <a:solidFill>
                    <a:schemeClr val="tx1"/>
                  </a:solidFill>
                  <a:cs typeface="Arial" charset="0"/>
                </a:rPr>
                <a:t>Enables Customers to deliver many use cases where privacy &amp; attestation are key requirements</a:t>
              </a:r>
            </a:p>
          </p:txBody>
        </p:sp>
      </p:grpSp>
      <p:grpSp>
        <p:nvGrpSpPr>
          <p:cNvPr id="50" name="Group 49"/>
          <p:cNvGrpSpPr/>
          <p:nvPr/>
        </p:nvGrpSpPr>
        <p:grpSpPr>
          <a:xfrm>
            <a:off x="5168999" y="662331"/>
            <a:ext cx="2344870" cy="624824"/>
            <a:chOff x="5309284" y="793729"/>
            <a:chExt cx="2065391" cy="624824"/>
          </a:xfrm>
        </p:grpSpPr>
        <p:sp>
          <p:nvSpPr>
            <p:cNvPr id="52" name="Rectangular Callout 51"/>
            <p:cNvSpPr/>
            <p:nvPr/>
          </p:nvSpPr>
          <p:spPr>
            <a:xfrm>
              <a:off x="5309284" y="793729"/>
              <a:ext cx="1922595" cy="624824"/>
            </a:xfrm>
            <a:prstGeom prst="wedgeRectCallout">
              <a:avLst>
                <a:gd name="adj1" fmla="val 23423"/>
                <a:gd name="adj2" fmla="val 103874"/>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black"/>
                </a:solidFill>
              </a:endParaRPr>
            </a:p>
          </p:txBody>
        </p:sp>
        <p:sp>
          <p:nvSpPr>
            <p:cNvPr id="53" name="TextBox 52"/>
            <p:cNvSpPr txBox="1"/>
            <p:nvPr/>
          </p:nvSpPr>
          <p:spPr>
            <a:xfrm>
              <a:off x="5369571" y="793729"/>
              <a:ext cx="2005104" cy="592470"/>
            </a:xfrm>
            <a:prstGeom prst="rect">
              <a:avLst/>
            </a:prstGeom>
            <a:noFill/>
          </p:spPr>
          <p:txBody>
            <a:bodyPr wrap="square" rtlCol="0">
              <a:spAutoFit/>
            </a:bodyPr>
            <a:lstStyle/>
            <a:p>
              <a:pPr lvl="1">
                <a:spcBef>
                  <a:spcPts val="450"/>
                </a:spcBef>
              </a:pPr>
              <a:r>
                <a:rPr lang="en-US" sz="1100" b="1" dirty="0">
                  <a:solidFill>
                    <a:prstClr val="white"/>
                  </a:solidFill>
                  <a:cs typeface="Neo Sans Intel"/>
                </a:rPr>
                <a:t>Prevents Attack Mapping- </a:t>
              </a:r>
              <a:r>
                <a:rPr lang="en-US" sz="1100" dirty="0">
                  <a:solidFill>
                    <a:prstClr val="white"/>
                  </a:solidFill>
                  <a:cs typeface="Neo Sans Intel"/>
                </a:rPr>
                <a:t>Protects device data vs PKI  </a:t>
              </a:r>
              <a:r>
                <a:rPr lang="en-US" sz="1050" dirty="0" smtClean="0">
                  <a:solidFill>
                    <a:prstClr val="white"/>
                  </a:solidFill>
                  <a:cs typeface="Neo Sans Intel"/>
                </a:rPr>
                <a:t>that </a:t>
              </a:r>
              <a:r>
                <a:rPr lang="en-US" sz="1050" dirty="0">
                  <a:solidFill>
                    <a:prstClr val="white"/>
                  </a:solidFill>
                  <a:cs typeface="Neo Sans Intel"/>
                </a:rPr>
                <a:t>reveals data to hack device</a:t>
              </a:r>
            </a:p>
          </p:txBody>
        </p:sp>
      </p:grpSp>
    </p:spTree>
    <p:custDataLst>
      <p:tags r:id="rId1"/>
    </p:custDataLst>
    <p:extLst>
      <p:ext uri="{BB962C8B-B14F-4D97-AF65-F5344CB8AC3E}">
        <p14:creationId xmlns:p14="http://schemas.microsoft.com/office/powerpoint/2010/main" val="3510534261"/>
      </p:ext>
    </p:extLst>
  </p:cSld>
  <p:clrMapOvr>
    <a:masterClrMapping/>
  </p:clrMapOvr>
  <mc:AlternateContent xmlns:mc="http://schemas.openxmlformats.org/markup-compatibility/2006" xmlns:p14="http://schemas.microsoft.com/office/powerpoint/2010/main">
    <mc:Choice Requires="p14">
      <p:transition spd="med" p14:dur="700" advTm="162774">
        <p:fade/>
      </p:transition>
    </mc:Choice>
    <mc:Fallback xmlns="">
      <p:transition spd="med" advTm="16277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2095612" y="1186098"/>
            <a:ext cx="6833660" cy="2939945"/>
          </a:xfrm>
          <a:prstGeom prst="roundRect">
            <a:avLst>
              <a:gd name="adj" fmla="val 0"/>
            </a:avLst>
          </a:prstGeom>
          <a:solidFill>
            <a:srgbClr val="0069B8"/>
          </a:solidFill>
          <a:ln w="9525" cap="flat" cmpd="sng" algn="ctr">
            <a:noFill/>
            <a:prstDash val="solid"/>
            <a:round/>
            <a:headEnd type="none" w="med" len="med"/>
            <a:tailEnd type="none" w="med" len="med"/>
          </a:ln>
          <a:effectLst/>
          <a:scene3d>
            <a:camera prst="orthographicFront"/>
            <a:lightRig rig="threePt" dir="t"/>
          </a:scene3d>
          <a:sp3d extrusionH="209550" prstMaterial="plastic"/>
        </p:spPr>
        <p:txBody>
          <a:bodyPr vert="horz" wrap="square" lIns="47996" tIns="91440" rIns="47996" bIns="23998" numCol="1" rtlCol="0" anchor="t" anchorCtr="1" compatLnSpc="1">
            <a:prstTxWarp prst="textNoShape">
              <a:avLst/>
            </a:prstTxWarp>
          </a:bodyPr>
          <a:lstStyle/>
          <a:p>
            <a:pPr algn="ctr" defTabSz="914355">
              <a:lnSpc>
                <a:spcPts val="2000"/>
              </a:lnSpc>
              <a:defRPr/>
            </a:pPr>
            <a:endParaRPr lang="en-US" sz="2000" dirty="0">
              <a:solidFill>
                <a:srgbClr val="FFC000"/>
              </a:solidFill>
              <a:latin typeface="Intel Clear Pro" panose="020B0804020202060201" pitchFamily="34" charset="0"/>
              <a:ea typeface="Intel Clear Pro" panose="020B0804020202060201" pitchFamily="34" charset="0"/>
              <a:cs typeface="Intel Clear Pro" panose="020B0804020202060201" pitchFamily="34" charset="0"/>
            </a:endParaRPr>
          </a:p>
        </p:txBody>
      </p:sp>
      <p:sp>
        <p:nvSpPr>
          <p:cNvPr id="56" name="TextBox 55"/>
          <p:cNvSpPr txBox="1"/>
          <p:nvPr/>
        </p:nvSpPr>
        <p:spPr>
          <a:xfrm>
            <a:off x="2123216" y="2438230"/>
            <a:ext cx="3924294" cy="1500411"/>
          </a:xfrm>
          <a:prstGeom prst="rect">
            <a:avLst/>
          </a:prstGeom>
          <a:noFill/>
        </p:spPr>
        <p:txBody>
          <a:bodyPr wrap="square" rtlCol="0">
            <a:spAutoFit/>
          </a:bodyPr>
          <a:lstStyle/>
          <a:p>
            <a:pPr marL="214313" indent="-214313" defTabSz="801890">
              <a:spcBef>
                <a:spcPts val="900"/>
              </a:spcBef>
              <a:buFont typeface="Arial" panose="020B0604020202020204" pitchFamily="34" charset="0"/>
              <a:buChar char="•"/>
            </a:pPr>
            <a:r>
              <a:rPr lang="en-US" sz="1200" b="1" dirty="0">
                <a:solidFill>
                  <a:prstClr val="white"/>
                </a:solidFill>
              </a:rPr>
              <a:t>Remote Attestation - </a:t>
            </a:r>
            <a:r>
              <a:rPr lang="en-US" sz="1200" dirty="0">
                <a:solidFill>
                  <a:prstClr val="white"/>
                </a:solidFill>
              </a:rPr>
              <a:t>”best.” send both boot and app measurements to 3</a:t>
            </a:r>
            <a:r>
              <a:rPr lang="en-US" sz="1200" baseline="30000" dirty="0">
                <a:solidFill>
                  <a:prstClr val="white"/>
                </a:solidFill>
              </a:rPr>
              <a:t>rd</a:t>
            </a:r>
            <a:r>
              <a:rPr lang="en-US" sz="1200" dirty="0">
                <a:solidFill>
                  <a:prstClr val="white"/>
                </a:solidFill>
              </a:rPr>
              <a:t> party that verifies device stack running is equal to predefined Trusted Configuration</a:t>
            </a:r>
          </a:p>
          <a:p>
            <a:pPr marL="214313" indent="-214313" defTabSz="801890">
              <a:spcBef>
                <a:spcPts val="900"/>
              </a:spcBef>
              <a:buFont typeface="Arial" panose="020B0604020202020204" pitchFamily="34" charset="0"/>
              <a:buChar char="•"/>
            </a:pPr>
            <a:r>
              <a:rPr lang="en-US" sz="1200" b="1" dirty="0">
                <a:solidFill>
                  <a:prstClr val="white"/>
                </a:solidFill>
              </a:rPr>
              <a:t>White Listing - </a:t>
            </a:r>
            <a:r>
              <a:rPr lang="en-US" sz="1200" dirty="0">
                <a:solidFill>
                  <a:prstClr val="white"/>
                </a:solidFill>
              </a:rPr>
              <a:t>”best.” allowable agents/applications for that specific device- Intel helps manage ecosystem solutions</a:t>
            </a:r>
          </a:p>
        </p:txBody>
      </p:sp>
      <p:grpSp>
        <p:nvGrpSpPr>
          <p:cNvPr id="5" name="Group 4"/>
          <p:cNvGrpSpPr/>
          <p:nvPr/>
        </p:nvGrpSpPr>
        <p:grpSpPr>
          <a:xfrm>
            <a:off x="6054969" y="1993898"/>
            <a:ext cx="2863310" cy="1199678"/>
            <a:chOff x="7801712" y="2641905"/>
            <a:chExt cx="4089326" cy="1846668"/>
          </a:xfrm>
        </p:grpSpPr>
        <p:sp>
          <p:nvSpPr>
            <p:cNvPr id="53" name="Rounded Rectangle 52"/>
            <p:cNvSpPr/>
            <p:nvPr/>
          </p:nvSpPr>
          <p:spPr>
            <a:xfrm>
              <a:off x="9752083" y="2656456"/>
              <a:ext cx="1323452" cy="1832117"/>
            </a:xfrm>
            <a:prstGeom prst="roundRect">
              <a:avLst>
                <a:gd name="adj" fmla="val 0"/>
              </a:avLst>
            </a:prstGeom>
            <a:solidFill>
              <a:schemeClr val="bg2">
                <a:lumMod val="20000"/>
                <a:lumOff val="80000"/>
              </a:schemeClr>
            </a:solidFill>
            <a:ln w="1270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54" name="Rounded Rectangle 53"/>
            <p:cNvSpPr/>
            <p:nvPr/>
          </p:nvSpPr>
          <p:spPr>
            <a:xfrm>
              <a:off x="7941431" y="2641905"/>
              <a:ext cx="1323452" cy="1817245"/>
            </a:xfrm>
            <a:prstGeom prst="roundRect">
              <a:avLst>
                <a:gd name="adj" fmla="val 0"/>
              </a:avLst>
            </a:prstGeom>
            <a:solidFill>
              <a:schemeClr val="bg2">
                <a:lumMod val="20000"/>
                <a:lumOff val="80000"/>
              </a:schemeClr>
            </a:solidFill>
            <a:ln w="1270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59" name="TextBox 58"/>
            <p:cNvSpPr txBox="1"/>
            <p:nvPr/>
          </p:nvSpPr>
          <p:spPr>
            <a:xfrm>
              <a:off x="7801712" y="2685704"/>
              <a:ext cx="1584734" cy="408619"/>
            </a:xfrm>
            <a:prstGeom prst="rect">
              <a:avLst/>
            </a:prstGeom>
            <a:noFill/>
          </p:spPr>
          <p:txBody>
            <a:bodyPr wrap="square" rtlCol="0">
              <a:spAutoFit/>
            </a:bodyPr>
            <a:lstStyle/>
            <a:p>
              <a:pPr algn="ctr"/>
              <a:r>
                <a:rPr lang="en-US" sz="1125" dirty="0">
                  <a:solidFill>
                    <a:srgbClr val="004280"/>
                  </a:solidFill>
                  <a:cs typeface="Neo Sans Intel"/>
                </a:rPr>
                <a:t>Stored Image</a:t>
              </a:r>
            </a:p>
          </p:txBody>
        </p:sp>
        <p:sp>
          <p:nvSpPr>
            <p:cNvPr id="64" name="TextBox 63"/>
            <p:cNvSpPr txBox="1"/>
            <p:nvPr/>
          </p:nvSpPr>
          <p:spPr>
            <a:xfrm>
              <a:off x="9699579" y="2688889"/>
              <a:ext cx="1435314" cy="675111"/>
            </a:xfrm>
            <a:prstGeom prst="rect">
              <a:avLst/>
            </a:prstGeom>
            <a:noFill/>
          </p:spPr>
          <p:txBody>
            <a:bodyPr wrap="square" rtlCol="0">
              <a:spAutoFit/>
            </a:bodyPr>
            <a:lstStyle/>
            <a:p>
              <a:pPr algn="ctr"/>
              <a:r>
                <a:rPr lang="en-US" sz="1125" dirty="0">
                  <a:solidFill>
                    <a:srgbClr val="004280"/>
                  </a:solidFill>
                  <a:cs typeface="Neo Sans Intel"/>
                </a:rPr>
                <a:t>Actual Image</a:t>
              </a:r>
            </a:p>
          </p:txBody>
        </p:sp>
        <p:sp>
          <p:nvSpPr>
            <p:cNvPr id="65" name="TextBox 64"/>
            <p:cNvSpPr txBox="1"/>
            <p:nvPr/>
          </p:nvSpPr>
          <p:spPr>
            <a:xfrm>
              <a:off x="9214389" y="3438345"/>
              <a:ext cx="579297" cy="568514"/>
            </a:xfrm>
            <a:prstGeom prst="rect">
              <a:avLst/>
            </a:prstGeom>
            <a:noFill/>
          </p:spPr>
          <p:txBody>
            <a:bodyPr wrap="square" rtlCol="0">
              <a:spAutoFit/>
            </a:bodyPr>
            <a:lstStyle/>
            <a:p>
              <a:pPr algn="ctr"/>
              <a:r>
                <a:rPr lang="en-US" dirty="0">
                  <a:solidFill>
                    <a:prstClr val="white"/>
                  </a:solidFill>
                  <a:cs typeface="Neo Sans Intel"/>
                </a:rPr>
                <a:t>vs</a:t>
              </a:r>
            </a:p>
          </p:txBody>
        </p:sp>
        <p:sp>
          <p:nvSpPr>
            <p:cNvPr id="66" name="TextBox 65"/>
            <p:cNvSpPr txBox="1"/>
            <p:nvPr/>
          </p:nvSpPr>
          <p:spPr>
            <a:xfrm>
              <a:off x="11030911" y="3468324"/>
              <a:ext cx="423434" cy="568514"/>
            </a:xfrm>
            <a:prstGeom prst="rect">
              <a:avLst/>
            </a:prstGeom>
            <a:noFill/>
          </p:spPr>
          <p:txBody>
            <a:bodyPr wrap="square" rtlCol="0">
              <a:spAutoFit/>
            </a:bodyPr>
            <a:lstStyle/>
            <a:p>
              <a:pPr algn="ctr"/>
              <a:r>
                <a:rPr lang="en-US" b="1" dirty="0">
                  <a:solidFill>
                    <a:prstClr val="white"/>
                  </a:solidFill>
                  <a:cs typeface="Neo Sans Intel"/>
                </a:rPr>
                <a:t>=</a:t>
              </a: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18135" y="3145666"/>
              <a:ext cx="645318" cy="645318"/>
            </a:xfrm>
            <a:prstGeom prst="rect">
              <a:avLst/>
            </a:prstGeom>
          </p:spPr>
        </p:pic>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67302" y="3145666"/>
              <a:ext cx="645318" cy="645318"/>
            </a:xfrm>
            <a:prstGeom prst="rect">
              <a:avLst/>
            </a:prstGeom>
          </p:spPr>
        </p:pic>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67302" y="3783848"/>
              <a:ext cx="645318" cy="645318"/>
            </a:xfrm>
            <a:prstGeom prst="rect">
              <a:avLst/>
            </a:prstGeom>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17010" y="3145666"/>
              <a:ext cx="645318" cy="645318"/>
            </a:xfrm>
            <a:prstGeom prst="rect">
              <a:avLst/>
            </a:prstGeom>
          </p:spPr>
        </p:pic>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66177" y="3145666"/>
              <a:ext cx="645318" cy="645318"/>
            </a:xfrm>
            <a:prstGeom prst="rect">
              <a:avLst/>
            </a:prstGeom>
          </p:spPr>
        </p:pic>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66177" y="3783848"/>
              <a:ext cx="645318" cy="645318"/>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397712" y="3415233"/>
              <a:ext cx="493326" cy="543558"/>
            </a:xfrm>
            <a:prstGeom prst="rect">
              <a:avLst/>
            </a:prstGeom>
          </p:spPr>
        </p:pic>
      </p:grpSp>
      <p:sp>
        <p:nvSpPr>
          <p:cNvPr id="2" name="Title 1"/>
          <p:cNvSpPr>
            <a:spLocks noGrp="1"/>
          </p:cNvSpPr>
          <p:nvPr>
            <p:ph type="title"/>
          </p:nvPr>
        </p:nvSpPr>
        <p:spPr>
          <a:xfrm>
            <a:off x="353964" y="228527"/>
            <a:ext cx="8436076" cy="760208"/>
          </a:xfrm>
        </p:spPr>
        <p:txBody>
          <a:bodyPr/>
          <a:lstStyle/>
          <a:p>
            <a:r>
              <a:rPr lang="en-US" dirty="0">
                <a:solidFill>
                  <a:srgbClr val="F3D54E">
                    <a:alpha val="90000"/>
                  </a:srgbClr>
                </a:solidFill>
              </a:rPr>
              <a:t>Designed in Security </a:t>
            </a:r>
            <a:r>
              <a:rPr lang="en-US" dirty="0" smtClean="0"/>
              <a:t>Foundation </a:t>
            </a:r>
            <a:br>
              <a:rPr lang="en-US" dirty="0" smtClean="0"/>
            </a:br>
            <a:r>
              <a:rPr lang="en-US" sz="1800" dirty="0" smtClean="0"/>
              <a:t>SW </a:t>
            </a:r>
            <a:r>
              <a:rPr lang="en-US" sz="1800" dirty="0"/>
              <a:t>Identification </a:t>
            </a:r>
            <a:r>
              <a:rPr lang="mr-IN" sz="1800" dirty="0"/>
              <a:t>–</a:t>
            </a:r>
            <a:r>
              <a:rPr lang="en-US" sz="1800" dirty="0"/>
              <a:t> for Device “Health” Attestation</a:t>
            </a:r>
          </a:p>
        </p:txBody>
      </p:sp>
      <p:sp>
        <p:nvSpPr>
          <p:cNvPr id="6" name="Text Placeholder 5"/>
          <p:cNvSpPr>
            <a:spLocks noGrp="1"/>
          </p:cNvSpPr>
          <p:nvPr>
            <p:ph type="body" sz="quarter" idx="13"/>
          </p:nvPr>
        </p:nvSpPr>
        <p:spPr/>
        <p:txBody>
          <a:bodyPr/>
          <a:lstStyle/>
          <a:p>
            <a:endParaRPr lang="en-US"/>
          </a:p>
        </p:txBody>
      </p:sp>
      <p:sp>
        <p:nvSpPr>
          <p:cNvPr id="57" name="Slide Number Placeholder 1"/>
          <p:cNvSpPr>
            <a:spLocks noGrp="1"/>
          </p:cNvSpPr>
          <p:nvPr>
            <p:ph type="sldNum" sz="quarter" idx="14"/>
          </p:nvPr>
        </p:nvSpPr>
        <p:spPr/>
        <p:txBody>
          <a:bodyPr/>
          <a:lstStyle/>
          <a:p>
            <a:r>
              <a:rPr lang="en-US" dirty="0" smtClean="0">
                <a:solidFill>
                  <a:prstClr val="white"/>
                </a:solidFill>
              </a:rPr>
              <a:t>12</a:t>
            </a:r>
            <a:endParaRPr lang="en-US" dirty="0">
              <a:solidFill>
                <a:prstClr val="white"/>
              </a:solidFill>
            </a:endParaRPr>
          </a:p>
        </p:txBody>
      </p:sp>
      <p:sp>
        <p:nvSpPr>
          <p:cNvPr id="110" name="Line 50"/>
          <p:cNvSpPr>
            <a:spLocks noChangeShapeType="1"/>
          </p:cNvSpPr>
          <p:nvPr/>
        </p:nvSpPr>
        <p:spPr bwMode="invGray">
          <a:xfrm flipH="1" flipV="1">
            <a:off x="937736" y="3439568"/>
            <a:ext cx="0" cy="208196"/>
          </a:xfrm>
          <a:prstGeom prst="line">
            <a:avLst/>
          </a:prstGeom>
          <a:noFill/>
          <a:ln w="19050">
            <a:solidFill>
              <a:schemeClr val="tx1"/>
            </a:solidFill>
            <a:round/>
            <a:headEnd type="triangle" w="med" len="med"/>
            <a:tailEnd type="triangle" w="med" len="med"/>
          </a:ln>
          <a:effectLst/>
        </p:spPr>
        <p:txBody>
          <a:bodyPr wrap="none" lIns="68580" tIns="34290" rIns="68580" bIns="34290" anchor="ctr"/>
          <a:lstStyle/>
          <a:p>
            <a:pPr defTabSz="914153">
              <a:defRPr/>
            </a:pPr>
            <a:endParaRPr lang="en-US">
              <a:solidFill>
                <a:prstClr val="white"/>
              </a:solidFill>
              <a:effectLst>
                <a:outerShdw blurRad="38100" dist="38100" dir="2700000" algn="tl">
                  <a:srgbClr val="000000">
                    <a:alpha val="43137"/>
                  </a:srgbClr>
                </a:outerShdw>
              </a:effectLst>
              <a:ea typeface="ＭＳ Ｐゴシック" pitchFamily="34" charset="-128"/>
            </a:endParaRPr>
          </a:p>
        </p:txBody>
      </p:sp>
      <p:pic>
        <p:nvPicPr>
          <p:cNvPr id="47" name="Picture 46"/>
          <p:cNvPicPr>
            <a:picLocks noChangeAspect="1"/>
          </p:cNvPicPr>
          <p:nvPr/>
        </p:nvPicPr>
        <p:blipFill>
          <a:blip r:embed="rId6"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734739" y="3667357"/>
            <a:ext cx="410200" cy="482418"/>
          </a:xfrm>
          <a:prstGeom prst="rect">
            <a:avLst/>
          </a:prstGeom>
        </p:spPr>
      </p:pic>
      <p:pic>
        <p:nvPicPr>
          <p:cNvPr id="49" name="Picture 4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8184" y="3181106"/>
            <a:ext cx="254604" cy="280529"/>
          </a:xfrm>
          <a:prstGeom prst="rect">
            <a:avLst/>
          </a:prstGeom>
        </p:spPr>
      </p:pic>
      <p:grpSp>
        <p:nvGrpSpPr>
          <p:cNvPr id="75" name="Group 74"/>
          <p:cNvGrpSpPr/>
          <p:nvPr/>
        </p:nvGrpSpPr>
        <p:grpSpPr>
          <a:xfrm>
            <a:off x="120651" y="1403981"/>
            <a:ext cx="1957111" cy="1777126"/>
            <a:chOff x="160868" y="2083649"/>
            <a:chExt cx="2609481" cy="2369501"/>
          </a:xfrm>
        </p:grpSpPr>
        <p:sp>
          <p:nvSpPr>
            <p:cNvPr id="77" name="TextBox 76"/>
            <p:cNvSpPr txBox="1"/>
            <p:nvPr/>
          </p:nvSpPr>
          <p:spPr>
            <a:xfrm>
              <a:off x="160868" y="2083649"/>
              <a:ext cx="2245008" cy="615553"/>
            </a:xfrm>
            <a:prstGeom prst="rect">
              <a:avLst/>
            </a:prstGeom>
            <a:noFill/>
          </p:spPr>
          <p:txBody>
            <a:bodyPr wrap="square" rtlCol="0">
              <a:spAutoFit/>
            </a:bodyPr>
            <a:lstStyle/>
            <a:p>
              <a:pPr algn="ctr" defTabSz="801890"/>
              <a:r>
                <a:rPr lang="en-US" sz="1200" b="1" dirty="0">
                  <a:solidFill>
                    <a:prstClr val="white"/>
                  </a:solidFill>
                  <a:ea typeface="Intel Clear Light" panose="020B0404020203020204" pitchFamily="34" charset="0"/>
                  <a:cs typeface="Intel Clear Light" panose="020B0404020203020204" pitchFamily="34" charset="0"/>
                </a:rPr>
                <a:t>Baseline Minimum</a:t>
              </a:r>
            </a:p>
            <a:p>
              <a:pPr algn="ctr" defTabSz="801890"/>
              <a:r>
                <a:rPr lang="en-US" sz="1200" b="1" dirty="0">
                  <a:solidFill>
                    <a:prstClr val="white"/>
                  </a:solidFill>
                  <a:ea typeface="Intel Clear Light" panose="020B0404020203020204" pitchFamily="34" charset="0"/>
                  <a:cs typeface="Intel Clear Light" panose="020B0404020203020204" pitchFamily="34" charset="0"/>
                </a:rPr>
                <a:t>HW Root of Trust</a:t>
              </a:r>
            </a:p>
          </p:txBody>
        </p:sp>
        <p:grpSp>
          <p:nvGrpSpPr>
            <p:cNvPr id="78" name="Group 77"/>
            <p:cNvGrpSpPr/>
            <p:nvPr/>
          </p:nvGrpSpPr>
          <p:grpSpPr>
            <a:xfrm>
              <a:off x="561818" y="2696595"/>
              <a:ext cx="1391006" cy="1481313"/>
              <a:chOff x="1985366" y="4278236"/>
              <a:chExt cx="1020760" cy="1250983"/>
            </a:xfrm>
          </p:grpSpPr>
          <p:sp>
            <p:nvSpPr>
              <p:cNvPr id="80" name="TextBox 79"/>
              <p:cNvSpPr txBox="1"/>
              <p:nvPr/>
            </p:nvSpPr>
            <p:spPr>
              <a:xfrm>
                <a:off x="1985366" y="4279176"/>
                <a:ext cx="1020760" cy="1250043"/>
              </a:xfrm>
              <a:prstGeom prst="roundRect">
                <a:avLst>
                  <a:gd name="adj" fmla="val 0"/>
                </a:avLst>
              </a:prstGeom>
              <a:solidFill>
                <a:schemeClr val="accent2"/>
              </a:solidFill>
              <a:ln w="12700" cmpd="sng">
                <a:solidFill>
                  <a:schemeClr val="tx1"/>
                </a:solidFill>
              </a:ln>
            </p:spPr>
            <p:style>
              <a:lnRef idx="3">
                <a:schemeClr val="lt1"/>
              </a:lnRef>
              <a:fillRef idx="1">
                <a:schemeClr val="accent1"/>
              </a:fillRef>
              <a:effectRef idx="1">
                <a:schemeClr val="accent1"/>
              </a:effectRef>
              <a:fontRef idx="minor">
                <a:schemeClr val="lt1"/>
              </a:fontRef>
            </p:style>
            <p:txBody>
              <a:bodyPr lIns="0" tIns="0" rIns="0" bIns="0" rtlCol="0" anchor="ctr"/>
              <a:lstStyle>
                <a:defPPr>
                  <a:defRPr lang="en-US"/>
                </a:defPPr>
                <a:lvl1pPr algn="ctr" defTabSz="1219170">
                  <a:defRPr sz="1067" b="1" kern="0">
                    <a:solidFill>
                      <a:prstClr val="white"/>
                    </a:solidFill>
                    <a:latin typeface="Intel Clear"/>
                  </a:defRPr>
                </a:lvl1pPr>
              </a:lstStyle>
              <a:p>
                <a:endParaRPr lang="en-US" sz="800" dirty="0"/>
              </a:p>
            </p:txBody>
          </p:sp>
          <p:sp>
            <p:nvSpPr>
              <p:cNvPr id="81" name="TextBox 80"/>
              <p:cNvSpPr txBox="1"/>
              <p:nvPr/>
            </p:nvSpPr>
            <p:spPr>
              <a:xfrm>
                <a:off x="2101304" y="4587006"/>
                <a:ext cx="788884" cy="709764"/>
              </a:xfrm>
              <a:prstGeom prst="roundRect">
                <a:avLst>
                  <a:gd name="adj" fmla="val 0"/>
                </a:avLst>
              </a:prstGeom>
              <a:solidFill>
                <a:schemeClr val="accent1"/>
              </a:solidFill>
              <a:ln w="12700" cmpd="sng">
                <a:solidFill>
                  <a:schemeClr val="tx1"/>
                </a:solidFill>
              </a:ln>
            </p:spPr>
            <p:style>
              <a:lnRef idx="3">
                <a:schemeClr val="lt1"/>
              </a:lnRef>
              <a:fillRef idx="1">
                <a:schemeClr val="accent1"/>
              </a:fillRef>
              <a:effectRef idx="1">
                <a:schemeClr val="accent1"/>
              </a:effectRef>
              <a:fontRef idx="minor">
                <a:schemeClr val="lt1"/>
              </a:fontRef>
            </p:style>
            <p:txBody>
              <a:bodyPr lIns="0" tIns="0" rIns="0" bIns="0" rtlCol="0" anchor="ctr"/>
              <a:lstStyle>
                <a:defPPr>
                  <a:defRPr lang="en-US"/>
                </a:defPPr>
                <a:lvl1pPr algn="ctr" defTabSz="1219170">
                  <a:defRPr sz="1067" b="1" kern="0">
                    <a:solidFill>
                      <a:prstClr val="white"/>
                    </a:solidFill>
                    <a:latin typeface="Intel Clear"/>
                  </a:defRPr>
                </a:lvl1pPr>
              </a:lstStyle>
              <a:p>
                <a:endParaRPr lang="en-US" sz="800" dirty="0"/>
              </a:p>
            </p:txBody>
          </p:sp>
          <p:sp>
            <p:nvSpPr>
              <p:cNvPr id="82" name="TextBox 81"/>
              <p:cNvSpPr txBox="1"/>
              <p:nvPr/>
            </p:nvSpPr>
            <p:spPr>
              <a:xfrm>
                <a:off x="2213344" y="4767074"/>
                <a:ext cx="564804" cy="428398"/>
              </a:xfrm>
              <a:prstGeom prst="roundRect">
                <a:avLst>
                  <a:gd name="adj" fmla="val 0"/>
                </a:avLst>
              </a:prstGeom>
              <a:solidFill>
                <a:schemeClr val="accent2"/>
              </a:solidFill>
              <a:ln w="12700" cmpd="sng">
                <a:solidFill>
                  <a:schemeClr val="tx1"/>
                </a:solidFill>
              </a:ln>
            </p:spPr>
            <p:style>
              <a:lnRef idx="3">
                <a:schemeClr val="lt1"/>
              </a:lnRef>
              <a:fillRef idx="1">
                <a:schemeClr val="accent1"/>
              </a:fillRef>
              <a:effectRef idx="1">
                <a:schemeClr val="accent1"/>
              </a:effectRef>
              <a:fontRef idx="minor">
                <a:schemeClr val="lt1"/>
              </a:fontRef>
            </p:style>
            <p:txBody>
              <a:bodyPr lIns="0" tIns="0" rIns="0" bIns="0" rtlCol="0" anchor="ctr"/>
              <a:lstStyle>
                <a:defPPr>
                  <a:defRPr lang="en-US"/>
                </a:defPPr>
                <a:lvl1pPr algn="ctr" defTabSz="1219170">
                  <a:defRPr sz="1067" b="1" kern="0">
                    <a:solidFill>
                      <a:prstClr val="white"/>
                    </a:solidFill>
                    <a:latin typeface="Intel Clea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800" b="0" dirty="0"/>
                  <a:t>HW Identity</a:t>
                </a:r>
              </a:p>
            </p:txBody>
          </p:sp>
          <p:sp>
            <p:nvSpPr>
              <p:cNvPr id="83" name="TextBox 82"/>
              <p:cNvSpPr txBox="1"/>
              <p:nvPr/>
            </p:nvSpPr>
            <p:spPr>
              <a:xfrm>
                <a:off x="2248396" y="4569034"/>
                <a:ext cx="486280" cy="180212"/>
              </a:xfrm>
              <a:prstGeom prst="rect">
                <a:avLst/>
              </a:prstGeom>
              <a:noFill/>
            </p:spPr>
            <p:txBody>
              <a:bodyPr wrap="none" lIns="18288" tIns="18288" rIns="18288" bIns="18288" rtlCol="0">
                <a:spAutoFit/>
              </a:bodyPr>
              <a:lstStyle/>
              <a:p>
                <a:pPr algn="ctr" defTabSz="914355">
                  <a:defRPr/>
                </a:pPr>
                <a:r>
                  <a:rPr lang="en-US" sz="800" dirty="0">
                    <a:solidFill>
                      <a:prstClr val="white"/>
                    </a:solidFill>
                    <a:sym typeface="Gill Sans Light" charset="0"/>
                  </a:rPr>
                  <a:t>Attest SW</a:t>
                </a:r>
              </a:p>
            </p:txBody>
          </p:sp>
          <p:sp>
            <p:nvSpPr>
              <p:cNvPr id="84" name="TextBox 83"/>
              <p:cNvSpPr txBox="1"/>
              <p:nvPr/>
            </p:nvSpPr>
            <p:spPr>
              <a:xfrm>
                <a:off x="2478675" y="4325491"/>
                <a:ext cx="36200" cy="180212"/>
              </a:xfrm>
              <a:prstGeom prst="rect">
                <a:avLst/>
              </a:prstGeom>
              <a:noFill/>
            </p:spPr>
            <p:txBody>
              <a:bodyPr wrap="none" lIns="18288" tIns="18288" rIns="18288" bIns="18288" rtlCol="0">
                <a:spAutoFit/>
              </a:bodyPr>
              <a:lstStyle/>
              <a:p>
                <a:pPr algn="ctr" defTabSz="914355">
                  <a:defRPr/>
                </a:pPr>
                <a:endParaRPr lang="en-US" sz="800" dirty="0">
                  <a:solidFill>
                    <a:prstClr val="white"/>
                  </a:solidFill>
                  <a:sym typeface="Gill Sans Light" charset="0"/>
                </a:endParaRPr>
              </a:p>
            </p:txBody>
          </p:sp>
          <p:sp>
            <p:nvSpPr>
              <p:cNvPr id="85" name="TextBox 84"/>
              <p:cNvSpPr txBox="1"/>
              <p:nvPr/>
            </p:nvSpPr>
            <p:spPr>
              <a:xfrm>
                <a:off x="2125913" y="4278236"/>
                <a:ext cx="760756" cy="318835"/>
              </a:xfrm>
              <a:prstGeom prst="rect">
                <a:avLst/>
              </a:prstGeom>
              <a:noFill/>
            </p:spPr>
            <p:txBody>
              <a:bodyPr wrap="none" lIns="18288" tIns="18288" rIns="18288" bIns="18288" rtlCol="0">
                <a:spAutoFit/>
              </a:bodyPr>
              <a:lstStyle/>
              <a:p>
                <a:pPr algn="ctr" defTabSz="914355">
                  <a:defRPr/>
                </a:pPr>
                <a:r>
                  <a:rPr lang="en-US" sz="800" dirty="0">
                    <a:solidFill>
                      <a:prstClr val="white"/>
                    </a:solidFill>
                    <a:sym typeface="Gill Sans Light" charset="0"/>
                  </a:rPr>
                  <a:t>Secure App </a:t>
                </a:r>
              </a:p>
              <a:p>
                <a:pPr algn="ctr" defTabSz="914355">
                  <a:defRPr/>
                </a:pPr>
                <a:r>
                  <a:rPr lang="en-US" sz="800" dirty="0">
                    <a:solidFill>
                      <a:prstClr val="white"/>
                    </a:solidFill>
                    <a:sym typeface="Gill Sans Light" charset="0"/>
                  </a:rPr>
                  <a:t>Container “TEE”</a:t>
                </a:r>
              </a:p>
            </p:txBody>
          </p:sp>
        </p:grpSp>
        <p:cxnSp>
          <p:nvCxnSpPr>
            <p:cNvPr id="79" name="Straight Arrow Connector 78"/>
            <p:cNvCxnSpPr>
              <a:stCxn id="81" idx="2"/>
            </p:cNvCxnSpPr>
            <p:nvPr/>
          </p:nvCxnSpPr>
          <p:spPr>
            <a:xfrm flipH="1">
              <a:off x="1250314" y="3902660"/>
              <a:ext cx="7008" cy="550490"/>
            </a:xfrm>
            <a:prstGeom prst="straightConnector1">
              <a:avLst/>
            </a:prstGeom>
            <a:solidFill>
              <a:srgbClr val="800000"/>
            </a:solidFill>
            <a:ln w="12700" cmpd="sng">
              <a:solidFill>
                <a:schemeClr val="tx1"/>
              </a:solidFill>
            </a:ln>
          </p:spPr>
          <p:style>
            <a:lnRef idx="3">
              <a:schemeClr val="lt1"/>
            </a:lnRef>
            <a:fillRef idx="1">
              <a:schemeClr val="accent1"/>
            </a:fillRef>
            <a:effectRef idx="1">
              <a:schemeClr val="accent1"/>
            </a:effectRef>
            <a:fontRef idx="minor">
              <a:schemeClr val="lt1"/>
            </a:fontRef>
          </p:style>
        </p:cxnSp>
        <p:cxnSp>
          <p:nvCxnSpPr>
            <p:cNvPr id="76" name="Straight Arrow Connector 75"/>
            <p:cNvCxnSpPr/>
            <p:nvPr/>
          </p:nvCxnSpPr>
          <p:spPr>
            <a:xfrm>
              <a:off x="1788434" y="3239337"/>
              <a:ext cx="981915" cy="0"/>
            </a:xfrm>
            <a:prstGeom prst="straightConnector1">
              <a:avLst/>
            </a:prstGeom>
            <a:solidFill>
              <a:srgbClr val="800000"/>
            </a:solidFill>
            <a:ln w="12700" cmpd="sng">
              <a:solidFill>
                <a:schemeClr val="tx1"/>
              </a:solidFill>
            </a:ln>
          </p:spPr>
          <p:style>
            <a:lnRef idx="3">
              <a:schemeClr val="lt1"/>
            </a:lnRef>
            <a:fillRef idx="1">
              <a:schemeClr val="accent1"/>
            </a:fillRef>
            <a:effectRef idx="1">
              <a:schemeClr val="accent1"/>
            </a:effectRef>
            <a:fontRef idx="minor">
              <a:schemeClr val="lt1"/>
            </a:fontRef>
          </p:style>
        </p:cxnSp>
      </p:grpSp>
      <p:sp>
        <p:nvSpPr>
          <p:cNvPr id="105" name="Rounded Rectangle 104"/>
          <p:cNvSpPr/>
          <p:nvPr/>
        </p:nvSpPr>
        <p:spPr>
          <a:xfrm>
            <a:off x="558250" y="3196424"/>
            <a:ext cx="785627" cy="251655"/>
          </a:xfrm>
          <a:prstGeom prst="round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109" name="TextBox 108"/>
          <p:cNvSpPr txBox="1"/>
          <p:nvPr/>
        </p:nvSpPr>
        <p:spPr>
          <a:xfrm>
            <a:off x="573014" y="3274140"/>
            <a:ext cx="694464" cy="126958"/>
          </a:xfrm>
          <a:prstGeom prst="rect">
            <a:avLst/>
          </a:prstGeom>
          <a:noFill/>
        </p:spPr>
        <p:txBody>
          <a:bodyPr vert="horz" wrap="square" lIns="0" tIns="0" rIns="0" bIns="0" rtlCol="0">
            <a:spAutoFit/>
          </a:bodyPr>
          <a:lstStyle/>
          <a:p>
            <a:pPr algn="ctr"/>
            <a:r>
              <a:rPr lang="en-US" sz="825" dirty="0">
                <a:solidFill>
                  <a:prstClr val="white"/>
                </a:solidFill>
              </a:rPr>
              <a:t>SW Stack</a:t>
            </a:r>
          </a:p>
        </p:txBody>
      </p:sp>
      <p:grpSp>
        <p:nvGrpSpPr>
          <p:cNvPr id="40" name="Group 39"/>
          <p:cNvGrpSpPr/>
          <p:nvPr/>
        </p:nvGrpSpPr>
        <p:grpSpPr>
          <a:xfrm>
            <a:off x="227630" y="4056927"/>
            <a:ext cx="5760420" cy="615420"/>
            <a:chOff x="303507" y="5409233"/>
            <a:chExt cx="7680560" cy="820559"/>
          </a:xfrm>
        </p:grpSpPr>
        <p:grpSp>
          <p:nvGrpSpPr>
            <p:cNvPr id="48" name="Group 47"/>
            <p:cNvGrpSpPr/>
            <p:nvPr/>
          </p:nvGrpSpPr>
          <p:grpSpPr>
            <a:xfrm>
              <a:off x="303507" y="5409233"/>
              <a:ext cx="7680560" cy="819974"/>
              <a:chOff x="303507" y="5536234"/>
              <a:chExt cx="7546312" cy="819974"/>
            </a:xfrm>
          </p:grpSpPr>
          <p:sp>
            <p:nvSpPr>
              <p:cNvPr id="51" name="Right Triangle 50"/>
              <p:cNvSpPr/>
              <p:nvPr/>
            </p:nvSpPr>
            <p:spPr>
              <a:xfrm flipH="1">
                <a:off x="303507" y="5536234"/>
                <a:ext cx="804916" cy="224715"/>
              </a:xfrm>
              <a:prstGeom prst="rtTriangl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52" name="Pentagon 51"/>
              <p:cNvSpPr/>
              <p:nvPr/>
            </p:nvSpPr>
            <p:spPr>
              <a:xfrm>
                <a:off x="321730" y="5761138"/>
                <a:ext cx="7528089" cy="595070"/>
              </a:xfrm>
              <a:prstGeom prst="homePlat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grpSp>
        <p:sp>
          <p:nvSpPr>
            <p:cNvPr id="50" name="TextBox 49"/>
            <p:cNvSpPr txBox="1"/>
            <p:nvPr/>
          </p:nvSpPr>
          <p:spPr>
            <a:xfrm>
              <a:off x="439534" y="5721962"/>
              <a:ext cx="7383852" cy="507830"/>
            </a:xfrm>
            <a:prstGeom prst="rect">
              <a:avLst/>
            </a:prstGeom>
            <a:noFill/>
          </p:spPr>
          <p:txBody>
            <a:bodyPr vert="horz" wrap="square" lIns="0" tIns="0" rIns="0" bIns="0" rtlCol="0">
              <a:spAutoFit/>
            </a:bodyPr>
            <a:lstStyle/>
            <a:p>
              <a:pPr defTabSz="428625" fontAlgn="base">
                <a:lnSpc>
                  <a:spcPct val="95000"/>
                </a:lnSpc>
                <a:spcBef>
                  <a:spcPct val="30000"/>
                </a:spcBef>
                <a:spcAft>
                  <a:spcPct val="0"/>
                </a:spcAft>
                <a:buClr>
                  <a:prstClr val="white"/>
                </a:buClr>
              </a:pPr>
              <a:r>
                <a:rPr lang="en-US" sz="1125" dirty="0">
                  <a:solidFill>
                    <a:schemeClr val="tx1"/>
                  </a:solidFill>
                  <a:cs typeface="Arial" charset="0"/>
                </a:rPr>
                <a:t>Enables Core Security capabilities available during lifetime </a:t>
              </a:r>
            </a:p>
            <a:p>
              <a:pPr defTabSz="428625" fontAlgn="base">
                <a:lnSpc>
                  <a:spcPct val="95000"/>
                </a:lnSpc>
                <a:spcBef>
                  <a:spcPct val="30000"/>
                </a:spcBef>
                <a:spcAft>
                  <a:spcPct val="0"/>
                </a:spcAft>
                <a:buClr>
                  <a:prstClr val="white"/>
                </a:buClr>
              </a:pPr>
              <a:r>
                <a:rPr lang="en-US" sz="1125" dirty="0">
                  <a:solidFill>
                    <a:schemeClr val="tx1"/>
                  </a:solidFill>
                  <a:cs typeface="Arial" charset="0"/>
                </a:rPr>
                <a:t>Utilization of “Health” Services through Device Management Platforms</a:t>
              </a:r>
            </a:p>
          </p:txBody>
        </p:sp>
      </p:grpSp>
      <p:sp>
        <p:nvSpPr>
          <p:cNvPr id="4" name="Rectangle 3"/>
          <p:cNvSpPr/>
          <p:nvPr/>
        </p:nvSpPr>
        <p:spPr>
          <a:xfrm>
            <a:off x="2115155" y="1249523"/>
            <a:ext cx="6698672" cy="461665"/>
          </a:xfrm>
          <a:prstGeom prst="rect">
            <a:avLst/>
          </a:prstGeom>
        </p:spPr>
        <p:txBody>
          <a:bodyPr wrap="square">
            <a:spAutoFit/>
          </a:bodyPr>
          <a:lstStyle/>
          <a:p>
            <a:pPr marL="214313" indent="-214313" defTabSz="801890">
              <a:spcBef>
                <a:spcPts val="900"/>
              </a:spcBef>
              <a:buFont typeface="Arial" panose="020B0604020202020204" pitchFamily="34" charset="0"/>
              <a:buChar char="•"/>
            </a:pPr>
            <a:r>
              <a:rPr lang="de-DE" sz="1200" b="1" dirty="0">
                <a:solidFill>
                  <a:prstClr val="white"/>
                </a:solidFill>
              </a:rPr>
              <a:t>Trusted Platform Module (TPM) - </a:t>
            </a:r>
            <a:r>
              <a:rPr lang="de-DE" sz="1200" dirty="0">
                <a:solidFill>
                  <a:prstClr val="white"/>
                </a:solidFill>
              </a:rPr>
              <a:t>on chip firmware to safely store credentials or (PCR) platform configuration registry values. Intel</a:t>
            </a:r>
            <a:r>
              <a:rPr lang="en-US" sz="1200" dirty="0">
                <a:solidFill>
                  <a:prstClr val="white"/>
                </a:solidFill>
              </a:rPr>
              <a:t>®</a:t>
            </a:r>
            <a:r>
              <a:rPr lang="de-DE" sz="1200" dirty="0">
                <a:solidFill>
                  <a:prstClr val="white"/>
                </a:solidFill>
              </a:rPr>
              <a:t> Platform Trust Technology (Intel</a:t>
            </a:r>
            <a:r>
              <a:rPr lang="en-US" sz="1200" dirty="0">
                <a:solidFill>
                  <a:prstClr val="white"/>
                </a:solidFill>
              </a:rPr>
              <a:t>® </a:t>
            </a:r>
            <a:r>
              <a:rPr lang="de-DE" sz="1200" dirty="0">
                <a:solidFill>
                  <a:prstClr val="white"/>
                </a:solidFill>
              </a:rPr>
              <a:t>PTT) </a:t>
            </a:r>
          </a:p>
        </p:txBody>
      </p:sp>
      <p:sp>
        <p:nvSpPr>
          <p:cNvPr id="55" name="Rectangle 54"/>
          <p:cNvSpPr/>
          <p:nvPr/>
        </p:nvSpPr>
        <p:spPr>
          <a:xfrm>
            <a:off x="2115155" y="1743117"/>
            <a:ext cx="3996083" cy="646331"/>
          </a:xfrm>
          <a:prstGeom prst="rect">
            <a:avLst/>
          </a:prstGeom>
        </p:spPr>
        <p:txBody>
          <a:bodyPr wrap="square">
            <a:spAutoFit/>
          </a:bodyPr>
          <a:lstStyle/>
          <a:p>
            <a:pPr marL="214313" indent="-214313" defTabSz="801890">
              <a:spcBef>
                <a:spcPts val="900"/>
              </a:spcBef>
              <a:buFont typeface="Arial" panose="020B0604020202020204" pitchFamily="34" charset="0"/>
              <a:buChar char="•"/>
            </a:pPr>
            <a:r>
              <a:rPr lang="en-US" sz="1200" b="1" dirty="0">
                <a:solidFill>
                  <a:prstClr val="white"/>
                </a:solidFill>
              </a:rPr>
              <a:t>Protected Boot – </a:t>
            </a:r>
            <a:r>
              <a:rPr lang="en-US" sz="1200" dirty="0">
                <a:solidFill>
                  <a:prstClr val="white"/>
                </a:solidFill>
              </a:rPr>
              <a:t>platform dependent capabilities to ensure firmware &amp; OS are running trustworthy configuration</a:t>
            </a:r>
          </a:p>
        </p:txBody>
      </p:sp>
    </p:spTree>
    <p:custDataLst>
      <p:tags r:id="rId1"/>
    </p:custDataLst>
    <p:extLst>
      <p:ext uri="{BB962C8B-B14F-4D97-AF65-F5344CB8AC3E}">
        <p14:creationId xmlns:p14="http://schemas.microsoft.com/office/powerpoint/2010/main" val="2366335315"/>
      </p:ext>
    </p:extLst>
  </p:cSld>
  <p:clrMapOvr>
    <a:masterClrMapping/>
  </p:clrMapOvr>
  <mc:AlternateContent xmlns:mc="http://schemas.openxmlformats.org/markup-compatibility/2006" xmlns:p14="http://schemas.microsoft.com/office/powerpoint/2010/main">
    <mc:Choice Requires="p14">
      <p:transition spd="med" p14:dur="700" advTm="170398">
        <p:fade/>
      </p:transition>
    </mc:Choice>
    <mc:Fallback xmlns="">
      <p:transition spd="med" advTm="17039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63.8"/>
</p:tagLst>
</file>

<file path=ppt/tags/tag2.xml><?xml version="1.0" encoding="utf-8"?>
<p:tagLst xmlns:a="http://schemas.openxmlformats.org/drawingml/2006/main" xmlns:r="http://schemas.openxmlformats.org/officeDocument/2006/relationships" xmlns:p="http://schemas.openxmlformats.org/presentationml/2006/main">
  <p:tag name="TIMING" val="|94"/>
</p:tagLst>
</file>

<file path=ppt/tags/tag3.xml><?xml version="1.0" encoding="utf-8"?>
<p:tagLst xmlns:a="http://schemas.openxmlformats.org/drawingml/2006/main" xmlns:r="http://schemas.openxmlformats.org/officeDocument/2006/relationships" xmlns:p="http://schemas.openxmlformats.org/presentationml/2006/main">
  <p:tag name="TIMING" val="|66.3|36.9"/>
</p:tagLst>
</file>

<file path=ppt/theme/theme1.xml><?xml version="1.0" encoding="utf-8"?>
<a:theme xmlns:a="http://schemas.openxmlformats.org/drawingml/2006/main" name="2_Intel 20150715">
  <a:themeElements>
    <a:clrScheme name="Custom 28">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AEEF"/>
      </a:hlink>
      <a:folHlink>
        <a:srgbClr val="B1BABF"/>
      </a:folHlink>
    </a:clrScheme>
    <a:fontScheme name="Custom 47">
      <a:majorFont>
        <a:latin typeface="Intel Clear Pro"/>
        <a:ea typeface=""/>
        <a:cs typeface=""/>
      </a:majorFont>
      <a:minorFont>
        <a:latin typeface="Intel Clear"/>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tx2"/>
            </a:solidFill>
            <a:latin typeface="+mn-lt"/>
          </a:defRPr>
        </a:defPPr>
      </a:lstStyle>
    </a:txDef>
  </a:objectDefaults>
  <a:extraClrSchemeLst/>
</a:theme>
</file>

<file path=ppt/theme/theme2.xml><?xml version="1.0" encoding="utf-8"?>
<a:theme xmlns:a="http://schemas.openxmlformats.org/drawingml/2006/main" name="3_Intel 20150715">
  <a:themeElements>
    <a:clrScheme name="Custom 28">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AEEF"/>
      </a:hlink>
      <a:folHlink>
        <a:srgbClr val="B1BABF"/>
      </a:folHlink>
    </a:clrScheme>
    <a:fontScheme name="Custom 47">
      <a:majorFont>
        <a:latin typeface="Intel Clear Pro"/>
        <a:ea typeface=""/>
        <a:cs typeface=""/>
      </a:majorFont>
      <a:minorFont>
        <a:latin typeface="Intel Clear"/>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tx2"/>
            </a:solidFill>
            <a:latin typeface="+mn-lt"/>
          </a:defRPr>
        </a:defPPr>
      </a:lstStyle>
    </a:txDef>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18158</TotalTime>
  <Words>2857</Words>
  <Application>Microsoft Office PowerPoint</Application>
  <PresentationFormat>On-screen Show (16:9)</PresentationFormat>
  <Paragraphs>370</Paragraphs>
  <Slides>18</Slides>
  <Notes>18</Notes>
  <HiddenSlides>4</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18</vt:i4>
      </vt:variant>
    </vt:vector>
  </HeadingPairs>
  <TitlesOfParts>
    <vt:vector size="33" baseType="lpstr">
      <vt:lpstr>Intel Clear</vt:lpstr>
      <vt:lpstr>Intel Clear Pro</vt:lpstr>
      <vt:lpstr>Wingdings</vt:lpstr>
      <vt:lpstr>Roboto</vt:lpstr>
      <vt:lpstr>Neo Sans Intel</vt:lpstr>
      <vt:lpstr>ＭＳ Ｐゴシック</vt:lpstr>
      <vt:lpstr>Gill Sans Light</vt:lpstr>
      <vt:lpstr>Intel Clear Light</vt:lpstr>
      <vt:lpstr>Calibri</vt:lpstr>
      <vt:lpstr>Arial</vt:lpstr>
      <vt:lpstr>Courier New</vt:lpstr>
      <vt:lpstr>Verdana</vt:lpstr>
      <vt:lpstr>Calibri Regular</vt:lpstr>
      <vt:lpstr>2_Intel 20150715</vt:lpstr>
      <vt:lpstr>3_Intel 20150715</vt:lpstr>
      <vt:lpstr>PowerPoint Presentation</vt:lpstr>
      <vt:lpstr>Security Is Critical</vt:lpstr>
      <vt:lpstr>Protecting the execution, storage, and transfer of data</vt:lpstr>
      <vt:lpstr>Looking Ahead in 2018 – USGov IoT/Cyber Security</vt:lpstr>
      <vt:lpstr>IoT Security Is Essential to Scale IoT Deployments</vt:lpstr>
      <vt:lpstr>Protected Boot types</vt:lpstr>
      <vt:lpstr>Intel® Platform Trust Technology: Protected Storage</vt:lpstr>
      <vt:lpstr>Hardware Identity management</vt:lpstr>
      <vt:lpstr>Designed in Security Foundation  SW Identification – for Device “Health” Attestation</vt:lpstr>
      <vt:lpstr>Designed in Security Foundation 5. Trusted Execution Technology (TXT) &amp; Security Engines</vt:lpstr>
      <vt:lpstr>HW Features for Data Protection</vt:lpstr>
      <vt:lpstr>EPID Comparison &amp; whitepapers </vt:lpstr>
      <vt:lpstr>Intel® Secure Device Onboard – Zero Touch Service</vt:lpstr>
      <vt:lpstr>Intel® SDO - Zero Touch Concept &amp; Components</vt:lpstr>
      <vt:lpstr>PowerPoint Presentation</vt:lpstr>
      <vt:lpstr>Intel® SDO - Zero Touch Use Case Flow</vt:lpstr>
      <vt:lpstr>Lab</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Holmlund, Daniel W</dc:creator>
  <cp:keywords>CTPClassification=CTP_PUBLIC:VisualMarkings=, CTPClassification=CTP_NT</cp:keywords>
  <cp:lastModifiedBy>Holmlund, Daniel W</cp:lastModifiedBy>
  <cp:revision>48</cp:revision>
  <cp:lastPrinted>2017-10-19T22:35:23Z</cp:lastPrinted>
  <dcterms:modified xsi:type="dcterms:W3CDTF">2018-02-08T02:46:34Z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a50a83a8-e079-4d7b-9b11-525b9d5f666c</vt:lpwstr>
  </property>
  <property fmtid="{D5CDD505-2E9C-101B-9397-08002B2CF9AE}" pid="3" name="CTP_TimeStamp">
    <vt:lpwstr>2018-02-08 02:46:29Z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