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87" r:id="rId3"/>
  </p:sldMasterIdLst>
  <p:notesMasterIdLst>
    <p:notesMasterId r:id="rId24"/>
  </p:notesMasterIdLst>
  <p:sldIdLst>
    <p:sldId id="257" r:id="rId4"/>
    <p:sldId id="302" r:id="rId5"/>
    <p:sldId id="265" r:id="rId6"/>
    <p:sldId id="293" r:id="rId7"/>
    <p:sldId id="289" r:id="rId8"/>
    <p:sldId id="273" r:id="rId9"/>
    <p:sldId id="274" r:id="rId10"/>
    <p:sldId id="299" r:id="rId11"/>
    <p:sldId id="278" r:id="rId12"/>
    <p:sldId id="262" r:id="rId13"/>
    <p:sldId id="263" r:id="rId14"/>
    <p:sldId id="271" r:id="rId15"/>
    <p:sldId id="300" r:id="rId16"/>
    <p:sldId id="295" r:id="rId17"/>
    <p:sldId id="296" r:id="rId18"/>
    <p:sldId id="297" r:id="rId19"/>
    <p:sldId id="301" r:id="rId20"/>
    <p:sldId id="269" r:id="rId21"/>
    <p:sldId id="276" r:id="rId22"/>
    <p:sldId id="258"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18DE493E-085B-4561-B437-3436A70F7F4C}">
          <p14:sldIdLst>
            <p14:sldId id="257"/>
            <p14:sldId id="302"/>
          </p14:sldIdLst>
        </p14:section>
        <p14:section name="The IIoT Challenge" id="{CAE35C95-80B5-4A2B-92D7-D07C9F8F4BDC}">
          <p14:sldIdLst>
            <p14:sldId id="265"/>
            <p14:sldId id="293"/>
            <p14:sldId id="289"/>
          </p14:sldIdLst>
        </p14:section>
        <p14:section name="Functional Architecture" id="{319EFCF1-5C76-452E-8288-5409BCB642D0}">
          <p14:sldIdLst>
            <p14:sldId id="273"/>
          </p14:sldIdLst>
        </p14:section>
        <p14:section name="Typical Considerations" id="{199FF909-823B-415B-AD18-94907E9544E0}">
          <p14:sldIdLst>
            <p14:sldId id="274"/>
            <p14:sldId id="299"/>
            <p14:sldId id="278"/>
          </p14:sldIdLst>
        </p14:section>
        <p14:section name="DDS" id="{FCCB3D12-5A42-4B1F-AEC4-0C6AAA985D5C}">
          <p14:sldIdLst>
            <p14:sldId id="262"/>
            <p14:sldId id="263"/>
            <p14:sldId id="271"/>
          </p14:sldIdLst>
        </p14:section>
        <p14:section name="OPC-UA" id="{7DA5C7EE-51BD-4501-B0BB-5B9E79F82609}">
          <p14:sldIdLst>
            <p14:sldId id="300"/>
            <p14:sldId id="295"/>
            <p14:sldId id="296"/>
            <p14:sldId id="297"/>
            <p14:sldId id="301"/>
          </p14:sldIdLst>
        </p14:section>
        <p14:section name="MQTT" id="{F6775C24-12D8-4B48-ABFE-D40FF6F8A5B3}">
          <p14:sldIdLst>
            <p14:sldId id="269"/>
          </p14:sldIdLst>
        </p14:section>
        <p14:section name="HTTP" id="{6F34D9B2-B39F-4F10-A31A-6F54C6A8B1C6}">
          <p14:sldIdLst>
            <p14:sldId id="276"/>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EEB"/>
    <a:srgbClr val="6D9E87"/>
    <a:srgbClr val="6DD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8485" autoAdjust="0"/>
  </p:normalViewPr>
  <p:slideViewPr>
    <p:cSldViewPr>
      <p:cViewPr varScale="1">
        <p:scale>
          <a:sx n="66" d="100"/>
          <a:sy n="66" d="100"/>
        </p:scale>
        <p:origin x="148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B2AC661-31A4-46DB-97AE-947D7B173D52}" type="datetimeFigureOut">
              <a:rPr lang="en-US" smtClean="0"/>
              <a:t>3/27/2018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11DBE0-381C-46D4-8DEC-C543B120D642}" type="slidenum">
              <a:rPr lang="en-US" smtClean="0"/>
              <a:t>‹#›</a:t>
            </a:fld>
            <a:endParaRPr lang="en-US"/>
          </a:p>
        </p:txBody>
      </p:sp>
    </p:spTree>
    <p:extLst>
      <p:ext uri="{BB962C8B-B14F-4D97-AF65-F5344CB8AC3E}">
        <p14:creationId xmlns:p14="http://schemas.microsoft.com/office/powerpoint/2010/main" val="147320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portals.omg.org/dds/omg-dds-standar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6151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Quality of Service</a:t>
            </a:r>
            <a:endParaRPr lang="en-US" dirty="0"/>
          </a:p>
          <a:p>
            <a:pPr fontAlgn="base"/>
            <a:r>
              <a:rPr lang="en-US" dirty="0"/>
              <a:t>The data can also be shared with flexible Quality of Service (</a:t>
            </a:r>
            <a:r>
              <a:rPr lang="en-US" dirty="0" err="1"/>
              <a:t>QoS</a:t>
            </a:r>
            <a:r>
              <a:rPr lang="en-US" dirty="0"/>
              <a:t>) specifications including reliability, system health (liveliness), and even security. In a real system, not every other end-point needs every item in your local store. DDS is smart about sending just what it needs. If messages don’t always reach their intended destinations, the middleware implements reliability where needed. When systems change, the middleware dynamically figures out where to send which data, and intelligently informs participants of the changes. If the total data size is huge, DDS intelligently filters and sends only the data each end-point really needs. When updates need to be fast, DDS sends multicast messages to update many remote applications at once. As data formats evolve, DDS keeps track of the versions used by various parts of the system and automatically translates. For security-critical applications, DDS controls access, enforces data flow paths, and encrypts data on-the-fly.</a:t>
            </a:r>
          </a:p>
          <a:p>
            <a:pPr fontAlgn="base"/>
            <a:r>
              <a:rPr lang="en-US" dirty="0"/>
              <a:t>The true power of DDS emerges when you specify all of these things simultaneously, at extremely high speeds, and in a very dynamic, demanding, and unpredictable environment.</a:t>
            </a:r>
          </a:p>
          <a:p>
            <a:pPr fontAlgn="base"/>
            <a:r>
              <a:rPr lang="en-US" dirty="0"/>
              <a:t> </a:t>
            </a:r>
          </a:p>
          <a:p>
            <a:pPr fontAlgn="base"/>
            <a:endParaRPr lang="en-US" dirty="0"/>
          </a:p>
          <a:p>
            <a:pPr fontAlgn="base"/>
            <a:r>
              <a:rPr lang="en-US" b="1" dirty="0"/>
              <a:t>Dynamic Discover</a:t>
            </a:r>
          </a:p>
          <a:p>
            <a:pPr fontAlgn="base"/>
            <a:r>
              <a:rPr lang="en-US" dirty="0"/>
              <a:t>DDS provides Dynamic Discovery of publishers and subscribers. Dynamic Discovery makes your DDS applications extensible. This means the application does not have to know or configure the endpoints for communications because they are automatically discovered by DDS. This can be completed at runtime and not necessarily at design or compile time, enabling real “plug-and-play” for DDS applications.</a:t>
            </a:r>
          </a:p>
          <a:p>
            <a:pPr fontAlgn="base"/>
            <a:r>
              <a:rPr lang="en-US" dirty="0"/>
              <a:t>This dynamic discovery goes even further than discovering endpoints. DDS will discover if the endpoint is publishing data, subscribing to data, or both. It will discover the type of data being published or subscribed to. It will also discover the publisher’s offered communication characteristics and the subscriber’s requested communications characteristics. All of these attributes are taken into consideration during the dynamic discovery and matching of DDS participants.</a:t>
            </a:r>
          </a:p>
          <a:p>
            <a:pPr fontAlgn="base"/>
            <a:r>
              <a:rPr lang="en-US" dirty="0"/>
              <a:t>DDS participants can be on the same machine or across a network: the application uses the same DDS API for communications. Because there is no need to know or configure IP addresses, or take into account the differences in machine architectures, adding an additional communication participant on any operating system or hardware platform becomes an easy, almost trivial, task.</a:t>
            </a:r>
          </a:p>
          <a:p>
            <a:r>
              <a:rPr lang="en-US" dirty="0" smtClean="0"/>
              <a:t/>
            </a:r>
            <a:br>
              <a:rPr lang="en-US" dirty="0" smtClean="0"/>
            </a:br>
            <a:endParaRPr lang="en-US" dirty="0"/>
          </a:p>
          <a:p>
            <a:r>
              <a:rPr lang="en-US" b="1" dirty="0" smtClean="0"/>
              <a:t>Scalable Architecture</a:t>
            </a:r>
          </a:p>
          <a:p>
            <a:pPr fontAlgn="base"/>
            <a:r>
              <a:rPr lang="en-US" dirty="0"/>
              <a:t>The OMG DDS architecture is designed to be scalable from small devices to the cloud and for very large </a:t>
            </a:r>
            <a:r>
              <a:rPr lang="en-US" dirty="0" err="1"/>
              <a:t>systems.DDS</a:t>
            </a:r>
            <a:r>
              <a:rPr lang="en-US" dirty="0"/>
              <a:t> enables the Internet of Things by scaling across thousands or millions of participants, delivering data at ultra-high speed, managing many thousands of data objects, and providing extreme availability and security. DDS simplifies distributed systems development by absorbing much of the complexity in a single, standard communications layer.</a:t>
            </a:r>
          </a:p>
          <a:p>
            <a:pPr fontAlgn="base"/>
            <a:r>
              <a:rPr lang="en-US" dirty="0"/>
              <a:t>For further information on the DDS standard then please visit </a:t>
            </a:r>
            <a:r>
              <a:rPr lang="en-US" dirty="0">
                <a:hlinkClick r:id="rId3"/>
              </a:rPr>
              <a:t>the specifications page</a:t>
            </a:r>
            <a:r>
              <a:rPr lang="en-US" dirty="0"/>
              <a:t>.</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11</a:t>
            </a:fld>
            <a:endParaRPr lang="en-US"/>
          </a:p>
        </p:txBody>
      </p:sp>
    </p:spTree>
    <p:extLst>
      <p:ext uri="{BB962C8B-B14F-4D97-AF65-F5344CB8AC3E}">
        <p14:creationId xmlns:p14="http://schemas.microsoft.com/office/powerpoint/2010/main" val="3466713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12</a:t>
            </a:fld>
            <a:endParaRPr lang="en-US"/>
          </a:p>
        </p:txBody>
      </p:sp>
    </p:spTree>
    <p:extLst>
      <p:ext uri="{BB962C8B-B14F-4D97-AF65-F5344CB8AC3E}">
        <p14:creationId xmlns:p14="http://schemas.microsoft.com/office/powerpoint/2010/main" val="2915586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Message format:</a:t>
            </a:r>
            <a:r>
              <a:rPr lang="en-GB" baseline="0" dirty="0" smtClean="0"/>
              <a:t> UA XML, UA Binary</a:t>
            </a:r>
          </a:p>
          <a:p>
            <a:r>
              <a:rPr lang="en-GB" baseline="0" dirty="0" smtClean="0"/>
              <a:t>Transport: OPC TCP, SOAP/HTTP(S)</a:t>
            </a:r>
          </a:p>
          <a:p>
            <a:r>
              <a:rPr lang="en-GB" baseline="0" dirty="0" smtClean="0"/>
              <a:t>Channel Security: None, Signed, Signed and Encrypted</a:t>
            </a:r>
          </a:p>
          <a:p>
            <a:endParaRPr lang="en-GB" baseline="0" dirty="0" smtClean="0"/>
          </a:p>
          <a:p>
            <a:r>
              <a:rPr lang="en-GB" baseline="0" dirty="0" err="1" smtClean="0"/>
              <a:t>Authenthication</a:t>
            </a:r>
            <a:r>
              <a:rPr lang="en-GB" baseline="0" dirty="0" smtClean="0"/>
              <a:t>, Authorization, Encryption and Data integrity are performed by signatures.</a:t>
            </a:r>
          </a:p>
          <a:p>
            <a:endParaRPr lang="en-GB" baseline="0" dirty="0" smtClean="0"/>
          </a:p>
          <a:p>
            <a:r>
              <a:rPr lang="en-GB" baseline="0" dirty="0" smtClean="0"/>
              <a:t>SOAP w/ binary is a firewall-friendly variant with efficient coding.</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948928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a:t>
            </a:r>
            <a:r>
              <a:rPr lang="en-GB" baseline="0" dirty="0" smtClean="0"/>
              <a:t> redundancy: the server simply sees two clients. But the clients are talking to each other.</a:t>
            </a:r>
          </a:p>
          <a:p>
            <a:r>
              <a:rPr lang="en-GB" baseline="0" dirty="0" smtClean="0"/>
              <a:t>Server redundancy: client sends commands to both servers, but only the active one processes it.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30611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61014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18</a:t>
            </a:fld>
            <a:endParaRPr lang="en-US"/>
          </a:p>
        </p:txBody>
      </p:sp>
    </p:spTree>
    <p:extLst>
      <p:ext uri="{BB962C8B-B14F-4D97-AF65-F5344CB8AC3E}">
        <p14:creationId xmlns:p14="http://schemas.microsoft.com/office/powerpoint/2010/main" val="3442609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701041" y="4473893"/>
            <a:ext cx="5608319" cy="3660609"/>
          </a:xfrm>
          <a:prstGeom prst="rect">
            <a:avLst/>
          </a:prstGeom>
          <a:noFill/>
          <a:ln>
            <a:noFill/>
          </a:ln>
        </p:spPr>
        <p:txBody>
          <a:bodyPr wrap="square" lIns="93162" tIns="93162" rIns="93162" bIns="93162" anchor="t" anchorCtr="0">
            <a:noAutofit/>
          </a:bodyPr>
          <a:lstStyle/>
          <a:p>
            <a:pPr>
              <a:buClr>
                <a:schemeClr val="dk1"/>
              </a:buClr>
              <a:buSzPct val="25000"/>
            </a:pPr>
            <a:endParaRPr>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970937" y="8829967"/>
            <a:ext cx="3037839" cy="466344"/>
          </a:xfrm>
          <a:prstGeom prst="rect">
            <a:avLst/>
          </a:prstGeom>
          <a:noFill/>
          <a:ln>
            <a:noFill/>
          </a:ln>
        </p:spPr>
        <p:txBody>
          <a:bodyPr wrap="square" lIns="93162" tIns="46568" rIns="93162" bIns="46568" anchor="b" anchorCtr="0">
            <a:noAutofit/>
          </a:bodyPr>
          <a:lstStyle/>
          <a:p>
            <a:pPr algn="l">
              <a:buClr>
                <a:srgbClr val="000000"/>
              </a:buClr>
              <a:buSzPct val="25000"/>
            </a:pPr>
            <a:fld id="{00000000-1234-1234-1234-123412341234}" type="slidenum">
              <a:rPr lang="en-US" sz="1400">
                <a:solidFill>
                  <a:srgbClr val="000000"/>
                </a:solidFill>
                <a:latin typeface="Arial"/>
                <a:ea typeface="Arial"/>
                <a:cs typeface="Arial"/>
                <a:sym typeface="Arial"/>
              </a:rPr>
              <a:pPr algn="l">
                <a:buClr>
                  <a:srgbClr val="000000"/>
                </a:buClr>
                <a:buSzPct val="25000"/>
              </a:pPr>
              <a:t>19</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26294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20</a:t>
            </a:fld>
            <a:endParaRPr lang="en-US"/>
          </a:p>
        </p:txBody>
      </p:sp>
    </p:spTree>
    <p:extLst>
      <p:ext uri="{BB962C8B-B14F-4D97-AF65-F5344CB8AC3E}">
        <p14:creationId xmlns:p14="http://schemas.microsoft.com/office/powerpoint/2010/main" val="69806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Challenge</a:t>
            </a:r>
          </a:p>
          <a:p>
            <a:endParaRPr lang="en-US" dirty="0"/>
          </a:p>
          <a:p>
            <a:r>
              <a:rPr lang="en-US" dirty="0"/>
              <a:t>The goal of the industrial internet is to enable seamless information sharing across domains and industries. </a:t>
            </a:r>
          </a:p>
          <a:p>
            <a:r>
              <a:rPr lang="en-US" dirty="0"/>
              <a:t>Past capital investments in equipment have create a myriad of domain specific connectivity technologies, tightly vertically integrated and optimized to solve domain specific needs.</a:t>
            </a:r>
          </a:p>
          <a:p>
            <a:r>
              <a:rPr lang="en-US" dirty="0"/>
              <a:t>IIoT systems usually integrate with </a:t>
            </a:r>
            <a:r>
              <a:rPr lang="en-US" b="1" dirty="0"/>
              <a:t>brownfield</a:t>
            </a:r>
            <a:r>
              <a:rPr lang="en-US" dirty="0"/>
              <a:t> technologies to preserve the capital investments, and </a:t>
            </a:r>
            <a:r>
              <a:rPr lang="en-US" b="1" dirty="0"/>
              <a:t>greenfield</a:t>
            </a:r>
            <a:r>
              <a:rPr lang="en-US" dirty="0"/>
              <a:t> technologies to spur innovation.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3</a:t>
            </a:fld>
            <a:endParaRPr lang="en-US"/>
          </a:p>
        </p:txBody>
      </p:sp>
    </p:spTree>
    <p:extLst>
      <p:ext uri="{BB962C8B-B14F-4D97-AF65-F5344CB8AC3E}">
        <p14:creationId xmlns:p14="http://schemas.microsoft.com/office/powerpoint/2010/main" val="22618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give simple example of a brownfield installation here is a typical, American, gas meter, the type that you might find on any home.</a:t>
            </a:r>
            <a:endParaRPr lang="en-US" dirty="0" smtClean="0"/>
          </a:p>
          <a:p>
            <a:endParaRPr lang="en-US" dirty="0" smtClean="0"/>
          </a:p>
          <a:p>
            <a:r>
              <a:rPr lang="en-US" dirty="0" smtClean="0"/>
              <a:t>This household gas meter demonstrates</a:t>
            </a:r>
            <a:r>
              <a:rPr lang="en-US" baseline="0" dirty="0" smtClean="0"/>
              <a:t> a simple brownfield installation.  The gas meter, valves and piping have been installed for a long time, but a new addition to the front of the system adds a radio to the system. The gas company can drive around in a van with the gateway system. The gateway receives the gas consumption numbers from the sensor and they are collected for the gas company’s business statistics and billing.</a:t>
            </a:r>
          </a:p>
          <a:p>
            <a:endParaRPr lang="en-US" baseline="0" dirty="0" smtClean="0"/>
          </a:p>
          <a:p>
            <a:r>
              <a:rPr lang="en-US" baseline="0" dirty="0" smtClean="0"/>
              <a:t>Let’s talk about how both brownfield and greenfield system can be architected to scale.</a:t>
            </a: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4</a:t>
            </a:fld>
            <a:endParaRPr lang="en-US"/>
          </a:p>
        </p:txBody>
      </p:sp>
    </p:spTree>
    <p:extLst>
      <p:ext uri="{BB962C8B-B14F-4D97-AF65-F5344CB8AC3E}">
        <p14:creationId xmlns:p14="http://schemas.microsoft.com/office/powerpoint/2010/main" val="251810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K be the number of core standards. Then the number of core gateways that will be</a:t>
            </a:r>
            <a:br>
              <a:rPr lang="en-US" dirty="0"/>
            </a:br>
            <a:r>
              <a:rPr lang="en-US" dirty="0"/>
              <a:t>standardized is K * (K - 1) / 2, as shown in Figure 3-4. If N is the total number of connectivity</a:t>
            </a:r>
            <a:br>
              <a:rPr lang="en-US" dirty="0"/>
            </a:br>
            <a:r>
              <a:rPr lang="en-US" dirty="0"/>
              <a:t>technologies (see Figure 3-1), then only additional (N-K) gateways are needed with the</a:t>
            </a:r>
            <a:br>
              <a:rPr lang="en-US" dirty="0"/>
            </a:br>
            <a:r>
              <a:rPr lang="en-US" dirty="0"/>
              <a:t>introduction of core standards. The total number of gateways required becomes</a:t>
            </a:r>
          </a:p>
          <a:p>
            <a:r>
              <a:rPr lang="en-US" dirty="0"/>
              <a:t> K*(K-1)/2 + (N-K) vs. the original N*(N-1)/2 shown in Figure 3-1. Assuming K &lt;&lt; N, the number of gateways goes</a:t>
            </a:r>
            <a:br>
              <a:rPr lang="en-US" dirty="0"/>
            </a:br>
            <a:r>
              <a:rPr lang="en-US" dirty="0"/>
              <a:t>from O(N²) to O(N), which is much more tractable.</a:t>
            </a:r>
          </a:p>
          <a:p>
            <a:r>
              <a:rPr lang="en-US" dirty="0"/>
              <a:t/>
            </a:r>
            <a:br>
              <a:rPr lang="en-US" dirty="0"/>
            </a:br>
            <a:r>
              <a:rPr lang="en-US" dirty="0"/>
              <a:t>Each additional core standard creates increasing complexity and interoperability challenges with</a:t>
            </a:r>
            <a:br>
              <a:rPr lang="en-US" dirty="0"/>
            </a:br>
            <a:r>
              <a:rPr lang="en-US" dirty="0"/>
              <a:t>the square of the number of core standards. A few (small K) core connectivity standards should</a:t>
            </a:r>
            <a:br>
              <a:rPr lang="en-US" dirty="0"/>
            </a:br>
            <a:r>
              <a:rPr lang="en-US" dirty="0"/>
              <a:t>suffice to cover the needs of IIoT systems across the functional domains and industries to attain</a:t>
            </a:r>
            <a:br>
              <a:rPr lang="en-US" dirty="0"/>
            </a:br>
            <a:r>
              <a:rPr lang="en-US" dirty="0"/>
              <a:t>the goal of horizontal interoperability.</a:t>
            </a:r>
            <a:r>
              <a:rPr lang="en-US" dirty="0" smtClean="0"/>
              <a:t>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5</a:t>
            </a:fld>
            <a:endParaRPr lang="en-US"/>
          </a:p>
        </p:txBody>
      </p:sp>
    </p:spTree>
    <p:extLst>
      <p:ext uri="{BB962C8B-B14F-4D97-AF65-F5344CB8AC3E}">
        <p14:creationId xmlns:p14="http://schemas.microsoft.com/office/powerpoint/2010/main" val="52373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6</a:t>
            </a:fld>
            <a:endParaRPr lang="en-US"/>
          </a:p>
        </p:txBody>
      </p:sp>
    </p:spTree>
    <p:extLst>
      <p:ext uri="{BB962C8B-B14F-4D97-AF65-F5344CB8AC3E}">
        <p14:creationId xmlns:p14="http://schemas.microsoft.com/office/powerpoint/2010/main" val="1299270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7</a:t>
            </a:fld>
            <a:endParaRPr lang="en-US"/>
          </a:p>
        </p:txBody>
      </p:sp>
    </p:spTree>
    <p:extLst>
      <p:ext uri="{BB962C8B-B14F-4D97-AF65-F5344CB8AC3E}">
        <p14:creationId xmlns:p14="http://schemas.microsoft.com/office/powerpoint/2010/main" val="1482952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4.1.1 DATA RESOURCE MODEL</a:t>
            </a:r>
            <a:br>
              <a:rPr lang="en-US" b="1" dirty="0"/>
            </a:br>
            <a:r>
              <a:rPr lang="en-US" dirty="0"/>
              <a:t>Connectivity frameworks provide a way of representing data objects1 that can change state over</a:t>
            </a:r>
            <a:br>
              <a:rPr lang="en-US" dirty="0"/>
            </a:br>
            <a:r>
              <a:rPr lang="en-US" dirty="0"/>
              <a:t>time. A data-object is a structured collection of fields, as in a programming language. It may be</a:t>
            </a:r>
            <a:br>
              <a:rPr lang="en-US" dirty="0"/>
            </a:br>
            <a:r>
              <a:rPr lang="en-US" dirty="0"/>
              <a:t>hierarchical and may be statically or dynamically typed.</a:t>
            </a:r>
            <a:br>
              <a:rPr lang="en-US" dirty="0"/>
            </a:br>
            <a:r>
              <a:rPr lang="en-US" dirty="0"/>
              <a:t>A connectivity framework distributes changes to data-object amongst the participants.</a:t>
            </a:r>
            <a:br>
              <a:rPr lang="en-US" dirty="0"/>
            </a:br>
            <a:r>
              <a:rPr lang="en-US" dirty="0"/>
              <a:t>Data models for different application areas or industries are usually mapped into the abstract</a:t>
            </a:r>
            <a:br>
              <a:rPr lang="en-US" dirty="0"/>
            </a:br>
            <a:r>
              <a:rPr lang="en-US" dirty="0"/>
              <a:t>data-objects provided by a connectivity framework.</a:t>
            </a:r>
            <a:r>
              <a:rPr lang="en-US" dirty="0" smtClean="0"/>
              <a:t> </a:t>
            </a:r>
          </a:p>
          <a:p>
            <a:endParaRPr lang="en-US" dirty="0" smtClean="0"/>
          </a:p>
          <a:p>
            <a:r>
              <a:rPr lang="en-US" dirty="0"/>
              <a:t>To ensure syntactic interoperability, a connectivity stack (see section 2.1) will provide a way to</a:t>
            </a:r>
            <a:br>
              <a:rPr lang="en-US" dirty="0"/>
            </a:br>
            <a:r>
              <a:rPr lang="en-US" dirty="0"/>
              <a:t>describe the data syntax. A </a:t>
            </a:r>
            <a:r>
              <a:rPr lang="en-US" i="1" dirty="0"/>
              <a:t>data type </a:t>
            </a:r>
            <a:r>
              <a:rPr lang="en-US" dirty="0"/>
              <a:t>is a syntactic constraint placed upon the interpretation of</a:t>
            </a:r>
            <a:br>
              <a:rPr lang="en-US" dirty="0"/>
            </a:br>
            <a:r>
              <a:rPr lang="en-US" dirty="0"/>
              <a:t>data. It is not possible to connect systems without sharing or mapping data types, either implicitly</a:t>
            </a:r>
            <a:br>
              <a:rPr lang="en-US" dirty="0"/>
            </a:br>
            <a:r>
              <a:rPr lang="en-US" dirty="0"/>
              <a:t>(e.g. in code) or explicitly.</a:t>
            </a:r>
            <a:br>
              <a:rPr lang="en-US" dirty="0"/>
            </a:br>
            <a:r>
              <a:rPr lang="en-US" dirty="0"/>
              <a:t>A connectivity framework provides a </a:t>
            </a:r>
            <a:r>
              <a:rPr lang="en-US" i="1" dirty="0"/>
              <a:t>data type system </a:t>
            </a:r>
            <a:r>
              <a:rPr lang="en-US" dirty="0"/>
              <a:t>for representing data objects as structures</a:t>
            </a:r>
            <a:br>
              <a:rPr lang="en-US" dirty="0"/>
            </a:br>
            <a:r>
              <a:rPr lang="en-US" dirty="0"/>
              <a:t>in a programming environment and for formatting data to be communicated on the wire. The</a:t>
            </a:r>
            <a:br>
              <a:rPr lang="en-US" dirty="0"/>
            </a:br>
            <a:r>
              <a:rPr lang="en-US" dirty="0"/>
              <a:t>data type system may be </a:t>
            </a:r>
            <a:r>
              <a:rPr lang="en-US" i="1" dirty="0"/>
              <a:t>object-oriented</a:t>
            </a:r>
            <a:r>
              <a:rPr lang="en-US" dirty="0"/>
              <a:t>, like the data types found in statically-typed</a:t>
            </a:r>
            <a:br>
              <a:rPr lang="en-US" dirty="0"/>
            </a:br>
            <a:r>
              <a:rPr lang="en-US" dirty="0"/>
              <a:t>programming languages (e.g. C, C++, C# or Java), or </a:t>
            </a:r>
            <a:r>
              <a:rPr lang="en-US" i="1" dirty="0"/>
              <a:t>object-based </a:t>
            </a:r>
            <a:r>
              <a:rPr lang="en-US" dirty="0"/>
              <a:t>like the dynamic data types</a:t>
            </a:r>
            <a:br>
              <a:rPr lang="en-US" dirty="0"/>
            </a:br>
            <a:r>
              <a:rPr lang="en-US" dirty="0"/>
              <a:t>found in dynamically-typed programming languages (e.g. JavaScript, Python, </a:t>
            </a:r>
            <a:r>
              <a:rPr lang="en-US" dirty="0" err="1"/>
              <a:t>Lua</a:t>
            </a:r>
            <a:r>
              <a:rPr lang="en-US" dirty="0"/>
              <a:t>).</a:t>
            </a:r>
            <a:br>
              <a:rPr lang="en-US" dirty="0"/>
            </a:br>
            <a:r>
              <a:rPr lang="en-US" dirty="0"/>
              <a:t>The data type system should provide a means of managing the evolution of data types. This</a:t>
            </a:r>
            <a:br>
              <a:rPr lang="en-US" dirty="0"/>
            </a:br>
            <a:r>
              <a:rPr lang="en-US" dirty="0"/>
              <a:t>includes versioning and assignability rules across versions, so that applications using newer</a:t>
            </a:r>
            <a:br>
              <a:rPr lang="en-US" dirty="0"/>
            </a:br>
            <a:r>
              <a:rPr lang="en-US" dirty="0"/>
              <a:t>versions of a data type can communicate with applications using older versions of a data type to</a:t>
            </a:r>
            <a:br>
              <a:rPr lang="en-US" dirty="0"/>
            </a:br>
            <a:r>
              <a:rPr lang="en-US" dirty="0"/>
              <a:t>the maximum extent possible.</a:t>
            </a:r>
            <a:br>
              <a:rPr lang="en-US" dirty="0"/>
            </a:br>
            <a:r>
              <a:rPr lang="en-US" dirty="0"/>
              <a:t>The data type system also defines the serialized data format in communication (in motion) and</a:t>
            </a:r>
            <a:br>
              <a:rPr lang="en-US" dirty="0"/>
            </a:br>
            <a:r>
              <a:rPr lang="en-US" dirty="0"/>
              <a:t>in storage (at rest), and operations to serialize from a programming language representation into</a:t>
            </a:r>
            <a:br>
              <a:rPr lang="en-US" dirty="0"/>
            </a:br>
            <a:r>
              <a:rPr lang="en-US" dirty="0"/>
              <a:t>the serialized format, and to de-serialize back into the programming language representation.</a:t>
            </a:r>
            <a:r>
              <a:rPr lang="en-US" dirty="0" smtClean="0"/>
              <a:t> </a:t>
            </a:r>
          </a:p>
          <a:p>
            <a:endParaRPr lang="en-US" dirty="0" smtClean="0"/>
          </a:p>
          <a:p>
            <a:r>
              <a:rPr lang="en-US" b="1" dirty="0"/>
              <a:t>DATA RESOURCE LIFECYCLE (CRUD)</a:t>
            </a:r>
            <a:br>
              <a:rPr lang="en-US" b="1" dirty="0"/>
            </a:br>
            <a:r>
              <a:rPr lang="en-US" dirty="0"/>
              <a:t>A connectivity framework should provide a means to manage the lifecycle of a data object. These</a:t>
            </a:r>
            <a:br>
              <a:rPr lang="en-US" dirty="0"/>
            </a:br>
            <a:r>
              <a:rPr lang="en-US" dirty="0"/>
              <a:t>include the following four critical operations, abbreviated as “CRUD”:</a:t>
            </a:r>
            <a:br>
              <a:rPr lang="en-US" dirty="0"/>
            </a:br>
            <a:r>
              <a:rPr lang="en-US" dirty="0"/>
              <a:t>• create (C): a means of creating or introducing a new data object,</a:t>
            </a:r>
            <a:br>
              <a:rPr lang="en-US" dirty="0"/>
            </a:br>
            <a:r>
              <a:rPr lang="en-US" dirty="0"/>
              <a:t>• read (R): a means of observing the state of a data object,</a:t>
            </a:r>
            <a:br>
              <a:rPr lang="en-US" dirty="0"/>
            </a:br>
            <a:r>
              <a:rPr lang="en-US" dirty="0"/>
              <a:t>• update (U): a means of updating the state of a data object and</a:t>
            </a:r>
            <a:br>
              <a:rPr lang="en-US" dirty="0"/>
            </a:br>
            <a:r>
              <a:rPr lang="en-US" dirty="0"/>
              <a:t>• delete (D): a means of deleting a data object.</a:t>
            </a:r>
            <a:r>
              <a:rPr lang="en-US" dirty="0" smtClean="0"/>
              <a:t> </a:t>
            </a:r>
          </a:p>
          <a:p>
            <a:endParaRPr lang="en-US" dirty="0" smtClean="0"/>
          </a:p>
          <a:p>
            <a:r>
              <a:rPr lang="en-US" b="1" dirty="0"/>
              <a:t>STATE MANAGEMENT</a:t>
            </a:r>
            <a:br>
              <a:rPr lang="en-US" b="1" dirty="0"/>
            </a:br>
            <a:r>
              <a:rPr lang="en-US" dirty="0" err="1"/>
              <a:t>IIoT</a:t>
            </a:r>
            <a:r>
              <a:rPr lang="en-US" dirty="0"/>
              <a:t> components need access to high frequency, high-volume data beyond when it was initially</a:t>
            </a:r>
            <a:br>
              <a:rPr lang="en-US" dirty="0"/>
            </a:br>
            <a:r>
              <a:rPr lang="en-US" dirty="0"/>
              <a:t>produced. For example, a component may require the last </a:t>
            </a:r>
            <a:r>
              <a:rPr lang="en-US" i="1" dirty="0"/>
              <a:t>n </a:t>
            </a:r>
            <a:r>
              <a:rPr lang="en-US" dirty="0"/>
              <a:t>updates to plan the next action or</a:t>
            </a:r>
            <a:br>
              <a:rPr lang="en-US" dirty="0"/>
            </a:br>
            <a:r>
              <a:rPr lang="en-US" dirty="0"/>
              <a:t>make a prediction.</a:t>
            </a:r>
            <a:br>
              <a:rPr lang="en-US" dirty="0"/>
            </a:br>
            <a:r>
              <a:rPr lang="en-US" dirty="0"/>
              <a:t>A connectivity frameworks can manage the historical state of the data objects. They can cache</a:t>
            </a:r>
            <a:br>
              <a:rPr lang="en-US" dirty="0"/>
            </a:br>
            <a:r>
              <a:rPr lang="en-US" dirty="0"/>
              <a:t>the last </a:t>
            </a:r>
            <a:r>
              <a:rPr lang="en-US" i="1" dirty="0"/>
              <a:t>n </a:t>
            </a:r>
            <a:r>
              <a:rPr lang="en-US" dirty="0"/>
              <a:t>updates to a data object so that applications can simply examine the historical state.</a:t>
            </a:r>
            <a:br>
              <a:rPr lang="en-US" dirty="0"/>
            </a:br>
            <a:r>
              <a:rPr lang="en-US" dirty="0"/>
              <a:t>Connectivity frameworks can get the current state, even though the state may have changed long</a:t>
            </a:r>
            <a:br>
              <a:rPr lang="en-US" dirty="0"/>
            </a:br>
            <a:r>
              <a:rPr lang="en-US" dirty="0"/>
              <a:t>before a participant joined the system or reconnected. It may maintain a virtual view of the data</a:t>
            </a:r>
            <a:br>
              <a:rPr lang="en-US" dirty="0"/>
            </a:br>
            <a:r>
              <a:rPr lang="en-US" dirty="0"/>
              <a:t>objects associated with an endpoint and synchronize it when a connection is re-established.</a:t>
            </a:r>
            <a:r>
              <a:rPr lang="en-US" dirty="0" smtClean="0"/>
              <a:t> </a:t>
            </a:r>
          </a:p>
          <a:p>
            <a:endParaRPr lang="en-US" dirty="0" smtClean="0"/>
          </a:p>
          <a:p>
            <a:r>
              <a:rPr lang="en-US" b="1" dirty="0"/>
              <a:t>PUBLISH-SUBSCRIBE</a:t>
            </a:r>
            <a:br>
              <a:rPr lang="en-US" b="1" dirty="0"/>
            </a:br>
            <a:r>
              <a:rPr lang="en-US" dirty="0"/>
              <a:t>A connectivity framework should support the publish-subscribe data-exchange pattern in which</a:t>
            </a:r>
            <a:br>
              <a:rPr lang="en-US" dirty="0"/>
            </a:br>
            <a:r>
              <a:rPr lang="en-US" dirty="0"/>
              <a:t>a component publishes data on a well-known topic without regard to subscribers, and a</a:t>
            </a:r>
            <a:br>
              <a:rPr lang="en-US" dirty="0"/>
            </a:br>
            <a:r>
              <a:rPr lang="en-US" dirty="0"/>
              <a:t>component subscribes to data from the well-known topic without regards to publishers. This</a:t>
            </a:r>
            <a:br>
              <a:rPr lang="en-US" dirty="0"/>
            </a:br>
            <a:r>
              <a:rPr lang="en-US" dirty="0"/>
              <a:t>decouples publishers from subscribers, using only the channel for the topic at hand, so that</a:t>
            </a:r>
            <a:br>
              <a:rPr lang="en-US" dirty="0"/>
            </a:br>
            <a:r>
              <a:rPr lang="en-US" dirty="0"/>
              <a:t>components are loosely coupled and can be replaced independently of one another. An endpoint</a:t>
            </a:r>
            <a:br>
              <a:rPr lang="en-US" dirty="0"/>
            </a:br>
            <a:r>
              <a:rPr lang="en-US" dirty="0"/>
              <a:t>may operate in both a publisher and subscriber role. This data exchange pattern is also called the</a:t>
            </a:r>
            <a:br>
              <a:rPr lang="en-US" dirty="0"/>
            </a:br>
            <a:r>
              <a:rPr lang="en-US" i="1" dirty="0"/>
              <a:t>push </a:t>
            </a:r>
            <a:r>
              <a:rPr lang="en-US" dirty="0"/>
              <a:t>data-exchange pattern.</a:t>
            </a:r>
            <a:br>
              <a:rPr lang="en-US" dirty="0"/>
            </a:br>
            <a:r>
              <a:rPr lang="en-US" dirty="0"/>
              <a:t>The publish-subscribe data exchange pattern is useful for one-to-many and many-to-many data</a:t>
            </a:r>
            <a:br>
              <a:rPr lang="en-US" dirty="0"/>
            </a:br>
            <a:r>
              <a:rPr lang="en-US" dirty="0"/>
              <a:t>distribution scenarios, including streaming, alarms and events, command and control, and</a:t>
            </a:r>
            <a:br>
              <a:rPr lang="en-US" dirty="0"/>
            </a:br>
            <a:r>
              <a:rPr lang="en-US" dirty="0"/>
              <a:t>configuration (Industrial Internet Reference Architecture, IIRA)1.</a:t>
            </a:r>
            <a:br>
              <a:rPr lang="en-US" dirty="0"/>
            </a:br>
            <a:r>
              <a:rPr lang="en-US" dirty="0"/>
              <a:t>The decoupling in space (location) and time (asynchronous delivery) provided by </a:t>
            </a:r>
            <a:r>
              <a:rPr lang="en-US" dirty="0" err="1"/>
              <a:t>publishsubscribe</a:t>
            </a:r>
            <a:r>
              <a:rPr lang="en-US" dirty="0"/>
              <a:t> data exchange pattern achieves the reliability, performance and scale demanded by</a:t>
            </a:r>
            <a:br>
              <a:rPr lang="en-US" dirty="0"/>
            </a:br>
            <a:r>
              <a:rPr lang="en-US" dirty="0" err="1"/>
              <a:t>IIoT</a:t>
            </a:r>
            <a:r>
              <a:rPr lang="en-US" dirty="0"/>
              <a:t> systems. It also decreases the likelihood of fault propagation and simplifies incremental</a:t>
            </a:r>
            <a:br>
              <a:rPr lang="en-US" dirty="0"/>
            </a:br>
            <a:r>
              <a:rPr lang="en-US" dirty="0"/>
              <a:t>updating and evolution.</a:t>
            </a:r>
            <a:r>
              <a:rPr lang="en-US" dirty="0" smtClean="0"/>
              <a:t> </a:t>
            </a:r>
            <a:br>
              <a:rPr lang="en-US" dirty="0" smtClean="0"/>
            </a:br>
            <a:endParaRPr lang="en-US" dirty="0" smtClean="0"/>
          </a:p>
          <a:p>
            <a:r>
              <a:rPr lang="en-US" b="1" dirty="0"/>
              <a:t>REQUEST-REPLY</a:t>
            </a:r>
            <a:br>
              <a:rPr lang="en-US" b="1" dirty="0"/>
            </a:br>
            <a:r>
              <a:rPr lang="en-US" dirty="0"/>
              <a:t>A connectivity framework for </a:t>
            </a:r>
            <a:r>
              <a:rPr lang="en-US" dirty="0" err="1"/>
              <a:t>IIoT</a:t>
            </a:r>
            <a:r>
              <a:rPr lang="en-US" dirty="0"/>
              <a:t> should support the request-reply data exchange pattern. This</a:t>
            </a:r>
            <a:br>
              <a:rPr lang="en-US" dirty="0"/>
            </a:br>
            <a:r>
              <a:rPr lang="en-US" dirty="0"/>
              <a:t>data exchange pattern uses </a:t>
            </a:r>
            <a:r>
              <a:rPr lang="en-US" i="1" dirty="0"/>
              <a:t>requestor</a:t>
            </a:r>
            <a:r>
              <a:rPr lang="en-US" dirty="0"/>
              <a:t>s that can initiate a service request to be fulfilled by</a:t>
            </a:r>
            <a:br>
              <a:rPr lang="en-US" dirty="0"/>
            </a:br>
            <a:r>
              <a:rPr lang="en-US" dirty="0"/>
              <a:t>endpoints in the </a:t>
            </a:r>
            <a:r>
              <a:rPr lang="en-US" i="1" dirty="0"/>
              <a:t>replier </a:t>
            </a:r>
            <a:r>
              <a:rPr lang="en-US" dirty="0"/>
              <a:t>role. An endpoint may operate in both a requestor and a replier role. This</a:t>
            </a:r>
            <a:br>
              <a:rPr lang="en-US" dirty="0"/>
            </a:br>
            <a:r>
              <a:rPr lang="en-US" dirty="0"/>
              <a:t>pattern is also called a </a:t>
            </a:r>
            <a:r>
              <a:rPr lang="en-US" i="1" dirty="0"/>
              <a:t>pull </a:t>
            </a:r>
            <a:r>
              <a:rPr lang="en-US" dirty="0"/>
              <a:t>or </a:t>
            </a:r>
            <a:r>
              <a:rPr lang="en-US" i="1" dirty="0"/>
              <a:t>request-response </a:t>
            </a:r>
            <a:r>
              <a:rPr lang="en-US" dirty="0"/>
              <a:t>data exchange pattern.</a:t>
            </a:r>
            <a:br>
              <a:rPr lang="en-US" dirty="0"/>
            </a:br>
            <a:r>
              <a:rPr lang="en-US" dirty="0"/>
              <a:t>The request-reply data exchange pattern is useful when working with a sparse subset of large</a:t>
            </a:r>
            <a:br>
              <a:rPr lang="en-US" dirty="0"/>
            </a:br>
            <a:r>
              <a:rPr lang="en-US" dirty="0"/>
              <a:t>data—for example to query specific data objects or invoke specific services.</a:t>
            </a:r>
            <a:br>
              <a:rPr lang="en-US" dirty="0"/>
            </a:br>
            <a:r>
              <a:rPr lang="en-US" dirty="0"/>
              <a:t>The request-reply data exchange pattern permits synchronous or asynchronous exchange of data</a:t>
            </a:r>
            <a:br>
              <a:rPr lang="en-US" dirty="0"/>
            </a:br>
            <a:r>
              <a:rPr lang="en-US" dirty="0"/>
              <a:t>between endpoints. In synchronous request-reply, a requestor waits for the replies before issuing</a:t>
            </a:r>
            <a:br>
              <a:rPr lang="en-US" dirty="0"/>
            </a:br>
            <a:r>
              <a:rPr lang="en-US" dirty="0"/>
              <a:t>the next request. In asynchronous request-reply, a requestor can have multiple outstanding</a:t>
            </a:r>
            <a:br>
              <a:rPr lang="en-US" dirty="0"/>
            </a:br>
            <a:r>
              <a:rPr lang="en-US" dirty="0"/>
              <a:t>requests and replies are processed as they are received.</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8</a:t>
            </a:fld>
            <a:endParaRPr lang="en-US"/>
          </a:p>
        </p:txBody>
      </p:sp>
    </p:spTree>
    <p:extLst>
      <p:ext uri="{BB962C8B-B14F-4D97-AF65-F5344CB8AC3E}">
        <p14:creationId xmlns:p14="http://schemas.microsoft.com/office/powerpoint/2010/main" val="2740763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layer is the </a:t>
            </a:r>
            <a:r>
              <a:rPr lang="en-US" i="1" dirty="0"/>
              <a:t>physical layer</a:t>
            </a:r>
            <a:r>
              <a:rPr lang="en-US" dirty="0"/>
              <a:t>, which refers to the exchange of physical signals (electric,</a:t>
            </a:r>
            <a:br>
              <a:rPr lang="en-US" dirty="0"/>
            </a:br>
            <a:r>
              <a:rPr lang="en-US" dirty="0"/>
              <a:t>optical, or other) on the physical media (wired or wireless) connecting the participants. Above it</a:t>
            </a:r>
            <a:br>
              <a:rPr lang="en-US" dirty="0"/>
            </a:br>
            <a:r>
              <a:rPr lang="en-US" dirty="0"/>
              <a:t>is the </a:t>
            </a:r>
            <a:r>
              <a:rPr lang="en-US" i="1" dirty="0"/>
              <a:t>link layer</a:t>
            </a:r>
            <a:r>
              <a:rPr lang="en-US" dirty="0"/>
              <a:t>, which refers to the exchange of </a:t>
            </a:r>
            <a:r>
              <a:rPr lang="en-US" i="1" dirty="0"/>
              <a:t>frames </a:t>
            </a:r>
            <a:r>
              <a:rPr lang="en-US" dirty="0"/>
              <a:t>using signaling protocols on the shared</a:t>
            </a:r>
            <a:br>
              <a:rPr lang="en-US" dirty="0"/>
            </a:br>
            <a:r>
              <a:rPr lang="en-US" dirty="0"/>
              <a:t>physical link between adjacent participants. Above it is the </a:t>
            </a:r>
            <a:r>
              <a:rPr lang="en-US" i="1" dirty="0"/>
              <a:t>network layer</a:t>
            </a:r>
            <a:r>
              <a:rPr lang="en-US" dirty="0"/>
              <a:t>, which refers to the</a:t>
            </a:r>
            <a:br>
              <a:rPr lang="en-US" dirty="0"/>
            </a:br>
            <a:r>
              <a:rPr lang="en-US" dirty="0"/>
              <a:t>exchange of </a:t>
            </a:r>
            <a:r>
              <a:rPr lang="en-US" i="1" dirty="0"/>
              <a:t>packets </a:t>
            </a:r>
            <a:r>
              <a:rPr lang="en-US" dirty="0"/>
              <a:t>(bounded length</a:t>
            </a:r>
            <a:r>
              <a:rPr lang="en-US" i="1" dirty="0"/>
              <a:t>), </a:t>
            </a:r>
            <a:r>
              <a:rPr lang="en-US" dirty="0"/>
              <a:t>possibly routing them over multiple links to communicate</a:t>
            </a:r>
            <a:br>
              <a:rPr lang="en-US" dirty="0"/>
            </a:br>
            <a:r>
              <a:rPr lang="en-US" dirty="0"/>
              <a:t>between non-adjacent (remote) participants. Above it is the </a:t>
            </a:r>
            <a:r>
              <a:rPr lang="en-US" i="1" dirty="0"/>
              <a:t>transport layer</a:t>
            </a:r>
            <a:r>
              <a:rPr lang="en-US" dirty="0"/>
              <a:t>, which refers to the</a:t>
            </a:r>
            <a:br>
              <a:rPr lang="en-US" dirty="0"/>
            </a:br>
            <a:r>
              <a:rPr lang="en-US" dirty="0"/>
              <a:t>exchange of </a:t>
            </a:r>
            <a:r>
              <a:rPr lang="en-US" i="1" dirty="0"/>
              <a:t>messages </a:t>
            </a:r>
            <a:r>
              <a:rPr lang="en-US" dirty="0"/>
              <a:t>(variable length) between participant applications. Above it is the</a:t>
            </a:r>
            <a:br>
              <a:rPr lang="en-US" dirty="0"/>
            </a:br>
            <a:r>
              <a:rPr lang="en-US" i="1" dirty="0"/>
              <a:t>framework layer, </a:t>
            </a:r>
            <a:r>
              <a:rPr lang="en-US" dirty="0"/>
              <a:t>which refers to the exchange of structured data (state, events, streams) with</a:t>
            </a:r>
            <a:br>
              <a:rPr lang="en-US" dirty="0"/>
            </a:br>
            <a:r>
              <a:rPr lang="en-US" dirty="0"/>
              <a:t>configurable quality-of-service between participant applications. Above it, but outside the scope</a:t>
            </a:r>
            <a:br>
              <a:rPr lang="en-US" dirty="0"/>
            </a:br>
            <a:r>
              <a:rPr lang="en-US" dirty="0"/>
              <a:t>of connectivity, is the </a:t>
            </a:r>
            <a:r>
              <a:rPr lang="en-US" i="1" dirty="0"/>
              <a:t>distributed data interoperability and management </a:t>
            </a:r>
            <a:r>
              <a:rPr lang="en-US" dirty="0"/>
              <a:t>layer crosscutting</a:t>
            </a:r>
            <a:br>
              <a:rPr lang="en-US" dirty="0"/>
            </a:br>
            <a:r>
              <a:rPr lang="en-US" dirty="0"/>
              <a:t>function that relies on the data sharing mechanism provided by the connectivity framework layer.</a:t>
            </a:r>
            <a:r>
              <a:rPr lang="en-US" dirty="0" smtClean="0"/>
              <a:t> </a:t>
            </a:r>
          </a:p>
          <a:p>
            <a:endParaRPr lang="en-US" dirty="0" smtClean="0"/>
          </a:p>
          <a:p>
            <a:r>
              <a:rPr lang="en-US" b="1" dirty="0" smtClean="0"/>
              <a:t>Performance</a:t>
            </a:r>
          </a:p>
          <a:p>
            <a:r>
              <a:rPr lang="en-US" i="1" dirty="0"/>
              <a:t>Latency and jitter</a:t>
            </a:r>
            <a:r>
              <a:rPr lang="en-US" dirty="0"/>
              <a:t>. Latency is the time it takes for data to go from source to destination (“time of</a:t>
            </a:r>
            <a:br>
              <a:rPr lang="en-US" dirty="0"/>
            </a:br>
            <a:r>
              <a:rPr lang="en-US" dirty="0"/>
              <a:t>flight”). Jitter is the variation in latency. The data usually has a limited useful lifetime, so low</a:t>
            </a:r>
            <a:br>
              <a:rPr lang="en-US" dirty="0"/>
            </a:br>
            <a:r>
              <a:rPr lang="en-US" dirty="0"/>
              <a:t>latency is essential. Low jitter is also needed to ensure the application has integrity and system</a:t>
            </a:r>
            <a:r>
              <a:rPr lang="en-US" dirty="0" smtClean="0"/>
              <a:t> </a:t>
            </a:r>
          </a:p>
          <a:p>
            <a:r>
              <a:rPr lang="en-US" dirty="0"/>
              <a:t>maintains predictable performance. The connectivity function addresses latency and jitter in the</a:t>
            </a:r>
            <a:br>
              <a:rPr lang="en-US" dirty="0"/>
            </a:br>
            <a:r>
              <a:rPr lang="en-US" dirty="0"/>
              <a:t>data exchanged between endpoints, possibly in exchange for throughput.</a:t>
            </a:r>
            <a:br>
              <a:rPr lang="en-US" dirty="0"/>
            </a:br>
            <a:r>
              <a:rPr lang="en-US" i="1" dirty="0"/>
              <a:t>Throughput</a:t>
            </a:r>
            <a:r>
              <a:rPr lang="en-US" dirty="0"/>
              <a:t>. Throughput is the load on the network as defined by the volume of data flow per</a:t>
            </a:r>
            <a:br>
              <a:rPr lang="en-US" dirty="0"/>
            </a:br>
            <a:r>
              <a:rPr lang="en-US" dirty="0"/>
              <a:t>unit of time. Bandwidth is the network capacity of a connectivity technology. In some designs, a</a:t>
            </a:r>
            <a:br>
              <a:rPr lang="en-US" dirty="0"/>
            </a:br>
            <a:r>
              <a:rPr lang="en-US" dirty="0"/>
              <a:t>large volume of data may be exchanged in a short time on an ongoing basis among endpoints;</a:t>
            </a:r>
            <a:br>
              <a:rPr lang="en-US" dirty="0"/>
            </a:br>
            <a:r>
              <a:rPr lang="en-US" dirty="0"/>
              <a:t>high throughput would be needed.</a:t>
            </a:r>
            <a:br>
              <a:rPr lang="en-US" dirty="0"/>
            </a:br>
            <a:r>
              <a:rPr lang="en-US" dirty="0"/>
              <a:t>In practice, the operational settings that optimize for high throughput are not the same as those</a:t>
            </a:r>
            <a:br>
              <a:rPr lang="en-US" dirty="0"/>
            </a:br>
            <a:r>
              <a:rPr lang="en-US" dirty="0"/>
              <a:t>that optimize for low latency. Therefore, the connectivity function should support achieving the</a:t>
            </a:r>
            <a:br>
              <a:rPr lang="en-US" dirty="0"/>
            </a:br>
            <a:r>
              <a:rPr lang="en-US" dirty="0"/>
              <a:t>right balance as per the requirements of the data flow.</a:t>
            </a:r>
            <a:br>
              <a:rPr lang="en-US" dirty="0"/>
            </a:br>
            <a:r>
              <a:rPr lang="en-US" dirty="0"/>
              <a:t>In industrial internet applications, particularly at the edge, low latency and jitter are generally</a:t>
            </a:r>
            <a:br>
              <a:rPr lang="en-US" dirty="0"/>
            </a:br>
            <a:r>
              <a:rPr lang="en-US" dirty="0"/>
              <a:t>more important to performance than throughput and bandwidth. Automation and control of</a:t>
            </a:r>
            <a:br>
              <a:rPr lang="en-US" dirty="0"/>
            </a:br>
            <a:r>
              <a:rPr lang="en-US" dirty="0"/>
              <a:t>real-world processes require short reaction times or tight coordination to maintain effective</a:t>
            </a:r>
            <a:br>
              <a:rPr lang="en-US" dirty="0"/>
            </a:br>
            <a:r>
              <a:rPr lang="en-US" dirty="0"/>
              <a:t>control. Industrial devices in the control domain do not produce large amounts of data in short</a:t>
            </a:r>
            <a:br>
              <a:rPr lang="en-US" dirty="0"/>
            </a:br>
            <a:r>
              <a:rPr lang="en-US" dirty="0"/>
              <a:t>periods and therefore do not require high bandwidth connectivity. Rather, the data needs to be</a:t>
            </a:r>
            <a:br>
              <a:rPr lang="en-US" dirty="0"/>
            </a:br>
            <a:r>
              <a:rPr lang="en-US" dirty="0"/>
              <a:t>communicated quickly and consistently (with low latency and jitter).</a:t>
            </a:r>
            <a:r>
              <a:rPr lang="en-US" dirty="0" smtClean="0"/>
              <a:t> </a:t>
            </a:r>
            <a:br>
              <a:rPr lang="en-US" dirty="0" smtClean="0"/>
            </a:br>
            <a:endParaRPr lang="en-US" dirty="0" smtClean="0"/>
          </a:p>
          <a:p>
            <a:r>
              <a:rPr lang="en-US" b="1" dirty="0" smtClean="0"/>
              <a:t>Resilience</a:t>
            </a:r>
          </a:p>
          <a:p>
            <a:r>
              <a:rPr lang="en-US" dirty="0"/>
              <a:t>Because many IIoT systems will operate continually in a real-world environment, the connectivity</a:t>
            </a:r>
            <a:br>
              <a:rPr lang="en-US" dirty="0"/>
            </a:br>
            <a:r>
              <a:rPr lang="en-US" dirty="0"/>
              <a:t>function should be available (in the logical view), even when there is a temporary physical</a:t>
            </a:r>
            <a:br>
              <a:rPr lang="en-US" dirty="0"/>
            </a:br>
            <a:r>
              <a:rPr lang="en-US" dirty="0"/>
              <a:t>disconnection. When a broken connection is restored, data exchange should be automatically</a:t>
            </a:r>
            <a:br>
              <a:rPr lang="en-US" dirty="0"/>
            </a:br>
            <a:r>
              <a:rPr lang="en-US" dirty="0"/>
              <a:t>restored so that the latest updates are available to the consumers along with any relevant missed</a:t>
            </a:r>
            <a:br>
              <a:rPr lang="en-US" dirty="0"/>
            </a:br>
            <a:r>
              <a:rPr lang="en-US" dirty="0"/>
              <a:t>updates.</a:t>
            </a:r>
            <a:br>
              <a:rPr lang="en-US" dirty="0"/>
            </a:br>
            <a:r>
              <a:rPr lang="en-US" dirty="0"/>
              <a:t>The connectivity function should support graceful failure or disconnection of endpoints, by, for</a:t>
            </a:r>
            <a:br>
              <a:rPr lang="en-US" dirty="0"/>
            </a:br>
            <a:r>
              <a:rPr lang="en-US" dirty="0"/>
              <a:t>example, confining the loss of data exchange only to disconnected endpoints.</a:t>
            </a:r>
            <a:r>
              <a:rPr lang="en-US" dirty="0" smtClean="0"/>
              <a:t> </a:t>
            </a:r>
            <a:br>
              <a:rPr lang="en-US" dirty="0" smtClean="0"/>
            </a:br>
            <a:endParaRPr lang="en-US" dirty="0" smtClean="0"/>
          </a:p>
          <a:p>
            <a:r>
              <a:rPr lang="en-US" dirty="0" smtClean="0"/>
              <a:t>Longevity</a:t>
            </a:r>
            <a:r>
              <a:rPr lang="en-US" baseline="0" dirty="0" smtClean="0"/>
              <a:t> - </a:t>
            </a:r>
            <a:r>
              <a:rPr lang="en-US" dirty="0"/>
              <a:t>Connectivity components, especially those in the network layer and below, are built into the</a:t>
            </a:r>
            <a:br>
              <a:rPr lang="en-US" dirty="0"/>
            </a:br>
            <a:r>
              <a:rPr lang="en-US" dirty="0"/>
              <a:t>hardware and hence are not easily replaceable. Where possible and feasible, the connectivity</a:t>
            </a:r>
            <a:r>
              <a:rPr lang="en-US" dirty="0" smtClean="0"/>
              <a:t> </a:t>
            </a:r>
            <a:br>
              <a:rPr lang="en-US" dirty="0" smtClean="0"/>
            </a:br>
            <a:r>
              <a:rPr lang="en-US" dirty="0"/>
              <a:t>software components should support incremental evolution including upgrades, addition and</a:t>
            </a:r>
            <a:br>
              <a:rPr lang="en-US" dirty="0"/>
            </a:br>
            <a:r>
              <a:rPr lang="en-US" dirty="0"/>
              <a:t>removal of components. The connectivity function should also be able to support incremental</a:t>
            </a:r>
            <a:br>
              <a:rPr lang="en-US" dirty="0"/>
            </a:br>
            <a:r>
              <a:rPr lang="en-US" dirty="0"/>
              <a:t>evolution of the data exchange solutions during the lifecycle of a system.</a:t>
            </a:r>
            <a:r>
              <a:rPr lang="en-US" dirty="0" smtClean="0"/>
              <a:t> </a:t>
            </a:r>
          </a:p>
          <a:p>
            <a:endParaRPr lang="en-US" dirty="0" smtClean="0"/>
          </a:p>
          <a:p>
            <a:r>
              <a:rPr lang="en-US" b="1" dirty="0" smtClean="0"/>
              <a:t>Integration and Interoperability</a:t>
            </a:r>
            <a:endParaRPr lang="en-US" dirty="0" smtClean="0"/>
          </a:p>
          <a:p>
            <a:r>
              <a:rPr lang="en-US" dirty="0"/>
              <a:t>IIoT systems comprise components that are often systems in their own right. The connectivity</a:t>
            </a:r>
            <a:br>
              <a:rPr lang="en-US" dirty="0"/>
            </a:br>
            <a:r>
              <a:rPr lang="en-US" dirty="0"/>
              <a:t>function should support the integration and the interoperability of system components, isolation</a:t>
            </a:r>
            <a:br>
              <a:rPr lang="en-US" dirty="0"/>
            </a:br>
            <a:r>
              <a:rPr lang="en-US" dirty="0"/>
              <a:t>and encapsulation of data exchanges internal to a system component, and hierarchical</a:t>
            </a:r>
            <a:br>
              <a:rPr lang="en-US" dirty="0"/>
            </a:br>
            <a:r>
              <a:rPr lang="en-US" dirty="0"/>
              <a:t>organization of data exchanges. In dynamic systems, the connectivity function should also</a:t>
            </a:r>
            <a:br>
              <a:rPr lang="en-US" dirty="0"/>
            </a:br>
            <a:r>
              <a:rPr lang="en-US" dirty="0"/>
              <a:t>support discovery of system components and the discovery of relevant data exchanges for</a:t>
            </a:r>
            <a:br>
              <a:rPr lang="en-US" dirty="0"/>
            </a:br>
            <a:r>
              <a:rPr lang="en-US" dirty="0"/>
              <a:t>system composition.</a:t>
            </a:r>
            <a:r>
              <a:rPr lang="en-US" dirty="0" smtClean="0"/>
              <a:t> </a:t>
            </a:r>
            <a:br>
              <a:rPr lang="en-US" dirty="0" smtClean="0"/>
            </a:br>
            <a:endParaRPr lang="en-US" dirty="0" smtClean="0"/>
          </a:p>
          <a:p>
            <a:r>
              <a:rPr lang="en-US" b="1" dirty="0" smtClean="0"/>
              <a:t>Operation</a:t>
            </a:r>
            <a:r>
              <a:rPr lang="en-US" dirty="0" smtClean="0"/>
              <a:t/>
            </a:r>
            <a:br>
              <a:rPr lang="en-US" dirty="0" smtClean="0"/>
            </a:br>
            <a:r>
              <a:rPr lang="en-US" dirty="0"/>
              <a:t>IIoT systems generally operate non-stop in a real-world environment. To support a system’s</a:t>
            </a:r>
            <a:br>
              <a:rPr lang="en-US" dirty="0"/>
            </a:br>
            <a:r>
              <a:rPr lang="en-US" dirty="0"/>
              <a:t>operational needs, it should be possible to monitor, manage and dynamically replace</a:t>
            </a:r>
            <a:br>
              <a:rPr lang="en-US" dirty="0"/>
            </a:br>
            <a:r>
              <a:rPr lang="en-US" dirty="0"/>
              <a:t>connectivity elements. Monitoring includes health, performance and service-level characteristics</a:t>
            </a:r>
            <a:br>
              <a:rPr lang="en-US" dirty="0"/>
            </a:br>
            <a:r>
              <a:rPr lang="en-US" dirty="0"/>
              <a:t>of the connectivity function; management includes configuring and administering the</a:t>
            </a:r>
            <a:br>
              <a:rPr lang="en-US" dirty="0"/>
            </a:br>
            <a:r>
              <a:rPr lang="en-US" dirty="0"/>
              <a:t>capabilities; dynamic replacement requires replacement of hardware and or software while a</a:t>
            </a:r>
            <a:br>
              <a:rPr lang="en-US" dirty="0"/>
            </a:br>
            <a:r>
              <a:rPr lang="en-US" dirty="0"/>
              <a:t>system is operating</a:t>
            </a:r>
            <a:r>
              <a:rPr lang="en-US" dirty="0" smtClean="0"/>
              <a:t> </a:t>
            </a:r>
          </a:p>
          <a:p>
            <a:endParaRPr lang="en-US" dirty="0" smtClean="0"/>
          </a:p>
          <a:p>
            <a:r>
              <a:rPr lang="en-US" b="1" dirty="0"/>
              <a:t>SAFETY</a:t>
            </a:r>
            <a:r>
              <a:rPr lang="en-US" dirty="0" smtClean="0"/>
              <a:t> </a:t>
            </a:r>
          </a:p>
          <a:p>
            <a:r>
              <a:rPr lang="en-US" dirty="0"/>
              <a:t>A high degree of assurance is required in life- and mission-critical systems1 to avoid unintended</a:t>
            </a:r>
            <a:br>
              <a:rPr lang="en-US" dirty="0"/>
            </a:br>
            <a:r>
              <a:rPr lang="en-US" dirty="0"/>
              <a:t>consequences during system operation. The connectivity function should be able to support</a:t>
            </a:r>
            <a:br>
              <a:rPr lang="en-US" dirty="0"/>
            </a:br>
            <a:r>
              <a:rPr lang="en-US" dirty="0"/>
              <a:t>safety evaluations and provide evidence required to make informed safety assessments.</a:t>
            </a:r>
            <a:r>
              <a:rPr lang="en-US" dirty="0" smtClean="0"/>
              <a:t> </a:t>
            </a:r>
          </a:p>
          <a:p>
            <a:endParaRPr lang="en-US" dirty="0" smtClean="0"/>
          </a:p>
          <a:p>
            <a:endParaRPr lang="en-US" dirty="0" smtClean="0"/>
          </a:p>
          <a:p>
            <a:pPr defTabSz="931774">
              <a:defRPr/>
            </a:pPr>
            <a:r>
              <a:rPr lang="en-US" b="1" dirty="0"/>
              <a:t>CONNECTIVITY FRAMEWORK LAYER</a:t>
            </a:r>
            <a:br>
              <a:rPr lang="en-US" b="1" dirty="0"/>
            </a:br>
            <a:r>
              <a:rPr lang="en-US" dirty="0"/>
              <a:t>The </a:t>
            </a:r>
            <a:r>
              <a:rPr lang="en-US" i="1" dirty="0"/>
              <a:t>connectivity framework </a:t>
            </a:r>
            <a:r>
              <a:rPr lang="en-US" dirty="0"/>
              <a:t>layer provides a logical data exchange service to the endpoints</a:t>
            </a:r>
            <a:br>
              <a:rPr lang="en-US" dirty="0"/>
            </a:br>
            <a:r>
              <a:rPr lang="en-US" dirty="0"/>
              <a:t>participating in an information exchange. It can observe and “understand” the data exchanges,</a:t>
            </a:r>
            <a:br>
              <a:rPr lang="en-US" dirty="0"/>
            </a:br>
            <a:r>
              <a:rPr lang="en-US" dirty="0"/>
              <a:t>and use that knowledge to optimize data delivery. It is a logical functional layer on top of the</a:t>
            </a:r>
            <a:br>
              <a:rPr lang="en-US" dirty="0"/>
            </a:br>
            <a:r>
              <a:rPr lang="en-US" dirty="0"/>
              <a:t>connectivity transport layer (see Figure 2-1) and should be agnostic to the technologies used to</a:t>
            </a:r>
            <a:br>
              <a:rPr lang="en-US" dirty="0"/>
            </a:br>
            <a:r>
              <a:rPr lang="en-US" dirty="0"/>
              <a:t>implement connectivity transports.</a:t>
            </a:r>
            <a:br>
              <a:rPr lang="en-US" dirty="0"/>
            </a:br>
            <a:r>
              <a:rPr lang="en-US" dirty="0"/>
              <a:t>The key role of the connectivity framework layer is to provide syntactic interoperability among</a:t>
            </a:r>
            <a:br>
              <a:rPr lang="en-US" dirty="0"/>
            </a:br>
            <a:r>
              <a:rPr lang="en-US" dirty="0"/>
              <a:t>the endpoints. Data that is exchanged is structured in a common, unambiguous data format,</a:t>
            </a:r>
            <a:br>
              <a:rPr lang="en-US" dirty="0"/>
            </a:br>
            <a:r>
              <a:rPr lang="en-US" dirty="0"/>
              <a:t>independent of endpoint implementation, and decoupled from the hardware and programming</a:t>
            </a:r>
            <a:br>
              <a:rPr lang="en-US" dirty="0"/>
            </a:br>
            <a:r>
              <a:rPr lang="en-US" dirty="0"/>
              <a:t>platform. Depending on the application logic behind endpoint, one or more data exchange</a:t>
            </a:r>
            <a:br>
              <a:rPr lang="en-US" dirty="0"/>
            </a:br>
            <a:r>
              <a:rPr lang="en-US" dirty="0"/>
              <a:t>patterns may be required. There are two predominant data exchange pattern styles: </a:t>
            </a:r>
            <a:r>
              <a:rPr lang="en-US" dirty="0" err="1"/>
              <a:t>publishsubscribe</a:t>
            </a:r>
            <a:r>
              <a:rPr lang="en-US" dirty="0"/>
              <a:t> (see section 4.1.6) and request-reply (see section 4.1.7).</a:t>
            </a:r>
            <a:br>
              <a:rPr lang="en-US" dirty="0"/>
            </a:br>
            <a:r>
              <a:rPr lang="en-US" dirty="0"/>
              <a:t>A key benefit of the connectivity framework is to abstract and hide the implementation of the</a:t>
            </a:r>
            <a:br>
              <a:rPr lang="en-US" dirty="0"/>
            </a:br>
            <a:r>
              <a:rPr lang="en-US" dirty="0"/>
              <a:t>various functions so that the applications that use the connectivity framework won’t need to</a:t>
            </a:r>
            <a:br>
              <a:rPr lang="en-US" dirty="0"/>
            </a:br>
            <a:r>
              <a:rPr lang="en-US" dirty="0"/>
              <a:t>know the implementation, just use its capabilities. It reduces the cost of development and</a:t>
            </a:r>
            <a:br>
              <a:rPr lang="en-US" dirty="0"/>
            </a:br>
            <a:r>
              <a:rPr lang="en-US" dirty="0"/>
              <a:t>increases productivity and quality. </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9</a:t>
            </a:fld>
            <a:endParaRPr lang="en-US"/>
          </a:p>
        </p:txBody>
      </p:sp>
    </p:spTree>
    <p:extLst>
      <p:ext uri="{BB962C8B-B14F-4D97-AF65-F5344CB8AC3E}">
        <p14:creationId xmlns:p14="http://schemas.microsoft.com/office/powerpoint/2010/main" val="16327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Data Distribution Service (DDS™) is a middleware protocol and API standard for data-centric connectivity from the Object Management Group® (OMG®).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In a distributed system, middleware is the software layer that lies between the operating system and applications. It enables the various components of a system to more easily communicate and share data. It simplifies the development of distributed systems by letting software developers focus on the specific purpose of their applications rather than the mechanics of passing information between applications and systems.</a:t>
            </a:r>
          </a:p>
          <a:p>
            <a:pPr fontAlgn="base"/>
            <a:endParaRPr lang="en-US" dirty="0"/>
          </a:p>
          <a:p>
            <a:pPr fontAlgn="base"/>
            <a:r>
              <a:rPr lang="en-US" dirty="0"/>
              <a:t>DDS provides a “middleware” software layer that abstracts an application from the details of the operating system, network transport, and low-level data formats. An application</a:t>
            </a:r>
            <a:br>
              <a:rPr lang="en-US" dirty="0"/>
            </a:br>
            <a:r>
              <a:rPr lang="en-US" dirty="0"/>
              <a:t>links to a DDS middleware library to participate in an data exchange. The same concepts and APIs are provided in different programming languages allowing applications to</a:t>
            </a:r>
            <a:br>
              <a:rPr lang="en-US" dirty="0"/>
            </a:br>
            <a:r>
              <a:rPr lang="en-US" dirty="0"/>
              <a:t>exchange data across of operating systems, languages and processor architectures. Low level details like data wire format, discovery, connections, reliability, timing and </a:t>
            </a:r>
            <a:r>
              <a:rPr lang="en-US" dirty="0" err="1"/>
              <a:t>QoS</a:t>
            </a:r>
            <a:r>
              <a:rPr lang="en-US" dirty="0"/>
              <a:t/>
            </a:r>
            <a:br>
              <a:rPr lang="en-US" dirty="0"/>
            </a:br>
            <a:r>
              <a:rPr lang="en-US" dirty="0"/>
              <a:t>management are managed by the middleware layer.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The DDS Middleware is a software layer that abstracts the Application from the details of the operating system, network transport, and low-level data formats. The same concepts and APIs are provided in different programming languages allowing applications to exchange information across of operating systems, languages, and processor architectures. Low-level details like data wire format, discovery, connections, reliability, protocols, </a:t>
            </a:r>
            <a:r>
              <a:rPr lang="en-US" dirty="0" err="1"/>
              <a:t>Qos</a:t>
            </a:r>
            <a:r>
              <a:rPr lang="en-US" dirty="0"/>
              <a:t> management, etc. are managed by the middleware.</a:t>
            </a:r>
          </a:p>
          <a:p>
            <a:pPr fontAlgn="base"/>
            <a:endParaRPr lang="en-US" dirty="0"/>
          </a:p>
          <a:p>
            <a:pPr fontAlgn="base"/>
            <a:r>
              <a:rPr lang="en-US" dirty="0"/>
              <a:t>There are many communications middleware standards and products. DDS is uniquely </a:t>
            </a:r>
            <a:r>
              <a:rPr lang="en-US" b="1" dirty="0"/>
              <a:t>data centric</a:t>
            </a:r>
            <a:r>
              <a:rPr lang="en-US" dirty="0"/>
              <a:t>, which is ideal for the Internet of Things. Most middleware works by sending information between applications and systems. Data centricity ensures that all messages include the contextual information an application needs to understand the data it receives.</a:t>
            </a:r>
          </a:p>
          <a:p>
            <a:pPr fontAlgn="base"/>
            <a:endParaRPr lang="en-US" dirty="0"/>
          </a:p>
          <a:p>
            <a:pPr fontAlgn="base"/>
            <a:r>
              <a:rPr lang="en-US" dirty="0"/>
              <a:t>The essence of data centricity is that DDS knows what data it stores and controls how to share that data. Programmers using traditional message-centric middleware must write code that sends messages. Programmers using data-centric middleware write code that specifies how and when to share data and then directly share data values. Rather than managing all this complexity in the application (your) code, DDS directly implements controlled, managed, secure data sharing for you.</a:t>
            </a:r>
          </a:p>
          <a:p>
            <a:pPr fontAlgn="base"/>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10</a:t>
            </a:fld>
            <a:endParaRPr lang="en-US"/>
          </a:p>
        </p:txBody>
      </p:sp>
    </p:spTree>
    <p:extLst>
      <p:ext uri="{BB962C8B-B14F-4D97-AF65-F5344CB8AC3E}">
        <p14:creationId xmlns:p14="http://schemas.microsoft.com/office/powerpoint/2010/main" val="50172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2842219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67235"/>
          </a:xfrm>
          <a:prstGeom prst="rect">
            <a:avLst/>
          </a:prstGeom>
          <a:blipFill dpi="0" rotWithShape="1">
            <a:blip r:embed="rId2">
              <a:alphaModFix amt="39000"/>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20"/>
            <a:endParaRPr lang="en-US" sz="2400">
              <a:solidFill>
                <a:prstClr val="white"/>
              </a:solidFill>
            </a:endParaRPr>
          </a:p>
        </p:txBody>
      </p:sp>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02404" y="874960"/>
            <a:ext cx="1361864" cy="90552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15" name="Rectangle 14"/>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236640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sp>
        <p:nvSpPr>
          <p:cNvPr id="11" name="Rectangle 10"/>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13" name="Rectangle 12"/>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3268288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sp>
        <p:nvSpPr>
          <p:cNvPr id="5" name="Rectangle 4"/>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6" name="Rectangle 5"/>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199209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30927" y="245253"/>
            <a:ext cx="10141373" cy="1158240"/>
          </a:xfrm>
        </p:spPr>
        <p:txBody>
          <a:bodyPr vert="horz" lIns="0" tIns="0" rIns="0" bIns="0" rtlCol="0" anchor="ctr" anchorCtr="0">
            <a:noAutofit/>
          </a:bodyPr>
          <a:lstStyle>
            <a:lvl1pPr>
              <a:defRPr lang="en-US" sz="5867" dirty="0">
                <a:effectLst>
                  <a:outerShdw blurRad="38100" dist="38100" dir="2700000" algn="tl">
                    <a:srgbClr val="000000">
                      <a:alpha val="43137"/>
                    </a:srgbClr>
                  </a:outerShdw>
                </a:effectLst>
                <a:latin typeface="+mj-lt"/>
                <a:ea typeface="Intel Clear" panose="020B0604020203020204" pitchFamily="34" charset="0"/>
                <a:cs typeface="Intel Clear" panose="020B0604020203020204" pitchFamily="34" charset="0"/>
              </a:defRPr>
            </a:lvl1pPr>
          </a:lstStyle>
          <a:p>
            <a:pPr lvl="0"/>
            <a:r>
              <a:rPr lang="en-US" dirty="0"/>
              <a:t>48pt Intel Clear pro Headline</a:t>
            </a:r>
          </a:p>
        </p:txBody>
      </p:sp>
      <p:sp>
        <p:nvSpPr>
          <p:cNvPr id="9" name="Content Placeholder 8"/>
          <p:cNvSpPr>
            <a:spLocks noGrp="1"/>
          </p:cNvSpPr>
          <p:nvPr>
            <p:ph sz="quarter" idx="13" hasCustomPrompt="1"/>
          </p:nvPr>
        </p:nvSpPr>
        <p:spPr>
          <a:xfrm>
            <a:off x="632884" y="1557246"/>
            <a:ext cx="10139416" cy="4567767"/>
          </a:xfrm>
        </p:spPr>
        <p:txBody>
          <a:bodyPr/>
          <a:lstStyle>
            <a:lvl1pPr>
              <a:defRPr sz="2133">
                <a:solidFill>
                  <a:schemeClr val="bg1"/>
                </a:solidFill>
              </a:defRPr>
            </a:lvl1pPr>
            <a:lvl2pPr>
              <a:defRPr sz="2133">
                <a:solidFill>
                  <a:schemeClr val="bg1"/>
                </a:solidFill>
              </a:defRPr>
            </a:lvl2pPr>
            <a:lvl3pPr>
              <a:defRPr sz="2133">
                <a:solidFill>
                  <a:schemeClr val="bg1"/>
                </a:solidFill>
              </a:defRPr>
            </a:lvl3pPr>
            <a:lvl4pPr>
              <a:defRPr sz="1867">
                <a:solidFill>
                  <a:schemeClr val="bg1"/>
                </a:solidFill>
              </a:defRPr>
            </a:lvl4pPr>
            <a:lvl5pPr>
              <a:defRPr sz="1600">
                <a:solidFill>
                  <a:schemeClr val="bg1"/>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88761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67235"/>
          </a:xfrm>
          <a:prstGeom prst="rect">
            <a:avLst/>
          </a:prstGeom>
          <a:blipFill dpi="0" rotWithShape="1">
            <a:blip r:embed="rId2">
              <a:alphaModFix amt="39000"/>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20"/>
            <a:endParaRPr lang="en-US" sz="2400">
              <a:solidFill>
                <a:prstClr val="white"/>
              </a:solidFill>
            </a:endParaRPr>
          </a:p>
        </p:txBody>
      </p:sp>
      <p:pic>
        <p:nvPicPr>
          <p:cNvPr id="8" name="Picture 7" descr="int_experience_wht_rgb_30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4653645" y="2257776"/>
            <a:ext cx="2780507" cy="2818505"/>
          </a:xfrm>
          <a:prstGeom prst="rect">
            <a:avLst/>
          </a:prstGeom>
        </p:spPr>
      </p:pic>
    </p:spTree>
    <p:extLst>
      <p:ext uri="{BB962C8B-B14F-4D97-AF65-F5344CB8AC3E}">
        <p14:creationId xmlns:p14="http://schemas.microsoft.com/office/powerpoint/2010/main" val="4280645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5"/>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128204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5"/>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591166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ntel Clear" panose="020B0604020203020204" pitchFamily="34" charset="0"/>
              </a:defRPr>
            </a:lvl1pPr>
          </a:lstStyle>
          <a:p>
            <a:r>
              <a:rPr lang="en-US" dirty="0"/>
              <a:t>Click to edit Master title style</a:t>
            </a:r>
          </a:p>
        </p:txBody>
      </p:sp>
    </p:spTree>
    <p:extLst>
      <p:ext uri="{BB962C8B-B14F-4D97-AF65-F5344CB8AC3E}">
        <p14:creationId xmlns:p14="http://schemas.microsoft.com/office/powerpoint/2010/main" val="25735183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007925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11386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586144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718508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698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10" name="Picture 9" descr="int_experience_hrz_wht_rgb_15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0941042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0" y="6284165"/>
            <a:ext cx="11248101" cy="123175"/>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solidFill>
                  <a:srgbClr val="009CDA">
                    <a:lumMod val="60000"/>
                    <a:lumOff val="40000"/>
                  </a:srgbClr>
                </a:solidFill>
              </a:rPr>
              <a:pPr eaLnBrk="0" fontAlgn="base" hangingPunct="0">
                <a:spcBef>
                  <a:spcPct val="50000"/>
                </a:spcBef>
                <a:spcAft>
                  <a:spcPct val="0"/>
                </a:spcAft>
              </a:pPr>
              <a:t>‹#›</a:t>
            </a:fld>
            <a:endParaRPr dirty="0">
              <a:solidFill>
                <a:srgbClr val="009CDA">
                  <a:lumMod val="60000"/>
                  <a:lumOff val="40000"/>
                </a:srgbClr>
              </a:solidFill>
            </a:endParaRPr>
          </a:p>
        </p:txBody>
      </p:sp>
    </p:spTree>
    <p:extLst>
      <p:ext uri="{BB962C8B-B14F-4D97-AF65-F5344CB8AC3E}">
        <p14:creationId xmlns:p14="http://schemas.microsoft.com/office/powerpoint/2010/main" val="3335910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a:xfrm>
            <a:off x="471950" y="1558456"/>
            <a:ext cx="11248101" cy="428498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7"/>
          <p:cNvSpPr>
            <a:spLocks noGrp="1"/>
          </p:cNvSpPr>
          <p:nvPr>
            <p:ph type="body" sz="quarter" idx="13" hasCustomPrompt="1"/>
          </p:nvPr>
        </p:nvSpPr>
        <p:spPr>
          <a:xfrm>
            <a:off x="471950" y="6284165"/>
            <a:ext cx="11248101" cy="123175"/>
          </a:xfrm>
        </p:spPr>
        <p:txBody>
          <a:bodyPr wrap="square" anchor="b" anchorCtr="0">
            <a:spAutoFit/>
          </a:bodyPr>
          <a:lstStyle>
            <a:lvl1pPr marL="0" indent="0">
              <a:lnSpc>
                <a:spcPct val="75000"/>
              </a:lnSpc>
              <a:spcBef>
                <a:spcPts val="0"/>
              </a:spcBef>
              <a:buFont typeface="Arial" pitchFamily="34" charset="0"/>
              <a:buNone/>
              <a:defRPr sz="1067">
                <a:solidFill>
                  <a:srgbClr val="93A0A7"/>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smtClean="0"/>
              <a:t>Click to edit footnote</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solidFill>
                  <a:srgbClr val="009CDA">
                    <a:lumMod val="60000"/>
                    <a:lumOff val="40000"/>
                  </a:srgbClr>
                </a:solidFill>
              </a:rPr>
              <a:pPr eaLnBrk="0" fontAlgn="base" hangingPunct="0">
                <a:spcBef>
                  <a:spcPct val="50000"/>
                </a:spcBef>
                <a:spcAft>
                  <a:spcPct val="0"/>
                </a:spcAft>
              </a:pPr>
              <a:t>‹#›</a:t>
            </a:fld>
            <a:endParaRPr dirty="0">
              <a:solidFill>
                <a:srgbClr val="009CDA">
                  <a:lumMod val="60000"/>
                  <a:lumOff val="40000"/>
                </a:srgbClr>
              </a:solidFill>
            </a:endParaRPr>
          </a:p>
        </p:txBody>
      </p:sp>
    </p:spTree>
    <p:extLst>
      <p:ext uri="{BB962C8B-B14F-4D97-AF65-F5344CB8AC3E}">
        <p14:creationId xmlns:p14="http://schemas.microsoft.com/office/powerpoint/2010/main" val="385625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20770740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lvl1pPr>
              <a:defRPr sz="1200"/>
            </a:lvl1p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a:t>
            </a:fld>
            <a:endParaRPr lang="en-US" dirty="0">
              <a:solidFill>
                <a:prstClr val="white"/>
              </a:solidFill>
            </a:endParaRPr>
          </a:p>
        </p:txBody>
      </p:sp>
    </p:spTree>
    <p:extLst>
      <p:ext uri="{BB962C8B-B14F-4D97-AF65-F5344CB8AC3E}">
        <p14:creationId xmlns:p14="http://schemas.microsoft.com/office/powerpoint/2010/main" val="39837491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tx1"/>
              </a:buClr>
              <a:buFont typeface="Arial" panose="020B0604020202020204" pitchFamily="34" charset="0"/>
              <a:buChar char="•"/>
              <a:defRPr sz="2400">
                <a:solidFill>
                  <a:schemeClr val="tx1"/>
                </a:solidFill>
              </a:defRPr>
            </a:lvl1pPr>
            <a:lvl2pPr>
              <a:lnSpc>
                <a:spcPct val="150000"/>
              </a:lnSpc>
              <a:spcBef>
                <a:spcPts val="0"/>
              </a:spcBef>
              <a:buClr>
                <a:schemeClr val="tx1"/>
              </a:buClr>
              <a:defRPr sz="2400">
                <a:solidFill>
                  <a:schemeClr val="tx1"/>
                </a:solidFill>
              </a:defRPr>
            </a:lvl2pPr>
            <a:lvl3pPr>
              <a:lnSpc>
                <a:spcPct val="150000"/>
              </a:lnSpc>
              <a:spcBef>
                <a:spcPts val="0"/>
              </a:spcBef>
              <a:buClr>
                <a:schemeClr val="tx1"/>
              </a:buClr>
              <a:defRPr sz="2400">
                <a:solidFill>
                  <a:schemeClr val="tx1"/>
                </a:solidFill>
              </a:defRPr>
            </a:lvl3pPr>
            <a:lvl4pPr>
              <a:lnSpc>
                <a:spcPct val="150000"/>
              </a:lnSpc>
              <a:spcBef>
                <a:spcPts val="0"/>
              </a:spcBef>
              <a:buClr>
                <a:schemeClr val="tx1"/>
              </a:buClr>
              <a:defRPr sz="2400">
                <a:solidFill>
                  <a:schemeClr val="tx1"/>
                </a:solidFill>
              </a:defRPr>
            </a:lvl4pPr>
            <a:lvl5pPr>
              <a:lnSpc>
                <a:spcPct val="150000"/>
              </a:lnSpc>
              <a:spcBef>
                <a:spcPts val="0"/>
              </a:spcBef>
              <a:buClr>
                <a:schemeClr val="tx1"/>
              </a:buClr>
              <a:defRPr sz="2400">
                <a:solidFill>
                  <a:schemeClr val="tx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lvl1pPr>
              <a:defRPr sz="1200"/>
            </a:lvl1p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a:t>
            </a:fld>
            <a:endParaRPr lang="en-US"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798683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tx1"/>
              </a:buClr>
              <a:defRPr sz="2133">
                <a:solidFill>
                  <a:schemeClr val="tx1"/>
                </a:solidFill>
              </a:defRPr>
            </a:lvl1pPr>
            <a:lvl2pPr>
              <a:spcBef>
                <a:spcPts val="0"/>
              </a:spcBef>
              <a:buClr>
                <a:schemeClr val="tx1"/>
              </a:buClr>
              <a:defRPr sz="1867">
                <a:solidFill>
                  <a:schemeClr val="tx1"/>
                </a:solidFill>
              </a:defRPr>
            </a:lvl2pPr>
            <a:lvl3pPr>
              <a:spcBef>
                <a:spcPts val="0"/>
              </a:spcBef>
              <a:buClr>
                <a:schemeClr val="tx1"/>
              </a:buClr>
              <a:defRPr sz="1867">
                <a:solidFill>
                  <a:schemeClr val="tx1"/>
                </a:solidFill>
              </a:defRPr>
            </a:lvl3pPr>
            <a:lvl4pPr>
              <a:spcBef>
                <a:spcPts val="0"/>
              </a:spcBef>
              <a:buClr>
                <a:schemeClr val="tx1"/>
              </a:buClr>
              <a:defRPr sz="1867">
                <a:solidFill>
                  <a:schemeClr val="tx1"/>
                </a:solidFill>
              </a:defRPr>
            </a:lvl4pPr>
            <a:lvl5pPr>
              <a:spcBef>
                <a:spcPts val="0"/>
              </a:spcBef>
              <a:buClr>
                <a:schemeClr val="tx1"/>
              </a:buClr>
              <a:defRPr sz="1867">
                <a:solidFill>
                  <a:schemeClr val="tx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1212878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3906338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73060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8695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994240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143632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29200" y="984966"/>
            <a:ext cx="10962900" cy="1023600"/>
          </a:xfrm>
          <a:prstGeom prst="rect">
            <a:avLst/>
          </a:prstGeom>
          <a:noFill/>
          <a:ln>
            <a:noFill/>
          </a:ln>
        </p:spPr>
        <p:txBody>
          <a:bodyPr wrap="square" lIns="121900" tIns="121900" rIns="121900" bIns="121900" anchor="b" anchorCtr="0"/>
          <a:lstStyle>
            <a:lvl1pPr marL="0" marR="0" lvl="0" indent="0" algn="l" rtl="0">
              <a:lnSpc>
                <a:spcPct val="100000"/>
              </a:lnSpc>
              <a:spcBef>
                <a:spcPts val="0"/>
              </a:spcBef>
              <a:spcAft>
                <a:spcPts val="0"/>
              </a:spcAft>
              <a:buClr>
                <a:schemeClr val="lt1"/>
              </a:buClr>
              <a:buFont typeface="Roboto"/>
              <a:buNone/>
              <a:defRPr sz="43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300">
                <a:solidFill>
                  <a:schemeClr val="lt1"/>
                </a:solidFill>
                <a:latin typeface="Roboto"/>
                <a:ea typeface="Roboto"/>
                <a:cs typeface="Roboto"/>
                <a:sym typeface="Roboto"/>
              </a:defRPr>
            </a:lvl2pPr>
            <a:lvl3pPr lvl="2" indent="0">
              <a:spcBef>
                <a:spcPts val="0"/>
              </a:spcBef>
              <a:buClr>
                <a:schemeClr val="lt1"/>
              </a:buClr>
              <a:buFont typeface="Roboto"/>
              <a:buNone/>
              <a:defRPr sz="4300">
                <a:solidFill>
                  <a:schemeClr val="lt1"/>
                </a:solidFill>
                <a:latin typeface="Roboto"/>
                <a:ea typeface="Roboto"/>
                <a:cs typeface="Roboto"/>
                <a:sym typeface="Roboto"/>
              </a:defRPr>
            </a:lvl3pPr>
            <a:lvl4pPr lvl="3" indent="0">
              <a:spcBef>
                <a:spcPts val="0"/>
              </a:spcBef>
              <a:buClr>
                <a:schemeClr val="lt1"/>
              </a:buClr>
              <a:buFont typeface="Roboto"/>
              <a:buNone/>
              <a:defRPr sz="4300">
                <a:solidFill>
                  <a:schemeClr val="lt1"/>
                </a:solidFill>
                <a:latin typeface="Roboto"/>
                <a:ea typeface="Roboto"/>
                <a:cs typeface="Roboto"/>
                <a:sym typeface="Roboto"/>
              </a:defRPr>
            </a:lvl4pPr>
            <a:lvl5pPr lvl="4" indent="0">
              <a:spcBef>
                <a:spcPts val="0"/>
              </a:spcBef>
              <a:buClr>
                <a:schemeClr val="lt1"/>
              </a:buClr>
              <a:buFont typeface="Roboto"/>
              <a:buNone/>
              <a:defRPr sz="4300">
                <a:solidFill>
                  <a:schemeClr val="lt1"/>
                </a:solidFill>
                <a:latin typeface="Roboto"/>
                <a:ea typeface="Roboto"/>
                <a:cs typeface="Roboto"/>
                <a:sym typeface="Roboto"/>
              </a:defRPr>
            </a:lvl5pPr>
            <a:lvl6pPr lvl="5" indent="0">
              <a:spcBef>
                <a:spcPts val="0"/>
              </a:spcBef>
              <a:buClr>
                <a:schemeClr val="lt1"/>
              </a:buClr>
              <a:buFont typeface="Roboto"/>
              <a:buNone/>
              <a:defRPr sz="4300">
                <a:solidFill>
                  <a:schemeClr val="lt1"/>
                </a:solidFill>
                <a:latin typeface="Roboto"/>
                <a:ea typeface="Roboto"/>
                <a:cs typeface="Roboto"/>
                <a:sym typeface="Roboto"/>
              </a:defRPr>
            </a:lvl6pPr>
            <a:lvl7pPr lvl="6" indent="0">
              <a:spcBef>
                <a:spcPts val="0"/>
              </a:spcBef>
              <a:buClr>
                <a:schemeClr val="lt1"/>
              </a:buClr>
              <a:buFont typeface="Roboto"/>
              <a:buNone/>
              <a:defRPr sz="4300">
                <a:solidFill>
                  <a:schemeClr val="lt1"/>
                </a:solidFill>
                <a:latin typeface="Roboto"/>
                <a:ea typeface="Roboto"/>
                <a:cs typeface="Roboto"/>
                <a:sym typeface="Roboto"/>
              </a:defRPr>
            </a:lvl7pPr>
            <a:lvl8pPr lvl="7" indent="0">
              <a:spcBef>
                <a:spcPts val="0"/>
              </a:spcBef>
              <a:buClr>
                <a:schemeClr val="lt1"/>
              </a:buClr>
              <a:buFont typeface="Roboto"/>
              <a:buNone/>
              <a:defRPr sz="4300">
                <a:solidFill>
                  <a:schemeClr val="lt1"/>
                </a:solidFill>
                <a:latin typeface="Roboto"/>
                <a:ea typeface="Roboto"/>
                <a:cs typeface="Roboto"/>
                <a:sym typeface="Roboto"/>
              </a:defRPr>
            </a:lvl8pPr>
            <a:lvl9pPr lvl="8" indent="0">
              <a:spcBef>
                <a:spcPts val="0"/>
              </a:spcBef>
              <a:buClr>
                <a:schemeClr val="lt1"/>
              </a:buClr>
              <a:buFont typeface="Roboto"/>
              <a:buNone/>
              <a:defRPr sz="4300">
                <a:solidFill>
                  <a:schemeClr val="lt1"/>
                </a:solidFill>
                <a:latin typeface="Roboto"/>
                <a:ea typeface="Roboto"/>
                <a:cs typeface="Roboto"/>
                <a:sym typeface="Roboto"/>
              </a:defRPr>
            </a:lvl9pPr>
          </a:lstStyle>
          <a:p>
            <a:endParaRPr/>
          </a:p>
        </p:txBody>
      </p:sp>
      <p:sp>
        <p:nvSpPr>
          <p:cNvPr id="53" name="Shape 53"/>
          <p:cNvSpPr txBox="1">
            <a:spLocks noGrp="1"/>
          </p:cNvSpPr>
          <p:nvPr>
            <p:ph type="body" idx="1"/>
          </p:nvPr>
        </p:nvSpPr>
        <p:spPr>
          <a:xfrm>
            <a:off x="629200" y="2558766"/>
            <a:ext cx="10962900" cy="3613500"/>
          </a:xfrm>
          <a:prstGeom prst="rect">
            <a:avLst/>
          </a:prstGeom>
          <a:noFill/>
          <a:ln>
            <a:noFill/>
          </a:ln>
        </p:spPr>
        <p:txBody>
          <a:bodyPr wrap="square" lIns="121900" tIns="121900" rIns="121900" bIns="121900" anchor="t" anchorCtr="0"/>
          <a:lstStyle>
            <a:lvl1pPr marL="0" marR="0" lvl="0" indent="0" algn="l" rtl="0">
              <a:lnSpc>
                <a:spcPct val="115000"/>
              </a:lnSpc>
              <a:spcBef>
                <a:spcPts val="0"/>
              </a:spcBef>
              <a:spcAft>
                <a:spcPts val="2100"/>
              </a:spcAft>
              <a:buClr>
                <a:schemeClr val="lt2"/>
              </a:buClr>
              <a:buFont typeface="Roboto"/>
              <a:buNone/>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9pPr>
          </a:lstStyle>
          <a:p>
            <a:endParaRPr/>
          </a:p>
        </p:txBody>
      </p:sp>
      <p:sp>
        <p:nvSpPr>
          <p:cNvPr id="54" name="Shape 54"/>
          <p:cNvSpPr txBox="1">
            <a:spLocks noGrp="1"/>
          </p:cNvSpPr>
          <p:nvPr>
            <p:ph type="sldNum" idx="12"/>
          </p:nvPr>
        </p:nvSpPr>
        <p:spPr>
          <a:xfrm>
            <a:off x="11364720" y="6260830"/>
            <a:ext cx="731700" cy="524700"/>
          </a:xfrm>
          <a:prstGeom prst="rect">
            <a:avLst/>
          </a:prstGeom>
          <a:no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900" b="0" i="0" u="none" strike="noStrike" cap="none">
                <a:solidFill>
                  <a:srgbClr val="000000"/>
                </a:solidFill>
                <a:latin typeface="Arial"/>
                <a:ea typeface="Arial"/>
                <a:cs typeface="Arial"/>
                <a:sym typeface="Arial"/>
              </a:rPr>
              <a:t>‹#›</a:t>
            </a:fld>
            <a:endParaRPr lang="en-US" sz="1900" b="0" i="0" u="none" strike="noStrike" cap="none">
              <a:solidFill>
                <a:srgbClr val="000000"/>
              </a:solidFill>
              <a:latin typeface="Arial"/>
              <a:ea typeface="Arial"/>
              <a:cs typeface="Arial"/>
              <a:sym typeface="Arial"/>
            </a:endParaRPr>
          </a:p>
        </p:txBody>
      </p:sp>
      <p:sp>
        <p:nvSpPr>
          <p:cNvPr id="55" name="Shape 55"/>
          <p:cNvSpPr/>
          <p:nvPr/>
        </p:nvSpPr>
        <p:spPr>
          <a:xfrm rot="10800000" flipH="1">
            <a:off x="0" y="2247898"/>
            <a:ext cx="12192000" cy="46101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56" name="Shape 5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pic>
        <p:nvPicPr>
          <p:cNvPr id="57" name="Shape 57"/>
          <p:cNvPicPr preferRelativeResize="0"/>
          <p:nvPr/>
        </p:nvPicPr>
        <p:blipFill rotWithShape="1">
          <a:blip r:embed="rId2">
            <a:alphaModFix/>
          </a:blip>
          <a:srcRect/>
          <a:stretch/>
        </p:blipFill>
        <p:spPr>
          <a:xfrm>
            <a:off x="10161315" y="944316"/>
            <a:ext cx="1663800" cy="1104900"/>
          </a:xfrm>
          <a:prstGeom prst="rect">
            <a:avLst/>
          </a:prstGeom>
          <a:noFill/>
          <a:ln>
            <a:noFill/>
          </a:ln>
        </p:spPr>
      </p:pic>
    </p:spTree>
    <p:extLst>
      <p:ext uri="{BB962C8B-B14F-4D97-AF65-F5344CB8AC3E}">
        <p14:creationId xmlns:p14="http://schemas.microsoft.com/office/powerpoint/2010/main" val="25535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FAC217-E878-4AC1-A7B1-0DFDB702C1FF}" type="datetimeFigureOut">
              <a:rPr lang="en-US" smtClean="0"/>
              <a:t>3/27/2018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6C1071D-513B-4AB4-B49F-FC04C9FD4BA6}" type="slidenum">
              <a:rPr lang="en-US" smtClean="0"/>
              <a:t>‹#›</a:t>
            </a:fld>
            <a:endParaRPr lang="en-US"/>
          </a:p>
        </p:txBody>
      </p:sp>
    </p:spTree>
    <p:extLst>
      <p:ext uri="{BB962C8B-B14F-4D97-AF65-F5344CB8AC3E}">
        <p14:creationId xmlns:p14="http://schemas.microsoft.com/office/powerpoint/2010/main" val="113223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9601" y="467160"/>
            <a:ext cx="10392228" cy="1158240"/>
          </a:xfrm>
        </p:spPr>
        <p:txBody>
          <a:bodyPr anchor="ctr" anchorCtr="0"/>
          <a:lstStyle>
            <a:lvl1pPr>
              <a:defRPr sz="6400" b="0" i="0" baseline="0">
                <a:solidFill>
                  <a:schemeClr val="bg1"/>
                </a:solidFill>
                <a:effectLst>
                  <a:outerShdw blurRad="38100" dist="38100" dir="2700000" algn="tl">
                    <a:srgbClr val="000000">
                      <a:alpha val="43137"/>
                    </a:srgbClr>
                  </a:outerShdw>
                </a:effectLst>
                <a:latin typeface="+mj-lt"/>
                <a:ea typeface="Intel Clear" panose="020B0604020203020204" pitchFamily="34" charset="0"/>
                <a:cs typeface="Intel Clear" panose="020B0604020203020204" pitchFamily="34" charset="0"/>
              </a:defRPr>
            </a:lvl1pPr>
          </a:lstStyle>
          <a:p>
            <a:r>
              <a:rPr lang="en-US" dirty="0"/>
              <a:t>48pt Intel Clear pro Headline</a:t>
            </a:r>
          </a:p>
        </p:txBody>
      </p:sp>
    </p:spTree>
    <p:extLst>
      <p:ext uri="{BB962C8B-B14F-4D97-AF65-F5344CB8AC3E}">
        <p14:creationId xmlns:p14="http://schemas.microsoft.com/office/powerpoint/2010/main" val="318006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43336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pic>
        <p:nvPicPr>
          <p:cNvPr id="11" name="Picture 2" descr="\\.psf\Home\Desktop\Intel.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986556" y="6440793"/>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42"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5" y="1604441"/>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accent3">
                    <a:lumMod val="60000"/>
                    <a:lumOff val="40000"/>
                  </a:schemeClr>
                </a:solidFill>
                <a:latin typeface="+mn-lt"/>
                <a:cs typeface="Intel Clear"/>
              </a:defRPr>
            </a:lvl1pPr>
          </a:lstStyle>
          <a:p>
            <a:pPr defTabSz="609507"/>
            <a:fld id="{EE2556C5-CE8C-6547-B838-EA80C61A4AF7}" type="slidenum">
              <a:rPr lang="en-US" smtClean="0">
                <a:solidFill>
                  <a:srgbClr val="009CDA">
                    <a:lumMod val="60000"/>
                    <a:lumOff val="40000"/>
                  </a:srgbClr>
                </a:solidFill>
              </a:rPr>
              <a:pPr defTabSz="609507"/>
              <a:t>‹#›</a:t>
            </a:fld>
            <a:endParaRPr lang="en-US" dirty="0">
              <a:solidFill>
                <a:srgbClr val="009CDA">
                  <a:lumMod val="60000"/>
                  <a:lumOff val="40000"/>
                </a:srgbClr>
              </a:solidFill>
            </a:endParaRPr>
          </a:p>
        </p:txBody>
      </p:sp>
    </p:spTree>
    <p:extLst>
      <p:ext uri="{BB962C8B-B14F-4D97-AF65-F5344CB8AC3E}">
        <p14:creationId xmlns:p14="http://schemas.microsoft.com/office/powerpoint/2010/main" val="5473551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hdr="0" dt="0"/>
  <p:txStyles>
    <p:titleStyle>
      <a:lvl1pPr algn="l" defTabSz="609507" rtl="0" eaLnBrk="1" latinLnBrk="0" hangingPunct="1">
        <a:lnSpc>
          <a:spcPct val="100000"/>
        </a:lnSpc>
        <a:spcBef>
          <a:spcPct val="0"/>
        </a:spcBef>
        <a:buNone/>
        <a:defRPr sz="5867" b="0" i="0" kern="1200" spc="0" baseline="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defRPr>
      </a:lvl1pPr>
    </p:titleStyle>
    <p:bodyStyle>
      <a:lvl1pPr marL="0" indent="0" algn="l" defTabSz="609507" rtl="0" eaLnBrk="1" latinLnBrk="0" hangingPunct="1">
        <a:spcBef>
          <a:spcPts val="1600"/>
        </a:spcBef>
        <a:spcAft>
          <a:spcPts val="0"/>
        </a:spcAft>
        <a:buFont typeface="Wingdings" panose="05000000000000000000" pitchFamily="2" charset="2"/>
        <a:buNone/>
        <a:defRPr sz="2400" b="0" kern="1200">
          <a:solidFill>
            <a:schemeClr val="bg1"/>
          </a:solidFill>
          <a:latin typeface="+mn-lt"/>
          <a:ea typeface="+mn-ea"/>
          <a:cs typeface="Intel Clear" panose="020B0604020203020204" pitchFamily="34" charset="0"/>
        </a:defRPr>
      </a:lvl1pPr>
      <a:lvl2pPr marL="300519" indent="-300519" algn="l" defTabSz="609507" rtl="0" eaLnBrk="1" latinLnBrk="0" hangingPunct="1">
        <a:spcBef>
          <a:spcPts val="1600"/>
        </a:spcBef>
        <a:buFont typeface="Wingdings" charset="2"/>
        <a:buChar char="§"/>
        <a:defRPr sz="2133" kern="1200" baseline="0">
          <a:solidFill>
            <a:schemeClr val="bg1"/>
          </a:solidFill>
          <a:latin typeface="+mn-lt"/>
          <a:ea typeface="+mn-ea"/>
          <a:cs typeface="Intel Clear" panose="020B0604020203020204" pitchFamily="34" charset="0"/>
        </a:defRPr>
      </a:lvl2pPr>
      <a:lvl3pPr marL="761888" indent="-304752" algn="l" defTabSz="609507" rtl="0" eaLnBrk="1" latinLnBrk="0" hangingPunct="1">
        <a:spcBef>
          <a:spcPts val="1067"/>
        </a:spcBef>
        <a:buFont typeface="Intel Clear" panose="020B0604020203020204" pitchFamily="34" charset="0"/>
        <a:buChar char="–"/>
        <a:defRPr sz="2133" kern="1200">
          <a:solidFill>
            <a:schemeClr val="bg1"/>
          </a:solidFill>
          <a:latin typeface="+mn-lt"/>
          <a:ea typeface="+mn-ea"/>
          <a:cs typeface="Intel Clear" panose="020B0604020203020204" pitchFamily="34" charset="0"/>
        </a:defRPr>
      </a:lvl3pPr>
      <a:lvl4pPr marL="1293092" indent="-304752" algn="l" defTabSz="609507" rtl="0" eaLnBrk="1" latinLnBrk="0" hangingPunct="1">
        <a:spcBef>
          <a:spcPct val="20000"/>
        </a:spcBef>
        <a:buFont typeface="Arial"/>
        <a:buChar char="–"/>
        <a:defRPr sz="1867" kern="1200">
          <a:solidFill>
            <a:schemeClr val="bg1"/>
          </a:solidFill>
          <a:latin typeface="+mn-lt"/>
          <a:ea typeface="+mn-ea"/>
          <a:cs typeface="Intel Clear" panose="020B0604020203020204" pitchFamily="34" charset="0"/>
        </a:defRPr>
      </a:lvl4pPr>
      <a:lvl5pPr marL="1758687" indent="-304752" algn="l" defTabSz="609507" rtl="0" eaLnBrk="1" latinLnBrk="0" hangingPunct="1">
        <a:spcBef>
          <a:spcPct val="20000"/>
        </a:spcBef>
        <a:buFont typeface="Intel Clear" panose="020B0604020203020204" pitchFamily="34" charset="0"/>
        <a:buChar char="–"/>
        <a:defRPr sz="1867" kern="1200">
          <a:solidFill>
            <a:schemeClr val="bg1"/>
          </a:solidFill>
          <a:latin typeface="+mn-lt"/>
          <a:ea typeface="+mn-ea"/>
          <a:cs typeface="Intel Clear" panose="020B0604020203020204" pitchFamily="34" charset="0"/>
        </a:defRPr>
      </a:lvl5pPr>
      <a:lvl6pPr marL="3352296" indent="-304752" algn="l" defTabSz="609507" rtl="0" eaLnBrk="1" latinLnBrk="0" hangingPunct="1">
        <a:spcBef>
          <a:spcPct val="20000"/>
        </a:spcBef>
        <a:buFont typeface="Arial"/>
        <a:buChar char="•"/>
        <a:defRPr sz="2667" kern="1200">
          <a:solidFill>
            <a:schemeClr val="tx1"/>
          </a:solidFill>
          <a:latin typeface="+mn-lt"/>
          <a:ea typeface="+mn-ea"/>
          <a:cs typeface="+mn-cs"/>
        </a:defRPr>
      </a:lvl6pPr>
      <a:lvl7pPr marL="3961808" indent="-304752" algn="l" defTabSz="609507" rtl="0" eaLnBrk="1" latinLnBrk="0" hangingPunct="1">
        <a:spcBef>
          <a:spcPct val="20000"/>
        </a:spcBef>
        <a:buFont typeface="Arial"/>
        <a:buChar char="•"/>
        <a:defRPr sz="2667" kern="1200">
          <a:solidFill>
            <a:schemeClr val="tx1"/>
          </a:solidFill>
          <a:latin typeface="+mn-lt"/>
          <a:ea typeface="+mn-ea"/>
          <a:cs typeface="+mn-cs"/>
        </a:defRPr>
      </a:lvl7pPr>
      <a:lvl8pPr marL="4571316" indent="-304752" algn="l" defTabSz="609507" rtl="0" eaLnBrk="1" latinLnBrk="0" hangingPunct="1">
        <a:spcBef>
          <a:spcPct val="20000"/>
        </a:spcBef>
        <a:buFont typeface="Arial"/>
        <a:buChar char="•"/>
        <a:defRPr sz="2667" kern="1200">
          <a:solidFill>
            <a:schemeClr val="tx1"/>
          </a:solidFill>
          <a:latin typeface="+mn-lt"/>
          <a:ea typeface="+mn-ea"/>
          <a:cs typeface="+mn-cs"/>
        </a:defRPr>
      </a:lvl8pPr>
      <a:lvl9pPr marL="5180824" indent="-304752" algn="l" defTabSz="609507"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07" rtl="0" eaLnBrk="1" latinLnBrk="0" hangingPunct="1">
        <a:defRPr sz="2400" kern="1200">
          <a:solidFill>
            <a:schemeClr val="tx1"/>
          </a:solidFill>
          <a:latin typeface="+mn-lt"/>
          <a:ea typeface="+mn-ea"/>
          <a:cs typeface="+mn-cs"/>
        </a:defRPr>
      </a:lvl1pPr>
      <a:lvl2pPr marL="609507" algn="l" defTabSz="609507" rtl="0" eaLnBrk="1" latinLnBrk="0" hangingPunct="1">
        <a:defRPr sz="2400" kern="1200">
          <a:solidFill>
            <a:schemeClr val="tx1"/>
          </a:solidFill>
          <a:latin typeface="+mn-lt"/>
          <a:ea typeface="+mn-ea"/>
          <a:cs typeface="+mn-cs"/>
        </a:defRPr>
      </a:lvl2pPr>
      <a:lvl3pPr marL="1219020" algn="l" defTabSz="609507" rtl="0" eaLnBrk="1" latinLnBrk="0" hangingPunct="1">
        <a:defRPr sz="2400" kern="1200">
          <a:solidFill>
            <a:schemeClr val="tx1"/>
          </a:solidFill>
          <a:latin typeface="+mn-lt"/>
          <a:ea typeface="+mn-ea"/>
          <a:cs typeface="+mn-cs"/>
        </a:defRPr>
      </a:lvl3pPr>
      <a:lvl4pPr marL="1828528" algn="l" defTabSz="609507" rtl="0" eaLnBrk="1" latinLnBrk="0" hangingPunct="1">
        <a:defRPr sz="2400" kern="1200">
          <a:solidFill>
            <a:schemeClr val="tx1"/>
          </a:solidFill>
          <a:latin typeface="+mn-lt"/>
          <a:ea typeface="+mn-ea"/>
          <a:cs typeface="+mn-cs"/>
        </a:defRPr>
      </a:lvl4pPr>
      <a:lvl5pPr marL="2438038" algn="l" defTabSz="609507" rtl="0" eaLnBrk="1" latinLnBrk="0" hangingPunct="1">
        <a:defRPr sz="2400" kern="1200">
          <a:solidFill>
            <a:schemeClr val="tx1"/>
          </a:solidFill>
          <a:latin typeface="+mn-lt"/>
          <a:ea typeface="+mn-ea"/>
          <a:cs typeface="+mn-cs"/>
        </a:defRPr>
      </a:lvl5pPr>
      <a:lvl6pPr marL="3047544" algn="l" defTabSz="609507" rtl="0" eaLnBrk="1" latinLnBrk="0" hangingPunct="1">
        <a:defRPr sz="2400" kern="1200">
          <a:solidFill>
            <a:schemeClr val="tx1"/>
          </a:solidFill>
          <a:latin typeface="+mn-lt"/>
          <a:ea typeface="+mn-ea"/>
          <a:cs typeface="+mn-cs"/>
        </a:defRPr>
      </a:lvl6pPr>
      <a:lvl7pPr marL="3657051" algn="l" defTabSz="609507" rtl="0" eaLnBrk="1" latinLnBrk="0" hangingPunct="1">
        <a:defRPr sz="2400" kern="1200">
          <a:solidFill>
            <a:schemeClr val="tx1"/>
          </a:solidFill>
          <a:latin typeface="+mn-lt"/>
          <a:ea typeface="+mn-ea"/>
          <a:cs typeface="+mn-cs"/>
        </a:defRPr>
      </a:lvl7pPr>
      <a:lvl8pPr marL="4266560" algn="l" defTabSz="609507" rtl="0" eaLnBrk="1" latinLnBrk="0" hangingPunct="1">
        <a:defRPr sz="2400" kern="1200">
          <a:solidFill>
            <a:schemeClr val="tx1"/>
          </a:solidFill>
          <a:latin typeface="+mn-lt"/>
          <a:ea typeface="+mn-ea"/>
          <a:cs typeface="+mn-cs"/>
        </a:defRPr>
      </a:lvl8pPr>
      <a:lvl9pPr marL="4876069" algn="l" defTabSz="60950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61081823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wikiwand.com/en/Safety-critical" TargetMode="External"/><Relationship Id="rId13" Type="http://schemas.openxmlformats.org/officeDocument/2006/relationships/hyperlink" Target="https://www.wikiwand.com/en/Trader_(finance)" TargetMode="External"/><Relationship Id="rId18" Type="http://schemas.openxmlformats.org/officeDocument/2006/relationships/hyperlink" Target="https://www.wikiwand.com/en/Data_Distribution_Service#citenote2" TargetMode="External"/><Relationship Id="rId3" Type="http://schemas.openxmlformats.org/officeDocument/2006/relationships/hyperlink" Target="https://www.wikiwand.com/en/Object_Management_Group" TargetMode="External"/><Relationship Id="rId21" Type="http://schemas.openxmlformats.org/officeDocument/2006/relationships/hyperlink" Target="https://www.wikiwand.com/en/Data_Distribution_Service#citenote3" TargetMode="External"/><Relationship Id="rId7" Type="http://schemas.openxmlformats.org/officeDocument/2006/relationships/hyperlink" Target="https://www.wikiwand.com/en/Real-time_computing" TargetMode="External"/><Relationship Id="rId12" Type="http://schemas.openxmlformats.org/officeDocument/2006/relationships/hyperlink" Target="https://www.wikiwand.com/en/Publish%E2%80%93subscribe_pattern" TargetMode="External"/><Relationship Id="rId17" Type="http://schemas.openxmlformats.org/officeDocument/2006/relationships/hyperlink" Target="https://www.wikiwand.com/en/Data_Distribution_Service#citenote1" TargetMode="External"/><Relationship Id="rId2" Type="http://schemas.openxmlformats.org/officeDocument/2006/relationships/notesSlide" Target="../notesSlides/notesSlide9.xml"/><Relationship Id="rId16" Type="http://schemas.openxmlformats.org/officeDocument/2006/relationships/hyperlink" Target="https://www.wikiwand.com/en/Big_data" TargetMode="External"/><Relationship Id="rId20" Type="http://schemas.openxmlformats.org/officeDocument/2006/relationships/hyperlink" Target="https://www.wikiwand.com/en/Internet_of_things" TargetMode="External"/><Relationship Id="rId1" Type="http://schemas.openxmlformats.org/officeDocument/2006/relationships/slideLayout" Target="../slideLayouts/slideLayout6.xml"/><Relationship Id="rId6" Type="http://schemas.openxmlformats.org/officeDocument/2006/relationships/hyperlink" Target="https://www.wikiwand.com/en/Scalability" TargetMode="External"/><Relationship Id="rId11" Type="http://schemas.openxmlformats.org/officeDocument/2006/relationships/hyperlink" Target="https://www.wikiwand.com/en/Data_exchange" TargetMode="External"/><Relationship Id="rId5" Type="http://schemas.openxmlformats.org/officeDocument/2006/relationships/hyperlink" Target="https://www.wikiwand.com/en/Middleware" TargetMode="External"/><Relationship Id="rId15" Type="http://schemas.openxmlformats.org/officeDocument/2006/relationships/hyperlink" Target="https://www.wikiwand.com/en/Smart_grid" TargetMode="External"/><Relationship Id="rId10" Type="http://schemas.openxmlformats.org/officeDocument/2006/relationships/hyperlink" Target="https://www.wikiwand.com/en/Interoperable" TargetMode="External"/><Relationship Id="rId19" Type="http://schemas.openxmlformats.org/officeDocument/2006/relationships/hyperlink" Target="https://www.wikiwand.com/en/Software-defined_radio" TargetMode="External"/><Relationship Id="rId4" Type="http://schemas.openxmlformats.org/officeDocument/2006/relationships/hyperlink" Target="https://www.wikiwand.com/en/Machine-to-machine" TargetMode="External"/><Relationship Id="rId9" Type="http://schemas.openxmlformats.org/officeDocument/2006/relationships/hyperlink" Target="https://www.wikiwand.com/en/Many-task_computing" TargetMode="External"/><Relationship Id="rId14" Type="http://schemas.openxmlformats.org/officeDocument/2006/relationships/hyperlink" Target="https://www.wikiwand.com/en/Air-traffic_contro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opcfoundation.org/"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intel.com/" TargetMode="Externa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Protocols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380616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Data</a:t>
            </a:r>
            <a:r>
              <a:rPr lang="en-US" dirty="0"/>
              <a:t> Distribution </a:t>
            </a:r>
            <a:r>
              <a:rPr lang="en-US" dirty="0" smtClean="0"/>
              <a:t>Service (DDS)</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10</a:t>
            </a:fld>
            <a:endParaRPr lang="en-US" dirty="0">
              <a:solidFill>
                <a:prstClr val="white"/>
              </a:solidFill>
            </a:endParaRPr>
          </a:p>
        </p:txBody>
      </p:sp>
      <p:sp>
        <p:nvSpPr>
          <p:cNvPr id="5" name="Content Placeholder 4"/>
          <p:cNvSpPr>
            <a:spLocks noGrp="1"/>
          </p:cNvSpPr>
          <p:nvPr>
            <p:ph sz="quarter" idx="15"/>
          </p:nvPr>
        </p:nvSpPr>
        <p:spPr>
          <a:xfrm>
            <a:off x="471951" y="1233488"/>
            <a:ext cx="5060748" cy="4649787"/>
          </a:xfrm>
        </p:spPr>
        <p:txBody>
          <a:bodyPr/>
          <a:lstStyle/>
          <a:p>
            <a:r>
              <a:rPr lang="en-US" sz="1800" dirty="0"/>
              <a:t>The </a:t>
            </a:r>
            <a:r>
              <a:rPr lang="en-US" sz="1800" b="1" dirty="0"/>
              <a:t>Data Distribution Service</a:t>
            </a:r>
            <a:r>
              <a:rPr lang="en-US" sz="1800" dirty="0"/>
              <a:t> for real-time systems (</a:t>
            </a:r>
            <a:r>
              <a:rPr lang="en-US" sz="1800" b="1" dirty="0"/>
              <a:t>DDS</a:t>
            </a:r>
            <a:r>
              <a:rPr lang="en-US" sz="1800" dirty="0"/>
              <a:t>) is an </a:t>
            </a:r>
            <a:r>
              <a:rPr lang="en-US" sz="1800" dirty="0">
                <a:hlinkClick r:id="rId3"/>
              </a:rPr>
              <a:t>Object Management Group</a:t>
            </a:r>
            <a:r>
              <a:rPr lang="en-US" sz="1800" dirty="0"/>
              <a:t> (OMG) </a:t>
            </a:r>
            <a:r>
              <a:rPr lang="en-US" sz="1800" dirty="0">
                <a:hlinkClick r:id="rId4" tooltip="Machine-to-machine"/>
              </a:rPr>
              <a:t>machine-to-machine</a:t>
            </a:r>
            <a:r>
              <a:rPr lang="en-US" sz="1800" dirty="0"/>
              <a:t>(sometimes called </a:t>
            </a:r>
            <a:r>
              <a:rPr lang="en-US" sz="1800" dirty="0">
                <a:hlinkClick r:id="rId5"/>
              </a:rPr>
              <a:t>middleware</a:t>
            </a:r>
            <a:r>
              <a:rPr lang="en-US" sz="1800" dirty="0"/>
              <a:t>) standard that aims to enable </a:t>
            </a:r>
            <a:r>
              <a:rPr lang="en-US" sz="1800" dirty="0">
                <a:hlinkClick r:id="rId6"/>
              </a:rPr>
              <a:t>scalable</a:t>
            </a:r>
            <a:r>
              <a:rPr lang="en-US" sz="1800" dirty="0"/>
              <a:t>, </a:t>
            </a:r>
            <a:r>
              <a:rPr lang="en-US" sz="1800" dirty="0">
                <a:hlinkClick r:id="rId7" tooltip="Real-time computing"/>
              </a:rPr>
              <a:t>real-time</a:t>
            </a:r>
            <a:r>
              <a:rPr lang="en-US" sz="1800" dirty="0"/>
              <a:t>, </a:t>
            </a:r>
            <a:r>
              <a:rPr lang="en-US" sz="1800" dirty="0">
                <a:hlinkClick r:id="rId8"/>
              </a:rPr>
              <a:t>dependable</a:t>
            </a:r>
            <a:r>
              <a:rPr lang="en-US" sz="1800" dirty="0"/>
              <a:t>, </a:t>
            </a:r>
            <a:r>
              <a:rPr lang="en-US" sz="1800" dirty="0">
                <a:hlinkClick r:id="rId9"/>
              </a:rPr>
              <a:t>high-performance</a:t>
            </a:r>
            <a:r>
              <a:rPr lang="en-US" sz="1800" dirty="0"/>
              <a:t> and </a:t>
            </a:r>
            <a:r>
              <a:rPr lang="en-US" sz="1800" dirty="0">
                <a:hlinkClick r:id="rId10"/>
              </a:rPr>
              <a:t>interoperable</a:t>
            </a:r>
            <a:r>
              <a:rPr lang="en-US" sz="1800" dirty="0"/>
              <a:t> </a:t>
            </a:r>
            <a:r>
              <a:rPr lang="en-US" sz="1800" dirty="0">
                <a:hlinkClick r:id="rId11"/>
              </a:rPr>
              <a:t>data exchanges</a:t>
            </a:r>
            <a:r>
              <a:rPr lang="en-US" sz="1800" dirty="0"/>
              <a:t> using a </a:t>
            </a:r>
            <a:r>
              <a:rPr lang="en-US" sz="1800" dirty="0">
                <a:hlinkClick r:id="rId12"/>
              </a:rPr>
              <a:t>publish–subscribe pattern</a:t>
            </a:r>
            <a:r>
              <a:rPr lang="en-US" sz="1800" dirty="0"/>
              <a:t>. DDS addresses the needs of applications like </a:t>
            </a:r>
            <a:r>
              <a:rPr lang="en-US" sz="1800" dirty="0">
                <a:hlinkClick r:id="rId13"/>
              </a:rPr>
              <a:t>financial trading</a:t>
            </a:r>
            <a:r>
              <a:rPr lang="en-US" sz="1800" dirty="0"/>
              <a:t>, </a:t>
            </a:r>
            <a:r>
              <a:rPr lang="en-US" sz="1800" dirty="0">
                <a:hlinkClick r:id="rId14"/>
              </a:rPr>
              <a:t>air-traffic control</a:t>
            </a:r>
            <a:r>
              <a:rPr lang="en-US" sz="1800" dirty="0"/>
              <a:t>, </a:t>
            </a:r>
            <a:r>
              <a:rPr lang="en-US" sz="1800" dirty="0">
                <a:hlinkClick r:id="rId15"/>
              </a:rPr>
              <a:t>smart grid</a:t>
            </a:r>
            <a:r>
              <a:rPr lang="en-US" sz="1800" dirty="0"/>
              <a:t> management, and other </a:t>
            </a:r>
            <a:r>
              <a:rPr lang="en-US" sz="1800" dirty="0">
                <a:hlinkClick r:id="rId16"/>
              </a:rPr>
              <a:t>big data</a:t>
            </a:r>
            <a:r>
              <a:rPr lang="en-US" sz="1800" dirty="0"/>
              <a:t> applications. The standard is used in applications such as smartphone operating systems,</a:t>
            </a:r>
            <a:r>
              <a:rPr lang="en-US" sz="1800" baseline="30000" dirty="0">
                <a:hlinkClick r:id="rId17"/>
              </a:rPr>
              <a:t>[1]</a:t>
            </a:r>
            <a:r>
              <a:rPr lang="en-US" sz="1800" dirty="0"/>
              <a:t> transportation systems and vehicles,</a:t>
            </a:r>
            <a:r>
              <a:rPr lang="en-US" sz="1800" baseline="30000" dirty="0">
                <a:hlinkClick r:id="rId18"/>
              </a:rPr>
              <a:t>[2]</a:t>
            </a:r>
            <a:r>
              <a:rPr lang="en-US" sz="1800" dirty="0"/>
              <a:t> </a:t>
            </a:r>
            <a:r>
              <a:rPr lang="en-US" sz="1800" dirty="0">
                <a:hlinkClick r:id="rId19"/>
              </a:rPr>
              <a:t>software-defined radio</a:t>
            </a:r>
            <a:r>
              <a:rPr lang="en-US" sz="1800" dirty="0"/>
              <a:t>, and by healthcare providers. DDS was promoted for use in the </a:t>
            </a:r>
            <a:r>
              <a:rPr lang="en-US" sz="1800" dirty="0">
                <a:hlinkClick r:id="rId20"/>
              </a:rPr>
              <a:t>Internet of things</a:t>
            </a:r>
            <a:r>
              <a:rPr lang="en-US" sz="1800" dirty="0"/>
              <a:t>.</a:t>
            </a:r>
            <a:r>
              <a:rPr lang="en-US" sz="1800" baseline="30000" dirty="0">
                <a:hlinkClick r:id="rId21"/>
              </a:rPr>
              <a:t>[3]</a:t>
            </a:r>
            <a:endParaRPr lang="en-US" sz="1800" dirty="0"/>
          </a:p>
          <a:p>
            <a:endParaRPr lang="en-US" sz="1800" dirty="0"/>
          </a:p>
        </p:txBody>
      </p:sp>
      <p:sp>
        <p:nvSpPr>
          <p:cNvPr id="7" name="Cloud Callout 6"/>
          <p:cNvSpPr/>
          <p:nvPr/>
        </p:nvSpPr>
        <p:spPr>
          <a:xfrm>
            <a:off x="6246472" y="1619604"/>
            <a:ext cx="4671070" cy="3657600"/>
          </a:xfrm>
          <a:prstGeom prst="cloud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mtClean="0"/>
          </a:p>
        </p:txBody>
      </p:sp>
      <p:sp>
        <p:nvSpPr>
          <p:cNvPr id="8" name="Rounded Rectangle 7"/>
          <p:cNvSpPr/>
          <p:nvPr/>
        </p:nvSpPr>
        <p:spPr>
          <a:xfrm>
            <a:off x="8913472" y="3338267"/>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D</a:t>
            </a:r>
          </a:p>
        </p:txBody>
      </p:sp>
      <p:sp>
        <p:nvSpPr>
          <p:cNvPr id="9" name="Rounded Rectangle 8"/>
          <p:cNvSpPr/>
          <p:nvPr/>
        </p:nvSpPr>
        <p:spPr>
          <a:xfrm>
            <a:off x="8913472" y="1943696"/>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B</a:t>
            </a:r>
          </a:p>
        </p:txBody>
      </p:sp>
      <p:sp>
        <p:nvSpPr>
          <p:cNvPr id="10" name="Rounded Rectangle 9"/>
          <p:cNvSpPr/>
          <p:nvPr/>
        </p:nvSpPr>
        <p:spPr>
          <a:xfrm>
            <a:off x="7271795" y="3706695"/>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C</a:t>
            </a:r>
          </a:p>
        </p:txBody>
      </p:sp>
      <p:sp>
        <p:nvSpPr>
          <p:cNvPr id="11" name="Rounded Rectangle 10"/>
          <p:cNvSpPr/>
          <p:nvPr/>
        </p:nvSpPr>
        <p:spPr>
          <a:xfrm>
            <a:off x="6978570" y="2473418"/>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A</a:t>
            </a:r>
          </a:p>
        </p:txBody>
      </p:sp>
      <p:sp>
        <p:nvSpPr>
          <p:cNvPr id="12" name="Oval 11"/>
          <p:cNvSpPr/>
          <p:nvPr/>
        </p:nvSpPr>
        <p:spPr>
          <a:xfrm>
            <a:off x="10163538" y="514420"/>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3" name="Oval 12"/>
          <p:cNvSpPr/>
          <p:nvPr/>
        </p:nvSpPr>
        <p:spPr>
          <a:xfrm>
            <a:off x="10510370" y="4509316"/>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4" name="Oval 13"/>
          <p:cNvSpPr/>
          <p:nvPr/>
        </p:nvSpPr>
        <p:spPr>
          <a:xfrm>
            <a:off x="5782380" y="4819683"/>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5" name="Oval 14"/>
          <p:cNvSpPr/>
          <p:nvPr/>
        </p:nvSpPr>
        <p:spPr>
          <a:xfrm>
            <a:off x="5488330" y="154371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6" name="Oval 15"/>
          <p:cNvSpPr/>
          <p:nvPr/>
        </p:nvSpPr>
        <p:spPr>
          <a:xfrm>
            <a:off x="7792656" y="428558"/>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7" name="Oval 16"/>
          <p:cNvSpPr/>
          <p:nvPr/>
        </p:nvSpPr>
        <p:spPr>
          <a:xfrm>
            <a:off x="5300724" y="370669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8" name="Oval 17"/>
          <p:cNvSpPr/>
          <p:nvPr/>
        </p:nvSpPr>
        <p:spPr>
          <a:xfrm>
            <a:off x="10545083" y="2940361"/>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cxnSp>
        <p:nvCxnSpPr>
          <p:cNvPr id="23" name="Straight Arrow Connector 22"/>
          <p:cNvCxnSpPr>
            <a:stCxn id="15" idx="4"/>
            <a:endCxn id="11" idx="1"/>
          </p:cNvCxnSpPr>
          <p:nvPr/>
        </p:nvCxnSpPr>
        <p:spPr>
          <a:xfrm>
            <a:off x="6217535" y="2573010"/>
            <a:ext cx="761035" cy="2798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V="1">
            <a:off x="6755619" y="4126501"/>
            <a:ext cx="529133" cy="338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a:stCxn id="14" idx="6"/>
          </p:cNvCxnSpPr>
          <p:nvPr/>
        </p:nvCxnSpPr>
        <p:spPr>
          <a:xfrm flipV="1">
            <a:off x="7240790" y="4473093"/>
            <a:ext cx="656038" cy="86123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16" idx="4"/>
            <a:endCxn id="9" idx="0"/>
          </p:cNvCxnSpPr>
          <p:nvPr/>
        </p:nvCxnSpPr>
        <p:spPr>
          <a:xfrm>
            <a:off x="8521861" y="1457853"/>
            <a:ext cx="1016644" cy="4858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a:stCxn id="18" idx="2"/>
            <a:endCxn id="8" idx="3"/>
          </p:cNvCxnSpPr>
          <p:nvPr/>
        </p:nvCxnSpPr>
        <p:spPr>
          <a:xfrm flipH="1">
            <a:off x="10163538" y="3455009"/>
            <a:ext cx="381545" cy="2627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13" idx="1"/>
          </p:cNvCxnSpPr>
          <p:nvPr/>
        </p:nvCxnSpPr>
        <p:spPr>
          <a:xfrm flipH="1" flipV="1">
            <a:off x="9538505" y="4097194"/>
            <a:ext cx="1185444" cy="5628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a:stCxn id="12" idx="4"/>
          </p:cNvCxnSpPr>
          <p:nvPr/>
        </p:nvCxnSpPr>
        <p:spPr>
          <a:xfrm flipH="1">
            <a:off x="10163538" y="1543715"/>
            <a:ext cx="729205" cy="785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7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Properties</a:t>
            </a:r>
            <a:r>
              <a:rPr lang="en-US" dirty="0" smtClean="0"/>
              <a:t> of DDS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11</a:t>
            </a:fld>
            <a:endParaRPr lang="en-US" dirty="0">
              <a:solidFill>
                <a:prstClr val="white"/>
              </a:solidFill>
            </a:endParaRPr>
          </a:p>
        </p:txBody>
      </p:sp>
      <p:pic>
        <p:nvPicPr>
          <p:cNvPr id="8" name="Content Placeholder 7"/>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861254" y="1216281"/>
            <a:ext cx="7858798" cy="4721532"/>
          </a:xfrm>
        </p:spPr>
      </p:pic>
      <p:sp>
        <p:nvSpPr>
          <p:cNvPr id="6" name="AutoShape 2" descr="Figure 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ure 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1951" y="1325834"/>
            <a:ext cx="3139350" cy="3108543"/>
          </a:xfrm>
          <a:prstGeom prst="rect">
            <a:avLst/>
          </a:prstGeom>
          <a:noFill/>
        </p:spPr>
        <p:txBody>
          <a:bodyPr wrap="square" rtlCol="0">
            <a:spAutoFit/>
          </a:bodyPr>
          <a:lstStyle/>
          <a:p>
            <a:pPr fontAlgn="base"/>
            <a:r>
              <a:rPr lang="en-US" sz="2800" b="1" dirty="0"/>
              <a:t>Quality of </a:t>
            </a:r>
            <a:r>
              <a:rPr lang="en-US" sz="2800" b="1" dirty="0" smtClean="0"/>
              <a:t>Service</a:t>
            </a:r>
          </a:p>
          <a:p>
            <a:pPr fontAlgn="base"/>
            <a:endParaRPr lang="en-US" sz="2800" b="1" dirty="0" smtClean="0"/>
          </a:p>
          <a:p>
            <a:pPr fontAlgn="base"/>
            <a:r>
              <a:rPr lang="en-US" sz="2800" b="1" dirty="0"/>
              <a:t>Dynamic </a:t>
            </a:r>
            <a:r>
              <a:rPr lang="en-US" sz="2800" b="1" dirty="0" smtClean="0"/>
              <a:t>Discovery</a:t>
            </a:r>
          </a:p>
          <a:p>
            <a:pPr fontAlgn="base"/>
            <a:endParaRPr lang="en-US" sz="2800" b="1" dirty="0" smtClean="0"/>
          </a:p>
          <a:p>
            <a:pPr fontAlgn="base"/>
            <a:r>
              <a:rPr lang="en-US" sz="2800" b="1" dirty="0" smtClean="0"/>
              <a:t>Scalable Architecture</a:t>
            </a:r>
            <a:endParaRPr lang="en-US" sz="2800" b="1" dirty="0"/>
          </a:p>
        </p:txBody>
      </p:sp>
    </p:spTree>
    <p:extLst>
      <p:ext uri="{BB962C8B-B14F-4D97-AF65-F5344CB8AC3E}">
        <p14:creationId xmlns:p14="http://schemas.microsoft.com/office/powerpoint/2010/main" val="24530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DDS</a:t>
            </a:r>
            <a:r>
              <a:rPr lang="en-US" dirty="0" smtClean="0"/>
              <a:t>: Functional Summary</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12</a:t>
            </a:fld>
            <a:endParaRPr lang="en-US" dirty="0">
              <a:solidFill>
                <a:prstClr val="white"/>
              </a:solidFill>
            </a:endParaRPr>
          </a:p>
        </p:txBody>
      </p:sp>
      <p:sp>
        <p:nvSpPr>
          <p:cNvPr id="9" name="Content Placeholder 8"/>
          <p:cNvSpPr>
            <a:spLocks noGrp="1"/>
          </p:cNvSpPr>
          <p:nvPr>
            <p:ph sz="quarter" idx="15"/>
          </p:nvPr>
        </p:nvSpPr>
        <p:spPr>
          <a:xfrm>
            <a:off x="471951" y="1198728"/>
            <a:ext cx="5122025" cy="4649787"/>
          </a:xfrm>
        </p:spPr>
        <p:txBody>
          <a:bodyPr/>
          <a:lstStyle/>
          <a:p>
            <a:r>
              <a:rPr lang="en-US" sz="1800" dirty="0" smtClean="0"/>
              <a:t>DDS </a:t>
            </a:r>
            <a:r>
              <a:rPr lang="en-US" sz="1800" dirty="0"/>
              <a:t>has been applied in multiple verticals to realize higher domain-specific </a:t>
            </a:r>
            <a:r>
              <a:rPr lang="en-US" sz="1800" dirty="0" err="1" smtClean="0"/>
              <a:t>interoperablity</a:t>
            </a:r>
            <a:r>
              <a:rPr lang="en-US" sz="1800" dirty="0"/>
              <a:t/>
            </a:r>
            <a:br>
              <a:rPr lang="en-US" sz="1800" dirty="0"/>
            </a:br>
            <a:endParaRPr lang="en-US" sz="1800" dirty="0" smtClean="0"/>
          </a:p>
          <a:p>
            <a:r>
              <a:rPr lang="en-US" sz="1400" dirty="0" smtClean="0"/>
              <a:t>open </a:t>
            </a:r>
            <a:r>
              <a:rPr lang="en-US" sz="1400" dirty="0"/>
              <a:t>architecture specifications. These include:</a:t>
            </a:r>
            <a:br>
              <a:rPr lang="en-US" sz="1400" dirty="0"/>
            </a:br>
            <a:r>
              <a:rPr lang="en-US" sz="1400" dirty="0"/>
              <a:t>• SGIP </a:t>
            </a:r>
            <a:r>
              <a:rPr lang="en-US" sz="1400" dirty="0" err="1"/>
              <a:t>OpenFMB</a:t>
            </a:r>
            <a:r>
              <a:rPr lang="en-US" sz="1400" dirty="0"/>
              <a:t> v1.0 (uses CIM extensions over DDS) - NAESB Standard</a:t>
            </a:r>
            <a:br>
              <a:rPr lang="en-US" sz="1400" dirty="0"/>
            </a:br>
            <a:r>
              <a:rPr lang="en-US" sz="1400" dirty="0"/>
              <a:t>• </a:t>
            </a:r>
            <a:r>
              <a:rPr lang="en-US" sz="1400" dirty="0" err="1"/>
              <a:t>MDPnP</a:t>
            </a:r>
            <a:r>
              <a:rPr lang="en-US" sz="1400" dirty="0"/>
              <a:t> </a:t>
            </a:r>
            <a:r>
              <a:rPr lang="en-US" sz="1400" dirty="0" err="1"/>
              <a:t>OpenICE</a:t>
            </a:r>
            <a:r>
              <a:rPr lang="en-US" sz="1400" dirty="0"/>
              <a:t> Integrated Clinical Environment for Medical Device</a:t>
            </a:r>
            <a:br>
              <a:rPr lang="en-US" sz="1400" dirty="0"/>
            </a:br>
            <a:r>
              <a:rPr lang="en-US" sz="1400" dirty="0"/>
              <a:t>Interoperability</a:t>
            </a:r>
            <a:br>
              <a:rPr lang="en-US" sz="1400" dirty="0"/>
            </a:br>
            <a:r>
              <a:rPr lang="en-US" sz="1400" dirty="0"/>
              <a:t>• ROS: Robot Operating System (Open Source)</a:t>
            </a:r>
            <a:br>
              <a:rPr lang="en-US" sz="1400" dirty="0"/>
            </a:br>
            <a:r>
              <a:rPr lang="en-US" sz="1400" dirty="0"/>
              <a:t>• EUROCAE ED-133 flight data exchange between air traffic control centers</a:t>
            </a:r>
            <a:br>
              <a:rPr lang="en-US" sz="1400" dirty="0"/>
            </a:br>
            <a:r>
              <a:rPr lang="en-US" sz="1400" dirty="0"/>
              <a:t>• Generic Vehicle Architecture (GVA)</a:t>
            </a:r>
            <a:br>
              <a:rPr lang="en-US" sz="1400" dirty="0"/>
            </a:br>
            <a:r>
              <a:rPr lang="en-US" sz="1400" dirty="0"/>
              <a:t>• Future Airborne Capability Environment (FACE)</a:t>
            </a:r>
            <a:br>
              <a:rPr lang="en-US" sz="1400" dirty="0"/>
            </a:br>
            <a:r>
              <a:rPr lang="en-US" sz="1400" dirty="0"/>
              <a:t>• Open Mission Systems (OMS)</a:t>
            </a:r>
            <a:br>
              <a:rPr lang="en-US" sz="1400" dirty="0"/>
            </a:br>
            <a:r>
              <a:rPr lang="en-US" sz="1400" dirty="0"/>
              <a:t>• Open Architecture Radar Interface Standard (OARIS)</a:t>
            </a:r>
            <a:br>
              <a:rPr lang="en-US" sz="1400" dirty="0"/>
            </a:br>
            <a:r>
              <a:rPr lang="en-US" sz="1400" dirty="0"/>
              <a:t>• Unmanned Aircraft Systems Control Segment (UCS)</a:t>
            </a:r>
            <a:br>
              <a:rPr lang="en-US" sz="1400" dirty="0"/>
            </a:br>
            <a:r>
              <a:rPr lang="en-US" sz="1400" dirty="0"/>
              <a:t>• Joint Architecture for Unmanned Systems (JAUS) over DDS</a:t>
            </a:r>
            <a:br>
              <a:rPr lang="en-US" sz="1400" dirty="0"/>
            </a:br>
            <a:r>
              <a:rPr lang="en-US" sz="1400" dirty="0"/>
              <a:t>• Layered Simulation Architecture</a:t>
            </a:r>
            <a:br>
              <a:rPr lang="en-US" sz="1400" dirty="0"/>
            </a:br>
            <a:r>
              <a:rPr lang="en-US" sz="1400" dirty="0"/>
              <a:t>• Navy Open </a:t>
            </a:r>
            <a:r>
              <a:rPr lang="en-US" sz="1400" dirty="0" smtClean="0"/>
              <a:t>Architecture</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2466808547"/>
              </p:ext>
            </p:extLst>
          </p:nvPr>
        </p:nvGraphicFramePr>
        <p:xfrm>
          <a:off x="5880282" y="403985"/>
          <a:ext cx="6088498" cy="5478516"/>
        </p:xfrm>
        <a:graphic>
          <a:graphicData uri="http://schemas.openxmlformats.org/drawingml/2006/table">
            <a:tbl>
              <a:tblPr firstRow="1" bandRow="1">
                <a:tableStyleId>{5C22544A-7EE6-4342-B048-85BDC9FD1C3A}</a:tableStyleId>
              </a:tblPr>
              <a:tblGrid>
                <a:gridCol w="4850582"/>
                <a:gridCol w="1237916"/>
              </a:tblGrid>
              <a:tr h="596571">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16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Military, Software Integration</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Web Services, OPC-UA</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bl>
          </a:graphicData>
        </a:graphic>
      </p:graphicFrame>
    </p:spTree>
    <p:extLst>
      <p:ext uri="{BB962C8B-B14F-4D97-AF65-F5344CB8AC3E}">
        <p14:creationId xmlns:p14="http://schemas.microsoft.com/office/powerpoint/2010/main" val="35451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What</a:t>
            </a:r>
            <a:r>
              <a:rPr lang="en-US" dirty="0" smtClean="0"/>
              <a:t> is OPC-UA?</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r>
              <a:rPr lang="en-US" sz="2000" dirty="0"/>
              <a:t>OPC UA is a protocol for industrial communication and has been standardized in the IEC 62541 series. At its core, OPC UA </a:t>
            </a:r>
            <a:r>
              <a:rPr lang="en-US" sz="2000" dirty="0" smtClean="0"/>
              <a:t>defines: </a:t>
            </a:r>
          </a:p>
          <a:p>
            <a:pPr marL="342900" indent="-342900">
              <a:buFont typeface="Arial" panose="020B0604020202020204" pitchFamily="34" charset="0"/>
              <a:buChar char="•"/>
            </a:pPr>
            <a:r>
              <a:rPr lang="en-US" sz="2000" b="1" dirty="0" smtClean="0"/>
              <a:t>an </a:t>
            </a:r>
            <a:r>
              <a:rPr lang="en-US" sz="2000" b="1" dirty="0"/>
              <a:t>asynchronous protocol </a:t>
            </a:r>
            <a:r>
              <a:rPr lang="en-US" sz="2000" dirty="0"/>
              <a:t>(built upon TCP, HTTP or SOAP) that defines the exchange of messages via sessions, (on top of) secure communication channels, (on top of) raw </a:t>
            </a:r>
            <a:r>
              <a:rPr lang="en-US" sz="2000" dirty="0" smtClean="0"/>
              <a:t>connections,</a:t>
            </a:r>
          </a:p>
          <a:p>
            <a:pPr marL="342900" indent="-342900">
              <a:buFont typeface="Arial" panose="020B0604020202020204" pitchFamily="34" charset="0"/>
              <a:buChar char="•"/>
            </a:pPr>
            <a:r>
              <a:rPr lang="en-US" sz="2000" b="1" dirty="0" smtClean="0"/>
              <a:t>a </a:t>
            </a:r>
            <a:r>
              <a:rPr lang="en-US" sz="2000" b="1" dirty="0"/>
              <a:t>type system </a:t>
            </a:r>
            <a:r>
              <a:rPr lang="en-US" sz="2000" dirty="0"/>
              <a:t>for protocol messages with a binary and XML-based encoding </a:t>
            </a:r>
            <a:r>
              <a:rPr lang="en-US" sz="2000" dirty="0" smtClean="0"/>
              <a:t>scheme,</a:t>
            </a:r>
          </a:p>
          <a:p>
            <a:pPr marL="342900" indent="-342900">
              <a:buFont typeface="Arial" panose="020B0604020202020204" pitchFamily="34" charset="0"/>
              <a:buChar char="•"/>
            </a:pPr>
            <a:r>
              <a:rPr lang="en-US" sz="2000" b="1" dirty="0" smtClean="0"/>
              <a:t>a </a:t>
            </a:r>
            <a:r>
              <a:rPr lang="en-US" sz="2000" b="1" dirty="0"/>
              <a:t>meta-model </a:t>
            </a:r>
            <a:r>
              <a:rPr lang="en-US" sz="2000" dirty="0"/>
              <a:t>for information modeling, that combines object-orientation with semantic triple-relations, and </a:t>
            </a:r>
          </a:p>
          <a:p>
            <a:pPr marL="342900" indent="-342900">
              <a:buFont typeface="Arial" panose="020B0604020202020204" pitchFamily="34" charset="0"/>
              <a:buChar char="•"/>
            </a:pPr>
            <a:r>
              <a:rPr lang="en-US" sz="2000" b="1" dirty="0" smtClean="0"/>
              <a:t>a </a:t>
            </a:r>
            <a:r>
              <a:rPr lang="en-US" sz="2000" b="1" dirty="0"/>
              <a:t>set of 37 standard services</a:t>
            </a:r>
            <a:r>
              <a:rPr lang="en-US" sz="2000" dirty="0"/>
              <a:t> to interact with server-side information models. The signature of each service is defined as a request and response message in the protocol type system. </a:t>
            </a:r>
            <a:endParaRPr lang="en-US" sz="2000" dirty="0" smtClean="0"/>
          </a:p>
          <a:p>
            <a:pPr marL="342900" indent="-342900">
              <a:buFont typeface="Arial" panose="020B0604020202020204" pitchFamily="34" charset="0"/>
              <a:buChar char="•"/>
            </a:pPr>
            <a:endParaRPr lang="en-US" sz="2000" dirty="0"/>
          </a:p>
          <a:p>
            <a:r>
              <a:rPr lang="en-US" sz="2000" dirty="0" smtClean="0"/>
              <a:t>The </a:t>
            </a:r>
            <a:r>
              <a:rPr lang="en-US" sz="2000" dirty="0"/>
              <a:t>standard itself can be purchased from IEC or downloaded for free on the website of the OPC Foundation at </a:t>
            </a:r>
            <a:r>
              <a:rPr lang="en-US" sz="2000" dirty="0">
                <a:hlinkClick r:id="rId2"/>
              </a:rPr>
              <a:t>https://opcfoundation.org</a:t>
            </a:r>
            <a:r>
              <a:rPr lang="en-US" sz="2000" dirty="0" smtClean="0">
                <a:hlinkClick r:id="rId2"/>
              </a:rPr>
              <a:t>/</a:t>
            </a:r>
            <a:r>
              <a:rPr lang="en-US" sz="2000" dirty="0" smtClean="0"/>
              <a:t>.</a:t>
            </a:r>
            <a:endParaRPr lang="en-US" sz="2000" dirty="0"/>
          </a:p>
        </p:txBody>
      </p:sp>
    </p:spTree>
    <p:extLst>
      <p:ext uri="{BB962C8B-B14F-4D97-AF65-F5344CB8AC3E}">
        <p14:creationId xmlns:p14="http://schemas.microsoft.com/office/powerpoint/2010/main" val="184773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Secure</a:t>
            </a:r>
            <a:r>
              <a:rPr lang="en-US" sz="4800" dirty="0"/>
              <a:t> client/server communications</a:t>
            </a:r>
          </a:p>
        </p:txBody>
      </p:sp>
      <p:sp>
        <p:nvSpPr>
          <p:cNvPr id="32" name="Text Placeholder 31"/>
          <p:cNvSpPr>
            <a:spLocks noGrp="1"/>
          </p:cNvSpPr>
          <p:nvPr>
            <p:ph type="body" sz="quarter" idx="13"/>
          </p:nvPr>
        </p:nvSpPr>
        <p:spPr/>
        <p:txBody>
          <a:bodyPr/>
          <a:lstStyle/>
          <a:p>
            <a:endParaRPr lang="en-US"/>
          </a:p>
        </p:txBody>
      </p:sp>
      <p:grpSp>
        <p:nvGrpSpPr>
          <p:cNvPr id="3" name="Group 2"/>
          <p:cNvGrpSpPr/>
          <p:nvPr/>
        </p:nvGrpSpPr>
        <p:grpSpPr>
          <a:xfrm>
            <a:off x="678350" y="2471977"/>
            <a:ext cx="7966055" cy="2750072"/>
            <a:chOff x="928148" y="1409413"/>
            <a:chExt cx="7617712" cy="2062554"/>
          </a:xfrm>
        </p:grpSpPr>
        <p:sp>
          <p:nvSpPr>
            <p:cNvPr id="12" name="Rectangle 11"/>
            <p:cNvSpPr/>
            <p:nvPr/>
          </p:nvSpPr>
          <p:spPr>
            <a:xfrm>
              <a:off x="928148" y="2646944"/>
              <a:ext cx="7617711" cy="825023"/>
            </a:xfrm>
            <a:prstGeom prst="rect">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defTabSz="609585"/>
              <a:r>
                <a:rPr lang="en-GB" sz="1867" dirty="0">
                  <a:solidFill>
                    <a:prstClr val="white"/>
                  </a:solidFill>
                </a:rPr>
                <a:t>TCP/IP</a:t>
              </a:r>
            </a:p>
          </p:txBody>
        </p:sp>
        <p:sp>
          <p:nvSpPr>
            <p:cNvPr id="2" name="Rectangle 1"/>
            <p:cNvSpPr/>
            <p:nvPr/>
          </p:nvSpPr>
          <p:spPr>
            <a:xfrm>
              <a:off x="928150" y="1409414"/>
              <a:ext cx="3176338"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XML</a:t>
              </a:r>
            </a:p>
          </p:txBody>
        </p:sp>
        <p:sp>
          <p:nvSpPr>
            <p:cNvPr id="6" name="Rectangle 5"/>
            <p:cNvSpPr/>
            <p:nvPr/>
          </p:nvSpPr>
          <p:spPr>
            <a:xfrm>
              <a:off x="4104488" y="1409413"/>
              <a:ext cx="4441372"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Binary</a:t>
              </a:r>
            </a:p>
          </p:txBody>
        </p:sp>
        <p:sp>
          <p:nvSpPr>
            <p:cNvPr id="7" name="Rectangle 6"/>
            <p:cNvSpPr/>
            <p:nvPr/>
          </p:nvSpPr>
          <p:spPr>
            <a:xfrm>
              <a:off x="928150"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err="1">
                  <a:solidFill>
                    <a:prstClr val="white"/>
                  </a:solidFill>
                </a:rPr>
                <a:t>WebServices</a:t>
              </a:r>
              <a:r>
                <a:rPr lang="en-GB" sz="1867" dirty="0">
                  <a:solidFill>
                    <a:prstClr val="white"/>
                  </a:solidFill>
                </a:rPr>
                <a:t> Secure Conversation</a:t>
              </a:r>
            </a:p>
          </p:txBody>
        </p:sp>
        <p:sp>
          <p:nvSpPr>
            <p:cNvPr id="8" name="Rectangle 7"/>
            <p:cNvSpPr/>
            <p:nvPr/>
          </p:nvSpPr>
          <p:spPr>
            <a:xfrm>
              <a:off x="4737005"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Secure Conversation</a:t>
              </a:r>
            </a:p>
          </p:txBody>
        </p:sp>
        <p:sp>
          <p:nvSpPr>
            <p:cNvPr id="9" name="Rectangle 8"/>
            <p:cNvSpPr/>
            <p:nvPr/>
          </p:nvSpPr>
          <p:spPr>
            <a:xfrm>
              <a:off x="928149" y="223443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SOAP</a:t>
              </a:r>
            </a:p>
          </p:txBody>
        </p:sp>
        <p:sp>
          <p:nvSpPr>
            <p:cNvPr id="10" name="Rectangle 9"/>
            <p:cNvSpPr/>
            <p:nvPr/>
          </p:nvSpPr>
          <p:spPr>
            <a:xfrm>
              <a:off x="5376397" y="2234435"/>
              <a:ext cx="3169463"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OPC TCP</a:t>
              </a:r>
            </a:p>
          </p:txBody>
        </p:sp>
        <p:sp>
          <p:nvSpPr>
            <p:cNvPr id="11" name="Rectangle 10"/>
            <p:cNvSpPr/>
            <p:nvPr/>
          </p:nvSpPr>
          <p:spPr>
            <a:xfrm>
              <a:off x="928149" y="264694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HTTPS</a:t>
              </a:r>
            </a:p>
          </p:txBody>
        </p:sp>
      </p:grpSp>
      <p:sp>
        <p:nvSpPr>
          <p:cNvPr id="14" name="Rectangle 13"/>
          <p:cNvSpPr/>
          <p:nvPr/>
        </p:nvSpPr>
        <p:spPr>
          <a:xfrm>
            <a:off x="376167" y="6444876"/>
            <a:ext cx="11355488" cy="307777"/>
          </a:xfrm>
          <a:prstGeom prst="rect">
            <a:avLst/>
          </a:prstGeom>
        </p:spPr>
        <p:txBody>
          <a:bodyPr wrap="square">
            <a:spAutoFit/>
          </a:bodyPr>
          <a:lstStyle/>
          <a:p>
            <a:pPr defTabSz="609585"/>
            <a:r>
              <a:rPr lang="en-GB" sz="1400" dirty="0">
                <a:solidFill>
                  <a:prstClr val="white"/>
                </a:solidFill>
              </a:rPr>
              <a:t>Protocol Stack diagram: GFDL-self/cc-by-sa3.0 </a:t>
            </a:r>
            <a:r>
              <a:rPr lang="en-US" sz="1400" dirty="0">
                <a:solidFill>
                  <a:prstClr val="white"/>
                </a:solidFill>
              </a:rPr>
              <a:t>https://de.wikipedia.org/wiki/Datei:Uaprotocols.png</a:t>
            </a:r>
          </a:p>
        </p:txBody>
      </p:sp>
      <p:sp>
        <p:nvSpPr>
          <p:cNvPr id="15" name="Up-Down Arrow 14"/>
          <p:cNvSpPr/>
          <p:nvPr/>
        </p:nvSpPr>
        <p:spPr>
          <a:xfrm>
            <a:off x="1456431"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6" name="Up-Down Arrow 15"/>
          <p:cNvSpPr/>
          <p:nvPr/>
        </p:nvSpPr>
        <p:spPr>
          <a:xfrm>
            <a:off x="4763637" y="1894994"/>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7" name="Up-Down Arrow 16"/>
          <p:cNvSpPr/>
          <p:nvPr/>
        </p:nvSpPr>
        <p:spPr>
          <a:xfrm>
            <a:off x="6850219"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8" name="TextBox 17"/>
          <p:cNvSpPr txBox="1"/>
          <p:nvPr/>
        </p:nvSpPr>
        <p:spPr>
          <a:xfrm>
            <a:off x="907525" y="1525331"/>
            <a:ext cx="1677545" cy="332460"/>
          </a:xfrm>
          <a:prstGeom prst="rect">
            <a:avLst/>
          </a:prstGeom>
          <a:noFill/>
        </p:spPr>
        <p:txBody>
          <a:bodyPr vert="horz" wrap="none" lIns="0" tIns="0" rIns="0" bIns="0" rtlCol="0">
            <a:noAutofit/>
          </a:bodyPr>
          <a:lstStyle/>
          <a:p>
            <a:pPr defTabSz="609585"/>
            <a:r>
              <a:rPr lang="en-GB" sz="1467" dirty="0">
                <a:solidFill>
                  <a:prstClr val="white"/>
                </a:solidFill>
              </a:rPr>
              <a:t>XML Web Services</a:t>
            </a:r>
            <a:endParaRPr lang="en-US" sz="1467" dirty="0">
              <a:solidFill>
                <a:prstClr val="white"/>
              </a:solidFill>
            </a:endParaRPr>
          </a:p>
        </p:txBody>
      </p:sp>
      <p:sp>
        <p:nvSpPr>
          <p:cNvPr id="19" name="TextBox 18"/>
          <p:cNvSpPr txBox="1"/>
          <p:nvPr/>
        </p:nvSpPr>
        <p:spPr>
          <a:xfrm>
            <a:off x="3859113" y="1525330"/>
            <a:ext cx="2368227" cy="332460"/>
          </a:xfrm>
          <a:prstGeom prst="rect">
            <a:avLst/>
          </a:prstGeom>
          <a:noFill/>
        </p:spPr>
        <p:txBody>
          <a:bodyPr vert="horz" wrap="none" lIns="0" tIns="0" rIns="0" bIns="0" rtlCol="0">
            <a:noAutofit/>
          </a:bodyPr>
          <a:lstStyle/>
          <a:p>
            <a:pPr defTabSz="609585"/>
            <a:r>
              <a:rPr lang="en-GB" sz="1467" dirty="0">
                <a:solidFill>
                  <a:prstClr val="white"/>
                </a:solidFill>
              </a:rPr>
              <a:t>SOAP/HTTPS with UA Binary</a:t>
            </a:r>
            <a:endParaRPr lang="en-US" sz="1467" dirty="0">
              <a:solidFill>
                <a:prstClr val="white"/>
              </a:solidFill>
            </a:endParaRPr>
          </a:p>
        </p:txBody>
      </p:sp>
      <p:sp>
        <p:nvSpPr>
          <p:cNvPr id="20" name="TextBox 19"/>
          <p:cNvSpPr txBox="1"/>
          <p:nvPr/>
        </p:nvSpPr>
        <p:spPr>
          <a:xfrm>
            <a:off x="6537753" y="1521703"/>
            <a:ext cx="1184113" cy="314980"/>
          </a:xfrm>
          <a:prstGeom prst="rect">
            <a:avLst/>
          </a:prstGeom>
          <a:noFill/>
        </p:spPr>
        <p:txBody>
          <a:bodyPr vert="horz" wrap="none" lIns="0" tIns="0" rIns="0" bIns="0" rtlCol="0">
            <a:noAutofit/>
          </a:bodyPr>
          <a:lstStyle/>
          <a:p>
            <a:pPr defTabSz="609585"/>
            <a:r>
              <a:rPr lang="en-GB" sz="1467" dirty="0">
                <a:solidFill>
                  <a:prstClr val="white"/>
                </a:solidFill>
              </a:rPr>
              <a:t>Native Binary</a:t>
            </a:r>
            <a:endParaRPr lang="en-US" sz="1467" dirty="0">
              <a:solidFill>
                <a:prstClr val="white"/>
              </a:solidFill>
            </a:endParaRPr>
          </a:p>
        </p:txBody>
      </p:sp>
      <p:sp>
        <p:nvSpPr>
          <p:cNvPr id="21" name="TextBox 20"/>
          <p:cNvSpPr txBox="1"/>
          <p:nvPr/>
        </p:nvSpPr>
        <p:spPr>
          <a:xfrm>
            <a:off x="9267499" y="2864503"/>
            <a:ext cx="1440255" cy="1041139"/>
          </a:xfrm>
          <a:prstGeom prst="rect">
            <a:avLst/>
          </a:prstGeom>
          <a:noFill/>
        </p:spPr>
        <p:txBody>
          <a:bodyPr vert="horz" wrap="none" lIns="0" tIns="0" rIns="0" bIns="0" rtlCol="0">
            <a:noAutofit/>
          </a:bodyPr>
          <a:lstStyle/>
          <a:p>
            <a:pPr marL="228594" indent="-228594" defTabSz="609585">
              <a:buFont typeface="Arial" panose="020B0604020202020204" pitchFamily="34" charset="0"/>
              <a:buChar char="•"/>
            </a:pPr>
            <a:r>
              <a:rPr lang="en-GB" sz="1467" dirty="0">
                <a:solidFill>
                  <a:prstClr val="white"/>
                </a:solidFill>
              </a:rPr>
              <a:t>Authentication</a:t>
            </a:r>
          </a:p>
          <a:p>
            <a:pPr marL="228594" indent="-228594" defTabSz="609585">
              <a:buFont typeface="Arial" panose="020B0604020202020204" pitchFamily="34" charset="0"/>
              <a:buChar char="•"/>
            </a:pPr>
            <a:r>
              <a:rPr lang="en-GB" sz="1467" dirty="0">
                <a:solidFill>
                  <a:prstClr val="white"/>
                </a:solidFill>
              </a:rPr>
              <a:t>Authorization</a:t>
            </a:r>
          </a:p>
          <a:p>
            <a:pPr marL="228594" indent="-228594" defTabSz="609585">
              <a:buFont typeface="Arial" panose="020B0604020202020204" pitchFamily="34" charset="0"/>
              <a:buChar char="•"/>
            </a:pPr>
            <a:r>
              <a:rPr lang="en-GB" sz="1467" dirty="0">
                <a:solidFill>
                  <a:prstClr val="white"/>
                </a:solidFill>
              </a:rPr>
              <a:t>Encryption</a:t>
            </a:r>
          </a:p>
          <a:p>
            <a:pPr marL="228594" indent="-228594" defTabSz="609585">
              <a:buFont typeface="Arial" panose="020B0604020202020204" pitchFamily="34" charset="0"/>
              <a:buChar char="•"/>
            </a:pPr>
            <a:r>
              <a:rPr lang="en-GB" sz="1467" dirty="0">
                <a:solidFill>
                  <a:prstClr val="white"/>
                </a:solidFill>
              </a:rPr>
              <a:t>Data integrity</a:t>
            </a:r>
            <a:endParaRPr lang="en-US" sz="1467" dirty="0">
              <a:solidFill>
                <a:prstClr val="white"/>
              </a:solidFill>
            </a:endParaRPr>
          </a:p>
        </p:txBody>
      </p:sp>
      <p:sp>
        <p:nvSpPr>
          <p:cNvPr id="22" name="Left Brace 21"/>
          <p:cNvSpPr/>
          <p:nvPr/>
        </p:nvSpPr>
        <p:spPr>
          <a:xfrm>
            <a:off x="8918358" y="2717670"/>
            <a:ext cx="320813" cy="1129343"/>
          </a:xfrm>
          <a:prstGeom prst="leftBrace">
            <a:avLst>
              <a:gd name="adj1" fmla="val 8333"/>
              <a:gd name="adj2" fmla="val 51000"/>
            </a:avLst>
          </a:prstGeom>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85"/>
            <a:endParaRPr lang="en-US" sz="2400">
              <a:solidFill>
                <a:prstClr val="black"/>
              </a:solidFill>
            </a:endParaRPr>
          </a:p>
        </p:txBody>
      </p:sp>
    </p:spTree>
    <p:custDataLst>
      <p:tags r:id="rId1"/>
    </p:custDataLst>
    <p:extLst>
      <p:ext uri="{BB962C8B-B14F-4D97-AF65-F5344CB8AC3E}">
        <p14:creationId xmlns:p14="http://schemas.microsoft.com/office/powerpoint/2010/main" val="28172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Resilient</a:t>
            </a:r>
            <a:r>
              <a:rPr lang="en-US" sz="4800" dirty="0"/>
              <a:t> communications</a:t>
            </a:r>
          </a:p>
        </p:txBody>
      </p:sp>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5"/>
          </p:nvPr>
        </p:nvSpPr>
        <p:spPr/>
        <p:txBody>
          <a:bodyPr/>
          <a:lstStyle/>
          <a:p>
            <a:r>
              <a:rPr lang="en-US" dirty="0">
                <a:solidFill>
                  <a:schemeClr val="accent3"/>
                </a:solidFill>
                <a:latin typeface="+mn-lt"/>
              </a:rPr>
              <a:t>Redundancy</a:t>
            </a:r>
          </a:p>
          <a:p>
            <a:pPr marL="681500" lvl="1" indent="-380981">
              <a:buFont typeface="Arial" panose="020B0604020202020204" pitchFamily="34" charset="0"/>
              <a:buChar char="•"/>
            </a:pPr>
            <a:r>
              <a:rPr lang="en-GB" sz="2133" dirty="0">
                <a:solidFill>
                  <a:prstClr val="white"/>
                </a:solidFill>
                <a:latin typeface="+mn-lt"/>
              </a:rPr>
              <a:t>OPC UA client and server high-availability</a:t>
            </a:r>
          </a:p>
          <a:p>
            <a:pPr marL="681500" lvl="1" indent="-380981">
              <a:buFont typeface="Arial" panose="020B0604020202020204" pitchFamily="34" charset="0"/>
              <a:buChar char="•"/>
            </a:pPr>
            <a:r>
              <a:rPr lang="en-GB" sz="2133" dirty="0">
                <a:solidFill>
                  <a:prstClr val="white"/>
                </a:solidFill>
                <a:latin typeface="+mn-lt"/>
              </a:rPr>
              <a:t>Client: Active/Active</a:t>
            </a:r>
          </a:p>
          <a:p>
            <a:pPr marL="681500" lvl="1" indent="-380981">
              <a:buFont typeface="Arial" panose="020B0604020202020204" pitchFamily="34" charset="0"/>
              <a:buChar char="•"/>
            </a:pPr>
            <a:r>
              <a:rPr lang="en-GB" sz="2133" dirty="0">
                <a:solidFill>
                  <a:prstClr val="white"/>
                </a:solidFill>
                <a:latin typeface="+mn-lt"/>
              </a:rPr>
              <a:t>Server: Passive/Active</a:t>
            </a:r>
            <a:endParaRPr lang="en-US" sz="2133" dirty="0">
              <a:solidFill>
                <a:prstClr val="white"/>
              </a:solidFill>
              <a:latin typeface="+mn-lt"/>
            </a:endParaRPr>
          </a:p>
          <a:p>
            <a:endParaRPr lang="en-US" b="1" dirty="0">
              <a:solidFill>
                <a:prstClr val="white"/>
              </a:solidFill>
              <a:latin typeface="+mn-lt"/>
            </a:endParaRPr>
          </a:p>
          <a:p>
            <a:r>
              <a:rPr lang="en-US" dirty="0">
                <a:solidFill>
                  <a:schemeClr val="accent3"/>
                </a:solidFill>
                <a:latin typeface="+mn-lt"/>
              </a:rPr>
              <a:t>Bidirectional</a:t>
            </a:r>
            <a:r>
              <a:rPr lang="en-US" dirty="0">
                <a:solidFill>
                  <a:prstClr val="white"/>
                </a:solidFill>
                <a:latin typeface="+mn-lt"/>
              </a:rPr>
              <a:t> “heartbeat”</a:t>
            </a:r>
          </a:p>
          <a:p>
            <a:pPr marL="681500" lvl="1" indent="-380981">
              <a:buFont typeface="Arial" panose="020B0604020202020204" pitchFamily="34" charset="0"/>
              <a:buChar char="•"/>
            </a:pPr>
            <a:r>
              <a:rPr lang="en-GB" sz="2133" dirty="0">
                <a:solidFill>
                  <a:prstClr val="white"/>
                </a:solidFill>
                <a:latin typeface="+mn-lt"/>
              </a:rPr>
              <a:t>OPC UA clients and servers detect connection failures</a:t>
            </a:r>
          </a:p>
          <a:p>
            <a:pPr marL="681500" lvl="1" indent="-380981">
              <a:buFont typeface="Arial" panose="020B0604020202020204" pitchFamily="34" charset="0"/>
              <a:buChar char="•"/>
            </a:pPr>
            <a:endParaRPr lang="en-GB" sz="2133" dirty="0">
              <a:solidFill>
                <a:prstClr val="white"/>
              </a:solidFill>
              <a:latin typeface="+mn-lt"/>
            </a:endParaRPr>
          </a:p>
          <a:p>
            <a:r>
              <a:rPr lang="en-US" dirty="0">
                <a:solidFill>
                  <a:schemeClr val="accent3"/>
                </a:solidFill>
                <a:latin typeface="+mn-lt"/>
              </a:rPr>
              <a:t>Buffering</a:t>
            </a:r>
          </a:p>
          <a:p>
            <a:pPr marL="681500" lvl="1" indent="-380981">
              <a:buFont typeface="Arial" panose="020B0604020202020204" pitchFamily="34" charset="0"/>
              <a:buChar char="•"/>
            </a:pPr>
            <a:r>
              <a:rPr lang="en-GB" sz="2133" dirty="0">
                <a:solidFill>
                  <a:prstClr val="white"/>
                </a:solidFill>
                <a:latin typeface="+mn-lt"/>
              </a:rPr>
              <a:t>OPC UA clients detect missing data and may request </a:t>
            </a:r>
            <a:r>
              <a:rPr lang="en-GB" sz="2133" dirty="0" smtClean="0">
                <a:solidFill>
                  <a:prstClr val="white"/>
                </a:solidFill>
                <a:latin typeface="+mn-lt"/>
              </a:rPr>
              <a:t>again</a:t>
            </a:r>
            <a:endParaRPr lang="en-US" dirty="0">
              <a:latin typeface="+mn-lt"/>
            </a:endParaRPr>
          </a:p>
        </p:txBody>
      </p:sp>
    </p:spTree>
    <p:custDataLst>
      <p:tags r:id="rId1"/>
    </p:custDataLst>
    <p:extLst>
      <p:ext uri="{BB962C8B-B14F-4D97-AF65-F5344CB8AC3E}">
        <p14:creationId xmlns:p14="http://schemas.microsoft.com/office/powerpoint/2010/main" val="30942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511" y="149539"/>
            <a:ext cx="10972800" cy="1158240"/>
          </a:xfrm>
        </p:spPr>
        <p:txBody>
          <a:bodyPr/>
          <a:lstStyle/>
          <a:p>
            <a:r>
              <a:rPr lang="en-US" sz="4800" dirty="0">
                <a:solidFill>
                  <a:schemeClr val="accent4"/>
                </a:solidFill>
                <a:latin typeface="+mj-lt"/>
              </a:rPr>
              <a:t>Sophisticated</a:t>
            </a:r>
            <a:r>
              <a:rPr lang="en-US" sz="4800" dirty="0">
                <a:latin typeface="+mj-lt"/>
              </a:rPr>
              <a:t> interactions</a:t>
            </a:r>
          </a:p>
        </p:txBody>
      </p:sp>
      <p:grpSp>
        <p:nvGrpSpPr>
          <p:cNvPr id="43" name="Group 42"/>
          <p:cNvGrpSpPr/>
          <p:nvPr/>
        </p:nvGrpSpPr>
        <p:grpSpPr>
          <a:xfrm>
            <a:off x="1083656" y="1415978"/>
            <a:ext cx="2133600" cy="1847900"/>
            <a:chOff x="2743142" y="1824879"/>
            <a:chExt cx="1600200" cy="1385925"/>
          </a:xfrm>
        </p:grpSpPr>
        <p:sp>
          <p:nvSpPr>
            <p:cNvPr id="11" name="Oval 10"/>
            <p:cNvSpPr/>
            <p:nvPr/>
          </p:nvSpPr>
          <p:spPr bwMode="auto">
            <a:xfrm>
              <a:off x="2743142" y="1824879"/>
              <a:ext cx="1600200" cy="540967"/>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sp>
          <p:nvSpPr>
            <p:cNvPr id="19" name="Oval 18"/>
            <p:cNvSpPr/>
            <p:nvPr/>
          </p:nvSpPr>
          <p:spPr bwMode="auto">
            <a:xfrm>
              <a:off x="2956376" y="2015272"/>
              <a:ext cx="1167708" cy="1195532"/>
            </a:xfrm>
            <a:prstGeom prst="ellipse">
              <a:avLst/>
            </a:prstGeom>
            <a:solidFill>
              <a:srgbClr val="015389"/>
            </a:solidFill>
            <a:ln w="15875" cap="flat" cmpd="sng" algn="ctr">
              <a:solidFill>
                <a:srgbClr val="0071C5">
                  <a:alpha val="41000"/>
                </a:srgbClr>
              </a:solidFill>
              <a:prstDash val="solid"/>
              <a:round/>
              <a:headEnd type="none" w="med" len="med"/>
              <a:tailEnd type="none" w="med" len="med"/>
            </a:ln>
            <a:effectLst/>
          </p:spPr>
          <p:txBody>
            <a:bodyPr vert="horz" wrap="square" lIns="39376" tIns="19687" rIns="39376" bIns="19687"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sp>
          <p:nvSpPr>
            <p:cNvPr id="20" name="Freeform 19"/>
            <p:cNvSpPr>
              <a:spLocks/>
            </p:cNvSpPr>
            <p:nvPr/>
          </p:nvSpPr>
          <p:spPr bwMode="auto">
            <a:xfrm>
              <a:off x="3260860" y="2094561"/>
              <a:ext cx="574784" cy="658332"/>
            </a:xfrm>
            <a:custGeom>
              <a:avLst/>
              <a:gdLst>
                <a:gd name="connsiteX0" fmla="*/ 3115638 w 3941217"/>
                <a:gd name="connsiteY0" fmla="*/ 4195801 h 4703328"/>
                <a:gd name="connsiteX1" fmla="*/ 3115638 w 3941217"/>
                <a:gd name="connsiteY1" fmla="*/ 4447420 h 4703328"/>
                <a:gd name="connsiteX2" fmla="*/ 3367257 w 3941217"/>
                <a:gd name="connsiteY2" fmla="*/ 4447420 h 4703328"/>
                <a:gd name="connsiteX3" fmla="*/ 3367257 w 3941217"/>
                <a:gd name="connsiteY3" fmla="*/ 4195801 h 4703328"/>
                <a:gd name="connsiteX4" fmla="*/ 3423872 w 3941217"/>
                <a:gd name="connsiteY4" fmla="*/ 4195800 h 4703328"/>
                <a:gd name="connsiteX5" fmla="*/ 3423872 w 3941217"/>
                <a:gd name="connsiteY5" fmla="*/ 4447419 h 4703328"/>
                <a:gd name="connsiteX6" fmla="*/ 3675491 w 3941217"/>
                <a:gd name="connsiteY6" fmla="*/ 4447419 h 4703328"/>
                <a:gd name="connsiteX7" fmla="*/ 3675491 w 3941217"/>
                <a:gd name="connsiteY7" fmla="*/ 4195800 h 4703328"/>
                <a:gd name="connsiteX8" fmla="*/ 3115638 w 3941217"/>
                <a:gd name="connsiteY8" fmla="*/ 3904571 h 4703328"/>
                <a:gd name="connsiteX9" fmla="*/ 3115638 w 3941217"/>
                <a:gd name="connsiteY9" fmla="*/ 4156190 h 4703328"/>
                <a:gd name="connsiteX10" fmla="*/ 3367257 w 3941217"/>
                <a:gd name="connsiteY10" fmla="*/ 4156190 h 4703328"/>
                <a:gd name="connsiteX11" fmla="*/ 3367257 w 3941217"/>
                <a:gd name="connsiteY11" fmla="*/ 3904571 h 4703328"/>
                <a:gd name="connsiteX12" fmla="*/ 3423872 w 3941217"/>
                <a:gd name="connsiteY12" fmla="*/ 3904570 h 4703328"/>
                <a:gd name="connsiteX13" fmla="*/ 3423872 w 3941217"/>
                <a:gd name="connsiteY13" fmla="*/ 4156189 h 4703328"/>
                <a:gd name="connsiteX14" fmla="*/ 3675491 w 3941217"/>
                <a:gd name="connsiteY14" fmla="*/ 4156189 h 4703328"/>
                <a:gd name="connsiteX15" fmla="*/ 3675491 w 3941217"/>
                <a:gd name="connsiteY15" fmla="*/ 3904570 h 4703328"/>
                <a:gd name="connsiteX16" fmla="*/ 3115637 w 3941217"/>
                <a:gd name="connsiteY16" fmla="*/ 3491744 h 4703328"/>
                <a:gd name="connsiteX17" fmla="*/ 3115637 w 3941217"/>
                <a:gd name="connsiteY17" fmla="*/ 3743363 h 4703328"/>
                <a:gd name="connsiteX18" fmla="*/ 3367256 w 3941217"/>
                <a:gd name="connsiteY18" fmla="*/ 3743363 h 4703328"/>
                <a:gd name="connsiteX19" fmla="*/ 3367256 w 3941217"/>
                <a:gd name="connsiteY19" fmla="*/ 3491744 h 4703328"/>
                <a:gd name="connsiteX20" fmla="*/ 3423871 w 3941217"/>
                <a:gd name="connsiteY20" fmla="*/ 3491743 h 4703328"/>
                <a:gd name="connsiteX21" fmla="*/ 3423871 w 3941217"/>
                <a:gd name="connsiteY21" fmla="*/ 3743362 h 4703328"/>
                <a:gd name="connsiteX22" fmla="*/ 3675490 w 3941217"/>
                <a:gd name="connsiteY22" fmla="*/ 3743362 h 4703328"/>
                <a:gd name="connsiteX23" fmla="*/ 3675490 w 3941217"/>
                <a:gd name="connsiteY23" fmla="*/ 3491743 h 4703328"/>
                <a:gd name="connsiteX24" fmla="*/ 660499 w 3941217"/>
                <a:gd name="connsiteY24" fmla="*/ 3215392 h 4703328"/>
                <a:gd name="connsiteX25" fmla="*/ 660499 w 3941217"/>
                <a:gd name="connsiteY25" fmla="*/ 4703328 h 4703328"/>
                <a:gd name="connsiteX26" fmla="*/ 500818 w 3941217"/>
                <a:gd name="connsiteY26" fmla="*/ 4703328 h 4703328"/>
                <a:gd name="connsiteX27" fmla="*/ 500818 w 3941217"/>
                <a:gd name="connsiteY27" fmla="*/ 3600078 h 4703328"/>
                <a:gd name="connsiteX28" fmla="*/ 399202 w 3941217"/>
                <a:gd name="connsiteY28" fmla="*/ 3600078 h 4703328"/>
                <a:gd name="connsiteX29" fmla="*/ 399202 w 3941217"/>
                <a:gd name="connsiteY29" fmla="*/ 4703328 h 4703328"/>
                <a:gd name="connsiteX30" fmla="*/ 275813 w 3941217"/>
                <a:gd name="connsiteY30" fmla="*/ 4703328 h 4703328"/>
                <a:gd name="connsiteX31" fmla="*/ 275813 w 3941217"/>
                <a:gd name="connsiteY31" fmla="*/ 3600078 h 4703328"/>
                <a:gd name="connsiteX32" fmla="*/ 152423 w 3941217"/>
                <a:gd name="connsiteY32" fmla="*/ 3600078 h 4703328"/>
                <a:gd name="connsiteX33" fmla="*/ 152423 w 3941217"/>
                <a:gd name="connsiteY33" fmla="*/ 4703328 h 4703328"/>
                <a:gd name="connsiteX34" fmla="*/ 0 w 3941217"/>
                <a:gd name="connsiteY34" fmla="*/ 4703328 h 4703328"/>
                <a:gd name="connsiteX35" fmla="*/ 0 w 3941217"/>
                <a:gd name="connsiteY35" fmla="*/ 3549270 h 4703328"/>
                <a:gd name="connsiteX36" fmla="*/ 3115637 w 3941217"/>
                <a:gd name="connsiteY36" fmla="*/ 3200514 h 4703328"/>
                <a:gd name="connsiteX37" fmla="*/ 3115637 w 3941217"/>
                <a:gd name="connsiteY37" fmla="*/ 3452133 h 4703328"/>
                <a:gd name="connsiteX38" fmla="*/ 3367256 w 3941217"/>
                <a:gd name="connsiteY38" fmla="*/ 3452133 h 4703328"/>
                <a:gd name="connsiteX39" fmla="*/ 3367256 w 3941217"/>
                <a:gd name="connsiteY39" fmla="*/ 3200514 h 4703328"/>
                <a:gd name="connsiteX40" fmla="*/ 3423871 w 3941217"/>
                <a:gd name="connsiteY40" fmla="*/ 3200513 h 4703328"/>
                <a:gd name="connsiteX41" fmla="*/ 3423871 w 3941217"/>
                <a:gd name="connsiteY41" fmla="*/ 3452132 h 4703328"/>
                <a:gd name="connsiteX42" fmla="*/ 3675490 w 3941217"/>
                <a:gd name="connsiteY42" fmla="*/ 3452132 h 4703328"/>
                <a:gd name="connsiteX43" fmla="*/ 3675490 w 3941217"/>
                <a:gd name="connsiteY43" fmla="*/ 3200513 h 4703328"/>
                <a:gd name="connsiteX44" fmla="*/ 3941217 w 3941217"/>
                <a:gd name="connsiteY44" fmla="*/ 2402471 h 4703328"/>
                <a:gd name="connsiteX45" fmla="*/ 3941217 w 3941217"/>
                <a:gd name="connsiteY45" fmla="*/ 4703328 h 4703328"/>
                <a:gd name="connsiteX46" fmla="*/ 2743610 w 3941217"/>
                <a:gd name="connsiteY46" fmla="*/ 4703328 h 4703328"/>
                <a:gd name="connsiteX47" fmla="*/ 2743610 w 3941217"/>
                <a:gd name="connsiteY47" fmla="*/ 3215392 h 4703328"/>
                <a:gd name="connsiteX48" fmla="*/ 2656511 w 3941217"/>
                <a:gd name="connsiteY48" fmla="*/ 2402471 h 4703328"/>
                <a:gd name="connsiteX49" fmla="*/ 2656511 w 3941217"/>
                <a:gd name="connsiteY49" fmla="*/ 4703328 h 4703328"/>
                <a:gd name="connsiteX50" fmla="*/ 1444387 w 3941217"/>
                <a:gd name="connsiteY50" fmla="*/ 4703328 h 4703328"/>
                <a:gd name="connsiteX51" fmla="*/ 1444387 w 3941217"/>
                <a:gd name="connsiteY51" fmla="*/ 3215392 h 4703328"/>
                <a:gd name="connsiteX52" fmla="*/ 762114 w 3941217"/>
                <a:gd name="connsiteY52" fmla="*/ 1727456 h 4703328"/>
                <a:gd name="connsiteX53" fmla="*/ 2366182 w 3941217"/>
                <a:gd name="connsiteY53" fmla="*/ 1727456 h 4703328"/>
                <a:gd name="connsiteX54" fmla="*/ 2366182 w 3941217"/>
                <a:gd name="connsiteY54" fmla="*/ 2402471 h 4703328"/>
                <a:gd name="connsiteX55" fmla="*/ 1284706 w 3941217"/>
                <a:gd name="connsiteY55" fmla="*/ 3150068 h 4703328"/>
                <a:gd name="connsiteX56" fmla="*/ 1284706 w 3941217"/>
                <a:gd name="connsiteY56" fmla="*/ 4703328 h 4703328"/>
                <a:gd name="connsiteX57" fmla="*/ 762114 w 3941217"/>
                <a:gd name="connsiteY57" fmla="*/ 4703328 h 4703328"/>
                <a:gd name="connsiteX58" fmla="*/ 1792782 w 3941217"/>
                <a:gd name="connsiteY58" fmla="*/ 841954 h 4703328"/>
                <a:gd name="connsiteX59" fmla="*/ 2119403 w 3941217"/>
                <a:gd name="connsiteY59" fmla="*/ 841954 h 4703328"/>
                <a:gd name="connsiteX60" fmla="*/ 2170210 w 3941217"/>
                <a:gd name="connsiteY60" fmla="*/ 1640359 h 4703328"/>
                <a:gd name="connsiteX61" fmla="*/ 1734716 w 3941217"/>
                <a:gd name="connsiteY61" fmla="*/ 1640359 h 4703328"/>
                <a:gd name="connsiteX62" fmla="*/ 1807299 w 3941217"/>
                <a:gd name="connsiteY62" fmla="*/ 551625 h 4703328"/>
                <a:gd name="connsiteX63" fmla="*/ 2104886 w 3941217"/>
                <a:gd name="connsiteY63" fmla="*/ 551625 h 4703328"/>
                <a:gd name="connsiteX64" fmla="*/ 2119402 w 3941217"/>
                <a:gd name="connsiteY64" fmla="*/ 762113 h 4703328"/>
                <a:gd name="connsiteX65" fmla="*/ 1792782 w 3941217"/>
                <a:gd name="connsiteY65" fmla="*/ 762113 h 4703328"/>
                <a:gd name="connsiteX66" fmla="*/ 1045185 w 3941217"/>
                <a:gd name="connsiteY66" fmla="*/ 450010 h 4703328"/>
                <a:gd name="connsiteX67" fmla="*/ 1546003 w 3941217"/>
                <a:gd name="connsiteY67" fmla="*/ 450010 h 4703328"/>
                <a:gd name="connsiteX68" fmla="*/ 1633101 w 3941217"/>
                <a:gd name="connsiteY68" fmla="*/ 1640359 h 4703328"/>
                <a:gd name="connsiteX69" fmla="*/ 958086 w 3941217"/>
                <a:gd name="connsiteY69" fmla="*/ 1640359 h 4703328"/>
                <a:gd name="connsiteX70" fmla="*/ 1074218 w 3941217"/>
                <a:gd name="connsiteY70" fmla="*/ 0 h 4703328"/>
                <a:gd name="connsiteX71" fmla="*/ 1509712 w 3941217"/>
                <a:gd name="connsiteY71" fmla="*/ 0 h 4703328"/>
                <a:gd name="connsiteX72" fmla="*/ 1546003 w 3941217"/>
                <a:gd name="connsiteY72" fmla="*/ 304845 h 4703328"/>
                <a:gd name="connsiteX73" fmla="*/ 1045185 w 3941217"/>
                <a:gd name="connsiteY73" fmla="*/ 304845 h 470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41217" h="4703328">
                  <a:moveTo>
                    <a:pt x="3115638" y="4195801"/>
                  </a:moveTo>
                  <a:lnTo>
                    <a:pt x="3115638" y="4447420"/>
                  </a:lnTo>
                  <a:lnTo>
                    <a:pt x="3367257" y="4447420"/>
                  </a:lnTo>
                  <a:lnTo>
                    <a:pt x="3367257" y="4195801"/>
                  </a:lnTo>
                  <a:close/>
                  <a:moveTo>
                    <a:pt x="3423872" y="4195800"/>
                  </a:moveTo>
                  <a:lnTo>
                    <a:pt x="3423872" y="4447419"/>
                  </a:lnTo>
                  <a:lnTo>
                    <a:pt x="3675491" y="4447419"/>
                  </a:lnTo>
                  <a:lnTo>
                    <a:pt x="3675491" y="4195800"/>
                  </a:lnTo>
                  <a:close/>
                  <a:moveTo>
                    <a:pt x="3115638" y="3904571"/>
                  </a:moveTo>
                  <a:lnTo>
                    <a:pt x="3115638" y="4156190"/>
                  </a:lnTo>
                  <a:lnTo>
                    <a:pt x="3367257" y="4156190"/>
                  </a:lnTo>
                  <a:lnTo>
                    <a:pt x="3367257" y="3904571"/>
                  </a:lnTo>
                  <a:close/>
                  <a:moveTo>
                    <a:pt x="3423872" y="3904570"/>
                  </a:moveTo>
                  <a:lnTo>
                    <a:pt x="3423872" y="4156189"/>
                  </a:lnTo>
                  <a:lnTo>
                    <a:pt x="3675491" y="4156189"/>
                  </a:lnTo>
                  <a:lnTo>
                    <a:pt x="3675491" y="3904570"/>
                  </a:lnTo>
                  <a:close/>
                  <a:moveTo>
                    <a:pt x="3115637" y="3491744"/>
                  </a:moveTo>
                  <a:lnTo>
                    <a:pt x="3115637" y="3743363"/>
                  </a:lnTo>
                  <a:lnTo>
                    <a:pt x="3367256" y="3743363"/>
                  </a:lnTo>
                  <a:lnTo>
                    <a:pt x="3367256" y="3491744"/>
                  </a:lnTo>
                  <a:close/>
                  <a:moveTo>
                    <a:pt x="3423871" y="3491743"/>
                  </a:moveTo>
                  <a:lnTo>
                    <a:pt x="3423871" y="3743362"/>
                  </a:lnTo>
                  <a:lnTo>
                    <a:pt x="3675490" y="3743362"/>
                  </a:lnTo>
                  <a:lnTo>
                    <a:pt x="3675490" y="3491743"/>
                  </a:lnTo>
                  <a:close/>
                  <a:moveTo>
                    <a:pt x="660499" y="3215392"/>
                  </a:moveTo>
                  <a:lnTo>
                    <a:pt x="660499" y="4703328"/>
                  </a:lnTo>
                  <a:lnTo>
                    <a:pt x="500818" y="4703328"/>
                  </a:lnTo>
                  <a:lnTo>
                    <a:pt x="500818" y="3600078"/>
                  </a:lnTo>
                  <a:lnTo>
                    <a:pt x="399202" y="3600078"/>
                  </a:lnTo>
                  <a:lnTo>
                    <a:pt x="399202" y="4703328"/>
                  </a:lnTo>
                  <a:lnTo>
                    <a:pt x="275813" y="4703328"/>
                  </a:lnTo>
                  <a:lnTo>
                    <a:pt x="275813" y="3600078"/>
                  </a:lnTo>
                  <a:lnTo>
                    <a:pt x="152423" y="3600078"/>
                  </a:lnTo>
                  <a:lnTo>
                    <a:pt x="152423" y="4703328"/>
                  </a:lnTo>
                  <a:lnTo>
                    <a:pt x="0" y="4703328"/>
                  </a:lnTo>
                  <a:lnTo>
                    <a:pt x="0" y="3549270"/>
                  </a:lnTo>
                  <a:close/>
                  <a:moveTo>
                    <a:pt x="3115637" y="3200514"/>
                  </a:moveTo>
                  <a:lnTo>
                    <a:pt x="3115637" y="3452133"/>
                  </a:lnTo>
                  <a:lnTo>
                    <a:pt x="3367256" y="3452133"/>
                  </a:lnTo>
                  <a:lnTo>
                    <a:pt x="3367256" y="3200514"/>
                  </a:lnTo>
                  <a:close/>
                  <a:moveTo>
                    <a:pt x="3423871" y="3200513"/>
                  </a:moveTo>
                  <a:lnTo>
                    <a:pt x="3423871" y="3452132"/>
                  </a:lnTo>
                  <a:lnTo>
                    <a:pt x="3675490" y="3452132"/>
                  </a:lnTo>
                  <a:lnTo>
                    <a:pt x="3675490" y="3200513"/>
                  </a:lnTo>
                  <a:close/>
                  <a:moveTo>
                    <a:pt x="3941217" y="2402471"/>
                  </a:moveTo>
                  <a:lnTo>
                    <a:pt x="3941217" y="4703328"/>
                  </a:lnTo>
                  <a:lnTo>
                    <a:pt x="2743610" y="4703328"/>
                  </a:lnTo>
                  <a:lnTo>
                    <a:pt x="2743610" y="3215392"/>
                  </a:lnTo>
                  <a:close/>
                  <a:moveTo>
                    <a:pt x="2656511" y="2402471"/>
                  </a:moveTo>
                  <a:lnTo>
                    <a:pt x="2656511" y="4703328"/>
                  </a:lnTo>
                  <a:lnTo>
                    <a:pt x="1444387" y="4703328"/>
                  </a:lnTo>
                  <a:lnTo>
                    <a:pt x="1444387" y="3215392"/>
                  </a:lnTo>
                  <a:close/>
                  <a:moveTo>
                    <a:pt x="762114" y="1727456"/>
                  </a:moveTo>
                  <a:lnTo>
                    <a:pt x="2366182" y="1727456"/>
                  </a:lnTo>
                  <a:lnTo>
                    <a:pt x="2366182" y="2402471"/>
                  </a:lnTo>
                  <a:lnTo>
                    <a:pt x="1284706" y="3150068"/>
                  </a:lnTo>
                  <a:lnTo>
                    <a:pt x="1284706" y="4703328"/>
                  </a:lnTo>
                  <a:lnTo>
                    <a:pt x="762114" y="4703328"/>
                  </a:lnTo>
                  <a:close/>
                  <a:moveTo>
                    <a:pt x="1792782" y="841954"/>
                  </a:moveTo>
                  <a:lnTo>
                    <a:pt x="2119403" y="841954"/>
                  </a:lnTo>
                  <a:lnTo>
                    <a:pt x="2170210" y="1640359"/>
                  </a:lnTo>
                  <a:lnTo>
                    <a:pt x="1734716" y="1640359"/>
                  </a:lnTo>
                  <a:close/>
                  <a:moveTo>
                    <a:pt x="1807299" y="551625"/>
                  </a:moveTo>
                  <a:lnTo>
                    <a:pt x="2104886" y="551625"/>
                  </a:lnTo>
                  <a:lnTo>
                    <a:pt x="2119402" y="762113"/>
                  </a:lnTo>
                  <a:lnTo>
                    <a:pt x="1792782" y="762113"/>
                  </a:lnTo>
                  <a:close/>
                  <a:moveTo>
                    <a:pt x="1045185" y="450010"/>
                  </a:moveTo>
                  <a:lnTo>
                    <a:pt x="1546003" y="450010"/>
                  </a:lnTo>
                  <a:lnTo>
                    <a:pt x="1633101" y="1640359"/>
                  </a:lnTo>
                  <a:lnTo>
                    <a:pt x="958086" y="1640359"/>
                  </a:lnTo>
                  <a:close/>
                  <a:moveTo>
                    <a:pt x="1074218" y="0"/>
                  </a:moveTo>
                  <a:lnTo>
                    <a:pt x="1509712" y="0"/>
                  </a:lnTo>
                  <a:lnTo>
                    <a:pt x="1546003" y="304845"/>
                  </a:lnTo>
                  <a:lnTo>
                    <a:pt x="1045185" y="304845"/>
                  </a:lnTo>
                  <a:close/>
                </a:path>
              </a:pathLst>
            </a:custGeom>
            <a:gradFill>
              <a:gsLst>
                <a:gs pos="0">
                  <a:srgbClr val="3FC5F7">
                    <a:lumMod val="0"/>
                    <a:lumOff val="100000"/>
                  </a:srgbClr>
                </a:gs>
                <a:gs pos="38000">
                  <a:srgbClr val="0071C5">
                    <a:lumMod val="48000"/>
                    <a:lumOff val="52000"/>
                  </a:srgbClr>
                </a:gs>
                <a:gs pos="93000">
                  <a:srgbClr val="0071C5">
                    <a:alpha val="29000"/>
                  </a:srgbClr>
                </a:gs>
              </a:gsLst>
              <a:lin ang="8400000" scaled="0"/>
            </a:gradFill>
            <a:ln w="9525" cap="flat" cmpd="sng" algn="ctr">
              <a:noFill/>
              <a:prstDash val="solid"/>
              <a:round/>
              <a:headEnd type="none" w="med" len="med"/>
              <a:tailEnd type="none" w="med" len="med"/>
            </a:ln>
            <a:effectLst/>
          </p:spPr>
          <p:txBody>
            <a:bodyPr vert="horz" wrap="square" lIns="39369" tIns="19685" rIns="39369" bIns="19685" numCol="1" rtlCol="0" anchor="t" anchorCtr="1" compatLnSpc="1">
              <a:prstTxWarp prst="textNoShape">
                <a:avLst/>
              </a:prstTxWarp>
              <a:noAutofit/>
            </a:bodyPr>
            <a:lstStyle/>
            <a:p>
              <a:pPr algn="ctr" defTabSz="394013">
                <a:lnSpc>
                  <a:spcPct val="95000"/>
                </a:lnSpc>
                <a:spcBef>
                  <a:spcPct val="30000"/>
                </a:spcBef>
                <a:buClr>
                  <a:prstClr val="white"/>
                </a:buClr>
                <a:defRPr/>
              </a:pPr>
              <a:endParaRPr lang="en-US" sz="933" kern="0">
                <a:solidFill>
                  <a:srgbClr val="FFFFFF"/>
                </a:solidFill>
                <a:effectLst>
                  <a:outerShdw blurRad="38100" dist="38100" dir="2700000" algn="tl">
                    <a:srgbClr val="000000">
                      <a:alpha val="43137"/>
                    </a:srgbClr>
                  </a:outerShdw>
                </a:effectLst>
                <a:latin typeface="Arial Narrow" pitchFamily="34" charset="0"/>
                <a:ea typeface="MS PGothic" pitchFamily="34" charset="-128"/>
              </a:endParaRPr>
            </a:p>
          </p:txBody>
        </p:sp>
        <p:sp>
          <p:nvSpPr>
            <p:cNvPr id="23" name="Oval 22"/>
            <p:cNvSpPr>
              <a:spLocks noChangeAspect="1"/>
            </p:cNvSpPr>
            <p:nvPr/>
          </p:nvSpPr>
          <p:spPr bwMode="auto">
            <a:xfrm rot="18431140">
              <a:off x="3068459" y="2107227"/>
              <a:ext cx="963569" cy="943204"/>
            </a:xfrm>
            <a:prstGeom prst="ellipse">
              <a:avLst/>
            </a:prstGeom>
            <a:noFill/>
            <a:ln w="44450" cap="rnd" cmpd="sng" algn="ctr">
              <a:gradFill>
                <a:gsLst>
                  <a:gs pos="0">
                    <a:srgbClr val="939598">
                      <a:alpha val="14000"/>
                    </a:srgbClr>
                  </a:gs>
                  <a:gs pos="100000">
                    <a:srgbClr val="0071C5">
                      <a:lumMod val="45000"/>
                      <a:lumOff val="55000"/>
                      <a:alpha val="13000"/>
                    </a:srgbClr>
                  </a:gs>
                  <a:gs pos="47000">
                    <a:srgbClr val="9AE4FF">
                      <a:alpha val="0"/>
                    </a:srgbClr>
                  </a:gs>
                  <a:gs pos="65000">
                    <a:srgbClr val="0071C5">
                      <a:lumMod val="30000"/>
                      <a:lumOff val="70000"/>
                      <a:alpha val="0"/>
                    </a:srgbClr>
                  </a:gs>
                </a:gsLst>
                <a:lin ang="5400000" scaled="1"/>
              </a:gradFill>
              <a:prstDash val="sysDot"/>
              <a:round/>
              <a:headEnd type="none" w="med" len="med"/>
              <a:tailEnd type="none" w="med" len="med"/>
            </a:ln>
            <a:effectLst/>
          </p:spPr>
          <p:txBody>
            <a:bodyPr vert="horz" wrap="square" lIns="76136" tIns="38069" rIns="76136" bIns="38069" numCol="1" rtlCol="0" anchor="ctr" anchorCtr="0" compatLnSpc="1">
              <a:prstTxWarp prst="textNoShape">
                <a:avLst/>
              </a:prstTxWarp>
              <a:noAutofit/>
            </a:bodyPr>
            <a:lstStyle/>
            <a:p>
              <a:pPr algn="ctr" defTabSz="761901">
                <a:lnSpc>
                  <a:spcPct val="95000"/>
                </a:lnSpc>
                <a:spcBef>
                  <a:spcPct val="30000"/>
                </a:spcBef>
                <a:buClr>
                  <a:prstClr val="white"/>
                </a:buClr>
                <a:defRPr/>
              </a:pPr>
              <a:endParaRPr lang="en-US" sz="1600" kern="0">
                <a:solidFill>
                  <a:srgbClr val="FFFFFF"/>
                </a:solidFill>
                <a:effectLst>
                  <a:outerShdw blurRad="38100" dist="38100" dir="2700000" algn="tl">
                    <a:srgbClr val="000000">
                      <a:alpha val="43137"/>
                    </a:srgbClr>
                  </a:outerShdw>
                </a:effectLst>
                <a:latin typeface="Arial Narrow" pitchFamily="34" charset="0"/>
              </a:endParaRPr>
            </a:p>
          </p:txBody>
        </p:sp>
      </p:grpSp>
      <p:grpSp>
        <p:nvGrpSpPr>
          <p:cNvPr id="36" name="Group 35"/>
          <p:cNvGrpSpPr/>
          <p:nvPr/>
        </p:nvGrpSpPr>
        <p:grpSpPr>
          <a:xfrm>
            <a:off x="8703889" y="1486385"/>
            <a:ext cx="1456111" cy="1098915"/>
            <a:chOff x="1042707" y="1070964"/>
            <a:chExt cx="731520" cy="552072"/>
          </a:xfrm>
        </p:grpSpPr>
        <p:sp>
          <p:nvSpPr>
            <p:cNvPr id="37" name="Oval 36"/>
            <p:cNvSpPr/>
            <p:nvPr/>
          </p:nvSpPr>
          <p:spPr bwMode="auto">
            <a:xfrm>
              <a:off x="1042707" y="1070964"/>
              <a:ext cx="731520" cy="362361"/>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grpSp>
          <p:nvGrpSpPr>
            <p:cNvPr id="38" name="Group 37"/>
            <p:cNvGrpSpPr/>
            <p:nvPr/>
          </p:nvGrpSpPr>
          <p:grpSpPr>
            <a:xfrm>
              <a:off x="1238118" y="1260151"/>
              <a:ext cx="354439" cy="362885"/>
              <a:chOff x="2235508" y="2091832"/>
              <a:chExt cx="500944" cy="500945"/>
            </a:xfrm>
          </p:grpSpPr>
          <p:sp>
            <p:nvSpPr>
              <p:cNvPr id="39" name="Oval 38"/>
              <p:cNvSpPr/>
              <p:nvPr/>
            </p:nvSpPr>
            <p:spPr bwMode="auto">
              <a:xfrm rot="20669487">
                <a:off x="2235508" y="2091832"/>
                <a:ext cx="500944" cy="500945"/>
              </a:xfrm>
              <a:prstGeom prst="ellipse">
                <a:avLst/>
              </a:prstGeom>
              <a:solidFill>
                <a:srgbClr val="033960"/>
              </a:solidFill>
              <a:ln w="15875" cap="flat" cmpd="sng" algn="ctr">
                <a:solidFill>
                  <a:srgbClr val="0071C5">
                    <a:alpha val="41000"/>
                  </a:srgbClr>
                </a:solidFill>
                <a:prstDash val="solid"/>
                <a:round/>
                <a:headEnd type="none" w="med" len="med"/>
                <a:tailEnd type="none" w="med" len="med"/>
              </a:ln>
              <a:effectLst/>
            </p:spPr>
            <p:txBody>
              <a:bodyPr vert="horz" wrap="square" lIns="63007" tIns="31504" rIns="63007" bIns="31504"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pic>
            <p:nvPicPr>
              <p:cNvPr id="40" name="Picture 39"/>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2356189" y="2164275"/>
                <a:ext cx="259579" cy="335094"/>
              </a:xfrm>
              <a:prstGeom prst="rect">
                <a:avLst/>
              </a:prstGeom>
            </p:spPr>
          </p:pic>
        </p:grpSp>
      </p:grpSp>
      <p:cxnSp>
        <p:nvCxnSpPr>
          <p:cNvPr id="41" name="Straight Connector 40"/>
          <p:cNvCxnSpPr/>
          <p:nvPr/>
        </p:nvCxnSpPr>
        <p:spPr bwMode="auto">
          <a:xfrm flipH="1">
            <a:off x="3262285" y="2541068"/>
            <a:ext cx="5441604" cy="50537"/>
          </a:xfrm>
          <a:prstGeom prst="line">
            <a:avLst/>
          </a:prstGeom>
          <a:noFill/>
          <a:ln w="31750" cap="rnd" cmpd="sng" algn="ctr">
            <a:solidFill>
              <a:schemeClr val="bg1"/>
            </a:solidFill>
            <a:prstDash val="sysDot"/>
            <a:round/>
            <a:headEnd type="none" w="med" len="med"/>
            <a:tailEnd type="none" w="med" len="med"/>
          </a:ln>
          <a:effectLst/>
        </p:spPr>
      </p:cxnSp>
      <p:sp>
        <p:nvSpPr>
          <p:cNvPr id="48" name="TextBox 47"/>
          <p:cNvSpPr txBox="1"/>
          <p:nvPr/>
        </p:nvSpPr>
        <p:spPr>
          <a:xfrm>
            <a:off x="3230156" y="2268922"/>
            <a:ext cx="2791627" cy="332263"/>
          </a:xfrm>
          <a:prstGeom prst="rect">
            <a:avLst/>
          </a:prstGeom>
          <a:noFill/>
        </p:spPr>
        <p:txBody>
          <a:bodyPr vert="horz" wrap="none" lIns="0" tIns="0" rIns="0" bIns="0" rtlCol="0">
            <a:noAutofit/>
          </a:bodyPr>
          <a:lstStyle/>
          <a:p>
            <a:pPr defTabSz="609585"/>
            <a:r>
              <a:rPr lang="en-GB" sz="1467" dirty="0">
                <a:solidFill>
                  <a:prstClr val="white"/>
                </a:solidFill>
              </a:rPr>
              <a:t>Are you able to drill materials?</a:t>
            </a:r>
            <a:endParaRPr lang="en-US" sz="1467" dirty="0">
              <a:solidFill>
                <a:prstClr val="white"/>
              </a:solidFill>
            </a:endParaRPr>
          </a:p>
        </p:txBody>
      </p:sp>
      <p:sp>
        <p:nvSpPr>
          <p:cNvPr id="50" name="TextBox 49"/>
          <p:cNvSpPr txBox="1"/>
          <p:nvPr/>
        </p:nvSpPr>
        <p:spPr>
          <a:xfrm>
            <a:off x="1773947" y="1101176"/>
            <a:ext cx="2596444" cy="340629"/>
          </a:xfrm>
          <a:prstGeom prst="rect">
            <a:avLst/>
          </a:prstGeom>
          <a:noFill/>
        </p:spPr>
        <p:txBody>
          <a:bodyPr vert="horz" wrap="none" lIns="0" tIns="0" rIns="0" bIns="0" rtlCol="0">
            <a:noAutofit/>
          </a:bodyPr>
          <a:lstStyle/>
          <a:p>
            <a:pPr defTabSz="609585"/>
            <a:r>
              <a:rPr lang="en-GB" sz="1467" dirty="0">
                <a:solidFill>
                  <a:prstClr val="white"/>
                </a:solidFill>
              </a:rPr>
              <a:t>I need to drill this plate</a:t>
            </a:r>
            <a:endParaRPr lang="en-US" sz="1467" dirty="0">
              <a:solidFill>
                <a:prstClr val="white"/>
              </a:solidFill>
            </a:endParaRPr>
          </a:p>
        </p:txBody>
      </p:sp>
      <p:sp>
        <p:nvSpPr>
          <p:cNvPr id="51" name="TextBox 50"/>
          <p:cNvSpPr txBox="1"/>
          <p:nvPr/>
        </p:nvSpPr>
        <p:spPr>
          <a:xfrm>
            <a:off x="7368372" y="2666471"/>
            <a:ext cx="2791627" cy="332263"/>
          </a:xfrm>
          <a:prstGeom prst="rect">
            <a:avLst/>
          </a:prstGeom>
          <a:noFill/>
        </p:spPr>
        <p:txBody>
          <a:bodyPr vert="horz" wrap="none" lIns="0" tIns="0" rIns="0" bIns="0" rtlCol="0">
            <a:noAutofit/>
          </a:bodyPr>
          <a:lstStyle/>
          <a:p>
            <a:pPr defTabSz="609585"/>
            <a:r>
              <a:rPr lang="en-GB" sz="1467" dirty="0">
                <a:solidFill>
                  <a:prstClr val="white"/>
                </a:solidFill>
              </a:rPr>
              <a:t>Yes, which one?</a:t>
            </a:r>
            <a:endParaRPr lang="en-US" sz="1467" dirty="0">
              <a:solidFill>
                <a:prstClr val="white"/>
              </a:solidFill>
            </a:endParaRPr>
          </a:p>
        </p:txBody>
      </p:sp>
      <p:sp>
        <p:nvSpPr>
          <p:cNvPr id="52" name="TextBox 51"/>
          <p:cNvSpPr txBox="1"/>
          <p:nvPr/>
        </p:nvSpPr>
        <p:spPr>
          <a:xfrm>
            <a:off x="3262284" y="3162595"/>
            <a:ext cx="2791627" cy="332263"/>
          </a:xfrm>
          <a:prstGeom prst="rect">
            <a:avLst/>
          </a:prstGeom>
          <a:noFill/>
        </p:spPr>
        <p:txBody>
          <a:bodyPr vert="horz" wrap="none" lIns="0" tIns="0" rIns="0" bIns="0" rtlCol="0">
            <a:noAutofit/>
          </a:bodyPr>
          <a:lstStyle/>
          <a:p>
            <a:pPr defTabSz="609585"/>
            <a:r>
              <a:rPr lang="en-GB" sz="1467" dirty="0">
                <a:solidFill>
                  <a:prstClr val="white"/>
                </a:solidFill>
              </a:rPr>
              <a:t>Steel</a:t>
            </a:r>
            <a:endParaRPr lang="en-US" sz="1467" dirty="0">
              <a:solidFill>
                <a:prstClr val="white"/>
              </a:solidFill>
            </a:endParaRPr>
          </a:p>
        </p:txBody>
      </p:sp>
      <p:sp>
        <p:nvSpPr>
          <p:cNvPr id="53" name="TextBox 52"/>
          <p:cNvSpPr txBox="1"/>
          <p:nvPr/>
        </p:nvSpPr>
        <p:spPr>
          <a:xfrm>
            <a:off x="7012055" y="3470766"/>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which diameter?</a:t>
            </a:r>
            <a:endParaRPr lang="en-US" sz="1467" dirty="0">
              <a:solidFill>
                <a:prstClr val="white"/>
              </a:solidFill>
            </a:endParaRPr>
          </a:p>
        </p:txBody>
      </p:sp>
      <p:sp>
        <p:nvSpPr>
          <p:cNvPr id="54" name="TextBox 53"/>
          <p:cNvSpPr txBox="1"/>
          <p:nvPr/>
        </p:nvSpPr>
        <p:spPr>
          <a:xfrm>
            <a:off x="3262284" y="4047942"/>
            <a:ext cx="2791627" cy="332263"/>
          </a:xfrm>
          <a:prstGeom prst="rect">
            <a:avLst/>
          </a:prstGeom>
          <a:noFill/>
        </p:spPr>
        <p:txBody>
          <a:bodyPr vert="horz" wrap="none" lIns="0" tIns="0" rIns="0" bIns="0" rtlCol="0">
            <a:noAutofit/>
          </a:bodyPr>
          <a:lstStyle/>
          <a:p>
            <a:pPr defTabSz="609585"/>
            <a:r>
              <a:rPr lang="en-GB" sz="1467" dirty="0">
                <a:solidFill>
                  <a:prstClr val="white"/>
                </a:solidFill>
              </a:rPr>
              <a:t>1 inch (2.54 cm) </a:t>
            </a:r>
            <a:endParaRPr lang="en-US" sz="1467" dirty="0">
              <a:solidFill>
                <a:prstClr val="white"/>
              </a:solidFill>
            </a:endParaRPr>
          </a:p>
        </p:txBody>
      </p:sp>
      <p:sp>
        <p:nvSpPr>
          <p:cNvPr id="55" name="TextBox 54"/>
          <p:cNvSpPr txBox="1"/>
          <p:nvPr/>
        </p:nvSpPr>
        <p:spPr>
          <a:xfrm>
            <a:off x="5099585" y="4374239"/>
            <a:ext cx="3664600" cy="353515"/>
          </a:xfrm>
          <a:prstGeom prst="rect">
            <a:avLst/>
          </a:prstGeom>
          <a:noFill/>
        </p:spPr>
        <p:txBody>
          <a:bodyPr vert="horz" wrap="none" lIns="0" tIns="0" rIns="0" bIns="0" rtlCol="0">
            <a:noAutofit/>
          </a:bodyPr>
          <a:lstStyle/>
          <a:p>
            <a:pPr defTabSz="609585"/>
            <a:r>
              <a:rPr lang="en-GB" sz="1467" dirty="0">
                <a:solidFill>
                  <a:prstClr val="white"/>
                </a:solidFill>
              </a:rPr>
              <a:t>Fine, please provide coordinates and depth</a:t>
            </a:r>
            <a:endParaRPr lang="en-US" sz="1467" dirty="0">
              <a:solidFill>
                <a:prstClr val="white"/>
              </a:solidFill>
            </a:endParaRPr>
          </a:p>
        </p:txBody>
      </p:sp>
      <p:sp>
        <p:nvSpPr>
          <p:cNvPr id="56" name="TextBox 55"/>
          <p:cNvSpPr txBox="1"/>
          <p:nvPr/>
        </p:nvSpPr>
        <p:spPr>
          <a:xfrm>
            <a:off x="3308565" y="5843613"/>
            <a:ext cx="2791627" cy="332263"/>
          </a:xfrm>
          <a:prstGeom prst="rect">
            <a:avLst/>
          </a:prstGeom>
          <a:noFill/>
        </p:spPr>
        <p:txBody>
          <a:bodyPr vert="horz" wrap="none" lIns="0" tIns="0" rIns="0" bIns="0" rtlCol="0">
            <a:noAutofit/>
          </a:bodyPr>
          <a:lstStyle/>
          <a:p>
            <a:pPr defTabSz="609585"/>
            <a:r>
              <a:rPr lang="en-GB" sz="1467" dirty="0">
                <a:solidFill>
                  <a:prstClr val="white"/>
                </a:solidFill>
              </a:rPr>
              <a:t>I am sending you the plate</a:t>
            </a:r>
            <a:endParaRPr lang="en-US" sz="1467" dirty="0">
              <a:solidFill>
                <a:prstClr val="white"/>
              </a:solidFill>
            </a:endParaRPr>
          </a:p>
        </p:txBody>
      </p:sp>
      <p:sp>
        <p:nvSpPr>
          <p:cNvPr id="57" name="TextBox 56"/>
          <p:cNvSpPr txBox="1"/>
          <p:nvPr/>
        </p:nvSpPr>
        <p:spPr>
          <a:xfrm>
            <a:off x="3308565" y="5006391"/>
            <a:ext cx="2791627" cy="332263"/>
          </a:xfrm>
          <a:prstGeom prst="rect">
            <a:avLst/>
          </a:prstGeom>
          <a:noFill/>
        </p:spPr>
        <p:txBody>
          <a:bodyPr vert="horz" wrap="none" lIns="0" tIns="0" rIns="0" bIns="0" rtlCol="0">
            <a:noAutofit/>
          </a:bodyPr>
          <a:lstStyle/>
          <a:p>
            <a:pPr defTabSz="609585"/>
            <a:r>
              <a:rPr lang="en-GB" sz="1467" dirty="0">
                <a:solidFill>
                  <a:prstClr val="white"/>
                </a:solidFill>
              </a:rPr>
              <a:t>X: 10, Y: 5, Z: 1</a:t>
            </a:r>
            <a:endParaRPr lang="en-US" sz="1467" dirty="0">
              <a:solidFill>
                <a:prstClr val="white"/>
              </a:solidFill>
            </a:endParaRPr>
          </a:p>
        </p:txBody>
      </p:sp>
      <p:sp>
        <p:nvSpPr>
          <p:cNvPr id="58" name="TextBox 57"/>
          <p:cNvSpPr txBox="1"/>
          <p:nvPr/>
        </p:nvSpPr>
        <p:spPr>
          <a:xfrm>
            <a:off x="6748909" y="5338654"/>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I am available now</a:t>
            </a:r>
            <a:endParaRPr lang="en-US" sz="1467" dirty="0">
              <a:solidFill>
                <a:prstClr val="white"/>
              </a:solidFill>
            </a:endParaRPr>
          </a:p>
        </p:txBody>
      </p:sp>
      <p:cxnSp>
        <p:nvCxnSpPr>
          <p:cNvPr id="59" name="Straight Connector 58"/>
          <p:cNvCxnSpPr/>
          <p:nvPr/>
        </p:nvCxnSpPr>
        <p:spPr bwMode="auto">
          <a:xfrm flipH="1">
            <a:off x="3262284" y="3375333"/>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4" name="Straight Connector 63"/>
          <p:cNvCxnSpPr/>
          <p:nvPr/>
        </p:nvCxnSpPr>
        <p:spPr bwMode="auto">
          <a:xfrm flipH="1">
            <a:off x="3201987" y="4271944"/>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5" name="Straight Connector 64"/>
          <p:cNvCxnSpPr/>
          <p:nvPr/>
        </p:nvCxnSpPr>
        <p:spPr bwMode="auto">
          <a:xfrm flipH="1">
            <a:off x="3255956" y="5242976"/>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6" name="Straight Connector 65"/>
          <p:cNvCxnSpPr/>
          <p:nvPr/>
        </p:nvCxnSpPr>
        <p:spPr bwMode="auto">
          <a:xfrm flipH="1">
            <a:off x="3270832" y="6124778"/>
            <a:ext cx="5501901" cy="51097"/>
          </a:xfrm>
          <a:prstGeom prst="line">
            <a:avLst/>
          </a:prstGeom>
          <a:noFill/>
          <a:ln w="31750" cap="rnd" cmpd="sng" algn="ctr">
            <a:solidFill>
              <a:schemeClr val="bg1"/>
            </a:solidFill>
            <a:prstDash val="sysDot"/>
            <a:round/>
            <a:headEnd type="none" w="med" len="med"/>
            <a:tailEnd type="none" w="med" len="med"/>
          </a:ln>
          <a:effectLst/>
        </p:spPr>
      </p:cxnSp>
      <p:sp>
        <p:nvSpPr>
          <p:cNvPr id="67" name="TextBox 66"/>
          <p:cNvSpPr txBox="1"/>
          <p:nvPr/>
        </p:nvSpPr>
        <p:spPr>
          <a:xfrm>
            <a:off x="7384041" y="6214007"/>
            <a:ext cx="1625092" cy="292763"/>
          </a:xfrm>
          <a:prstGeom prst="rect">
            <a:avLst/>
          </a:prstGeom>
          <a:noFill/>
        </p:spPr>
        <p:txBody>
          <a:bodyPr vert="horz" wrap="none" lIns="0" tIns="0" rIns="0" bIns="0" rtlCol="0">
            <a:noAutofit/>
          </a:bodyPr>
          <a:lstStyle/>
          <a:p>
            <a:pPr defTabSz="609585"/>
            <a:r>
              <a:rPr lang="en-GB" sz="1467" dirty="0">
                <a:solidFill>
                  <a:prstClr val="white"/>
                </a:solidFill>
              </a:rPr>
              <a:t>Ok, waiting for it</a:t>
            </a:r>
            <a:endParaRPr lang="en-US" sz="1467" dirty="0">
              <a:solidFill>
                <a:prstClr val="white"/>
              </a:solidFill>
            </a:endParaRPr>
          </a:p>
        </p:txBody>
      </p:sp>
    </p:spTree>
    <p:custDataLst>
      <p:tags r:id="rId1"/>
    </p:custDataLst>
    <p:extLst>
      <p:ext uri="{BB962C8B-B14F-4D97-AF65-F5344CB8AC3E}">
        <p14:creationId xmlns:p14="http://schemas.microsoft.com/office/powerpoint/2010/main" val="12496830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3">
                    <a:alpha val="90000"/>
                  </a:schemeClr>
                </a:solidFill>
              </a:rPr>
              <a:t>Open62541</a:t>
            </a:r>
            <a:r>
              <a:rPr lang="en-US" dirty="0" smtClean="0"/>
              <a:t> Features</a:t>
            </a:r>
            <a:endParaRPr lang="en-US" dirty="0"/>
          </a:p>
        </p:txBody>
      </p:sp>
      <p:sp>
        <p:nvSpPr>
          <p:cNvPr id="9" name="Content Placeholder 8"/>
          <p:cNvSpPr>
            <a:spLocks noGrp="1"/>
          </p:cNvSpPr>
          <p:nvPr>
            <p:ph sz="quarter" idx="15"/>
          </p:nvPr>
        </p:nvSpPr>
        <p:spPr>
          <a:xfrm>
            <a:off x="471951" y="1033243"/>
            <a:ext cx="11248562" cy="4649787"/>
          </a:xfrm>
        </p:spPr>
        <p:txBody>
          <a:bodyPr/>
          <a:lstStyle/>
          <a:p>
            <a:r>
              <a:rPr lang="en-US" sz="1600" b="1" dirty="0" smtClean="0">
                <a:solidFill>
                  <a:schemeClr val="accent3"/>
                </a:solidFill>
                <a:latin typeface="+mn-lt"/>
              </a:rPr>
              <a:t>Communication </a:t>
            </a:r>
            <a:r>
              <a:rPr lang="en-US" sz="1600" b="1" dirty="0">
                <a:solidFill>
                  <a:schemeClr val="accent3"/>
                </a:solidFill>
                <a:latin typeface="+mn-lt"/>
              </a:rPr>
              <a:t>Stack </a:t>
            </a:r>
            <a:endParaRPr lang="en-US" sz="1600" b="1" dirty="0" smtClean="0">
              <a:solidFill>
                <a:schemeClr val="accent3"/>
              </a:solidFill>
              <a:latin typeface="+mn-lt"/>
            </a:endParaRPr>
          </a:p>
          <a:p>
            <a:pPr marL="285750" indent="-285750">
              <a:buFont typeface="Arial" panose="020B0604020202020204" pitchFamily="34" charset="0"/>
              <a:buChar char="•"/>
            </a:pPr>
            <a:r>
              <a:rPr lang="en-US" sz="1600" dirty="0" smtClean="0">
                <a:latin typeface="+mn-lt"/>
              </a:rPr>
              <a:t>model </a:t>
            </a:r>
            <a:r>
              <a:rPr lang="en-US" sz="1600" dirty="0">
                <a:latin typeface="+mn-lt"/>
              </a:rPr>
              <a:t>– Support for all OPC UA node types (including method nodes) – Support for adding and </a:t>
            </a:r>
            <a:r>
              <a:rPr lang="en-US" sz="1600" dirty="0" err="1" smtClean="0">
                <a:latin typeface="+mn-lt"/>
              </a:rPr>
              <a:t>re</a:t>
            </a:r>
            <a:r>
              <a:rPr lang="en-US" sz="1600" dirty="0" err="1">
                <a:latin typeface="+mn-lt"/>
              </a:rPr>
              <a:t>OPC</a:t>
            </a:r>
            <a:r>
              <a:rPr lang="en-US" sz="1600" dirty="0">
                <a:latin typeface="+mn-lt"/>
              </a:rPr>
              <a:t> UA binary protocol </a:t>
            </a:r>
          </a:p>
          <a:p>
            <a:pPr marL="285750" indent="-285750">
              <a:buFont typeface="Arial" panose="020B0604020202020204" pitchFamily="34" charset="0"/>
              <a:buChar char="•"/>
            </a:pPr>
            <a:r>
              <a:rPr lang="en-US" sz="1600" dirty="0">
                <a:latin typeface="+mn-lt"/>
              </a:rPr>
              <a:t>Chunking (splitting of large messages) </a:t>
            </a:r>
          </a:p>
          <a:p>
            <a:pPr marL="285750" indent="-285750">
              <a:buFont typeface="Arial" panose="020B0604020202020204" pitchFamily="34" charset="0"/>
              <a:buChar char="•"/>
            </a:pPr>
            <a:r>
              <a:rPr lang="en-US" sz="1600" dirty="0">
                <a:latin typeface="+mn-lt"/>
              </a:rPr>
              <a:t>Exchangeable network layer (plugin) for using custom networking APIs (e.g. on embedded targets</a:t>
            </a:r>
            <a:r>
              <a:rPr lang="en-US" sz="1600" dirty="0" smtClean="0">
                <a:latin typeface="+mn-lt"/>
              </a:rPr>
              <a:t>)</a:t>
            </a:r>
          </a:p>
          <a:p>
            <a:r>
              <a:rPr lang="en-US" sz="1600" dirty="0" smtClean="0"/>
              <a:t> </a:t>
            </a:r>
            <a:r>
              <a:rPr lang="en-US" sz="1600" b="1" dirty="0">
                <a:solidFill>
                  <a:schemeClr val="accent3"/>
                </a:solidFill>
              </a:rPr>
              <a:t>Information </a:t>
            </a:r>
            <a:r>
              <a:rPr lang="en-US" sz="1600" b="1" dirty="0" smtClean="0">
                <a:solidFill>
                  <a:schemeClr val="accent3"/>
                </a:solidFill>
              </a:rPr>
              <a:t>model</a:t>
            </a:r>
          </a:p>
          <a:p>
            <a:pPr marL="285750" indent="-285750">
              <a:buFont typeface="Arial" panose="020B0604020202020204" pitchFamily="34" charset="0"/>
              <a:buChar char="•"/>
            </a:pPr>
            <a:r>
              <a:rPr lang="en-US" sz="1600" dirty="0"/>
              <a:t>Support for all OPC UA node types (including method nodes) </a:t>
            </a:r>
          </a:p>
          <a:p>
            <a:pPr marL="285750" indent="-285750">
              <a:buFont typeface="Arial" panose="020B0604020202020204" pitchFamily="34" charset="0"/>
              <a:buChar char="•"/>
            </a:pPr>
            <a:r>
              <a:rPr lang="en-US" sz="1600" dirty="0" smtClean="0"/>
              <a:t>Support </a:t>
            </a:r>
            <a:r>
              <a:rPr lang="en-US" sz="1600" dirty="0"/>
              <a:t>for adding and removing nodes and references also at runtime. </a:t>
            </a:r>
          </a:p>
          <a:p>
            <a:pPr marL="285750" indent="-285750">
              <a:buFont typeface="Arial" panose="020B0604020202020204" pitchFamily="34" charset="0"/>
              <a:buChar char="•"/>
            </a:pPr>
            <a:r>
              <a:rPr lang="en-US" sz="1600" dirty="0" smtClean="0"/>
              <a:t>Support </a:t>
            </a:r>
            <a:r>
              <a:rPr lang="en-US" sz="1600" dirty="0"/>
              <a:t>for inheritance and instantiation of object- and variable-types (custom constructor/destructor, instantiation of child nodes</a:t>
            </a:r>
            <a:r>
              <a:rPr lang="en-US" sz="1600" dirty="0" smtClean="0"/>
              <a:t>)</a:t>
            </a:r>
          </a:p>
          <a:p>
            <a:r>
              <a:rPr lang="en-US" sz="1600" b="1" dirty="0" smtClean="0">
                <a:solidFill>
                  <a:schemeClr val="accent3"/>
                </a:solidFill>
              </a:rPr>
              <a:t>Subscriptions</a:t>
            </a:r>
          </a:p>
          <a:p>
            <a:pPr marL="285750" indent="-285750">
              <a:buFont typeface="Arial" panose="020B0604020202020204" pitchFamily="34" charset="0"/>
              <a:buChar char="•"/>
            </a:pPr>
            <a:r>
              <a:rPr lang="en-US" sz="1600" dirty="0" smtClean="0"/>
              <a:t>Support </a:t>
            </a:r>
            <a:r>
              <a:rPr lang="en-US" sz="1600" dirty="0"/>
              <a:t>for </a:t>
            </a:r>
            <a:r>
              <a:rPr lang="en-US" sz="1600" dirty="0" smtClean="0"/>
              <a:t>subscriptions/monitor </a:t>
            </a:r>
            <a:r>
              <a:rPr lang="en-US" sz="1600" dirty="0"/>
              <a:t>i</a:t>
            </a:r>
            <a:r>
              <a:rPr lang="en-US" sz="1600" dirty="0" smtClean="0"/>
              <a:t>tems </a:t>
            </a:r>
            <a:r>
              <a:rPr lang="en-US" sz="1600" dirty="0"/>
              <a:t>for data change notifications </a:t>
            </a:r>
          </a:p>
          <a:p>
            <a:pPr marL="285750" indent="-285750">
              <a:buFont typeface="Arial" panose="020B0604020202020204" pitchFamily="34" charset="0"/>
              <a:buChar char="•"/>
            </a:pPr>
            <a:r>
              <a:rPr lang="en-US" sz="1600" dirty="0" smtClean="0"/>
              <a:t>Very </a:t>
            </a:r>
            <a:r>
              <a:rPr lang="en-US" sz="1600" dirty="0"/>
              <a:t>low resource consumption for each monitored value (event-based server architecture</a:t>
            </a:r>
            <a:r>
              <a:rPr lang="en-US" sz="1600" dirty="0" smtClean="0"/>
              <a:t>)</a:t>
            </a:r>
          </a:p>
          <a:p>
            <a:r>
              <a:rPr lang="en-US" sz="1600" b="1" dirty="0" smtClean="0">
                <a:solidFill>
                  <a:schemeClr val="accent3"/>
                </a:solidFill>
              </a:rPr>
              <a:t>Code-Generation </a:t>
            </a:r>
          </a:p>
          <a:p>
            <a:pPr marL="285750" indent="-285750">
              <a:buFont typeface="Arial" panose="020B0604020202020204" pitchFamily="34" charset="0"/>
              <a:buChar char="•"/>
            </a:pPr>
            <a:r>
              <a:rPr lang="en-US" sz="1600" dirty="0" smtClean="0"/>
              <a:t>Support </a:t>
            </a:r>
            <a:r>
              <a:rPr lang="en-US" sz="1600" dirty="0"/>
              <a:t>for generating data types from standard XML definitions </a:t>
            </a:r>
          </a:p>
          <a:p>
            <a:pPr marL="285750" indent="-285750">
              <a:buFont typeface="Arial" panose="020B0604020202020204" pitchFamily="34" charset="0"/>
              <a:buChar char="•"/>
            </a:pPr>
            <a:r>
              <a:rPr lang="en-US" sz="1600" dirty="0" smtClean="0"/>
              <a:t>Support </a:t>
            </a:r>
            <a:r>
              <a:rPr lang="en-US" sz="1600" dirty="0"/>
              <a:t>for generating server-side information models (</a:t>
            </a:r>
            <a:r>
              <a:rPr lang="en-US" sz="1600" dirty="0" err="1"/>
              <a:t>nodesets</a:t>
            </a:r>
            <a:r>
              <a:rPr lang="en-US" sz="1600" dirty="0"/>
              <a:t>) from standard XML </a:t>
            </a:r>
            <a:r>
              <a:rPr lang="en-US" sz="1600" dirty="0" smtClean="0"/>
              <a:t>definitions	</a:t>
            </a:r>
            <a:endParaRPr lang="en-US" sz="1600" dirty="0">
              <a:latin typeface="+mn-lt"/>
            </a:endParaRPr>
          </a:p>
        </p:txBody>
      </p:sp>
    </p:spTree>
    <p:extLst>
      <p:ext uri="{BB962C8B-B14F-4D97-AF65-F5344CB8AC3E}">
        <p14:creationId xmlns:p14="http://schemas.microsoft.com/office/powerpoint/2010/main" val="280996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18</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18</a:t>
            </a:fld>
            <a:endParaRPr lang="en-US" sz="1900"/>
          </a:p>
        </p:txBody>
      </p:sp>
    </p:spTree>
    <p:extLst>
      <p:ext uri="{BB962C8B-B14F-4D97-AF65-F5344CB8AC3E}">
        <p14:creationId xmlns:p14="http://schemas.microsoft.com/office/powerpoint/2010/main" val="73035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wrap="square" lIns="121900" tIns="121900" rIns="121900" bIns="121900" anchor="ctr" anchorCtr="0">
            <a:noAutofit/>
          </a:bodyPr>
          <a:lstStyle/>
          <a:p>
            <a:pPr lvl="0" rtl="0">
              <a:spcBef>
                <a:spcPts val="0"/>
              </a:spcBef>
              <a:buClr>
                <a:schemeClr val="lt1"/>
              </a:buClr>
              <a:buSzPct val="25000"/>
              <a:buFont typeface="Roboto"/>
              <a:buNone/>
            </a:pPr>
            <a:r>
              <a:rPr lang="en-US" dirty="0" smtClean="0">
                <a:solidFill>
                  <a:schemeClr val="accent3">
                    <a:alpha val="90000"/>
                  </a:schemeClr>
                </a:solidFill>
              </a:rPr>
              <a:t>Example</a:t>
            </a:r>
            <a:r>
              <a:rPr lang="en-US" dirty="0" smtClean="0"/>
              <a:t> RESTFUL HTTP API</a:t>
            </a:r>
            <a:endParaRPr lang="en-US" dirty="0"/>
          </a:p>
        </p:txBody>
      </p:sp>
      <p:sp>
        <p:nvSpPr>
          <p:cNvPr id="232" name="Shape 232"/>
          <p:cNvSpPr txBox="1">
            <a:spLocks noGrp="1"/>
          </p:cNvSpPr>
          <p:nvPr>
            <p:ph type="sldNum" sz="quarter" idx="14"/>
          </p:nvPr>
        </p:nvSpPr>
        <p:spPr>
          <a:xfrm>
            <a:off x="11644594" y="6518873"/>
            <a:ext cx="547406" cy="221642"/>
          </a:xfrm>
          <a:prstGeom prst="rect">
            <a:avLst/>
          </a:prstGeom>
          <a:noFill/>
          <a:ln>
            <a:noFill/>
          </a:ln>
        </p:spPr>
        <p:txBody>
          <a:bodyPr wrap="square" lIns="121900" tIns="121900" rIns="121900" bIns="121900" anchor="ctr" anchorCtr="0">
            <a:noAutofit/>
          </a:bodyPr>
          <a:lstStyle/>
          <a:p>
            <a:pPr lvl="0" rtl="0">
              <a:spcBef>
                <a:spcPts val="0"/>
              </a:spcBef>
              <a:buClr>
                <a:srgbClr val="000000"/>
              </a:buClr>
              <a:buSzPct val="25000"/>
              <a:buFont typeface="Arial"/>
              <a:buNone/>
            </a:pPr>
            <a:fld id="{00000000-1234-1234-1234-123412341234}" type="slidenum">
              <a:rPr lang="en-US"/>
              <a:t>19</a:t>
            </a:fld>
            <a:endParaRPr lang="en-US" dirty="0"/>
          </a:p>
        </p:txBody>
      </p:sp>
      <p:graphicFrame>
        <p:nvGraphicFramePr>
          <p:cNvPr id="231" name="Shape 231"/>
          <p:cNvGraphicFramePr/>
          <p:nvPr>
            <p:extLst>
              <p:ext uri="{D42A27DB-BD31-4B8C-83A1-F6EECF244321}">
                <p14:modId xmlns:p14="http://schemas.microsoft.com/office/powerpoint/2010/main" val="3319090377"/>
              </p:ext>
            </p:extLst>
          </p:nvPr>
        </p:nvGraphicFramePr>
        <p:xfrm>
          <a:off x="471951" y="1211973"/>
          <a:ext cx="7452849" cy="4949565"/>
        </p:xfrm>
        <a:graphic>
          <a:graphicData uri="http://schemas.openxmlformats.org/drawingml/2006/table">
            <a:tbl>
              <a:tblPr>
                <a:noFill/>
              </a:tblPr>
              <a:tblGrid>
                <a:gridCol w="1745891"/>
                <a:gridCol w="2656650"/>
                <a:gridCol w="3050308"/>
              </a:tblGrid>
              <a:tr h="729922">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HTTP Verb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a:solidFill>
                            <a:schemeClr val="tx1"/>
                          </a:solidFill>
                          <a:latin typeface="Roboto"/>
                          <a:ea typeface="Roboto"/>
                          <a:cs typeface="Roboto"/>
                          <a:sym typeface="Roboto"/>
                        </a:rPr>
                        <a:t>URI Path</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Purpose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a:t>
                      </a:r>
                      <a:r>
                        <a:rPr lang="en-US" sz="1800" dirty="0" err="1">
                          <a:solidFill>
                            <a:schemeClr val="tx1"/>
                          </a:solidFill>
                          <a:latin typeface="Roboto"/>
                          <a:ea typeface="Roboto"/>
                          <a:cs typeface="Roboto"/>
                          <a:sym typeface="Roboto"/>
                        </a:rPr>
                        <a:t>lcd</a:t>
                      </a:r>
                      <a:r>
                        <a:rPr lang="en-US" sz="1800" dirty="0">
                          <a:solidFill>
                            <a:schemeClr val="tx1"/>
                          </a:solidFill>
                          <a:latin typeface="Roboto"/>
                          <a:ea typeface="Roboto"/>
                          <a:cs typeface="Roboto"/>
                          <a:sym typeface="Roboto"/>
                        </a:rPr>
                        <a:t>/text/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Returns the current text on the LCD screen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   json: {value:”Hello World”}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text on the LCD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Clear Texts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4553">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Returns the current state of the LCD 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   json:{r:255, b:0, g:0}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backlight to rgb(255,0,0) or 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Turns the backlight off</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hape 189"/>
          <p:cNvSpPr txBox="1">
            <a:spLocks noGrp="1"/>
          </p:cNvSpPr>
          <p:nvPr/>
        </p:nvSpPr>
        <p:spPr>
          <a:xfrm>
            <a:off x="8141708" y="1029068"/>
            <a:ext cx="3941698" cy="48537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285750" indent="-285750">
              <a:lnSpc>
                <a:spcPct val="100000"/>
              </a:lnSpc>
              <a:spcAft>
                <a:spcPts val="0"/>
              </a:spcAft>
              <a:buClr>
                <a:srgbClr val="404040"/>
              </a:buClr>
              <a:buSzPct val="25000"/>
            </a:pPr>
            <a:r>
              <a:rPr lang="en-US" sz="2000" dirty="0" smtClean="0">
                <a:solidFill>
                  <a:schemeClr val="tx1"/>
                </a:solidFill>
              </a:rPr>
              <a:t>Addressable Resources</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Constraint Interface</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Resources may be consumed in multiple formats (JSON, XML, etc..)</a:t>
            </a:r>
            <a:endParaRPr lang="en-US" sz="2000" dirty="0">
              <a:solidFill>
                <a:schemeClr val="tx1"/>
              </a:solidFill>
            </a:endParaRP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All </a:t>
            </a:r>
            <a:r>
              <a:rPr lang="en-US" sz="2000" dirty="0" err="1" smtClean="0">
                <a:solidFill>
                  <a:schemeClr val="tx1"/>
                </a:solidFill>
              </a:rPr>
              <a:t>stateful</a:t>
            </a:r>
            <a:r>
              <a:rPr lang="en-US" sz="2000" dirty="0" smtClean="0">
                <a:solidFill>
                  <a:schemeClr val="tx1"/>
                </a:solidFill>
              </a:rPr>
              <a:t> information is held on the client side.</a:t>
            </a:r>
            <a:endParaRPr lang="en-US" sz="2000" dirty="0">
              <a:solidFill>
                <a:schemeClr val="tx1"/>
              </a:solidFill>
            </a:endParaRPr>
          </a:p>
        </p:txBody>
      </p:sp>
    </p:spTree>
    <p:extLst>
      <p:ext uri="{BB962C8B-B14F-4D97-AF65-F5344CB8AC3E}">
        <p14:creationId xmlns:p14="http://schemas.microsoft.com/office/powerpoint/2010/main" val="3835824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LEGAL</a:t>
            </a:r>
            <a:r>
              <a:rPr lang="en-US" dirty="0" smtClean="0"/>
              <a:t> NOTICE</a:t>
            </a:r>
            <a:endParaRPr lang="en-US"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sp>
        <p:nvSpPr>
          <p:cNvPr id="3" name="Rectangle 2"/>
          <p:cNvSpPr/>
          <p:nvPr/>
        </p:nvSpPr>
        <p:spPr>
          <a:xfrm>
            <a:off x="471951" y="1152474"/>
            <a:ext cx="11325842" cy="4185761"/>
          </a:xfrm>
          <a:prstGeom prst="rect">
            <a:avLst/>
          </a:prstGeom>
        </p:spPr>
        <p:txBody>
          <a:bodyPr wrap="square">
            <a:spAutoFit/>
          </a:bodyPr>
          <a:lstStyle/>
          <a:p>
            <a:r>
              <a:rPr lang="en-US" sz="1400" dirty="0">
                <a:solidFill>
                  <a:prstClr val="white"/>
                </a:solidFill>
              </a:rPr>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400" dirty="0">
                <a:solidFill>
                  <a:prstClr val="white"/>
                </a:solidFill>
                <a:hlinkClick r:id="rId2"/>
              </a:rPr>
              <a:t>www.intel.com</a:t>
            </a:r>
            <a:r>
              <a:rPr lang="en-US" sz="1400" dirty="0">
                <a:solidFill>
                  <a:prstClr val="white"/>
                </a:solidFill>
              </a:rPr>
              <a:t>.</a:t>
            </a:r>
          </a:p>
          <a:p>
            <a:r>
              <a:rPr lang="en-US" sz="1400" dirty="0">
                <a:solidFill>
                  <a:prstClr val="white"/>
                </a:solidFill>
              </a:rPr>
              <a:t>Performance estimates were obtained prior to implementation of recent software patches and firmware updates intended to address exploits referred to as "</a:t>
            </a:r>
            <a:r>
              <a:rPr lang="en-US" sz="1400" dirty="0" err="1">
                <a:solidFill>
                  <a:prstClr val="white"/>
                </a:solidFill>
              </a:rPr>
              <a:t>Spectre</a:t>
            </a:r>
            <a:r>
              <a:rPr lang="en-US" sz="1400" dirty="0">
                <a:solidFill>
                  <a:prstClr val="white"/>
                </a:solidFill>
              </a:rPr>
              <a:t>" and "Meltdown."  Implementation of these updates may make these results inapplicable to your device or system.</a:t>
            </a:r>
          </a:p>
          <a:p>
            <a:r>
              <a:rPr lang="en-US" sz="1400" dirty="0">
                <a:solidFill>
                  <a:prstClr val="white"/>
                </a:solidFill>
              </a:rPr>
              <a:t>Cost reduction scenarios described are intended as examples of how a given Intel-based product, in the specified circumstances and configurations, may affect future costs and provide cost savings. Circumstances will vary. Intel does not guarantee any costs or cost reduction.</a:t>
            </a:r>
          </a:p>
          <a:p>
            <a:r>
              <a:rPr lang="en-US" sz="1400" dirty="0">
                <a:solidFill>
                  <a:prstClr val="white"/>
                </a:solidFill>
              </a:rPr>
              <a:t>This document contains information on products, services and/or processes in development. All information provided here is subject to change without notice. Contact your Intel representative to obtain the latest forecast, schedule, specifications and roadmaps.</a:t>
            </a:r>
          </a:p>
          <a:p>
            <a:r>
              <a:rPr lang="en-US" sz="1400" dirty="0">
                <a:solidFill>
                  <a:prstClr val="white"/>
                </a:solidFill>
              </a:rPr>
              <a:t>Any forecasts of goods and services needed for Intel’s operations are provided for discussion purposes only. Intel will have no liability to make any purchase in connection with forecasts published in this document.</a:t>
            </a:r>
          </a:p>
          <a:p>
            <a:r>
              <a:rPr lang="en-US" sz="1400" dirty="0">
                <a:solidFill>
                  <a:prstClr val="white"/>
                </a:solidFill>
              </a:rPr>
              <a:t>ARDUINO 101 and the ARDUINO infinity logo are trademarks or registered trademarks of Arduino, LLC.</a:t>
            </a:r>
          </a:p>
          <a:p>
            <a:r>
              <a:rPr lang="en-US" sz="1400" dirty="0">
                <a:solidFill>
                  <a:prstClr val="white"/>
                </a:solidFill>
              </a:rPr>
              <a:t>Altera, </a:t>
            </a:r>
            <a:r>
              <a:rPr lang="en-US" sz="1400" dirty="0" err="1">
                <a:solidFill>
                  <a:prstClr val="white"/>
                </a:solidFill>
              </a:rPr>
              <a:t>Arria</a:t>
            </a:r>
            <a:r>
              <a:rPr lang="en-US" sz="1400" dirty="0">
                <a:solidFill>
                  <a:prstClr val="white"/>
                </a:solidFill>
              </a:rPr>
              <a:t>, the </a:t>
            </a:r>
            <a:r>
              <a:rPr lang="en-US" sz="1400" dirty="0" err="1">
                <a:solidFill>
                  <a:prstClr val="white"/>
                </a:solidFill>
              </a:rPr>
              <a:t>Arria</a:t>
            </a:r>
            <a:r>
              <a:rPr lang="en-US" sz="1400" dirty="0">
                <a:solidFill>
                  <a:prstClr val="white"/>
                </a:solidFill>
              </a:rPr>
              <a:t> logo, Intel, the Intel logo, Intel Atom, Intel Core, Intel </a:t>
            </a:r>
            <a:r>
              <a:rPr lang="en-US" sz="1400" dirty="0" err="1">
                <a:solidFill>
                  <a:prstClr val="white"/>
                </a:solidFill>
              </a:rPr>
              <a:t>Nervana</a:t>
            </a:r>
            <a:r>
              <a:rPr lang="en-US" sz="1400" dirty="0">
                <a:solidFill>
                  <a:prstClr val="white"/>
                </a:solidFill>
              </a:rPr>
              <a:t>, Intel Xeon Phi, </a:t>
            </a:r>
            <a:r>
              <a:rPr lang="en-US" sz="1400" dirty="0" err="1">
                <a:solidFill>
                  <a:prstClr val="white"/>
                </a:solidFill>
              </a:rPr>
              <a:t>Movidius</a:t>
            </a:r>
            <a:r>
              <a:rPr lang="en-US" sz="1400" dirty="0">
                <a:solidFill>
                  <a:prstClr val="white"/>
                </a:solidFill>
              </a:rPr>
              <a:t>, Saffron and Xeon are trademarks of Intel Corporation or its subsidiaries in the U.S. and/or other countries. </a:t>
            </a:r>
          </a:p>
          <a:p>
            <a:r>
              <a:rPr lang="en-US" sz="1400" dirty="0">
                <a:solidFill>
                  <a:prstClr val="white"/>
                </a:solidFill>
              </a:rPr>
              <a:t>*Other names and brands may be claimed as the property of others. </a:t>
            </a:r>
          </a:p>
          <a:p>
            <a:endParaRPr lang="en-US" sz="1400" dirty="0">
              <a:solidFill>
                <a:prstClr val="white"/>
              </a:solidFill>
            </a:endParaRPr>
          </a:p>
          <a:p>
            <a:r>
              <a:rPr lang="en-US" sz="1400" dirty="0">
                <a:solidFill>
                  <a:prstClr val="white"/>
                </a:solidFill>
              </a:rPr>
              <a:t>Copyright 2018 Intel Corporation. </a:t>
            </a:r>
          </a:p>
        </p:txBody>
      </p:sp>
    </p:spTree>
    <p:extLst>
      <p:ext uri="{BB962C8B-B14F-4D97-AF65-F5344CB8AC3E}">
        <p14:creationId xmlns:p14="http://schemas.microsoft.com/office/powerpoint/2010/main" val="321389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20</a:t>
            </a:fld>
            <a:endParaRPr lang="en-US" dirty="0">
              <a:solidFill>
                <a:prstClr val="white"/>
              </a:solidFill>
            </a:endParaRPr>
          </a:p>
        </p:txBody>
      </p:sp>
    </p:spTree>
    <p:extLst>
      <p:ext uri="{BB962C8B-B14F-4D97-AF65-F5344CB8AC3E}">
        <p14:creationId xmlns:p14="http://schemas.microsoft.com/office/powerpoint/2010/main" val="344380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IIoT</a:t>
            </a:r>
            <a:r>
              <a:rPr lang="en-US" dirty="0" smtClean="0"/>
              <a:t> Connectivity Challenge</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sp>
        <p:nvSpPr>
          <p:cNvPr id="5" name="Content Placeholder 4"/>
          <p:cNvSpPr>
            <a:spLocks noGrp="1"/>
          </p:cNvSpPr>
          <p:nvPr>
            <p:ph sz="quarter" idx="15"/>
          </p:nvPr>
        </p:nvSpPr>
        <p:spPr>
          <a:xfrm>
            <a:off x="471951" y="1233488"/>
            <a:ext cx="4885053" cy="4649787"/>
          </a:xfrm>
        </p:spPr>
        <p:txBody>
          <a:bodyPr/>
          <a:lstStyle/>
          <a:p>
            <a:r>
              <a:rPr lang="en-US" sz="2000" dirty="0"/>
              <a:t>The goal of the industrial internet is to enable seamless information sharing across domains </a:t>
            </a:r>
            <a:r>
              <a:rPr lang="en-US" sz="2000" dirty="0" smtClean="0"/>
              <a:t>and industries</a:t>
            </a:r>
            <a:r>
              <a:rPr lang="en-US" sz="2000" dirty="0"/>
              <a:t>. </a:t>
            </a:r>
            <a:endParaRPr lang="en-US" sz="2000" dirty="0" smtClean="0"/>
          </a:p>
          <a:p>
            <a:endParaRPr lang="en-US" sz="2000" dirty="0" smtClean="0"/>
          </a:p>
          <a:p>
            <a:r>
              <a:rPr lang="en-US" sz="2000" dirty="0" smtClean="0"/>
              <a:t>Past capital investments in </a:t>
            </a:r>
            <a:r>
              <a:rPr lang="en-US" sz="2000" dirty="0"/>
              <a:t>equipment</a:t>
            </a:r>
            <a:r>
              <a:rPr lang="en-US" sz="2000" dirty="0" smtClean="0"/>
              <a:t> have created a myriad of </a:t>
            </a:r>
            <a:r>
              <a:rPr lang="en-US" sz="2000" dirty="0"/>
              <a:t>domain specific connectivity technologies</a:t>
            </a:r>
            <a:r>
              <a:rPr lang="en-US" sz="2000" dirty="0" smtClean="0"/>
              <a:t>, tightly vertically integrated </a:t>
            </a:r>
            <a:r>
              <a:rPr lang="en-US" sz="2000" dirty="0"/>
              <a:t>and optimized to solve domain specific </a:t>
            </a:r>
            <a:r>
              <a:rPr lang="en-US" sz="2000" dirty="0" smtClean="0"/>
              <a:t>needs.</a:t>
            </a:r>
          </a:p>
          <a:p>
            <a:endParaRPr lang="en-US" sz="2000" dirty="0" smtClean="0"/>
          </a:p>
          <a:p>
            <a:r>
              <a:rPr lang="en-US" sz="2000" dirty="0" smtClean="0"/>
              <a:t>IIoT systems usually integrate with </a:t>
            </a:r>
            <a:r>
              <a:rPr lang="en-US" sz="2000" b="1" dirty="0"/>
              <a:t>brownfield</a:t>
            </a:r>
            <a:r>
              <a:rPr lang="en-US" sz="2000" dirty="0"/>
              <a:t> technologies to preserve the </a:t>
            </a:r>
            <a:r>
              <a:rPr lang="en-US" sz="2000" dirty="0" smtClean="0"/>
              <a:t>capital investments, and </a:t>
            </a:r>
            <a:r>
              <a:rPr lang="en-US" sz="2000" b="1" dirty="0" smtClean="0"/>
              <a:t>greenfield</a:t>
            </a:r>
            <a:r>
              <a:rPr lang="en-US" sz="2000" dirty="0" smtClean="0"/>
              <a:t> </a:t>
            </a:r>
            <a:r>
              <a:rPr lang="en-US" sz="2000" dirty="0"/>
              <a:t>technologies to spur innovation. </a:t>
            </a:r>
            <a:br>
              <a:rPr lang="en-US" sz="2000" dirty="0"/>
            </a:b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73" y="1233488"/>
            <a:ext cx="6113279" cy="4382279"/>
          </a:xfrm>
          <a:prstGeom prst="rect">
            <a:avLst/>
          </a:prstGeom>
        </p:spPr>
      </p:pic>
    </p:spTree>
    <p:extLst>
      <p:ext uri="{BB962C8B-B14F-4D97-AF65-F5344CB8AC3E}">
        <p14:creationId xmlns:p14="http://schemas.microsoft.com/office/powerpoint/2010/main" val="6545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sp>
        <p:nvSpPr>
          <p:cNvPr id="5" name="Content Placeholder 4"/>
          <p:cNvSpPr>
            <a:spLocks noGrp="1"/>
          </p:cNvSpPr>
          <p:nvPr>
            <p:ph sz="quarter" idx="15"/>
          </p:nvPr>
        </p:nvSpPr>
        <p:spPr/>
        <p:txBody>
          <a:bodyPr/>
          <a:lstStyle/>
          <a:p>
            <a:endParaRPr lang="en-US"/>
          </a:p>
        </p:txBody>
      </p:sp>
      <p:pic>
        <p:nvPicPr>
          <p:cNvPr id="6" name="Picture 2" descr="https://lh3.googleusercontent.com/qsXwGcwBbCnUsS6gAk9xogTYs56d55QvVwHc3FLlUflArAZ2mvNRMKyl106jeWoy2EuBSfevVI3wOuYr0MDWgA5BQriK1qp8-zHSH48HeUzn7vleyGcbmn-ZxbwzzAueKd57csGm_N4wpfxVIq_xj-kL0D0brbt8MyE3bf_YNyBMkmQZimLNN6ztaNuF1xuESu5dajMh5B_rUHFKHLRPGZmlO-o5hJOeIALJpdGcyFdx4fTMT0sWaenBr79cs3zV2AP5GLaiKk37z2uvX0Zgvsrilzj9er3KoaKnRozo_8pCMYWd6aNnDOQ9Q4HzQD7AgSjkehLLcB5L7ymxX6OsJCIANxqiG75DtxETOCeK62VSKukFOOAImBaz_p3y97-vd2JnvlKP999Oz7yvPPrmHBlh2sn_iqusE-qXJLAPcZ1thwK7d-nG1Rg58qEV0MIDkCfJ1ZMPZK5ri-p3L4L7CDCehJwCP7eGFonjqmyBM2qLuj8KT7hNhV7_hONJfB4rx-LaW4rdsZ69HS3KZ56lpSGsHoP73riIH87JFzQkLm1EnOK8Gz0tUpyT8pjzXa_w7wtGhmYIe2ZPI5qa_dcrzjX4eeqtauvh0LZAAPA0dn0=w1144-h858-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31" y="-12332"/>
            <a:ext cx="12473631" cy="935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86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Bridging</a:t>
            </a:r>
            <a:r>
              <a:rPr lang="en-US" dirty="0" smtClean="0"/>
              <a:t> Core Connectivity Standards</a:t>
            </a:r>
            <a:endParaRPr lang="en-US" dirty="0"/>
          </a:p>
        </p:txBody>
      </p:sp>
      <p:sp>
        <p:nvSpPr>
          <p:cNvPr id="3" name="Text Placeholder 2"/>
          <p:cNvSpPr>
            <a:spLocks noGrp="1"/>
          </p:cNvSpPr>
          <p:nvPr>
            <p:ph type="body" sz="quarter" idx="13"/>
          </p:nvPr>
        </p:nvSpPr>
        <p:spPr/>
        <p:txBody>
          <a:bodyPr/>
          <a:lstStyle/>
          <a:p>
            <a:endParaRPr lang="en-US" dirty="0"/>
          </a:p>
        </p:txBody>
      </p:sp>
      <p:pic>
        <p:nvPicPr>
          <p:cNvPr id="4" name="Content Placeholder 3"/>
          <p:cNvPicPr>
            <a:picLocks noGrp="1" noChangeAspect="1"/>
          </p:cNvPicPr>
          <p:nvPr>
            <p:ph idx="4294967295"/>
          </p:nvPr>
        </p:nvPicPr>
        <p:blipFill>
          <a:blip r:embed="rId3"/>
          <a:stretch>
            <a:fillRect/>
          </a:stretch>
        </p:blipFill>
        <p:spPr>
          <a:xfrm>
            <a:off x="4095509" y="1650038"/>
            <a:ext cx="7864044" cy="3689721"/>
          </a:xfrm>
          <a:prstGeom prst="rect">
            <a:avLst/>
          </a:prstGeom>
        </p:spPr>
      </p:pic>
      <p:sp>
        <p:nvSpPr>
          <p:cNvPr id="5" name="TextBox 4"/>
          <p:cNvSpPr txBox="1"/>
          <p:nvPr/>
        </p:nvSpPr>
        <p:spPr>
          <a:xfrm>
            <a:off x="452660" y="1348292"/>
            <a:ext cx="3490449" cy="4524315"/>
          </a:xfrm>
          <a:prstGeom prst="rect">
            <a:avLst/>
          </a:prstGeom>
          <a:noFill/>
        </p:spPr>
        <p:txBody>
          <a:bodyPr wrap="square" rtlCol="0">
            <a:spAutoFit/>
          </a:bodyPr>
          <a:lstStyle/>
          <a:p>
            <a:r>
              <a:rPr lang="en-US" dirty="0" smtClean="0"/>
              <a:t>Complete connectivity rapidly becomes unmanageable.</a:t>
            </a:r>
          </a:p>
          <a:p>
            <a:endParaRPr lang="en-US" dirty="0" smtClean="0"/>
          </a:p>
          <a:p>
            <a:r>
              <a:rPr lang="en-US" dirty="0"/>
              <a:t>To keep the connectivity architecture manageable, a connectivity technology standard is chosen as the baseline within a functional domain, and referred to as the “connectivity core standard” </a:t>
            </a:r>
            <a:endParaRPr lang="en-US" dirty="0" smtClean="0"/>
          </a:p>
          <a:p>
            <a:endParaRPr lang="en-US" dirty="0"/>
          </a:p>
          <a:p>
            <a:r>
              <a:rPr lang="en-US" dirty="0"/>
              <a:t>To facilitate information exchange, one has to build </a:t>
            </a:r>
            <a:r>
              <a:rPr lang="en-US" dirty="0" smtClean="0"/>
              <a:t>bridges to </a:t>
            </a:r>
            <a:r>
              <a:rPr lang="en-US" dirty="0"/>
              <a:t>each of the other </a:t>
            </a:r>
            <a:r>
              <a:rPr lang="en-US" dirty="0" smtClean="0"/>
              <a:t>connectivity technologies</a:t>
            </a:r>
            <a:r>
              <a:rPr lang="en-US" dirty="0"/>
              <a:t>. </a:t>
            </a:r>
            <a:br>
              <a:rPr lang="en-US" dirty="0"/>
            </a:br>
            <a:endParaRPr lang="en-US" dirty="0"/>
          </a:p>
        </p:txBody>
      </p:sp>
    </p:spTree>
    <p:extLst>
      <p:ext uri="{BB962C8B-B14F-4D97-AF65-F5344CB8AC3E}">
        <p14:creationId xmlns:p14="http://schemas.microsoft.com/office/powerpoint/2010/main" val="75360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Tools</a:t>
            </a:r>
            <a:r>
              <a:rPr lang="en-US" dirty="0" smtClean="0"/>
              <a:t>: Protocol Assessment template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5" name="Content Placeholder 4"/>
          <p:cNvSpPr>
            <a:spLocks noGrp="1"/>
          </p:cNvSpPr>
          <p:nvPr>
            <p:ph sz="quarter" idx="15"/>
          </p:nvPr>
        </p:nvSpPr>
        <p:spPr>
          <a:xfrm>
            <a:off x="471951" y="1233488"/>
            <a:ext cx="4700684" cy="4649787"/>
          </a:xfrm>
        </p:spPr>
        <p:txBody>
          <a:bodyPr/>
          <a:lstStyle/>
          <a:p>
            <a:r>
              <a:rPr lang="en-US" sz="1800" dirty="0"/>
              <a:t>The assessment template is intended to be a tool for understanding any connectivity technology</a:t>
            </a:r>
            <a:br>
              <a:rPr lang="en-US" sz="1800" dirty="0"/>
            </a:br>
            <a:r>
              <a:rPr lang="en-US" sz="1800" dirty="0"/>
              <a:t>in the context of the IIoT needs. </a:t>
            </a:r>
            <a:endParaRPr lang="en-US" sz="1800" dirty="0" smtClean="0"/>
          </a:p>
          <a:p>
            <a:r>
              <a:rPr lang="en-US" sz="1800" dirty="0" smtClean="0"/>
              <a:t>The </a:t>
            </a:r>
            <a:r>
              <a:rPr lang="en-US" sz="1800" dirty="0"/>
              <a:t>worksheet is helpful </a:t>
            </a:r>
            <a:r>
              <a:rPr lang="en-US" sz="1800" dirty="0" smtClean="0"/>
              <a:t>for:</a:t>
            </a:r>
          </a:p>
          <a:p>
            <a:pPr marL="285750" indent="-285750">
              <a:buFont typeface="Arial" panose="020B0604020202020204" pitchFamily="34" charset="0"/>
              <a:buChar char="•"/>
            </a:pPr>
            <a:r>
              <a:rPr lang="en-US" sz="1800" dirty="0" smtClean="0"/>
              <a:t>understanding </a:t>
            </a:r>
            <a:r>
              <a:rPr lang="en-US" sz="1800" dirty="0"/>
              <a:t>how a connectivity technology supports specific IIoT functional </a:t>
            </a:r>
            <a:r>
              <a:rPr lang="en-US" sz="1800" dirty="0" smtClean="0"/>
              <a:t>needs,</a:t>
            </a:r>
            <a:r>
              <a:rPr lang="en-US" sz="1800" dirty="0"/>
              <a:t> </a:t>
            </a:r>
            <a:endParaRPr lang="en-US" sz="1800" dirty="0" smtClean="0"/>
          </a:p>
          <a:p>
            <a:pPr marL="285750" indent="-285750">
              <a:buFont typeface="Arial" panose="020B0604020202020204" pitchFamily="34" charset="0"/>
              <a:buChar char="•"/>
            </a:pPr>
            <a:r>
              <a:rPr lang="en-US" sz="1800" dirty="0" smtClean="0"/>
              <a:t>evaluating </a:t>
            </a:r>
            <a:r>
              <a:rPr lang="en-US" sz="1800" dirty="0"/>
              <a:t>a connectivity technology’s trades-offs for typical IIoT considerations </a:t>
            </a:r>
            <a:r>
              <a:rPr lang="en-US" sz="1800" dirty="0" smtClean="0"/>
              <a:t>and</a:t>
            </a:r>
            <a:endParaRPr lang="en-US" sz="1800" dirty="0"/>
          </a:p>
          <a:p>
            <a:pPr marL="285750" indent="-285750">
              <a:buFont typeface="Arial" panose="020B0604020202020204" pitchFamily="34" charset="0"/>
              <a:buChar char="•"/>
            </a:pPr>
            <a:r>
              <a:rPr lang="en-US" sz="1800" dirty="0" smtClean="0"/>
              <a:t>determining </a:t>
            </a:r>
            <a:r>
              <a:rPr lang="en-US" sz="1800" dirty="0"/>
              <a:t>a connectivity technology’s suitability for a particular use case (once the</a:t>
            </a:r>
            <a:br>
              <a:rPr lang="en-US" sz="1800" dirty="0"/>
            </a:br>
            <a:r>
              <a:rPr lang="en-US" sz="1800" dirty="0"/>
              <a:t>specific requirements are understood). </a:t>
            </a:r>
          </a:p>
        </p:txBody>
      </p:sp>
      <p:graphicFrame>
        <p:nvGraphicFramePr>
          <p:cNvPr id="6" name="Table 5"/>
          <p:cNvGraphicFramePr>
            <a:graphicFrameLocks noGrp="1"/>
          </p:cNvGraphicFramePr>
          <p:nvPr>
            <p:extLst>
              <p:ext uri="{D42A27DB-BD31-4B8C-83A1-F6EECF244321}">
                <p14:modId xmlns:p14="http://schemas.microsoft.com/office/powerpoint/2010/main" val="335305364"/>
              </p:ext>
            </p:extLst>
          </p:nvPr>
        </p:nvGraphicFramePr>
        <p:xfrm>
          <a:off x="5794788" y="1093216"/>
          <a:ext cx="6088498" cy="5339145"/>
        </p:xfrm>
        <a:graphic>
          <a:graphicData uri="http://schemas.openxmlformats.org/drawingml/2006/table">
            <a:tbl>
              <a:tblPr firstRow="1" bandRow="1">
                <a:tableStyleId>{5C22544A-7EE6-4342-B048-85BDC9FD1C3A}</a:tableStyleId>
              </a:tblPr>
              <a:tblGrid>
                <a:gridCol w="4850582"/>
                <a:gridCol w="1237916"/>
              </a:tblGrid>
              <a:tr h="484945">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bl>
          </a:graphicData>
        </a:graphic>
      </p:graphicFrame>
    </p:spTree>
    <p:extLst>
      <p:ext uri="{BB962C8B-B14F-4D97-AF65-F5344CB8AC3E}">
        <p14:creationId xmlns:p14="http://schemas.microsoft.com/office/powerpoint/2010/main" val="17878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Connectivity</a:t>
            </a:r>
            <a:r>
              <a:rPr lang="en-US" dirty="0" smtClean="0"/>
              <a:t> Framework Core Functions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sz="2000" b="1" dirty="0" smtClean="0"/>
              <a:t>Data Resource Model </a:t>
            </a:r>
            <a:r>
              <a:rPr lang="en-US" sz="2000" dirty="0" smtClean="0"/>
              <a:t>– represents structured data objects that can change state over time</a:t>
            </a:r>
          </a:p>
          <a:p>
            <a:pPr marL="342900" indent="-342900">
              <a:buFont typeface="Arial" panose="020B0604020202020204" pitchFamily="34" charset="0"/>
              <a:buChar char="•"/>
            </a:pPr>
            <a:r>
              <a:rPr lang="en-US" sz="2000" b="1" dirty="0" smtClean="0"/>
              <a:t>ID and Addressing </a:t>
            </a:r>
            <a:r>
              <a:rPr lang="en-US" sz="2000" dirty="0" smtClean="0"/>
              <a:t>– provides the means to identify and address each data object</a:t>
            </a:r>
          </a:p>
          <a:p>
            <a:pPr marL="342900" indent="-342900">
              <a:buFont typeface="Arial" panose="020B0604020202020204" pitchFamily="34" charset="0"/>
              <a:buChar char="•"/>
            </a:pPr>
            <a:r>
              <a:rPr lang="en-US" sz="2000" b="1" dirty="0" smtClean="0"/>
              <a:t>Data Type System </a:t>
            </a:r>
            <a:r>
              <a:rPr lang="en-US" sz="2000" dirty="0" smtClean="0"/>
              <a:t>– provides a way to describe the constrains place on data, includes a method of evolving and versioning the data syntax</a:t>
            </a:r>
          </a:p>
          <a:p>
            <a:pPr marL="342900" indent="-342900">
              <a:buFont typeface="Arial" panose="020B0604020202020204" pitchFamily="34" charset="0"/>
              <a:buChar char="•"/>
            </a:pPr>
            <a:r>
              <a:rPr lang="en-US" sz="2000" b="1" dirty="0" smtClean="0"/>
              <a:t>Publish/Subscribe</a:t>
            </a:r>
            <a:r>
              <a:rPr lang="en-US" sz="2000" dirty="0" smtClean="0"/>
              <a:t> – supports the well-know </a:t>
            </a:r>
            <a:r>
              <a:rPr lang="en-US" sz="2000" dirty="0" err="1" smtClean="0"/>
              <a:t>pubsub</a:t>
            </a:r>
            <a:r>
              <a:rPr lang="en-US" sz="2000" dirty="0" smtClean="0"/>
              <a:t> pattern for decoupled data exchange</a:t>
            </a:r>
          </a:p>
          <a:p>
            <a:pPr marL="342900" indent="-342900">
              <a:buFont typeface="Arial" panose="020B0604020202020204" pitchFamily="34" charset="0"/>
              <a:buChar char="•"/>
            </a:pPr>
            <a:r>
              <a:rPr lang="en-US" sz="2000" b="1" dirty="0" smtClean="0"/>
              <a:t>Request/Reply</a:t>
            </a:r>
            <a:r>
              <a:rPr lang="en-US" sz="2000" dirty="0" smtClean="0"/>
              <a:t> - </a:t>
            </a:r>
            <a:r>
              <a:rPr lang="en-US" sz="2000" dirty="0"/>
              <a:t>supports the well-know </a:t>
            </a:r>
            <a:r>
              <a:rPr lang="en-US" sz="2000" dirty="0" smtClean="0"/>
              <a:t>request/reply pattern </a:t>
            </a:r>
            <a:r>
              <a:rPr lang="en-US" sz="2000" dirty="0"/>
              <a:t>for </a:t>
            </a:r>
            <a:r>
              <a:rPr lang="en-US" sz="2000" dirty="0" smtClean="0"/>
              <a:t>data exchange</a:t>
            </a:r>
          </a:p>
          <a:p>
            <a:pPr marL="342900" indent="-342900">
              <a:buFont typeface="Arial" panose="020B0604020202020204" pitchFamily="34" charset="0"/>
              <a:buChar char="•"/>
            </a:pPr>
            <a:r>
              <a:rPr lang="en-US" sz="2000" b="1" dirty="0" smtClean="0"/>
              <a:t>Discovery</a:t>
            </a:r>
            <a:r>
              <a:rPr lang="en-US" sz="2000" dirty="0" smtClean="0"/>
              <a:t> – must be able to find </a:t>
            </a:r>
            <a:r>
              <a:rPr lang="en-US" sz="2000" dirty="0" err="1" smtClean="0"/>
              <a:t>pubsub</a:t>
            </a:r>
            <a:r>
              <a:rPr lang="en-US" sz="2000" dirty="0" smtClean="0"/>
              <a:t> services, request/reply services, endpoints and datatypes.</a:t>
            </a:r>
            <a:endParaRPr lang="en-US" sz="2000" dirty="0"/>
          </a:p>
          <a:p>
            <a:pPr marL="342900" indent="-342900">
              <a:buFont typeface="Arial" panose="020B0604020202020204" pitchFamily="34" charset="0"/>
              <a:buChar char="•"/>
            </a:pPr>
            <a:r>
              <a:rPr lang="en-US" sz="2000" b="1" dirty="0" smtClean="0"/>
              <a:t>Exception Handling </a:t>
            </a:r>
            <a:r>
              <a:rPr lang="en-US" sz="2000" dirty="0" smtClean="0"/>
              <a:t>– mechanisms for handling disconnections, changes in configuration or quality, endpoint failures, </a:t>
            </a:r>
            <a:r>
              <a:rPr lang="en-US" sz="2000" dirty="0" err="1" smtClean="0"/>
              <a:t>etc</a:t>
            </a:r>
            <a:r>
              <a:rPr lang="en-US" sz="2000" dirty="0" smtClean="0"/>
              <a:t>…</a:t>
            </a:r>
          </a:p>
          <a:p>
            <a:pPr marL="342900" indent="-342900">
              <a:buFont typeface="Arial" panose="020B0604020202020204" pitchFamily="34" charset="0"/>
              <a:buChar char="•"/>
            </a:pPr>
            <a:r>
              <a:rPr lang="en-US" sz="2000" b="1" dirty="0" smtClean="0"/>
              <a:t>Data Quality of Service</a:t>
            </a:r>
            <a:r>
              <a:rPr lang="en-US" sz="2000" dirty="0" smtClean="0"/>
              <a:t> – </a:t>
            </a:r>
            <a:r>
              <a:rPr lang="en-US" sz="2000" dirty="0" err="1" smtClean="0"/>
              <a:t>QoS</a:t>
            </a:r>
            <a:r>
              <a:rPr lang="en-US" sz="2000" dirty="0" smtClean="0"/>
              <a:t> method implemented, best-effort vs. reliable delivery</a:t>
            </a:r>
          </a:p>
          <a:p>
            <a:pPr marL="342900" indent="-342900">
              <a:buFont typeface="Arial" panose="020B0604020202020204" pitchFamily="34" charset="0"/>
              <a:buChar char="•"/>
            </a:pPr>
            <a:r>
              <a:rPr lang="en-US" sz="2000" b="1" dirty="0" smtClean="0"/>
              <a:t>Data Security </a:t>
            </a:r>
            <a:r>
              <a:rPr lang="en-US" sz="2000" dirty="0" smtClean="0"/>
              <a:t>– confidentiality, integrity, authenticity and non-repudiation of the data</a:t>
            </a:r>
          </a:p>
          <a:p>
            <a:pPr marL="342900" indent="-342900">
              <a:buFont typeface="Arial" panose="020B0604020202020204" pitchFamily="34" charset="0"/>
              <a:buChar char="•"/>
            </a:pPr>
            <a:r>
              <a:rPr lang="en-US" sz="2000" b="1" dirty="0" smtClean="0"/>
              <a:t>Data Governance </a:t>
            </a:r>
            <a:r>
              <a:rPr lang="en-US" sz="2000" dirty="0" smtClean="0"/>
              <a:t>– is there a standards body that directs this protocol’s evolution</a:t>
            </a:r>
            <a:endParaRPr lang="en-US" sz="2000" dirty="0"/>
          </a:p>
        </p:txBody>
      </p:sp>
    </p:spTree>
    <p:extLst>
      <p:ext uri="{BB962C8B-B14F-4D97-AF65-F5344CB8AC3E}">
        <p14:creationId xmlns:p14="http://schemas.microsoft.com/office/powerpoint/2010/main" val="415364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Data</a:t>
            </a:r>
            <a:r>
              <a:rPr lang="en-US" dirty="0" smtClean="0"/>
              <a:t> Type Systems</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dirty="0"/>
              <a:t>A connectivity framework provides a data type system </a:t>
            </a:r>
            <a:r>
              <a:rPr lang="en-US" dirty="0" smtClean="0"/>
              <a:t>representing </a:t>
            </a:r>
            <a:r>
              <a:rPr lang="en-US" dirty="0"/>
              <a:t>data objects as structures in a programming environment </a:t>
            </a:r>
          </a:p>
          <a:p>
            <a:pPr marL="342900" indent="-342900">
              <a:buFont typeface="Arial" panose="020B0604020202020204" pitchFamily="34" charset="0"/>
              <a:buChar char="•"/>
            </a:pPr>
            <a:r>
              <a:rPr lang="en-US" dirty="0"/>
              <a:t>formatting data to be communicated on the wire </a:t>
            </a:r>
          </a:p>
          <a:p>
            <a:pPr marL="342900" indent="-342900">
              <a:buFont typeface="Arial" panose="020B0604020202020204" pitchFamily="34" charset="0"/>
              <a:buChar char="•"/>
            </a:pPr>
            <a:r>
              <a:rPr lang="en-US" dirty="0"/>
              <a:t>provide a means of managing the evolution of data types </a:t>
            </a:r>
          </a:p>
          <a:p>
            <a:pPr marL="342900" indent="-342900">
              <a:buFont typeface="Arial" panose="020B0604020202020204" pitchFamily="34" charset="0"/>
              <a:buChar char="•"/>
            </a:pPr>
            <a:r>
              <a:rPr lang="en-US" dirty="0"/>
              <a:t>defines the serialized data format in communication (in motion) and</a:t>
            </a:r>
            <a:br>
              <a:rPr lang="en-US" dirty="0"/>
            </a:br>
            <a:r>
              <a:rPr lang="en-US" dirty="0"/>
              <a:t>in storage (at rest)</a:t>
            </a:r>
          </a:p>
          <a:p>
            <a:pPr marL="342900" indent="-342900">
              <a:buFont typeface="Arial" panose="020B0604020202020204" pitchFamily="34" charset="0"/>
              <a:buChar char="•"/>
            </a:pPr>
            <a:r>
              <a:rPr lang="en-US" dirty="0"/>
              <a:t>a connectivity framework should provide a means to manage the lifecycle of a data object.</a:t>
            </a:r>
          </a:p>
          <a:p>
            <a:pPr marL="342900" indent="-342900">
              <a:buFont typeface="Arial" panose="020B0604020202020204" pitchFamily="34" charset="0"/>
              <a:buChar char="•"/>
            </a:pPr>
            <a:r>
              <a:rPr lang="en-US" dirty="0"/>
              <a:t>State Management for Data Types</a:t>
            </a:r>
          </a:p>
          <a:p>
            <a:pPr marL="342900" indent="-342900">
              <a:buFont typeface="Arial" panose="020B0604020202020204" pitchFamily="34" charset="0"/>
              <a:buChar char="•"/>
            </a:pPr>
            <a:r>
              <a:rPr lang="en-US" dirty="0"/>
              <a:t>Publish / Subscribe</a:t>
            </a:r>
          </a:p>
          <a:p>
            <a:pPr marL="342900" indent="-342900">
              <a:buFont typeface="Arial" panose="020B0604020202020204" pitchFamily="34" charset="0"/>
              <a:buChar char="•"/>
            </a:pPr>
            <a:r>
              <a:rPr lang="en-US" dirty="0" smtClean="0"/>
              <a:t>Request </a:t>
            </a:r>
            <a:r>
              <a:rPr lang="en-US" dirty="0"/>
              <a:t>/ Reply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3994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IIoT</a:t>
            </a:r>
            <a:r>
              <a:rPr lang="en-US" dirty="0" smtClean="0"/>
              <a:t> </a:t>
            </a:r>
            <a:r>
              <a:rPr lang="en-US" dirty="0"/>
              <a:t>CONNECTIVITY STACK MODEL</a:t>
            </a:r>
          </a:p>
        </p:txBody>
      </p:sp>
      <p:sp>
        <p:nvSpPr>
          <p:cNvPr id="3" name="Text Placeholder 2"/>
          <p:cNvSpPr>
            <a:spLocks noGrp="1"/>
          </p:cNvSpPr>
          <p:nvPr>
            <p:ph type="body" sz="quarter" idx="13"/>
          </p:nvPr>
        </p:nvSpPr>
        <p:spPr/>
        <p:txBody>
          <a:bodyPr/>
          <a:lstStyle/>
          <a:p>
            <a:endParaRPr lang="en-US"/>
          </a:p>
        </p:txBody>
      </p:sp>
      <p:sp>
        <p:nvSpPr>
          <p:cNvPr id="7" name="Rectangle 6"/>
          <p:cNvSpPr/>
          <p:nvPr/>
        </p:nvSpPr>
        <p:spPr>
          <a:xfrm>
            <a:off x="470467" y="1645920"/>
            <a:ext cx="192024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solidFill>
                  <a:prstClr val="white"/>
                </a:solidFill>
                <a:latin typeface="Intel Clear Pro"/>
              </a:rPr>
              <a:t>Industry</a:t>
            </a:r>
          </a:p>
        </p:txBody>
      </p:sp>
      <p:sp>
        <p:nvSpPr>
          <p:cNvPr id="8" name="Rectangle 7"/>
          <p:cNvSpPr/>
          <p:nvPr/>
        </p:nvSpPr>
        <p:spPr>
          <a:xfrm>
            <a:off x="2743200" y="4599210"/>
            <a:ext cx="9144000" cy="45720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IP </a:t>
            </a:r>
            <a:r>
              <a:rPr lang="en-US" dirty="0">
                <a:solidFill>
                  <a:prstClr val="white"/>
                </a:solidFill>
              </a:rPr>
              <a:t>Protocol</a:t>
            </a:r>
          </a:p>
        </p:txBody>
      </p:sp>
      <p:sp>
        <p:nvSpPr>
          <p:cNvPr id="10" name="Rectangle 9"/>
          <p:cNvSpPr/>
          <p:nvPr/>
        </p:nvSpPr>
        <p:spPr>
          <a:xfrm>
            <a:off x="10972800" y="1389723"/>
            <a:ext cx="914400" cy="983293"/>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5400" dirty="0">
              <a:solidFill>
                <a:prstClr val="white"/>
              </a:solidFill>
              <a:latin typeface="Intel Clear Pro"/>
            </a:endParaRPr>
          </a:p>
        </p:txBody>
      </p:sp>
      <p:sp>
        <p:nvSpPr>
          <p:cNvPr id="13" name="Rectangle 12"/>
          <p:cNvSpPr/>
          <p:nvPr/>
        </p:nvSpPr>
        <p:spPr>
          <a:xfrm>
            <a:off x="1024128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Wide Area</a:t>
            </a:r>
            <a:endParaRPr lang="en-US" dirty="0">
              <a:solidFill>
                <a:prstClr val="white"/>
              </a:solidFill>
            </a:endParaRPr>
          </a:p>
        </p:txBody>
      </p:sp>
      <p:sp>
        <p:nvSpPr>
          <p:cNvPr id="14" name="Rectangle 13"/>
          <p:cNvSpPr/>
          <p:nvPr/>
        </p:nvSpPr>
        <p:spPr>
          <a:xfrm>
            <a:off x="8390041"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2G/3G/LTE</a:t>
            </a:r>
            <a:endParaRPr lang="en-US" dirty="0">
              <a:solidFill>
                <a:prstClr val="white"/>
              </a:solidFill>
            </a:endParaRPr>
          </a:p>
        </p:txBody>
      </p:sp>
      <p:sp>
        <p:nvSpPr>
          <p:cNvPr id="15" name="Rectangle 14"/>
          <p:cNvSpPr/>
          <p:nvPr/>
        </p:nvSpPr>
        <p:spPr>
          <a:xfrm>
            <a:off x="6502396" y="5212080"/>
            <a:ext cx="16459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LAN</a:t>
            </a:r>
          </a:p>
        </p:txBody>
      </p:sp>
      <p:sp>
        <p:nvSpPr>
          <p:cNvPr id="16" name="Rectangle 15"/>
          <p:cNvSpPr/>
          <p:nvPr/>
        </p:nvSpPr>
        <p:spPr>
          <a:xfrm>
            <a:off x="4643254"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PAN</a:t>
            </a:r>
          </a:p>
        </p:txBody>
      </p:sp>
      <p:sp>
        <p:nvSpPr>
          <p:cNvPr id="17" name="Rectangle 16"/>
          <p:cNvSpPr/>
          <p:nvPr/>
        </p:nvSpPr>
        <p:spPr>
          <a:xfrm>
            <a:off x="274320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TSN / Ethernet</a:t>
            </a:r>
            <a:endParaRPr lang="en-US" dirty="0">
              <a:solidFill>
                <a:prstClr val="white"/>
              </a:solidFill>
            </a:endParaRPr>
          </a:p>
        </p:txBody>
      </p:sp>
      <p:sp>
        <p:nvSpPr>
          <p:cNvPr id="20" name="Rectangle 19"/>
          <p:cNvSpPr/>
          <p:nvPr/>
        </p:nvSpPr>
        <p:spPr>
          <a:xfrm>
            <a:off x="470467" y="5352417"/>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Physical</a:t>
            </a:r>
            <a:endParaRPr lang="en-US" sz="4400" dirty="0">
              <a:solidFill>
                <a:prstClr val="white"/>
              </a:solidFill>
              <a:latin typeface="Intel Clear Pro"/>
            </a:endParaRPr>
          </a:p>
        </p:txBody>
      </p:sp>
      <p:sp>
        <p:nvSpPr>
          <p:cNvPr id="21" name="Rectangle 20"/>
          <p:cNvSpPr/>
          <p:nvPr/>
        </p:nvSpPr>
        <p:spPr>
          <a:xfrm>
            <a:off x="7955280" y="4023360"/>
            <a:ext cx="3931920" cy="455937"/>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2" name="Rectangle 21"/>
          <p:cNvSpPr/>
          <p:nvPr/>
        </p:nvSpPr>
        <p:spPr>
          <a:xfrm>
            <a:off x="3849717" y="4023360"/>
            <a:ext cx="3931920" cy="455937"/>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UDP</a:t>
            </a:r>
          </a:p>
        </p:txBody>
      </p:sp>
      <p:sp>
        <p:nvSpPr>
          <p:cNvPr id="23" name="Rectangle 22"/>
          <p:cNvSpPr/>
          <p:nvPr/>
        </p:nvSpPr>
        <p:spPr>
          <a:xfrm>
            <a:off x="2743200" y="4023360"/>
            <a:ext cx="1034473"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4" name="Rectangle 23"/>
          <p:cNvSpPr/>
          <p:nvPr/>
        </p:nvSpPr>
        <p:spPr>
          <a:xfrm>
            <a:off x="2743200" y="3474720"/>
            <a:ext cx="1034473"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5" name="Rectangle 24"/>
          <p:cNvSpPr/>
          <p:nvPr/>
        </p:nvSpPr>
        <p:spPr>
          <a:xfrm>
            <a:off x="4465983" y="3474720"/>
            <a:ext cx="1529828"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solidFill>
                  <a:prstClr val="white"/>
                </a:solidFill>
              </a:rPr>
              <a:t>CoAP</a:t>
            </a:r>
            <a:endParaRPr lang="en-US" dirty="0">
              <a:solidFill>
                <a:prstClr val="white"/>
              </a:solidFill>
            </a:endParaRPr>
          </a:p>
        </p:txBody>
      </p:sp>
      <p:sp>
        <p:nvSpPr>
          <p:cNvPr id="26" name="Rectangle 25"/>
          <p:cNvSpPr/>
          <p:nvPr/>
        </p:nvSpPr>
        <p:spPr>
          <a:xfrm>
            <a:off x="6114823" y="3474720"/>
            <a:ext cx="2135312"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MQTT</a:t>
            </a:r>
            <a:endParaRPr lang="en-US" dirty="0">
              <a:solidFill>
                <a:prstClr val="white"/>
              </a:solidFill>
            </a:endParaRPr>
          </a:p>
        </p:txBody>
      </p:sp>
      <p:sp>
        <p:nvSpPr>
          <p:cNvPr id="27" name="Rectangle 26"/>
          <p:cNvSpPr/>
          <p:nvPr/>
        </p:nvSpPr>
        <p:spPr>
          <a:xfrm>
            <a:off x="8355895" y="3474720"/>
            <a:ext cx="2135312"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HTTP</a:t>
            </a:r>
            <a:endParaRPr lang="en-US" dirty="0">
              <a:solidFill>
                <a:prstClr val="white"/>
              </a:solidFill>
            </a:endParaRPr>
          </a:p>
        </p:txBody>
      </p:sp>
      <p:sp>
        <p:nvSpPr>
          <p:cNvPr id="28" name="Rectangle 27"/>
          <p:cNvSpPr/>
          <p:nvPr/>
        </p:nvSpPr>
        <p:spPr>
          <a:xfrm>
            <a:off x="10573187" y="3474720"/>
            <a:ext cx="1320797"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OPC-UAB</a:t>
            </a:r>
            <a:endParaRPr lang="en-US" dirty="0">
              <a:solidFill>
                <a:prstClr val="white"/>
              </a:solidFill>
            </a:endParaRPr>
          </a:p>
        </p:txBody>
      </p:sp>
      <p:pic>
        <p:nvPicPr>
          <p:cNvPr id="2" name="Picture 1"/>
          <p:cNvPicPr>
            <a:picLocks noChangeAspect="1"/>
          </p:cNvPicPr>
          <p:nvPr/>
        </p:nvPicPr>
        <p:blipFill>
          <a:blip r:embed="rId3"/>
          <a:stretch>
            <a:fillRect/>
          </a:stretch>
        </p:blipFill>
        <p:spPr>
          <a:xfrm>
            <a:off x="2014187" y="6382587"/>
            <a:ext cx="11085966" cy="5424854"/>
          </a:xfrm>
          <a:prstGeom prst="rect">
            <a:avLst/>
          </a:prstGeom>
        </p:spPr>
      </p:pic>
      <p:sp>
        <p:nvSpPr>
          <p:cNvPr id="29" name="Rectangle 28"/>
          <p:cNvSpPr/>
          <p:nvPr/>
        </p:nvSpPr>
        <p:spPr>
          <a:xfrm>
            <a:off x="2743200" y="2468880"/>
            <a:ext cx="1985818"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DDS</a:t>
            </a:r>
          </a:p>
        </p:txBody>
      </p:sp>
      <p:sp>
        <p:nvSpPr>
          <p:cNvPr id="31" name="Rectangle 30"/>
          <p:cNvSpPr/>
          <p:nvPr/>
        </p:nvSpPr>
        <p:spPr>
          <a:xfrm>
            <a:off x="4856616" y="2468880"/>
            <a:ext cx="401306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Web Services</a:t>
            </a:r>
            <a:endParaRPr lang="en-US" dirty="0">
              <a:solidFill>
                <a:prstClr val="white"/>
              </a:solidFill>
            </a:endParaRPr>
          </a:p>
        </p:txBody>
      </p:sp>
      <p:sp>
        <p:nvSpPr>
          <p:cNvPr id="32" name="Rectangle 31"/>
          <p:cNvSpPr/>
          <p:nvPr/>
        </p:nvSpPr>
        <p:spPr>
          <a:xfrm>
            <a:off x="8944067" y="2468880"/>
            <a:ext cx="1954345"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OPC-UA</a:t>
            </a:r>
            <a:endParaRPr lang="en-US" dirty="0">
              <a:solidFill>
                <a:prstClr val="white"/>
              </a:solidFill>
            </a:endParaRPr>
          </a:p>
        </p:txBody>
      </p:sp>
      <p:sp>
        <p:nvSpPr>
          <p:cNvPr id="33" name="Rectangle 32"/>
          <p:cNvSpPr/>
          <p:nvPr/>
        </p:nvSpPr>
        <p:spPr>
          <a:xfrm>
            <a:off x="2760883"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prstClr val="white"/>
                </a:solidFill>
              </a:rPr>
              <a:t>Energy </a:t>
            </a:r>
            <a:r>
              <a:rPr lang="en-US" dirty="0" smtClean="0">
                <a:solidFill>
                  <a:prstClr val="white"/>
                </a:solidFill>
              </a:rPr>
              <a:t>Sector</a:t>
            </a:r>
            <a:endParaRPr lang="en-US" dirty="0">
              <a:solidFill>
                <a:prstClr val="white"/>
              </a:solidFill>
            </a:endParaRPr>
          </a:p>
        </p:txBody>
      </p:sp>
      <p:sp>
        <p:nvSpPr>
          <p:cNvPr id="34" name="Rectangle 33"/>
          <p:cNvSpPr/>
          <p:nvPr/>
        </p:nvSpPr>
        <p:spPr>
          <a:xfrm>
            <a:off x="513769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Health Care</a:t>
            </a:r>
            <a:endParaRPr lang="en-US" dirty="0">
              <a:solidFill>
                <a:prstClr val="white"/>
              </a:solidFill>
            </a:endParaRPr>
          </a:p>
        </p:txBody>
      </p:sp>
      <p:sp>
        <p:nvSpPr>
          <p:cNvPr id="35" name="Rectangle 34"/>
          <p:cNvSpPr/>
          <p:nvPr/>
        </p:nvSpPr>
        <p:spPr>
          <a:xfrm>
            <a:off x="906961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Manufacturing</a:t>
            </a:r>
            <a:endParaRPr lang="en-US" dirty="0">
              <a:solidFill>
                <a:prstClr val="white"/>
              </a:solidFill>
            </a:endParaRPr>
          </a:p>
        </p:txBody>
      </p:sp>
      <p:sp>
        <p:nvSpPr>
          <p:cNvPr id="36" name="Rectangle 35"/>
          <p:cNvSpPr/>
          <p:nvPr/>
        </p:nvSpPr>
        <p:spPr>
          <a:xfrm>
            <a:off x="710365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Transportation</a:t>
            </a:r>
            <a:endParaRPr lang="en-US" dirty="0">
              <a:solidFill>
                <a:prstClr val="white"/>
              </a:solidFill>
            </a:endParaRPr>
          </a:p>
        </p:txBody>
      </p:sp>
      <p:sp>
        <p:nvSpPr>
          <p:cNvPr id="37" name="Rectangle 36"/>
          <p:cNvSpPr/>
          <p:nvPr/>
        </p:nvSpPr>
        <p:spPr>
          <a:xfrm>
            <a:off x="470467" y="4470159"/>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Link</a:t>
            </a:r>
            <a:endParaRPr lang="en-US" sz="4400" dirty="0">
              <a:solidFill>
                <a:prstClr val="white"/>
              </a:solidFill>
              <a:latin typeface="Intel Clear Pro"/>
            </a:endParaRPr>
          </a:p>
        </p:txBody>
      </p:sp>
      <p:sp>
        <p:nvSpPr>
          <p:cNvPr id="38" name="Rectangle 37"/>
          <p:cNvSpPr/>
          <p:nvPr/>
        </p:nvSpPr>
        <p:spPr>
          <a:xfrm>
            <a:off x="470467" y="3581617"/>
            <a:ext cx="1920240" cy="73152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a:solidFill>
                  <a:prstClr val="white"/>
                </a:solidFill>
                <a:latin typeface="Intel Clear Pro"/>
              </a:rPr>
              <a:t>Network</a:t>
            </a:r>
          </a:p>
        </p:txBody>
      </p:sp>
      <p:sp>
        <p:nvSpPr>
          <p:cNvPr id="39" name="Rectangle 38"/>
          <p:cNvSpPr/>
          <p:nvPr/>
        </p:nvSpPr>
        <p:spPr>
          <a:xfrm>
            <a:off x="470467" y="2468880"/>
            <a:ext cx="1920240" cy="73152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solidFill>
                  <a:prstClr val="white"/>
                </a:solidFill>
                <a:latin typeface="Intel Clear Pro"/>
              </a:rPr>
              <a:t>Transport</a:t>
            </a:r>
          </a:p>
        </p:txBody>
      </p:sp>
    </p:spTree>
    <p:extLst>
      <p:ext uri="{BB962C8B-B14F-4D97-AF65-F5344CB8AC3E}">
        <p14:creationId xmlns:p14="http://schemas.microsoft.com/office/powerpoint/2010/main" val="216908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d500c93-bae6-4842-9436-e3372f02f639"/>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8127d45-1ab2-40d7-8af7-9d38d0cfdbf6"/>
</p:tagLst>
</file>

<file path=ppt/tags/tag3.xml><?xml version="1.0" encoding="utf-8"?>
<p:tagLst xmlns:a="http://schemas.openxmlformats.org/drawingml/2006/main" xmlns:r="http://schemas.openxmlformats.org/officeDocument/2006/relationships" xmlns:p="http://schemas.openxmlformats.org/presentationml/2006/main">
  <p:tag name="OFFISYNC_SLIDE_GUID" val="2adb44ec-42ae-4198-a1b9-39cf38be09e3"/>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1_Int_PPT Template_ClearPro_16x9">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Custom 2">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PPT_PREFERRED_Template_ClearPro_16x9_050615.pptx" id="{66E0B265-5F2C-4115-B403-14383A8E707E}" vid="{049F26CA-A908-452A-BB1C-9AD1697EE2E3}"/>
    </a:ext>
  </a:extLst>
</a:theme>
</file>

<file path=ppt/theme/theme3.xml><?xml version="1.0" encoding="utf-8"?>
<a:theme xmlns:a="http://schemas.openxmlformats.org/drawingml/2006/main" name="3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27751</TotalTime>
  <Words>2033</Words>
  <Application>Microsoft Office PowerPoint</Application>
  <PresentationFormat>Widescreen</PresentationFormat>
  <Paragraphs>346</Paragraphs>
  <Slides>20</Slides>
  <Notes>17</Notes>
  <HiddenSlides>3</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20</vt:i4>
      </vt:variant>
    </vt:vector>
  </HeadingPairs>
  <TitlesOfParts>
    <vt:vector size="33" baseType="lpstr">
      <vt:lpstr>ＭＳ Ｐゴシック</vt:lpstr>
      <vt:lpstr>Arial</vt:lpstr>
      <vt:lpstr>Arial Narrow</vt:lpstr>
      <vt:lpstr>Calibri</vt:lpstr>
      <vt:lpstr>Intel Clear</vt:lpstr>
      <vt:lpstr>Intel Clear Light</vt:lpstr>
      <vt:lpstr>Intel Clear Pro</vt:lpstr>
      <vt:lpstr>Roboto</vt:lpstr>
      <vt:lpstr>Verdana</vt:lpstr>
      <vt:lpstr>Wingdings</vt:lpstr>
      <vt:lpstr>2_Intel 20150715</vt:lpstr>
      <vt:lpstr>1_Int_PPT Template_ClearPro_16x9</vt:lpstr>
      <vt:lpstr>3_Intel 20150715</vt:lpstr>
      <vt:lpstr>PowerPoint Presentation</vt:lpstr>
      <vt:lpstr>LEGAL NOTICE</vt:lpstr>
      <vt:lpstr>IIoT Connectivity Challenge</vt:lpstr>
      <vt:lpstr>PowerPoint Presentation</vt:lpstr>
      <vt:lpstr>Bridging Core Connectivity Standards</vt:lpstr>
      <vt:lpstr>Tools: Protocol Assessment template</vt:lpstr>
      <vt:lpstr>Connectivity Framework Core Functions</vt:lpstr>
      <vt:lpstr>Data Type Systems</vt:lpstr>
      <vt:lpstr>IIoT CONNECTIVITY STACK MODEL</vt:lpstr>
      <vt:lpstr>Data Distribution Service (DDS)</vt:lpstr>
      <vt:lpstr>Properties of DDS</vt:lpstr>
      <vt:lpstr>DDS: Functional Summary</vt:lpstr>
      <vt:lpstr>What is OPC-UA?</vt:lpstr>
      <vt:lpstr>Secure client/server communications</vt:lpstr>
      <vt:lpstr>Resilient communications</vt:lpstr>
      <vt:lpstr>Sophisticated interactions</vt:lpstr>
      <vt:lpstr>Open62541 Features</vt:lpstr>
      <vt:lpstr>MQTT - message queue telemetry transport</vt:lpstr>
      <vt:lpstr>Example RESTFUL HTTP API</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CTPClassification=CTP_NT</cp:keywords>
  <cp:lastModifiedBy>Holmlund, Daniel W</cp:lastModifiedBy>
  <cp:revision>108</cp:revision>
  <cp:lastPrinted>2017-10-19T22:33:41Z</cp:lastPrinted>
  <dcterms:created xsi:type="dcterms:W3CDTF">2017-08-17T18:19:10Z</dcterms:created>
  <dcterms:modified xsi:type="dcterms:W3CDTF">2018-03-28T17:00:40Z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55c214ac-f961-4949-9bc9-f7cf2fdba69e</vt:lpwstr>
  </property>
  <property fmtid="{D5CDD505-2E9C-101B-9397-08002B2CF9AE}" pid="3" name="CTP_TimeStamp">
    <vt:lpwstr>2018-03-28 17:00:40Z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