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08" r:id="rId3"/>
    <p:sldId id="265" r:id="rId4"/>
    <p:sldId id="305" r:id="rId5"/>
    <p:sldId id="303" r:id="rId6"/>
    <p:sldId id="307" r:id="rId7"/>
    <p:sldId id="266" r:id="rId8"/>
    <p:sldId id="289" r:id="rId9"/>
    <p:sldId id="273" r:id="rId10"/>
    <p:sldId id="274" r:id="rId11"/>
    <p:sldId id="278" r:id="rId12"/>
    <p:sldId id="262" r:id="rId13"/>
    <p:sldId id="263" r:id="rId14"/>
    <p:sldId id="271" r:id="rId15"/>
    <p:sldId id="315" r:id="rId16"/>
    <p:sldId id="312" r:id="rId17"/>
    <p:sldId id="313" r:id="rId18"/>
    <p:sldId id="295" r:id="rId19"/>
    <p:sldId id="309" r:id="rId20"/>
    <p:sldId id="310" r:id="rId21"/>
    <p:sldId id="296" r:id="rId22"/>
    <p:sldId id="297" r:id="rId23"/>
    <p:sldId id="311" r:id="rId24"/>
    <p:sldId id="301" r:id="rId25"/>
    <p:sldId id="314" r:id="rId26"/>
    <p:sldId id="258" r:id="rId27"/>
    <p:sldId id="269" r:id="rId28"/>
    <p:sldId id="276"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 id="308"/>
          </p14:sldIdLst>
        </p14:section>
        <p14:section name="The IIoT Challenge" id="{CAE35C95-80B5-4A2B-92D7-D07C9F8F4BDC}">
          <p14:sldIdLst>
            <p14:sldId id="265"/>
            <p14:sldId id="305"/>
            <p14:sldId id="303"/>
            <p14:sldId id="307"/>
            <p14:sldId id="266"/>
            <p14:sldId id="289"/>
          </p14:sldIdLst>
        </p14:section>
        <p14:section name="Functional Architecture" id="{319EFCF1-5C76-452E-8288-5409BCB642D0}">
          <p14:sldIdLst>
            <p14:sldId id="273"/>
          </p14:sldIdLst>
        </p14:section>
        <p14:section name="Typical Considerations" id="{199FF909-823B-415B-AD18-94907E9544E0}">
          <p14:sldIdLst>
            <p14:sldId id="274"/>
            <p14:sldId id="278"/>
          </p14:sldIdLst>
        </p14:section>
        <p14:section name="DDS" id="{FCCB3D12-5A42-4B1F-AEC4-0C6AAA985D5C}">
          <p14:sldIdLst>
            <p14:sldId id="262"/>
            <p14:sldId id="263"/>
            <p14:sldId id="271"/>
          </p14:sldIdLst>
        </p14:section>
        <p14:section name="MQTT" id="{1D7BD3FF-7F48-451C-8824-631E690DE932}">
          <p14:sldIdLst>
            <p14:sldId id="315"/>
          </p14:sldIdLst>
        </p14:section>
        <p14:section name="OPC-UA" id="{7DA5C7EE-51BD-4501-B0BB-5B9E79F82609}">
          <p14:sldIdLst>
            <p14:sldId id="312"/>
            <p14:sldId id="313"/>
            <p14:sldId id="295"/>
            <p14:sldId id="309"/>
            <p14:sldId id="310"/>
            <p14:sldId id="296"/>
            <p14:sldId id="297"/>
            <p14:sldId id="311"/>
            <p14:sldId id="301"/>
            <p14:sldId id="314"/>
            <p14:sldId id="258"/>
          </p14:sldIdLst>
        </p14:section>
        <p14:section name="MQTT" id="{DFB43953-C9B6-402A-BACF-F42E0A42D894}">
          <p14:sldIdLst>
            <p14:sldId id="269"/>
          </p14:sldIdLst>
        </p14:section>
        <p14:section name="HTTP" id="{A0862AD6-A315-4F41-925E-8D4DD217D7FA}">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0314" autoAdjust="0"/>
  </p:normalViewPr>
  <p:slideViewPr>
    <p:cSldViewPr>
      <p:cViewPr varScale="1">
        <p:scale>
          <a:sx n="60" d="100"/>
          <a:sy n="60" d="100"/>
        </p:scale>
        <p:origin x="170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9/12/2018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11</a:t>
            </a:fld>
            <a:endParaRPr lang="en-US"/>
          </a:p>
        </p:txBody>
      </p:sp>
    </p:spTree>
    <p:extLst>
      <p:ext uri="{BB962C8B-B14F-4D97-AF65-F5344CB8AC3E}">
        <p14:creationId xmlns:p14="http://schemas.microsoft.com/office/powerpoint/2010/main" val="16327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12</a:t>
            </a:fld>
            <a:endParaRPr lang="en-US"/>
          </a:p>
        </p:txBody>
      </p:sp>
    </p:spTree>
    <p:extLst>
      <p:ext uri="{BB962C8B-B14F-4D97-AF65-F5344CB8AC3E}">
        <p14:creationId xmlns:p14="http://schemas.microsoft.com/office/powerpoint/2010/main" val="501729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13</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14</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15</a:t>
            </a:fld>
            <a:endParaRPr lang="en-US"/>
          </a:p>
        </p:txBody>
      </p:sp>
    </p:spTree>
    <p:extLst>
      <p:ext uri="{BB962C8B-B14F-4D97-AF65-F5344CB8AC3E}">
        <p14:creationId xmlns:p14="http://schemas.microsoft.com/office/powerpoint/2010/main" val="116051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OPC UA is a sophisticated, scalable and flexible mechanism for establishing secure connections between clients and servers. Features of this unique technology include:</a:t>
            </a:r>
          </a:p>
          <a:p>
            <a:r>
              <a:rPr lang="en-US" sz="1200" b="1" i="0" kern="1200" dirty="0" smtClean="0">
                <a:solidFill>
                  <a:schemeClr val="tx1"/>
                </a:solidFill>
                <a:effectLst/>
                <a:latin typeface="+mn-lt"/>
                <a:ea typeface="+mn-ea"/>
                <a:cs typeface="+mn-cs"/>
              </a:rPr>
              <a:t>Scalability –</a:t>
            </a:r>
            <a:r>
              <a:rPr lang="en-US" sz="1200" b="0" i="0" kern="1200" dirty="0" smtClean="0">
                <a:solidFill>
                  <a:schemeClr val="tx1"/>
                </a:solidFill>
                <a:effectLst/>
                <a:latin typeface="+mn-lt"/>
                <a:ea typeface="+mn-ea"/>
                <a:cs typeface="+mn-cs"/>
              </a:rPr>
              <a:t>OPC UA is scalable and platform independent. It can be supported on high-end servers and on low-end sensors. OPC UA uses discoverable profiles to include tiny embedded platforms as servers in an OPC UA system.</a:t>
            </a:r>
          </a:p>
          <a:p>
            <a:r>
              <a:rPr lang="en-US" sz="1200" b="1" i="0" kern="1200" dirty="0" smtClean="0">
                <a:solidFill>
                  <a:schemeClr val="tx1"/>
                </a:solidFill>
                <a:effectLst/>
                <a:latin typeface="+mn-lt"/>
                <a:ea typeface="+mn-ea"/>
                <a:cs typeface="+mn-cs"/>
              </a:rPr>
              <a:t>A Flexible Address Space –</a:t>
            </a:r>
            <a:r>
              <a:rPr lang="en-US" sz="1200" b="0" i="0" kern="1200" dirty="0" smtClean="0">
                <a:solidFill>
                  <a:schemeClr val="tx1"/>
                </a:solidFill>
                <a:effectLst/>
                <a:latin typeface="+mn-lt"/>
                <a:ea typeface="+mn-ea"/>
                <a:cs typeface="+mn-cs"/>
              </a:rPr>
              <a:t> The OPC UA address space is organized around the concept of an object. Objects are entities that consist of variables and methods and provide a standard way for servers to transfer information to clients.</a:t>
            </a:r>
          </a:p>
          <a:p>
            <a:r>
              <a:rPr lang="en-US" sz="1200" b="1" i="0" kern="1200" dirty="0" smtClean="0">
                <a:solidFill>
                  <a:schemeClr val="tx1"/>
                </a:solidFill>
                <a:effectLst/>
                <a:latin typeface="+mn-lt"/>
                <a:ea typeface="+mn-ea"/>
                <a:cs typeface="+mn-cs"/>
              </a:rPr>
              <a:t>Common Transports and Encodings – </a:t>
            </a:r>
            <a:r>
              <a:rPr lang="en-US" sz="1200" b="0" i="0" kern="1200" dirty="0" smtClean="0">
                <a:solidFill>
                  <a:schemeClr val="tx1"/>
                </a:solidFill>
                <a:effectLst/>
                <a:latin typeface="+mn-lt"/>
                <a:ea typeface="+mn-ea"/>
                <a:cs typeface="+mn-cs"/>
              </a:rPr>
              <a:t>OPC UA uses standard transports and encodings to ensure that connectivity can be easily achieved in both the embedded and enterprise environments.</a:t>
            </a:r>
          </a:p>
          <a:p>
            <a:r>
              <a:rPr lang="en-US" sz="1200" b="1" i="0" kern="1200" dirty="0" smtClean="0">
                <a:solidFill>
                  <a:schemeClr val="tx1"/>
                </a:solidFill>
                <a:effectLst/>
                <a:latin typeface="+mn-lt"/>
                <a:ea typeface="+mn-ea"/>
                <a:cs typeface="+mn-cs"/>
              </a:rPr>
              <a:t>Security – </a:t>
            </a:r>
            <a:r>
              <a:rPr lang="en-US" sz="1200" b="0" i="0" kern="1200" dirty="0" smtClean="0">
                <a:solidFill>
                  <a:schemeClr val="tx1"/>
                </a:solidFill>
                <a:effectLst/>
                <a:latin typeface="+mn-lt"/>
                <a:ea typeface="+mn-ea"/>
                <a:cs typeface="+mn-cs"/>
              </a:rPr>
              <a:t>OPC UA implements a sophisticated security model that ensures the authentication of clients and servers, the authentication of users and the integrity of their communication.</a:t>
            </a:r>
          </a:p>
          <a:p>
            <a:r>
              <a:rPr lang="en-US" sz="1200" b="1" i="0" kern="1200" dirty="0" smtClean="0">
                <a:solidFill>
                  <a:schemeClr val="tx1"/>
                </a:solidFill>
                <a:effectLst/>
                <a:latin typeface="+mn-lt"/>
                <a:ea typeface="+mn-ea"/>
                <a:cs typeface="+mn-cs"/>
              </a:rPr>
              <a:t>Internet Capability –</a:t>
            </a:r>
            <a:r>
              <a:rPr lang="en-US" sz="1200" b="0" i="0" kern="1200" dirty="0" smtClean="0">
                <a:solidFill>
                  <a:schemeClr val="tx1"/>
                </a:solidFill>
                <a:effectLst/>
                <a:latin typeface="+mn-lt"/>
                <a:ea typeface="+mn-ea"/>
                <a:cs typeface="+mn-cs"/>
              </a:rPr>
              <a:t>OPC UA is fully capable of moving data over the Internet.</a:t>
            </a:r>
          </a:p>
          <a:p>
            <a:r>
              <a:rPr lang="en-US" sz="1200" b="1" i="0" kern="1200" dirty="0" smtClean="0">
                <a:solidFill>
                  <a:schemeClr val="tx1"/>
                </a:solidFill>
                <a:effectLst/>
                <a:latin typeface="+mn-lt"/>
                <a:ea typeface="+mn-ea"/>
                <a:cs typeface="+mn-cs"/>
              </a:rPr>
              <a:t>A Robust Set of Services –</a:t>
            </a:r>
            <a:r>
              <a:rPr lang="en-US" sz="1200" b="0" i="0" kern="1200" dirty="0" smtClean="0">
                <a:solidFill>
                  <a:schemeClr val="tx1"/>
                </a:solidFill>
                <a:effectLst/>
                <a:latin typeface="+mn-lt"/>
                <a:ea typeface="+mn-ea"/>
                <a:cs typeface="+mn-cs"/>
              </a:rPr>
              <a:t>OPC UA provides a full suite of services for </a:t>
            </a:r>
            <a:r>
              <a:rPr lang="en-US" sz="1200" b="0" i="0" kern="1200" dirty="0" err="1" smtClean="0">
                <a:solidFill>
                  <a:schemeClr val="tx1"/>
                </a:solidFill>
                <a:effectLst/>
                <a:latin typeface="+mn-lt"/>
                <a:ea typeface="+mn-ea"/>
                <a:cs typeface="+mn-cs"/>
              </a:rPr>
              <a:t>eventing</a:t>
            </a:r>
            <a:r>
              <a:rPr lang="en-US" sz="1200" b="0" i="0" kern="1200" dirty="0" smtClean="0">
                <a:solidFill>
                  <a:schemeClr val="tx1"/>
                </a:solidFill>
                <a:effectLst/>
                <a:latin typeface="+mn-lt"/>
                <a:ea typeface="+mn-ea"/>
                <a:cs typeface="+mn-cs"/>
              </a:rPr>
              <a:t>, alarming, reading, writing, discovery and more.</a:t>
            </a:r>
          </a:p>
          <a:p>
            <a:r>
              <a:rPr lang="en-US" sz="1200" b="1" i="0" kern="1200" dirty="0" smtClean="0">
                <a:solidFill>
                  <a:schemeClr val="tx1"/>
                </a:solidFill>
                <a:effectLst/>
                <a:latin typeface="+mn-lt"/>
                <a:ea typeface="+mn-ea"/>
                <a:cs typeface="+mn-cs"/>
              </a:rPr>
              <a:t>Certified Interoperability –</a:t>
            </a:r>
            <a:r>
              <a:rPr lang="en-US" sz="1200" b="0" i="0" kern="1200" dirty="0" smtClean="0">
                <a:solidFill>
                  <a:schemeClr val="tx1"/>
                </a:solidFill>
                <a:effectLst/>
                <a:latin typeface="+mn-lt"/>
                <a:ea typeface="+mn-ea"/>
                <a:cs typeface="+mn-cs"/>
              </a:rPr>
              <a:t>OPC UA certifies profiles such that connectivity between a client and server using a defined profile can be guaranteed.</a:t>
            </a:r>
          </a:p>
          <a:p>
            <a:r>
              <a:rPr lang="en-US" sz="1200" b="1" i="0" kern="1200" dirty="0" smtClean="0">
                <a:solidFill>
                  <a:schemeClr val="tx1"/>
                </a:solidFill>
                <a:effectLst/>
                <a:latin typeface="+mn-lt"/>
                <a:ea typeface="+mn-ea"/>
                <a:cs typeface="+mn-cs"/>
              </a:rPr>
              <a:t>A Sophisticated Information Model – </a:t>
            </a:r>
            <a:r>
              <a:rPr lang="en-US" sz="1200" b="0" i="0" kern="1200" dirty="0" smtClean="0">
                <a:solidFill>
                  <a:schemeClr val="tx1"/>
                </a:solidFill>
                <a:effectLst/>
                <a:latin typeface="+mn-lt"/>
                <a:ea typeface="+mn-ea"/>
                <a:cs typeface="+mn-cs"/>
              </a:rPr>
              <a:t>OPC UA profiles more than just an object model. OPC UA is designed to connect objects in such a way that true information can be shared between clients and servers.</a:t>
            </a:r>
          </a:p>
          <a:p>
            <a:r>
              <a:rPr lang="en-US" sz="1200" b="1" i="0" kern="1200" dirty="0" smtClean="0">
                <a:solidFill>
                  <a:schemeClr val="tx1"/>
                </a:solidFill>
                <a:effectLst/>
                <a:latin typeface="+mn-lt"/>
                <a:ea typeface="+mn-ea"/>
                <a:cs typeface="+mn-cs"/>
              </a:rPr>
              <a:t>Sophisticated Alarming and Event Management –</a:t>
            </a:r>
            <a:r>
              <a:rPr lang="en-US" sz="1200" b="0" i="0" kern="1200" dirty="0" smtClean="0">
                <a:solidFill>
                  <a:schemeClr val="tx1"/>
                </a:solidFill>
                <a:effectLst/>
                <a:latin typeface="+mn-lt"/>
                <a:ea typeface="+mn-ea"/>
                <a:cs typeface="+mn-cs"/>
              </a:rPr>
              <a:t>OPC UA provides a highly configurable mechanism for providing alarms and event notifications to interested clients. The alarming and event mechanisms go well beyond the standard change-in-value type alarming found in most protocols.</a:t>
            </a:r>
          </a:p>
          <a:p>
            <a:r>
              <a:rPr lang="en-US" sz="1200" b="1" i="0" kern="1200" dirty="0" smtClean="0">
                <a:solidFill>
                  <a:schemeClr val="tx1"/>
                </a:solidFill>
                <a:effectLst/>
                <a:latin typeface="+mn-lt"/>
                <a:ea typeface="+mn-ea"/>
                <a:cs typeface="+mn-cs"/>
              </a:rPr>
              <a:t>Integration with Standard Industry-Specific Data Models –</a:t>
            </a:r>
            <a:r>
              <a:rPr lang="en-US" sz="1200" b="0" i="0" kern="1200" dirty="0" smtClean="0">
                <a:solidFill>
                  <a:schemeClr val="tx1"/>
                </a:solidFill>
                <a:effectLst/>
                <a:latin typeface="+mn-lt"/>
                <a:ea typeface="+mn-ea"/>
                <a:cs typeface="+mn-cs"/>
              </a:rPr>
              <a:t> The OPC Foundation is working with a number of industry trade groups to define specific information models for their industries and to support those information models within OPC UA.</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16</a:t>
            </a:fld>
            <a:endParaRPr lang="en-US"/>
          </a:p>
        </p:txBody>
      </p:sp>
    </p:spTree>
    <p:extLst>
      <p:ext uri="{BB962C8B-B14F-4D97-AF65-F5344CB8AC3E}">
        <p14:creationId xmlns:p14="http://schemas.microsoft.com/office/powerpoint/2010/main" val="132424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26</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8515">
              <a:defRPr/>
            </a:pPr>
            <a:fld id="{B1683E88-F191-4F69-A29D-62A3EA806C18}" type="slidenum">
              <a:rPr lang="en-US" sz="900">
                <a:solidFill>
                  <a:prstClr val="black"/>
                </a:solidFill>
                <a:latin typeface="Arial"/>
              </a:rPr>
              <a:pPr defTabSz="918515">
                <a:defRPr/>
              </a:pPr>
              <a:t>2</a:t>
            </a:fld>
            <a:endParaRPr lang="en-US" sz="900" dirty="0">
              <a:solidFill>
                <a:prstClr val="black"/>
              </a:solidFill>
              <a:latin typeface="Arial"/>
            </a:endParaRPr>
          </a:p>
        </p:txBody>
      </p:sp>
    </p:spTree>
    <p:extLst>
      <p:ext uri="{BB962C8B-B14F-4D97-AF65-F5344CB8AC3E}">
        <p14:creationId xmlns:p14="http://schemas.microsoft.com/office/powerpoint/2010/main" val="2710694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27</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28</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3</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0" i="0" kern="1200" dirty="0" smtClean="0">
                <a:solidFill>
                  <a:schemeClr val="tx1"/>
                </a:solidFill>
                <a:effectLst/>
                <a:latin typeface="Intel Clear"/>
                <a:ea typeface="+mn-ea"/>
                <a:cs typeface="+mn-cs"/>
              </a:rPr>
              <a:t>INDUSTRIAL according to the automation pyramid (see Fig. communication today is mainly organized ac- </a:t>
            </a:r>
          </a:p>
          <a:p>
            <a:r>
              <a:rPr lang="en-US" altLang="ja-JP" sz="1200" b="0" i="0" kern="1200" dirty="0" smtClean="0">
                <a:solidFill>
                  <a:schemeClr val="tx1"/>
                </a:solidFill>
                <a:effectLst/>
                <a:latin typeface="Intel Clear"/>
                <a:ea typeface="+mn-ea"/>
                <a:cs typeface="+mn-cs"/>
              </a:rPr>
              <a:t>1)On top</a:t>
            </a:r>
            <a:r>
              <a:rPr lang="en-US" altLang="ja-JP" sz="1200" b="0" i="0" kern="1200" baseline="0" dirty="0" smtClean="0">
                <a:solidFill>
                  <a:schemeClr val="tx1"/>
                </a:solidFill>
                <a:effectLst/>
                <a:latin typeface="Intel Clear"/>
                <a:ea typeface="+mn-ea"/>
                <a:cs typeface="+mn-cs"/>
              </a:rPr>
              <a:t> at</a:t>
            </a:r>
            <a:r>
              <a:rPr lang="en-US" altLang="ja-JP" sz="1200" b="0" i="0" kern="1200" dirty="0" smtClean="0">
                <a:solidFill>
                  <a:schemeClr val="tx1"/>
                </a:solidFill>
                <a:effectLst/>
                <a:latin typeface="Intel Clear"/>
                <a:ea typeface="+mn-ea"/>
                <a:cs typeface="+mn-cs"/>
              </a:rPr>
              <a:t> the computer level, standard IT protocols (Internet Protocol Suite) are used.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2)For machine-to-machine and process</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communication (the distributed controller level), the role of</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OPC UA (IEC 62541) is rapidly increasing in significance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alongside the traditional Ethernet-based M2M fieldbus systems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CC-Link IE).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3)Inside the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machine (device and sensor levels), protocols with hard real-time capabilities (also known as real-time Ethernet) dominate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the field. According to market share, the most significant</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ones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PROFINET IRT, POWERLINK and</a:t>
            </a:r>
            <a:r>
              <a:rPr lang="en-US" altLang="ja-JP" sz="1200" b="0" i="0" kern="1200" baseline="0" dirty="0" smtClean="0">
                <a:solidFill>
                  <a:schemeClr val="tx1"/>
                </a:solidFill>
                <a:effectLst/>
                <a:latin typeface="Intel Clear"/>
                <a:ea typeface="+mn-ea"/>
                <a:cs typeface="+mn-cs"/>
              </a:rPr>
              <a:t> </a:t>
            </a:r>
            <a:r>
              <a:rPr lang="en-US" altLang="ja-JP" sz="1200" b="0" i="0" kern="1200" dirty="0" err="1" smtClean="0">
                <a:solidFill>
                  <a:schemeClr val="tx1"/>
                </a:solidFill>
                <a:effectLst/>
                <a:latin typeface="Intel Clear"/>
                <a:ea typeface="+mn-ea"/>
                <a:cs typeface="+mn-cs"/>
              </a:rPr>
              <a:t>Sercos</a:t>
            </a:r>
            <a:r>
              <a:rPr lang="en-US" altLang="ja-JP" sz="1200" b="0" i="0" kern="1200" dirty="0" smtClean="0">
                <a:solidFill>
                  <a:schemeClr val="tx1"/>
                </a:solidFill>
                <a:effectLst/>
                <a:latin typeface="Intel Clear"/>
                <a:ea typeface="+mn-ea"/>
                <a:cs typeface="+mn-cs"/>
              </a:rPr>
              <a:t> III.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Although these technologies share common requirements, their implementations differ substantially. Hence,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comparing them is a complicated matter and depends heavily</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on the intended application (process control, motion, I/O,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centralized vs. decentralized control, etc.). An endeavor to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compare the performance of various real-time Ethernet protocols in a number of categories has been undertaken by the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Ethernet POWERLINK Standardization Group (EPSG)</a:t>
            </a:r>
          </a:p>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133602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Source http://www.iebmedia.com/index.php?id=12993&amp;parentid=74&amp;themeid=255&amp;hpid=2&amp;showdetail=true&amp;bb=1&amp;appsw=1 </a:t>
            </a:r>
          </a:p>
          <a:p>
            <a:endParaRPr kumimoji="1" lang="en-US" altLang="ja-JP" dirty="0" smtClean="0"/>
          </a:p>
          <a:p>
            <a:r>
              <a:rPr lang="en-US" altLang="ja-JP" sz="1200" b="1" i="0" kern="1200" dirty="0" smtClean="0">
                <a:solidFill>
                  <a:schemeClr val="tx1"/>
                </a:solidFill>
                <a:effectLst/>
                <a:latin typeface="Intel Clear"/>
                <a:ea typeface="+mn-ea"/>
                <a:cs typeface="+mn-cs"/>
              </a:rPr>
              <a:t>Annual market analysis</a:t>
            </a:r>
          </a:p>
          <a:p>
            <a:r>
              <a:rPr lang="en-US" altLang="ja-JP" sz="1200" b="0" i="0" kern="1200" dirty="0" smtClean="0">
                <a:solidFill>
                  <a:schemeClr val="tx1"/>
                </a:solidFill>
                <a:effectLst/>
                <a:latin typeface="Intel Clear"/>
                <a:ea typeface="+mn-ea"/>
                <a:cs typeface="+mn-cs"/>
              </a:rPr>
              <a:t>HMS Industrial Networks, again this year, has presented their annual analysis of the industrial network market which focuses on new installed nodes within factory automation globally.</a:t>
            </a:r>
          </a:p>
          <a:p>
            <a:r>
              <a:rPr lang="en-US" altLang="ja-JP" sz="1200" b="0" i="0" kern="1200" dirty="0" smtClean="0">
                <a:solidFill>
                  <a:schemeClr val="tx1"/>
                </a:solidFill>
                <a:effectLst/>
                <a:latin typeface="Intel Clear"/>
                <a:ea typeface="+mn-ea"/>
                <a:cs typeface="+mn-cs"/>
              </a:rPr>
              <a:t>As an independent supplier of products and services for industrial communication and the Internet of Things, HMS has insight into the industrial network market. Here are some of the trends they see within industrial communication in 2018, also looking back on the network market share evolution during the last 5 years.</a:t>
            </a:r>
          </a:p>
          <a:p>
            <a:r>
              <a:rPr lang="en-US" altLang="ja-JP" sz="1200" b="1" i="0" kern="1200" dirty="0" smtClean="0">
                <a:solidFill>
                  <a:schemeClr val="tx1"/>
                </a:solidFill>
                <a:effectLst/>
                <a:latin typeface="Intel Clear"/>
                <a:ea typeface="+mn-ea"/>
                <a:cs typeface="+mn-cs"/>
              </a:rPr>
              <a:t>Growth powered by </a:t>
            </a:r>
            <a:r>
              <a:rPr lang="en-US" altLang="ja-JP" sz="1200" b="1" i="0" kern="1200" dirty="0" err="1" smtClean="0">
                <a:solidFill>
                  <a:schemeClr val="tx1"/>
                </a:solidFill>
                <a:effectLst/>
                <a:latin typeface="Intel Clear"/>
                <a:ea typeface="+mn-ea"/>
                <a:cs typeface="+mn-cs"/>
              </a:rPr>
              <a:t>IIoT</a:t>
            </a:r>
            <a:endParaRPr lang="en-US" altLang="ja-JP" sz="1200" b="1"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Industrial Ethernet has been growing faster than traditional fieldbuses for a number of years, and has now overtaken fieldbuses. With a growth rate of 22%, Industrial Ethernet now makes up for 52% of the global market compared to 46% last year.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has emerged as the largest network with 15% of the market. Ethernet runners-up globally are PROFINET,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a:t>
            </a:r>
          </a:p>
          <a:p>
            <a:r>
              <a:rPr lang="en-US" altLang="ja-JP" sz="1200" b="0" i="0" kern="1200" dirty="0" smtClean="0">
                <a:solidFill>
                  <a:schemeClr val="tx1"/>
                </a:solidFill>
                <a:effectLst/>
                <a:latin typeface="Intel Clear"/>
                <a:ea typeface="+mn-ea"/>
                <a:cs typeface="+mn-cs"/>
              </a:rPr>
              <a:t>"We have seen the transition to industrial Ethernet for a long time, but it isn′t until now that it has actually overtaken fieldbuses when it comes to number of new installed nodes," said Anders Hansson, Chief Marketing Officer at HMS. "The transition to industrial Ethernet is driven by the need for high performance, integration between factory installations and IT/</a:t>
            </a:r>
            <a:r>
              <a:rPr lang="en-US" altLang="ja-JP" sz="1200" b="0" i="0" kern="1200" dirty="0" err="1" smtClean="0">
                <a:solidFill>
                  <a:schemeClr val="tx1"/>
                </a:solidFill>
                <a:effectLst/>
                <a:latin typeface="Intel Clear"/>
                <a:ea typeface="+mn-ea"/>
                <a:cs typeface="+mn-cs"/>
              </a:rPr>
              <a:t>IoT</a:t>
            </a:r>
            <a:r>
              <a:rPr lang="en-US" altLang="ja-JP" sz="1200" b="0" i="0" kern="1200" dirty="0" smtClean="0">
                <a:solidFill>
                  <a:schemeClr val="tx1"/>
                </a:solidFill>
                <a:effectLst/>
                <a:latin typeface="Intel Clear"/>
                <a:ea typeface="+mn-ea"/>
                <a:cs typeface="+mn-cs"/>
              </a:rPr>
              <a:t>-systems, as well as the Industrial Internet of Things in general."</a:t>
            </a:r>
          </a:p>
          <a:p>
            <a:r>
              <a:rPr lang="en-US" altLang="ja-JP" sz="1200" b="1" i="0" kern="1200" dirty="0" smtClean="0">
                <a:solidFill>
                  <a:schemeClr val="tx1"/>
                </a:solidFill>
                <a:effectLst/>
                <a:latin typeface="Intel Clear"/>
                <a:ea typeface="+mn-ea"/>
                <a:cs typeface="+mn-cs"/>
              </a:rPr>
              <a:t>Fieldbuses expected to decline</a:t>
            </a:r>
          </a:p>
          <a:p>
            <a:r>
              <a:rPr lang="en-US" altLang="ja-JP" sz="1200" b="0" i="0" kern="1200" dirty="0" smtClean="0">
                <a:solidFill>
                  <a:schemeClr val="tx1"/>
                </a:solidFill>
                <a:effectLst/>
                <a:latin typeface="Intel Clear"/>
                <a:ea typeface="+mn-ea"/>
                <a:cs typeface="+mn-cs"/>
              </a:rPr>
              <a:t>Boosted by a strong industry and cyber-security concerns in the industry, fieldbuses are still growing slightly. However, despite an increased growth rate at 6% (4% last year), the number of fieldbus installations are expected to decline steadily over the next few years. The dominant fieldbus is still PROFIBUS with 12% of the total world market, followed by Modbus-RTU and CC-Link, both at 6%.</a:t>
            </a:r>
          </a:p>
          <a:p>
            <a:r>
              <a:rPr lang="en-US" altLang="ja-JP" sz="1200" b="1" i="0" kern="1200" dirty="0" smtClean="0">
                <a:solidFill>
                  <a:schemeClr val="tx1"/>
                </a:solidFill>
                <a:effectLst/>
                <a:latin typeface="Intel Clear"/>
                <a:ea typeface="+mn-ea"/>
                <a:cs typeface="+mn-cs"/>
              </a:rPr>
              <a:t>Wireless redefining network picture</a:t>
            </a:r>
          </a:p>
          <a:p>
            <a:r>
              <a:rPr lang="en-US" altLang="ja-JP" sz="1200" b="0" i="0" kern="1200" dirty="0" smtClean="0">
                <a:solidFill>
                  <a:schemeClr val="tx1"/>
                </a:solidFill>
                <a:effectLst/>
                <a:latin typeface="Intel Clear"/>
                <a:ea typeface="+mn-ea"/>
                <a:cs typeface="+mn-cs"/>
              </a:rPr>
              <a:t>Wireless technologies are also growing by 32% and accounts for 6% of the total market. Within Wireless, WLAN is the most popular technology, followed by Bluetooth.</a:t>
            </a:r>
          </a:p>
          <a:p>
            <a:r>
              <a:rPr lang="en-US" altLang="ja-JP" sz="1200" b="0" i="0" kern="1200" dirty="0" smtClean="0">
                <a:solidFill>
                  <a:schemeClr val="tx1"/>
                </a:solidFill>
                <a:effectLst/>
                <a:latin typeface="Intel Clear"/>
                <a:ea typeface="+mn-ea"/>
                <a:cs typeface="+mn-cs"/>
              </a:rPr>
              <a:t>"Wireless is increasingly being used by machine builders and system integrators to realize innovative automation architectures. Users can reduce cabling and create new solutions for connectivity and control, including Bring Your Own Device solutions via tablets or smartphones," said Hansson.</a:t>
            </a:r>
          </a:p>
          <a:p>
            <a:r>
              <a:rPr lang="en-US" altLang="ja-JP" sz="1200" b="1" i="0" kern="1200" dirty="0" smtClean="0">
                <a:solidFill>
                  <a:schemeClr val="tx1"/>
                </a:solidFill>
                <a:effectLst/>
                <a:latin typeface="Intel Clear"/>
                <a:ea typeface="+mn-ea"/>
                <a:cs typeface="+mn-cs"/>
              </a:rPr>
              <a:t>Regional network variations</a:t>
            </a:r>
          </a:p>
          <a:p>
            <a:r>
              <a:rPr lang="en-US" altLang="ja-JP" sz="1200" b="0" i="0" kern="1200" dirty="0" smtClean="0">
                <a:solidFill>
                  <a:schemeClr val="tx1"/>
                </a:solidFill>
                <a:effectLst/>
                <a:latin typeface="Intel Clear"/>
                <a:ea typeface="+mn-ea"/>
                <a:cs typeface="+mn-cs"/>
              </a:rPr>
              <a:t>In Europe and the Middle East, PROFINET and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are leading and PROFIBUS is still widely used. Other popular networks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 The US market is dominated by the CIP networks, with a clear movement towards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a:t>
            </a:r>
          </a:p>
          <a:p>
            <a:r>
              <a:rPr lang="en-US" altLang="ja-JP" sz="1200" b="0" i="0" kern="1200" dirty="0" smtClean="0">
                <a:solidFill>
                  <a:schemeClr val="tx1"/>
                </a:solidFill>
                <a:effectLst/>
                <a:latin typeface="Intel Clear"/>
                <a:ea typeface="+mn-ea"/>
                <a:cs typeface="+mn-cs"/>
              </a:rPr>
              <a:t>In Asia, no network stands out as truly market-leading, but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PROFIBUS,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 and CC-Link are widely used, with the Ethernet version CC-Link IE Field also gaining traction.</a:t>
            </a:r>
          </a:p>
          <a:p>
            <a:r>
              <a:rPr lang="en-US" altLang="ja-JP" sz="1200" b="1" i="0" kern="1200" dirty="0" smtClean="0">
                <a:solidFill>
                  <a:schemeClr val="tx1"/>
                </a:solidFill>
                <a:effectLst/>
                <a:latin typeface="Intel Clear"/>
                <a:ea typeface="+mn-ea"/>
                <a:cs typeface="+mn-cs"/>
              </a:rPr>
              <a:t>Looking back five years</a:t>
            </a:r>
          </a:p>
          <a:p>
            <a:r>
              <a:rPr lang="en-US" altLang="ja-JP" sz="1200" b="0" i="0" kern="1200" dirty="0" smtClean="0">
                <a:solidFill>
                  <a:schemeClr val="tx1"/>
                </a:solidFill>
                <a:effectLst/>
                <a:latin typeface="Intel Clear"/>
                <a:ea typeface="+mn-ea"/>
                <a:cs typeface="+mn-cs"/>
              </a:rPr>
              <a:t>A special feature in this year′s study is a look back on five years of steady industrial network growth. HMS concludes that during 2017, industrial Ethernet finally passed fieldbuses in terms of market share.</a:t>
            </a:r>
          </a:p>
          <a:p>
            <a:r>
              <a:rPr lang="en-US" altLang="ja-JP" sz="1200" b="0" i="0" kern="1200" dirty="0" smtClean="0">
                <a:solidFill>
                  <a:schemeClr val="tx1"/>
                </a:solidFill>
                <a:effectLst/>
                <a:latin typeface="Intel Clear"/>
                <a:ea typeface="+mn-ea"/>
                <a:cs typeface="+mn-cs"/>
              </a:rPr>
              <a:t>"The growth of industrial networks has been steady over the last five years, and it is interesting to see that industrial Ethernet now has passed fieldbus, currently accounting for 52% of the market with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as the leading network," said Hansson.</a:t>
            </a:r>
          </a:p>
          <a:p>
            <a:r>
              <a:rPr lang="en-US" altLang="ja-JP" sz="1200" b="0" i="0" kern="1200" dirty="0" smtClean="0">
                <a:solidFill>
                  <a:schemeClr val="tx1"/>
                </a:solidFill>
                <a:effectLst/>
                <a:latin typeface="Intel Clear"/>
                <a:ea typeface="+mn-ea"/>
                <a:cs typeface="+mn-cs"/>
              </a:rPr>
              <a:t>"Nevertheless, our study confirms that the network market remains fragmented; users continue to ask for connectivity to a wide variety of networks, depending on application. Looking ahead, it is clear that industrial devices will become increasingly connected, boosted by the Industrial Internet of Things and Industry 4.0. From our point of view, we are well-suited to grow with these trends," Hansson added.</a:t>
            </a:r>
          </a:p>
          <a:p>
            <a:r>
              <a:rPr lang="en-US" altLang="ja-JP" sz="1200" b="0" i="1" kern="1200" dirty="0" smtClean="0">
                <a:solidFill>
                  <a:schemeClr val="tx1"/>
                </a:solidFill>
                <a:effectLst/>
                <a:latin typeface="Intel Clear"/>
                <a:ea typeface="+mn-ea"/>
                <a:cs typeface="+mn-cs"/>
              </a:rPr>
              <a:t>Anders Hansson, Chief Marketing Officer, HMS Industrial Networks.</a:t>
            </a:r>
            <a:endParaRPr lang="en-US" altLang="ja-JP" sz="1200" b="0" i="0" kern="1200" dirty="0" smtClean="0">
              <a:solidFill>
                <a:schemeClr val="tx1"/>
              </a:solidFill>
              <a:effectLst/>
              <a:latin typeface="Intel Clear"/>
              <a:ea typeface="+mn-ea"/>
              <a:cs typeface="+mn-cs"/>
            </a:endParaRPr>
          </a:p>
          <a:p>
            <a:endParaRPr kumimoji="1" lang="ja-JP" alt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494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Reference Architecture</a:t>
            </a:r>
          </a:p>
          <a:p>
            <a:endParaRPr lang="en-US" dirty="0"/>
          </a:p>
          <a:p>
            <a:r>
              <a:rPr lang="en-US" dirty="0"/>
              <a:t>The Industrial Internet of Things requires us to think about scale and interoperability.  Both the number of installed communicating devices and the number of communication types.  </a:t>
            </a:r>
          </a:p>
          <a:p>
            <a:endParaRPr lang="en-US" dirty="0"/>
          </a:p>
          <a:p>
            <a:r>
              <a:rPr lang="en-US" dirty="0"/>
              <a:t>In this talk we will introduce an IIoT Connectivity Reference Architecture that achieves near linear scalability, O(N), with respect to the number of connectivity technologies. This is important from the our four main viewpoints. From the business viewpoint implementing scalable systems will decrease capital expenditure.  From a Usages and Functional view points it increases the maximum size potential devices that can be connected.  We will mainly focus on the implementation viewpoint by first introducing the idea of a </a:t>
            </a:r>
            <a:r>
              <a:rPr lang="en-US" b="1" dirty="0" err="1"/>
              <a:t>mutli</a:t>
            </a:r>
            <a:r>
              <a:rPr lang="en-US" b="1" dirty="0"/>
              <a:t>-bus, multi-protocol network system</a:t>
            </a:r>
            <a:r>
              <a:rPr lang="en-US" dirty="0"/>
              <a:t>. Then we will discuss some of the commonly used protocols that used in IIoT deployments.</a:t>
            </a:r>
          </a:p>
          <a:p>
            <a:endParaRPr lang="en-US" dirty="0"/>
          </a:p>
          <a:p>
            <a:r>
              <a:rPr lang="en-US" dirty="0"/>
              <a:t>First, let’s consider a fully connected graph of </a:t>
            </a:r>
            <a:r>
              <a:rPr lang="en-US" dirty="0" err="1"/>
              <a:t>IoT</a:t>
            </a:r>
            <a:r>
              <a:rPr lang="en-US" dirty="0"/>
              <a:t> sensor devices. Fully connected in this case doesn’t just mean that there is a network connection between two endpoints, but that there is data and protocol compatibility.</a:t>
            </a:r>
          </a:p>
          <a:p>
            <a:endParaRPr lang="en-US" dirty="0"/>
          </a:p>
          <a:p>
            <a:r>
              <a:rPr lang="en-US" dirty="0"/>
              <a:t>To keep the connectivity architecture manageable, a connectivity technology standard is chosen as the baseline within a functional domain, and referred to as the “connectivity core standard” (see Figure 3-2). Gateways are used to bridge other connectivity technologies within the domain and to the connectivity core standards used in other functional domains. Connectivity between functional domains, often implemented in a tiered manner, can be intermittent. Connectivity gateways can help mitigate this intermittent connectivity. Applications are simpler and easier to maintain if logic is not needed to react to failed data exchanges.</a:t>
            </a:r>
            <a:r>
              <a:rPr lang="en-US" dirty="0" smtClean="0"/>
              <a:t> </a:t>
            </a:r>
            <a:br>
              <a:rPr lang="en-US" dirty="0" smtClean="0"/>
            </a:br>
            <a:endParaRPr lang="en-US" dirty="0"/>
          </a:p>
          <a:p>
            <a:r>
              <a:rPr lang="en-US" dirty="0"/>
              <a:t>Some endpoints can connect directly to a core standard. Other endpoints and subsystems connect through gateways. A core standard then connects them all together, allowing multiple connectivity technologies to be integrated without having to bridge between all possible pairs, so avoiding the dreaded N-squared bridging problem (see Figure 3-1). Each domain-specific connectivity technology needs only a gateway to just one connectivity core standard.</a:t>
            </a:r>
            <a:br>
              <a:rPr lang="en-US" dirty="0"/>
            </a:br>
            <a:endParaRPr lang="en-US" dirty="0"/>
          </a:p>
          <a:p>
            <a:r>
              <a:rPr lang="en-US" dirty="0"/>
              <a:t>Connectivity gateways enable incorporation of new connectivity technologies. They provide a stable foundation anchored in the “best-of-breed” technologies available today, yet can pivot in the future to a new baseline core standard that better satisfies the requirements.</a:t>
            </a:r>
            <a:r>
              <a:rPr lang="en-US" dirty="0" smtClean="0"/>
              <a:t> </a:t>
            </a:r>
            <a:br>
              <a:rPr lang="en-US" dirty="0" smtClean="0"/>
            </a:br>
            <a:endParaRPr lang="en-US" dirty="0"/>
          </a:p>
          <a:p>
            <a:r>
              <a:rPr lang="en-US" dirty="0"/>
              <a:t>It accomplishes this by  defining a small set of connectivity core standards. </a:t>
            </a:r>
            <a:r>
              <a:rPr lang="en-US" i="1" dirty="0"/>
              <a:t>Standardized core gateways </a:t>
            </a:r>
            <a:r>
              <a:rPr lang="en-US" dirty="0"/>
              <a:t>bridge the connectivity core standards. Domain-specific connectivity technologies need a gateway to just one of the connectivity core standards, to participate in an information exchange with the rest of the IIoT ecosystem.</a:t>
            </a:r>
            <a:r>
              <a:rPr lang="en-US" dirty="0" smtClean="0"/>
              <a:t> </a:t>
            </a:r>
            <a:br>
              <a:rPr lang="en-US" dirty="0" smtClean="0"/>
            </a:br>
            <a:endParaRPr lang="en-US" dirty="0"/>
          </a:p>
          <a:p>
            <a:r>
              <a:rPr lang="en-US" dirty="0"/>
              <a:t>The first diagram shows the challenge of building applications that require information exchange across different connectivity technologies. To facilitate information exchange, one has to build  bridges to each of the other connectivity technologies. Given N connectivity technologies, this requires building N*(N-1)/ 2 = O(N²) bridges. That quickly becomes impractical for large N (&gt; 3 or 4). The result is information silos, making it impossible to realize the vision of the Industrial Internet to create new value stream from heretofore locked up information flows.</a:t>
            </a:r>
            <a:r>
              <a:rPr lang="en-US" b="0" dirty="0" smtClean="0"/>
              <a:t> </a:t>
            </a:r>
            <a:br>
              <a:rPr lang="en-US" b="0" dirty="0" smtClean="0"/>
            </a:br>
            <a:endParaRPr lang="en-US" b="0" dirty="0" smtClean="0"/>
          </a:p>
          <a:p>
            <a:r>
              <a:rPr lang="en-US" dirty="0"/>
              <a:t>Using a gateway to a core connectivity standard, a domain-specific endpoint can communicate with endpoints on other domain-specific technologies also connected via gateways to the core connectivity standard (see Figure 3-2). Core connectivity endpoints can directly communicate with each other, and via gateways with domain-specific connectivity endpoints. Different functional domains may have different choices of core connectivity standards, due to different priorities on technical requirements, tradeoffs and ecosystems. To enable communication between different connectivity core standards, standardized gateways are needed. A standardized gateway between core connectivity standards is referred to as a </a:t>
            </a:r>
            <a:r>
              <a:rPr lang="en-US" i="1" dirty="0"/>
              <a:t>core gateway. </a:t>
            </a:r>
            <a:r>
              <a:rPr lang="en-US" dirty="0"/>
              <a:t>It allows domain-specific endpoints connected to one core standard to communicate with domain-specific endpoints integrated over another core standard, as shown in Figure 3-3.</a:t>
            </a:r>
          </a:p>
          <a:p>
            <a:r>
              <a:rPr lang="en-US" dirty="0"/>
              <a:t/>
            </a:r>
            <a:br>
              <a:rPr lang="en-US" dirty="0"/>
            </a:br>
            <a:r>
              <a:rPr lang="en-US" dirty="0"/>
              <a:t>Also, it allows endpoints on the two core connectivity standards to interoperate.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23771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8</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9</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10</a:t>
            </a:fld>
            <a:endParaRPr lang="en-US"/>
          </a:p>
        </p:txBody>
      </p:sp>
    </p:spTree>
    <p:extLst>
      <p:ext uri="{BB962C8B-B14F-4D97-AF65-F5344CB8AC3E}">
        <p14:creationId xmlns:p14="http://schemas.microsoft.com/office/powerpoint/2010/main" val="148295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9/12/2018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471950" y="304701"/>
            <a:ext cx="11248101" cy="652486"/>
          </a:xfrm>
        </p:spPr>
        <p:txBody>
          <a:bodyPr/>
          <a:lstStyle>
            <a:lvl1pPr>
              <a:defRPr sz="52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a:xfrm>
            <a:off x="11797792"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43156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11.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opcfoundation.org/"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hyperlink" Target="http://www.opcfoundation.org/UA/Part7/" TargetMode="External"/><Relationship Id="rId13" Type="http://schemas.openxmlformats.org/officeDocument/2006/relationships/hyperlink" Target="http://www.opcfoundation.org/UA/Part12" TargetMode="External"/><Relationship Id="rId3" Type="http://schemas.openxmlformats.org/officeDocument/2006/relationships/hyperlink" Target="http://www.opcfoundation.org/UA/Part2/" TargetMode="External"/><Relationship Id="rId7" Type="http://schemas.openxmlformats.org/officeDocument/2006/relationships/hyperlink" Target="http://www.opcfoundation.org/UA/Part6/" TargetMode="External"/><Relationship Id="rId12" Type="http://schemas.openxmlformats.org/officeDocument/2006/relationships/hyperlink" Target="http://www.opcfoundation.org/UA/Part11/" TargetMode="External"/><Relationship Id="rId2" Type="http://schemas.openxmlformats.org/officeDocument/2006/relationships/hyperlink" Target="http://www.opcfoundation.org/UA/Part1/" TargetMode="External"/><Relationship Id="rId1" Type="http://schemas.openxmlformats.org/officeDocument/2006/relationships/slideLayout" Target="../slideLayouts/slideLayout9.xml"/><Relationship Id="rId6" Type="http://schemas.openxmlformats.org/officeDocument/2006/relationships/hyperlink" Target="http://www.opcfoundation.org/UA/Part5/" TargetMode="External"/><Relationship Id="rId11" Type="http://schemas.openxmlformats.org/officeDocument/2006/relationships/hyperlink" Target="http://www.opcfoundation.org/UA/Part10/" TargetMode="External"/><Relationship Id="rId5" Type="http://schemas.openxmlformats.org/officeDocument/2006/relationships/hyperlink" Target="http://www.opcfoundation.org/UA/Part4/" TargetMode="External"/><Relationship Id="rId15" Type="http://schemas.openxmlformats.org/officeDocument/2006/relationships/hyperlink" Target="http://www.opcfoundation.org/UA/Part14/" TargetMode="External"/><Relationship Id="rId10" Type="http://schemas.openxmlformats.org/officeDocument/2006/relationships/hyperlink" Target="http://www.opcfoundation.org/UA/Part9/" TargetMode="External"/><Relationship Id="rId4" Type="http://schemas.openxmlformats.org/officeDocument/2006/relationships/hyperlink" Target="http://www.opcfoundation.org/UA/Part3/" TargetMode="External"/><Relationship Id="rId9" Type="http://schemas.openxmlformats.org/officeDocument/2006/relationships/hyperlink" Target="http://www.opcfoundation.org/UA/Part8/" TargetMode="External"/><Relationship Id="rId14" Type="http://schemas.openxmlformats.org/officeDocument/2006/relationships/hyperlink" Target="http://www.opcfoundation.org/UA/Part1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software.intel.com/en-us/videos/publish-temperature-data-over-mqtt-tls" TargetMode="External"/><Relationship Id="rId2" Type="http://schemas.openxmlformats.org/officeDocument/2006/relationships/hyperlink" Target="http://mqtt.org/"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6640358" y="4023360"/>
            <a:ext cx="5246842"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2718597" cy="51049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2122977" cy="48328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RTSP</a:t>
            </a:r>
          </a:p>
        </p:txBody>
      </p:sp>
      <p:sp>
        <p:nvSpPr>
          <p:cNvPr id="25" name="Rectangle 24"/>
          <p:cNvSpPr/>
          <p:nvPr/>
        </p:nvSpPr>
        <p:spPr>
          <a:xfrm>
            <a:off x="4972568" y="3461115"/>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640358" y="3474720"/>
            <a:ext cx="1032350"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7791407" y="3474720"/>
            <a:ext cx="2647994" cy="46813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294313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2" y="1645920"/>
            <a:ext cx="196813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4866177" y="1645920"/>
            <a:ext cx="210031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80647"/>
          </a:xfrm>
          <a:prstGeom prst="rect">
            <a:avLst/>
          </a:prstGeom>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86969"/>
            <a:ext cx="1920240" cy="974145"/>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
        <p:nvSpPr>
          <p:cNvPr id="40" name="Rectangle 39"/>
          <p:cNvSpPr/>
          <p:nvPr/>
        </p:nvSpPr>
        <p:spPr>
          <a:xfrm>
            <a:off x="11020272" y="1652333"/>
            <a:ext cx="866928"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a:t>
            </a:r>
            <a:endParaRPr lang="en-US" dirty="0">
              <a:solidFill>
                <a:prstClr val="white"/>
              </a:solidFill>
            </a:endParaRP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12</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13</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14</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15</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15</a:t>
            </a:fld>
            <a:endParaRPr lang="en-US" sz="1900"/>
          </a:p>
        </p:txBody>
      </p:sp>
    </p:spTree>
    <p:extLst>
      <p:ext uri="{BB962C8B-B14F-4D97-AF65-F5344CB8AC3E}">
        <p14:creationId xmlns:p14="http://schemas.microsoft.com/office/powerpoint/2010/main" val="50200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OPC Unified Architecture (OPC-UA</a:t>
            </a:r>
            <a:r>
              <a:rPr lang="en-US" sz="2000" dirty="0" smtClean="0"/>
              <a:t>) is a platform independent service-oriented architecture that integrates all the functionality of the individual OPC </a:t>
            </a:r>
            <a:r>
              <a:rPr lang="en-US" sz="2000" dirty="0" err="1" smtClean="0"/>
              <a:t>Calssica</a:t>
            </a:r>
            <a:r>
              <a:rPr lang="en-US" sz="2000" dirty="0" smtClean="0"/>
              <a:t> specifications into one extensible framework.</a:t>
            </a:r>
            <a:endParaRPr lang="en-US" sz="2000" dirty="0" smtClean="0"/>
          </a:p>
          <a:p>
            <a:pPr marL="342900" indent="-342900">
              <a:buFont typeface="Arial" panose="020B0604020202020204" pitchFamily="34" charset="0"/>
              <a:buChar char="•"/>
            </a:pPr>
            <a:r>
              <a:rPr lang="en-US" sz="2000" b="1" dirty="0" smtClean="0"/>
              <a:t>an</a:t>
            </a:r>
            <a:r>
              <a:rPr lang="en-US" sz="2000" b="1" dirty="0" smtClean="0"/>
              <a:t>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3"/>
              </a:rPr>
              <a:t>https://opcfoundation.org</a:t>
            </a:r>
            <a:r>
              <a:rPr lang="en-US" sz="2000" dirty="0" smtClean="0">
                <a:hlinkClick r:id="rId3"/>
              </a:rPr>
              <a:t>/</a:t>
            </a:r>
            <a:r>
              <a:rPr lang="en-US" sz="2000" dirty="0" smtClean="0"/>
              <a:t>.</a:t>
            </a:r>
            <a:endParaRPr lang="en-US" sz="2000" dirty="0"/>
          </a:p>
        </p:txBody>
      </p:sp>
    </p:spTree>
    <p:extLst>
      <p:ext uri="{BB962C8B-B14F-4D97-AF65-F5344CB8AC3E}">
        <p14:creationId xmlns:p14="http://schemas.microsoft.com/office/powerpoint/2010/main" val="119933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OPC-</a:t>
            </a:r>
            <a:r>
              <a:rPr lang="en-US" dirty="0" err="1" smtClean="0">
                <a:solidFill>
                  <a:schemeClr val="accent3">
                    <a:alpha val="90000"/>
                  </a:schemeClr>
                </a:solidFill>
              </a:rPr>
              <a:t>Ua</a:t>
            </a:r>
            <a:endParaRPr lang="en-US" dirty="0">
              <a:solidFill>
                <a:schemeClr val="accent3">
                  <a:alpha val="90000"/>
                </a:schemeClr>
              </a:solidFill>
            </a:endParaRP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17</a:t>
            </a:fld>
            <a:endParaRPr lang="en-US" dirty="0">
              <a:solidFill>
                <a:prstClr val="white"/>
              </a:solidFill>
            </a:endParaRPr>
          </a:p>
        </p:txBody>
      </p:sp>
      <p:sp>
        <p:nvSpPr>
          <p:cNvPr id="5" name="Content Placeholder 4"/>
          <p:cNvSpPr>
            <a:spLocks noGrp="1"/>
          </p:cNvSpPr>
          <p:nvPr>
            <p:ph sz="quarter" idx="15"/>
          </p:nvPr>
        </p:nvSpPr>
        <p:spPr>
          <a:xfrm>
            <a:off x="471951" y="1233488"/>
            <a:ext cx="5319249" cy="4649787"/>
          </a:xfrm>
        </p:spPr>
        <p:txBody>
          <a:bodyPr/>
          <a:lstStyle/>
          <a:p>
            <a:pPr marL="342900" indent="-342900">
              <a:buFont typeface="Arial" panose="020B0604020202020204" pitchFamily="34" charset="0"/>
              <a:buChar char="•"/>
            </a:pPr>
            <a:r>
              <a:rPr lang="en-US" sz="1800" dirty="0" smtClean="0">
                <a:solidFill>
                  <a:schemeClr val="accent3"/>
                </a:solidFill>
              </a:rPr>
              <a:t>OPC-UA</a:t>
            </a:r>
            <a:r>
              <a:rPr lang="en-US" sz="1800" dirty="0" smtClean="0"/>
              <a:t> tries to solve large scale industrial networking and automation process with platform independent, service oriented and object base data communication architecture. </a:t>
            </a:r>
          </a:p>
          <a:p>
            <a:pPr marL="342900" indent="-342900">
              <a:buFont typeface="Arial" panose="020B0604020202020204" pitchFamily="34" charset="0"/>
              <a:buChar char="•"/>
            </a:pPr>
            <a:r>
              <a:rPr lang="en-US" sz="1800" dirty="0">
                <a:solidFill>
                  <a:schemeClr val="accent3"/>
                </a:solidFill>
              </a:rPr>
              <a:t>OPC-UA </a:t>
            </a:r>
            <a:r>
              <a:rPr lang="en-US" sz="1800" dirty="0" smtClean="0"/>
              <a:t>provides integrated models and services to ease management of numerous devices and client connections.</a:t>
            </a:r>
          </a:p>
          <a:p>
            <a:pPr marL="342900" indent="-342900">
              <a:buFont typeface="Arial" panose="020B0604020202020204" pitchFamily="34" charset="0"/>
              <a:buChar char="•"/>
            </a:pPr>
            <a:r>
              <a:rPr lang="en-US" sz="1800" dirty="0">
                <a:solidFill>
                  <a:schemeClr val="accent3"/>
                </a:solidFill>
              </a:rPr>
              <a:t>Device/Sensor</a:t>
            </a:r>
            <a:r>
              <a:rPr lang="en-US" sz="1800" dirty="0" smtClean="0"/>
              <a:t> represented as node object with object-oriented approach custom methods, data fields can be added, OPC Server service are used to access nodes through the provided address spaces.</a:t>
            </a:r>
          </a:p>
          <a:p>
            <a:pPr marL="342900" indent="-342900">
              <a:buFont typeface="Arial" panose="020B0604020202020204" pitchFamily="34" charset="0"/>
              <a:buChar char="•"/>
            </a:pPr>
            <a:r>
              <a:rPr lang="en-US" sz="1800" dirty="0">
                <a:solidFill>
                  <a:schemeClr val="accent3"/>
                </a:solidFill>
              </a:rPr>
              <a:t>Client</a:t>
            </a:r>
            <a:r>
              <a:rPr lang="en-US" sz="1800" dirty="0" smtClean="0"/>
              <a:t> are end points where control and automation handled with connecting to server. </a:t>
            </a:r>
          </a:p>
          <a:p>
            <a:endParaRPr lang="en-US" sz="1800" dirty="0"/>
          </a:p>
        </p:txBody>
      </p:sp>
      <p:sp>
        <p:nvSpPr>
          <p:cNvPr id="6" name="Rounded Rectangle 5"/>
          <p:cNvSpPr/>
          <p:nvPr/>
        </p:nvSpPr>
        <p:spPr>
          <a:xfrm>
            <a:off x="5852160" y="795247"/>
            <a:ext cx="2133600" cy="1143000"/>
          </a:xfrm>
          <a:prstGeom prst="roundRect">
            <a:avLst/>
          </a:prstGeom>
          <a:solidFill>
            <a:schemeClr val="accent6">
              <a:lumMod val="75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 Device</a:t>
            </a:r>
            <a:endParaRPr lang="en-US" dirty="0" smtClean="0"/>
          </a:p>
        </p:txBody>
      </p:sp>
      <p:sp>
        <p:nvSpPr>
          <p:cNvPr id="7" name="Rounded Rectangle 6"/>
          <p:cNvSpPr/>
          <p:nvPr/>
        </p:nvSpPr>
        <p:spPr>
          <a:xfrm>
            <a:off x="5852160" y="2195249"/>
            <a:ext cx="2133600" cy="1143000"/>
          </a:xfrm>
          <a:prstGeom prst="roundRect">
            <a:avLst/>
          </a:prstGeom>
          <a:solidFill>
            <a:schemeClr val="tx2">
              <a:lumMod val="75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PLC Device</a:t>
            </a:r>
            <a:endParaRPr lang="en-US" dirty="0" smtClean="0"/>
          </a:p>
        </p:txBody>
      </p:sp>
      <p:sp>
        <p:nvSpPr>
          <p:cNvPr id="8" name="Rounded Rectangle 7"/>
          <p:cNvSpPr/>
          <p:nvPr/>
        </p:nvSpPr>
        <p:spPr>
          <a:xfrm>
            <a:off x="5852160" y="3733800"/>
            <a:ext cx="2133600" cy="1143000"/>
          </a:xfrm>
          <a:prstGeom prst="roundRect">
            <a:avLst/>
          </a:prstGeom>
          <a:solidFill>
            <a:schemeClr val="accent4">
              <a:lumMod val="60000"/>
              <a:lumOff val="40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Robot</a:t>
            </a:r>
            <a:endParaRPr lang="en-US" dirty="0" smtClean="0"/>
          </a:p>
        </p:txBody>
      </p:sp>
      <p:sp>
        <p:nvSpPr>
          <p:cNvPr id="10" name="Rectangle 9"/>
          <p:cNvSpPr/>
          <p:nvPr/>
        </p:nvSpPr>
        <p:spPr>
          <a:xfrm>
            <a:off x="8595360" y="4039631"/>
            <a:ext cx="1645920" cy="640080"/>
          </a:xfrm>
          <a:prstGeom prst="rect">
            <a:avLst/>
          </a:prstGeom>
          <a:solidFill>
            <a:schemeClr val="accent5">
              <a:lumMod val="60000"/>
              <a:lumOff val="40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OPC Remote Control Client</a:t>
            </a:r>
            <a:endParaRPr lang="en-US" dirty="0" smtClean="0"/>
          </a:p>
        </p:txBody>
      </p:sp>
      <p:sp>
        <p:nvSpPr>
          <p:cNvPr id="11" name="Rounded Rectangle 10"/>
          <p:cNvSpPr/>
          <p:nvPr/>
        </p:nvSpPr>
        <p:spPr>
          <a:xfrm>
            <a:off x="10439400" y="4679711"/>
            <a:ext cx="1645920" cy="640080"/>
          </a:xfrm>
          <a:prstGeom prst="roundRect">
            <a:avLst/>
          </a:prstGeom>
          <a:solidFill>
            <a:srgbClr val="00B050"/>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Solar Panel Farm</a:t>
            </a:r>
            <a:endParaRPr lang="en-US" dirty="0" smtClean="0"/>
          </a:p>
        </p:txBody>
      </p:sp>
      <p:sp>
        <p:nvSpPr>
          <p:cNvPr id="13" name="Rectangle 12"/>
          <p:cNvSpPr/>
          <p:nvPr/>
        </p:nvSpPr>
        <p:spPr>
          <a:xfrm>
            <a:off x="8869680" y="2433141"/>
            <a:ext cx="1097280" cy="640080"/>
          </a:xfrm>
          <a:prstGeom prst="rect">
            <a:avLst/>
          </a:prstGeom>
          <a:solidFill>
            <a:schemeClr val="accent1"/>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OPC-UA Server</a:t>
            </a:r>
            <a:endParaRPr lang="en-US" dirty="0" smtClean="0"/>
          </a:p>
        </p:txBody>
      </p:sp>
      <p:sp>
        <p:nvSpPr>
          <p:cNvPr id="14" name="Rectangle 13"/>
          <p:cNvSpPr/>
          <p:nvPr/>
        </p:nvSpPr>
        <p:spPr>
          <a:xfrm>
            <a:off x="10713720" y="2433141"/>
            <a:ext cx="1097280" cy="640080"/>
          </a:xfrm>
          <a:prstGeom prst="rect">
            <a:avLst/>
          </a:prstGeom>
          <a:solidFill>
            <a:schemeClr val="accent1"/>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OPC-UA Server</a:t>
            </a:r>
            <a:endParaRPr lang="en-US" dirty="0"/>
          </a:p>
        </p:txBody>
      </p:sp>
      <p:sp>
        <p:nvSpPr>
          <p:cNvPr id="15" name="Rectangle 14"/>
          <p:cNvSpPr/>
          <p:nvPr/>
        </p:nvSpPr>
        <p:spPr>
          <a:xfrm>
            <a:off x="8595360" y="990600"/>
            <a:ext cx="1645920" cy="640080"/>
          </a:xfrm>
          <a:prstGeom prst="rect">
            <a:avLst/>
          </a:prstGeom>
          <a:solidFill>
            <a:schemeClr val="accent5">
              <a:lumMod val="60000"/>
              <a:lumOff val="40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OPC Factory Client</a:t>
            </a:r>
            <a:endParaRPr lang="en-US" dirty="0" smtClean="0"/>
          </a:p>
        </p:txBody>
      </p:sp>
      <p:cxnSp>
        <p:nvCxnSpPr>
          <p:cNvPr id="17" name="Straight Arrow Connector 16"/>
          <p:cNvCxnSpPr>
            <a:stCxn id="13" idx="2"/>
            <a:endCxn id="10" idx="0"/>
          </p:cNvCxnSpPr>
          <p:nvPr/>
        </p:nvCxnSpPr>
        <p:spPr>
          <a:xfrm>
            <a:off x="9418320" y="3073221"/>
            <a:ext cx="0" cy="96641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1" idx="0"/>
            <a:endCxn id="14" idx="2"/>
          </p:cNvCxnSpPr>
          <p:nvPr/>
        </p:nvCxnSpPr>
        <p:spPr>
          <a:xfrm flipV="1">
            <a:off x="11262360" y="3073221"/>
            <a:ext cx="0" cy="160649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6" idx="3"/>
            <a:endCxn id="13" idx="1"/>
          </p:cNvCxnSpPr>
          <p:nvPr/>
        </p:nvCxnSpPr>
        <p:spPr>
          <a:xfrm>
            <a:off x="7985760" y="1366747"/>
            <a:ext cx="883920" cy="1386434"/>
          </a:xfrm>
          <a:prstGeom prst="bentConnector3">
            <a:avLst>
              <a:gd name="adj1" fmla="val 5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7" idx="3"/>
            <a:endCxn id="13" idx="1"/>
          </p:cNvCxnSpPr>
          <p:nvPr/>
        </p:nvCxnSpPr>
        <p:spPr>
          <a:xfrm flipV="1">
            <a:off x="7985760" y="2753181"/>
            <a:ext cx="883920" cy="13568"/>
          </a:xfrm>
          <a:prstGeom prst="bentConnector3">
            <a:avLst>
              <a:gd name="adj1" fmla="val 5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Elbow Connector 27"/>
          <p:cNvCxnSpPr>
            <a:stCxn id="8" idx="3"/>
            <a:endCxn id="13" idx="1"/>
          </p:cNvCxnSpPr>
          <p:nvPr/>
        </p:nvCxnSpPr>
        <p:spPr>
          <a:xfrm flipV="1">
            <a:off x="7985760" y="2753181"/>
            <a:ext cx="883920" cy="1552119"/>
          </a:xfrm>
          <a:prstGeom prst="bentConnector3">
            <a:avLst>
              <a:gd name="adj1" fmla="val 5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9418320" y="3529240"/>
            <a:ext cx="184404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3" idx="0"/>
            <a:endCxn id="15" idx="2"/>
          </p:cNvCxnSpPr>
          <p:nvPr/>
        </p:nvCxnSpPr>
        <p:spPr>
          <a:xfrm flipV="1">
            <a:off x="9418320" y="1630680"/>
            <a:ext cx="0" cy="80246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5" name="Elbow Connector 44"/>
          <p:cNvCxnSpPr>
            <a:endCxn id="15" idx="3"/>
          </p:cNvCxnSpPr>
          <p:nvPr/>
        </p:nvCxnSpPr>
        <p:spPr>
          <a:xfrm rot="16200000" flipV="1">
            <a:off x="9625621" y="1926300"/>
            <a:ext cx="1456109" cy="224789"/>
          </a:xfrm>
          <a:prstGeom prst="bentConnector2">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Straight Connector 47"/>
          <p:cNvCxnSpPr>
            <a:stCxn id="13" idx="3"/>
            <a:endCxn id="14" idx="1"/>
          </p:cNvCxnSpPr>
          <p:nvPr/>
        </p:nvCxnSpPr>
        <p:spPr>
          <a:xfrm>
            <a:off x="9966960" y="2753181"/>
            <a:ext cx="74676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617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Service </a:t>
            </a:r>
            <a:r>
              <a:rPr lang="en-US" dirty="0" smtClean="0"/>
              <a:t>discovery Models</a:t>
            </a:r>
            <a:endParaRPr lang="en-US" dirty="0"/>
          </a:p>
        </p:txBody>
      </p:sp>
      <p:sp>
        <p:nvSpPr>
          <p:cNvPr id="4" name="Text Placeholder 3"/>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19</a:t>
            </a:fld>
            <a:endParaRPr lang="en-US" dirty="0">
              <a:solidFill>
                <a:prstClr val="white"/>
              </a:solidFill>
            </a:endParaRPr>
          </a:p>
        </p:txBody>
      </p:sp>
      <p:pic>
        <p:nvPicPr>
          <p:cNvPr id="6" name="Content Placeholder 5"/>
          <p:cNvPicPr>
            <a:picLocks noGrp="1" noChangeAspect="1"/>
          </p:cNvPicPr>
          <p:nvPr>
            <p:ph sz="quarter" idx="15"/>
          </p:nvPr>
        </p:nvPicPr>
        <p:blipFill>
          <a:blip r:embed="rId2"/>
          <a:stretch>
            <a:fillRect/>
          </a:stretch>
        </p:blipFill>
        <p:spPr>
          <a:xfrm>
            <a:off x="12192000" y="1029068"/>
            <a:ext cx="7646619" cy="4990732"/>
          </a:xfrm>
          <a:prstGeom prst="rect">
            <a:avLst/>
          </a:prstGeom>
        </p:spPr>
      </p:pic>
      <p:sp>
        <p:nvSpPr>
          <p:cNvPr id="7" name="TextBox 6"/>
          <p:cNvSpPr txBox="1"/>
          <p:nvPr/>
        </p:nvSpPr>
        <p:spPr>
          <a:xfrm>
            <a:off x="471950" y="1029068"/>
            <a:ext cx="2663309" cy="5355312"/>
          </a:xfrm>
          <a:prstGeom prst="rect">
            <a:avLst/>
          </a:prstGeom>
          <a:noFill/>
        </p:spPr>
        <p:txBody>
          <a:bodyPr wrap="square" rtlCol="0">
            <a:spAutoFit/>
          </a:bodyPr>
          <a:lstStyle/>
          <a:p>
            <a:r>
              <a:rPr lang="en-US" dirty="0"/>
              <a:t>The </a:t>
            </a:r>
            <a:r>
              <a:rPr lang="en-US" i="1" dirty="0"/>
              <a:t>Subscription Service Set </a:t>
            </a:r>
            <a:r>
              <a:rPr lang="en-US" dirty="0"/>
              <a:t>defines </a:t>
            </a:r>
            <a:r>
              <a:rPr lang="en-US" i="1" dirty="0"/>
              <a:t>Services </a:t>
            </a:r>
            <a:r>
              <a:rPr lang="en-US" dirty="0"/>
              <a:t>that allow </a:t>
            </a:r>
            <a:r>
              <a:rPr lang="en-US" i="1" dirty="0"/>
              <a:t>Clients </a:t>
            </a:r>
            <a:r>
              <a:rPr lang="en-US" dirty="0"/>
              <a:t>to create, modify and </a:t>
            </a:r>
            <a:r>
              <a:rPr lang="en-US" dirty="0" smtClean="0"/>
              <a:t>delete </a:t>
            </a:r>
            <a:r>
              <a:rPr lang="en-US" i="1" dirty="0"/>
              <a:t>s</a:t>
            </a:r>
            <a:r>
              <a:rPr lang="en-US" i="1" dirty="0" smtClean="0"/>
              <a:t>ubscriptions</a:t>
            </a:r>
            <a:r>
              <a:rPr lang="en-US" dirty="0"/>
              <a:t>. </a:t>
            </a:r>
            <a:endParaRPr lang="en-US" dirty="0" smtClean="0"/>
          </a:p>
          <a:p>
            <a:endParaRPr lang="en-US" i="1" dirty="0"/>
          </a:p>
          <a:p>
            <a:r>
              <a:rPr lang="en-US" i="1" dirty="0" smtClean="0"/>
              <a:t>Subscriptions </a:t>
            </a:r>
            <a:r>
              <a:rPr lang="en-US" dirty="0"/>
              <a:t>send </a:t>
            </a:r>
            <a:r>
              <a:rPr lang="en-US" dirty="0" smtClean="0"/>
              <a:t>n</a:t>
            </a:r>
            <a:r>
              <a:rPr lang="en-US" i="1" dirty="0" smtClean="0"/>
              <a:t>otifications </a:t>
            </a:r>
            <a:r>
              <a:rPr lang="en-US" dirty="0"/>
              <a:t>generated by </a:t>
            </a:r>
            <a:r>
              <a:rPr lang="en-US" i="1" dirty="0" err="1"/>
              <a:t>MonitoredItems</a:t>
            </a:r>
            <a:r>
              <a:rPr lang="en-US" i="1" dirty="0"/>
              <a:t> </a:t>
            </a:r>
            <a:r>
              <a:rPr lang="en-US" dirty="0"/>
              <a:t>to the </a:t>
            </a:r>
            <a:r>
              <a:rPr lang="en-US" i="1" dirty="0"/>
              <a:t>Client</a:t>
            </a:r>
            <a:r>
              <a:rPr lang="en-US" dirty="0" smtClean="0"/>
              <a:t>.</a:t>
            </a:r>
          </a:p>
          <a:p>
            <a:r>
              <a:rPr lang="en-US" dirty="0"/>
              <a:t/>
            </a:r>
            <a:br>
              <a:rPr lang="en-US" dirty="0"/>
            </a:br>
            <a:r>
              <a:rPr lang="en-US" i="1" dirty="0"/>
              <a:t>Subscription Services </a:t>
            </a:r>
            <a:r>
              <a:rPr lang="en-US" dirty="0"/>
              <a:t>also provide for </a:t>
            </a:r>
            <a:r>
              <a:rPr lang="en-US" i="1" dirty="0"/>
              <a:t>Client </a:t>
            </a:r>
            <a:r>
              <a:rPr lang="en-US" dirty="0"/>
              <a:t>recovery from missed </a:t>
            </a:r>
            <a:r>
              <a:rPr lang="en-US" i="1" dirty="0"/>
              <a:t>Messages </a:t>
            </a:r>
            <a:r>
              <a:rPr lang="en-US" dirty="0"/>
              <a:t>and communication</a:t>
            </a:r>
            <a:br>
              <a:rPr lang="en-US" dirty="0"/>
            </a:br>
            <a:r>
              <a:rPr lang="en-US" dirty="0"/>
              <a:t>failures. </a:t>
            </a:r>
            <a:br>
              <a:rPr lang="en-US" dirty="0"/>
            </a:br>
            <a:endParaRPr lang="en-US" dirty="0" smtClean="0">
              <a:latin typeface="+mn-lt"/>
            </a:endParaRPr>
          </a:p>
        </p:txBody>
      </p:sp>
      <p:sp>
        <p:nvSpPr>
          <p:cNvPr id="10" name="Rectangle 9"/>
          <p:cNvSpPr/>
          <p:nvPr/>
        </p:nvSpPr>
        <p:spPr>
          <a:xfrm>
            <a:off x="5257800" y="1029068"/>
            <a:ext cx="6462252" cy="4990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1" name="Rectangle 10"/>
          <p:cNvSpPr/>
          <p:nvPr/>
        </p:nvSpPr>
        <p:spPr>
          <a:xfrm>
            <a:off x="8153400" y="1201100"/>
            <a:ext cx="3414252" cy="466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OPC UA Address Space</a:t>
            </a:r>
          </a:p>
        </p:txBody>
      </p:sp>
      <p:sp>
        <p:nvSpPr>
          <p:cNvPr id="12" name="Rectangle 11"/>
          <p:cNvSpPr/>
          <p:nvPr/>
        </p:nvSpPr>
        <p:spPr>
          <a:xfrm>
            <a:off x="5791200" y="1704925"/>
            <a:ext cx="1890252" cy="21346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Monitored </a:t>
            </a:r>
          </a:p>
          <a:p>
            <a:pPr algn="ctr"/>
            <a:r>
              <a:rPr lang="en-US" dirty="0" smtClean="0"/>
              <a:t>Item</a:t>
            </a:r>
          </a:p>
        </p:txBody>
      </p:sp>
      <p:sp>
        <p:nvSpPr>
          <p:cNvPr id="13" name="Rectangle 12"/>
          <p:cNvSpPr/>
          <p:nvPr/>
        </p:nvSpPr>
        <p:spPr>
          <a:xfrm>
            <a:off x="5791200" y="4525373"/>
            <a:ext cx="1890252" cy="808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Subscription</a:t>
            </a:r>
          </a:p>
        </p:txBody>
      </p:sp>
      <p:sp>
        <p:nvSpPr>
          <p:cNvPr id="14" name="Rounded Rectangle 13"/>
          <p:cNvSpPr/>
          <p:nvPr/>
        </p:nvSpPr>
        <p:spPr>
          <a:xfrm>
            <a:off x="8794343" y="1883135"/>
            <a:ext cx="2133600" cy="2620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Node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Events</a:t>
            </a:r>
          </a:p>
        </p:txBody>
      </p:sp>
      <p:sp>
        <p:nvSpPr>
          <p:cNvPr id="15" name="Rectangle 14"/>
          <p:cNvSpPr/>
          <p:nvPr/>
        </p:nvSpPr>
        <p:spPr>
          <a:xfrm>
            <a:off x="9113891" y="2681001"/>
            <a:ext cx="1463161" cy="943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Attributes</a:t>
            </a:r>
          </a:p>
        </p:txBody>
      </p:sp>
      <p:cxnSp>
        <p:nvCxnSpPr>
          <p:cNvPr id="21" name="Straight Arrow Connector 20"/>
          <p:cNvCxnSpPr/>
          <p:nvPr/>
        </p:nvCxnSpPr>
        <p:spPr>
          <a:xfrm>
            <a:off x="3343275" y="2772248"/>
            <a:ext cx="2447925" cy="1"/>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13329" y="2115399"/>
            <a:ext cx="2057400" cy="646331"/>
          </a:xfrm>
          <a:prstGeom prst="rect">
            <a:avLst/>
          </a:prstGeom>
          <a:noFill/>
        </p:spPr>
        <p:txBody>
          <a:bodyPr wrap="square" rtlCol="0">
            <a:spAutoFit/>
          </a:bodyPr>
          <a:lstStyle/>
          <a:p>
            <a:r>
              <a:rPr lang="en-US" dirty="0" smtClean="0">
                <a:latin typeface="+mn-lt"/>
              </a:rPr>
              <a:t>Monitored Item services</a:t>
            </a:r>
          </a:p>
        </p:txBody>
      </p:sp>
      <p:cxnSp>
        <p:nvCxnSpPr>
          <p:cNvPr id="25" name="Straight Arrow Connector 24"/>
          <p:cNvCxnSpPr>
            <a:endCxn id="13" idx="1"/>
          </p:cNvCxnSpPr>
          <p:nvPr/>
        </p:nvCxnSpPr>
        <p:spPr>
          <a:xfrm flipV="1">
            <a:off x="3343275" y="4929687"/>
            <a:ext cx="2447925" cy="31022"/>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59574" y="4314378"/>
            <a:ext cx="2057400" cy="646331"/>
          </a:xfrm>
          <a:prstGeom prst="rect">
            <a:avLst/>
          </a:prstGeom>
          <a:noFill/>
        </p:spPr>
        <p:txBody>
          <a:bodyPr wrap="square" rtlCol="0">
            <a:spAutoFit/>
          </a:bodyPr>
          <a:lstStyle/>
          <a:p>
            <a:r>
              <a:rPr lang="en-US" dirty="0" smtClean="0">
                <a:latin typeface="+mn-lt"/>
              </a:rPr>
              <a:t>Subscription services</a:t>
            </a:r>
          </a:p>
        </p:txBody>
      </p:sp>
      <p:cxnSp>
        <p:nvCxnSpPr>
          <p:cNvPr id="28" name="Straight Arrow Connector 27"/>
          <p:cNvCxnSpPr/>
          <p:nvPr/>
        </p:nvCxnSpPr>
        <p:spPr>
          <a:xfrm>
            <a:off x="7734917" y="2925173"/>
            <a:ext cx="1413385" cy="533"/>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2"/>
            <a:endCxn id="13" idx="0"/>
          </p:cNvCxnSpPr>
          <p:nvPr/>
        </p:nvCxnSpPr>
        <p:spPr>
          <a:xfrm>
            <a:off x="6736326" y="3839572"/>
            <a:ext cx="0" cy="685801"/>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681452" y="3703541"/>
            <a:ext cx="1112891" cy="308063"/>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39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12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200" dirty="0">
                <a:hlinkClick r:id="rId3"/>
              </a:rPr>
              <a:t>www.intel.com</a:t>
            </a:r>
            <a:r>
              <a:rPr lang="en-US" sz="1200" dirty="0"/>
              <a:t>.</a:t>
            </a:r>
          </a:p>
          <a:p>
            <a:r>
              <a:rPr lang="en-US" sz="1200"/>
              <a:t>This </a:t>
            </a:r>
            <a:r>
              <a:rPr lang="en-US" sz="12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1200" dirty="0"/>
              <a:t>Any forecasts of goods and services needed for Intel’s operations are provided for discussion purposes only. Intel will have no liability to make any purchase in connection with forecasts published in this document.</a:t>
            </a:r>
          </a:p>
          <a:p>
            <a:pPr lvl="0"/>
            <a:r>
              <a:rPr lang="en-US" sz="1200" dirty="0"/>
              <a:t>ARDUINO 101 and the ARDUINO infinity logo are trademarks or registered trademarks of Arduino, LLC.</a:t>
            </a:r>
          </a:p>
          <a:p>
            <a:r>
              <a:rPr lang="en-US" sz="1200" dirty="0"/>
              <a:t>Intel, the Intel logo, Intel Inside, the Intel Inside logo, OpenVINO, Intel Atom, Celeron, Intel Core, and Intel </a:t>
            </a:r>
            <a:r>
              <a:rPr lang="en-US" sz="1200" dirty="0" err="1"/>
              <a:t>Movidius</a:t>
            </a:r>
            <a:r>
              <a:rPr lang="en-US" sz="1200" dirty="0"/>
              <a:t> Myriad 2 are trademarks of Intel Corporation or its subsidiaries in the U.S. and/or other countries. </a:t>
            </a:r>
          </a:p>
          <a:p>
            <a:r>
              <a:rPr lang="en-US" sz="1200" dirty="0"/>
              <a:t>*Other names and brands may be claimed as the property of others. </a:t>
            </a:r>
          </a:p>
          <a:p>
            <a:endParaRPr lang="en-US" sz="1200" dirty="0"/>
          </a:p>
          <a:p>
            <a:r>
              <a:rPr lang="en-US" sz="1200" dirty="0"/>
              <a:t>Copyright 2018 Intel Corporation. </a:t>
            </a:r>
          </a:p>
        </p:txBody>
      </p:sp>
      <p:sp>
        <p:nvSpPr>
          <p:cNvPr id="6" name="Slide Number Placeholder 4">
            <a:extLst>
              <a:ext uri="{FF2B5EF4-FFF2-40B4-BE49-F238E27FC236}">
                <a16:creationId xmlns:a16="http://schemas.microsoft.com/office/drawing/2014/main" xmlns="" id="{A2CC5965-A810-4428-AF69-DDA19DFEF8BC}"/>
              </a:ext>
            </a:extLst>
          </p:cNvPr>
          <p:cNvSpPr txBox="1">
            <a:spLocks/>
          </p:cNvSpPr>
          <p:nvPr/>
        </p:nvSpPr>
        <p:spPr>
          <a:xfrm>
            <a:off x="11797792" y="6558315"/>
            <a:ext cx="76944" cy="153888"/>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1000" smtClean="0"/>
              <a:pPr eaLnBrk="0" fontAlgn="base" hangingPunct="0">
                <a:spcBef>
                  <a:spcPct val="50000"/>
                </a:spcBef>
                <a:spcAft>
                  <a:spcPct val="0"/>
                </a:spcAft>
              </a:pPr>
              <a:t>2</a:t>
            </a:fld>
            <a:endParaRPr lang="en-US" sz="1000" dirty="0"/>
          </a:p>
        </p:txBody>
      </p:sp>
    </p:spTree>
    <p:extLst>
      <p:ext uri="{BB962C8B-B14F-4D97-AF65-F5344CB8AC3E}">
        <p14:creationId xmlns:p14="http://schemas.microsoft.com/office/powerpoint/2010/main" val="99543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Service </a:t>
            </a:r>
            <a:r>
              <a:rPr lang="en-US" dirty="0" smtClean="0"/>
              <a:t>discovery Models</a:t>
            </a:r>
            <a:endParaRPr lang="en-US" dirty="0"/>
          </a:p>
        </p:txBody>
      </p:sp>
      <p:sp>
        <p:nvSpPr>
          <p:cNvPr id="4" name="Text Placeholder 3"/>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20</a:t>
            </a:fld>
            <a:endParaRPr lang="en-US" dirty="0">
              <a:solidFill>
                <a:prstClr val="white"/>
              </a:solidFill>
            </a:endParaRPr>
          </a:p>
        </p:txBody>
      </p:sp>
      <p:pic>
        <p:nvPicPr>
          <p:cNvPr id="6" name="Content Placeholder 5"/>
          <p:cNvPicPr>
            <a:picLocks noGrp="1" noChangeAspect="1"/>
          </p:cNvPicPr>
          <p:nvPr>
            <p:ph sz="quarter" idx="15"/>
          </p:nvPr>
        </p:nvPicPr>
        <p:blipFill>
          <a:blip r:embed="rId2"/>
          <a:stretch>
            <a:fillRect/>
          </a:stretch>
        </p:blipFill>
        <p:spPr>
          <a:xfrm>
            <a:off x="4073433" y="1029068"/>
            <a:ext cx="7646619" cy="4990732"/>
          </a:xfrm>
          <a:prstGeom prst="rect">
            <a:avLst/>
          </a:prstGeom>
        </p:spPr>
      </p:pic>
      <p:sp>
        <p:nvSpPr>
          <p:cNvPr id="7" name="TextBox 6"/>
          <p:cNvSpPr txBox="1"/>
          <p:nvPr/>
        </p:nvSpPr>
        <p:spPr>
          <a:xfrm>
            <a:off x="471950" y="1029068"/>
            <a:ext cx="3414249" cy="4247317"/>
          </a:xfrm>
          <a:prstGeom prst="rect">
            <a:avLst/>
          </a:prstGeom>
          <a:noFill/>
        </p:spPr>
        <p:txBody>
          <a:bodyPr wrap="square" rtlCol="0">
            <a:spAutoFit/>
          </a:bodyPr>
          <a:lstStyle/>
          <a:p>
            <a:r>
              <a:rPr lang="en-US" dirty="0"/>
              <a:t>The </a:t>
            </a:r>
            <a:r>
              <a:rPr lang="en-US" i="1" dirty="0"/>
              <a:t>Subscription Service Set </a:t>
            </a:r>
            <a:r>
              <a:rPr lang="en-US" dirty="0"/>
              <a:t>defines </a:t>
            </a:r>
            <a:r>
              <a:rPr lang="en-US" i="1" dirty="0"/>
              <a:t>Services </a:t>
            </a:r>
            <a:r>
              <a:rPr lang="en-US" dirty="0"/>
              <a:t>that allow </a:t>
            </a:r>
            <a:r>
              <a:rPr lang="en-US" i="1" dirty="0"/>
              <a:t>Clients </a:t>
            </a:r>
            <a:r>
              <a:rPr lang="en-US" dirty="0"/>
              <a:t>to create, modify and </a:t>
            </a:r>
            <a:r>
              <a:rPr lang="en-US" dirty="0" smtClean="0"/>
              <a:t>delete </a:t>
            </a:r>
            <a:r>
              <a:rPr lang="en-US" i="1" dirty="0"/>
              <a:t>s</a:t>
            </a:r>
            <a:r>
              <a:rPr lang="en-US" i="1" dirty="0" smtClean="0"/>
              <a:t>ubscriptions</a:t>
            </a:r>
            <a:r>
              <a:rPr lang="en-US" dirty="0"/>
              <a:t>. </a:t>
            </a:r>
            <a:endParaRPr lang="en-US" dirty="0" smtClean="0"/>
          </a:p>
          <a:p>
            <a:endParaRPr lang="en-US" i="1" dirty="0"/>
          </a:p>
          <a:p>
            <a:r>
              <a:rPr lang="en-US" i="1" dirty="0" smtClean="0"/>
              <a:t>Subscriptions </a:t>
            </a:r>
            <a:r>
              <a:rPr lang="en-US" dirty="0"/>
              <a:t>send </a:t>
            </a:r>
            <a:r>
              <a:rPr lang="en-US" dirty="0" smtClean="0"/>
              <a:t>n</a:t>
            </a:r>
            <a:r>
              <a:rPr lang="en-US" i="1" dirty="0" smtClean="0"/>
              <a:t>otifications </a:t>
            </a:r>
            <a:r>
              <a:rPr lang="en-US" dirty="0"/>
              <a:t>generated by </a:t>
            </a:r>
            <a:r>
              <a:rPr lang="en-US" i="1" dirty="0" err="1"/>
              <a:t>MonitoredItems</a:t>
            </a:r>
            <a:r>
              <a:rPr lang="en-US" i="1" dirty="0"/>
              <a:t> </a:t>
            </a:r>
            <a:r>
              <a:rPr lang="en-US" dirty="0"/>
              <a:t>to the </a:t>
            </a:r>
            <a:r>
              <a:rPr lang="en-US" i="1" dirty="0"/>
              <a:t>Client</a:t>
            </a:r>
            <a:r>
              <a:rPr lang="en-US" dirty="0" smtClean="0"/>
              <a:t>.</a:t>
            </a:r>
          </a:p>
          <a:p>
            <a:r>
              <a:rPr lang="en-US" dirty="0"/>
              <a:t/>
            </a:r>
            <a:br>
              <a:rPr lang="en-US" dirty="0"/>
            </a:br>
            <a:r>
              <a:rPr lang="en-US" i="1" dirty="0"/>
              <a:t>Subscription Services </a:t>
            </a:r>
            <a:r>
              <a:rPr lang="en-US" dirty="0"/>
              <a:t>also provide for </a:t>
            </a:r>
            <a:r>
              <a:rPr lang="en-US" i="1" dirty="0"/>
              <a:t>Client </a:t>
            </a:r>
            <a:r>
              <a:rPr lang="en-US" dirty="0"/>
              <a:t>recovery from missed </a:t>
            </a:r>
            <a:r>
              <a:rPr lang="en-US" i="1" dirty="0"/>
              <a:t>Messages </a:t>
            </a:r>
            <a:r>
              <a:rPr lang="en-US" dirty="0"/>
              <a:t>and communication</a:t>
            </a:r>
            <a:br>
              <a:rPr lang="en-US" dirty="0"/>
            </a:br>
            <a:r>
              <a:rPr lang="en-US" dirty="0"/>
              <a:t>failures. </a:t>
            </a:r>
            <a:br>
              <a:rPr lang="en-US" dirty="0"/>
            </a:br>
            <a:endParaRPr lang="en-US" dirty="0" smtClean="0">
              <a:latin typeface="+mn-lt"/>
            </a:endParaRPr>
          </a:p>
        </p:txBody>
      </p:sp>
    </p:spTree>
    <p:extLst>
      <p:ext uri="{BB962C8B-B14F-4D97-AF65-F5344CB8AC3E}">
        <p14:creationId xmlns:p14="http://schemas.microsoft.com/office/powerpoint/2010/main" val="338049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solidFill>
                  <a:schemeClr val="accent4"/>
                </a:solidFill>
                <a:latin typeface="+mj-lt"/>
              </a:rPr>
              <a:t>Sophisticated</a:t>
            </a:r>
            <a:r>
              <a:rPr lang="en-US" sz="4800" dirty="0">
                <a:latin typeface="+mj-lt"/>
              </a:rPr>
              <a:t> interactions</a:t>
            </a:r>
          </a:p>
        </p:txBody>
      </p:sp>
      <p:sp>
        <p:nvSpPr>
          <p:cNvPr id="2" name="Text Placeholder 1"/>
          <p:cNvSpPr>
            <a:spLocks noGrp="1"/>
          </p:cNvSpPr>
          <p:nvPr>
            <p:ph type="body" sz="quarter" idx="13"/>
          </p:nvPr>
        </p:nvSpPr>
        <p:spPr>
          <a:xfrm>
            <a:off x="436391" y="5523110"/>
            <a:ext cx="11248101" cy="215508"/>
          </a:xfrm>
        </p:spPr>
        <p:txBody>
          <a:bodyPr/>
          <a:lstStyle/>
          <a:p>
            <a:endParaRPr lang="en-US"/>
          </a:p>
        </p:txBody>
      </p:sp>
      <p:grpSp>
        <p:nvGrpSpPr>
          <p:cNvPr id="43" name="Group 42"/>
          <p:cNvGrpSpPr/>
          <p:nvPr/>
        </p:nvGrpSpPr>
        <p:grpSpPr>
          <a:xfrm>
            <a:off x="1048096" y="747256"/>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668329" y="817663"/>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26725" y="1872346"/>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194596" y="1600200"/>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5205754" y="1111233"/>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32812" y="1997749"/>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26724" y="2493873"/>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6976495" y="280204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26724" y="3379220"/>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64025" y="3705517"/>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273005" y="5174891"/>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273005" y="4337669"/>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13349" y="4669932"/>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26724" y="2706611"/>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166427" y="3603222"/>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20396" y="457425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35272" y="5456056"/>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48481" y="5545285"/>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0" y="304701"/>
            <a:ext cx="11248101" cy="652486"/>
          </a:xfrm>
        </p:spPr>
        <p:txBody>
          <a:bodyPr/>
          <a:lstStyle/>
          <a:p>
            <a:r>
              <a:rPr lang="en-US" dirty="0" smtClean="0">
                <a:solidFill>
                  <a:schemeClr val="accent3">
                    <a:alpha val="90000"/>
                  </a:schemeClr>
                </a:solidFill>
              </a:rPr>
              <a:t>The </a:t>
            </a:r>
            <a:r>
              <a:rPr lang="en-US" b="1" dirty="0" smtClean="0">
                <a:solidFill>
                  <a:schemeClr val="accent3">
                    <a:alpha val="90000"/>
                  </a:schemeClr>
                </a:solidFill>
              </a:rPr>
              <a:t>OPC-UA</a:t>
            </a:r>
            <a:r>
              <a:rPr lang="en-US" b="1" dirty="0" smtClean="0"/>
              <a:t> </a:t>
            </a:r>
            <a:r>
              <a:rPr lang="en-US" b="1" dirty="0"/>
              <a:t>Unified Architecture</a:t>
            </a:r>
            <a:r>
              <a:rPr lang="en-US" dirty="0"/>
              <a:t> </a:t>
            </a:r>
            <a:r>
              <a:rPr lang="en-US" dirty="0" smtClean="0"/>
              <a:t>Specification</a:t>
            </a:r>
            <a:endParaRPr lang="en-US" dirty="0"/>
          </a:p>
        </p:txBody>
      </p:sp>
      <p:sp>
        <p:nvSpPr>
          <p:cNvPr id="5" name="Content Placeholder 4"/>
          <p:cNvSpPr>
            <a:spLocks noGrp="1"/>
          </p:cNvSpPr>
          <p:nvPr>
            <p:ph idx="1"/>
          </p:nvPr>
        </p:nvSpPr>
        <p:spPr>
          <a:xfrm>
            <a:off x="471950" y="1066800"/>
            <a:ext cx="11248101" cy="4776641"/>
          </a:xfrm>
        </p:spPr>
        <p:txBody>
          <a:bodyPr numCol="1"/>
          <a:lstStyle/>
          <a:p>
            <a:pPr marL="285750" indent="-285750">
              <a:spcBef>
                <a:spcPts val="600"/>
              </a:spcBef>
              <a:buFont typeface="Arial" panose="020B0604020202020204" pitchFamily="34" charset="0"/>
              <a:buChar char="•"/>
            </a:pPr>
            <a:r>
              <a:rPr lang="en-US" sz="1800" dirty="0">
                <a:latin typeface="ArialMT"/>
              </a:rPr>
              <a:t>Part 1: OPC UA Specification: Part 1 – </a:t>
            </a:r>
            <a:r>
              <a:rPr lang="en-US" sz="1800" dirty="0" smtClean="0">
                <a:latin typeface="ArialMT"/>
                <a:hlinkClick r:id="rId2"/>
              </a:rPr>
              <a:t>Concepts </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2: OPC UA Specification: Part 2 – </a:t>
            </a:r>
            <a:r>
              <a:rPr lang="en-US" sz="1800" dirty="0" smtClean="0">
                <a:latin typeface="ArialMT"/>
                <a:hlinkClick r:id="rId3"/>
              </a:rPr>
              <a:t>Security Model</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3: OPC UA Specification: Part 3 – </a:t>
            </a:r>
            <a:r>
              <a:rPr lang="en-US" sz="1800" dirty="0">
                <a:latin typeface="ArialMT"/>
                <a:hlinkClick r:id="rId4"/>
              </a:rPr>
              <a:t>Address Space </a:t>
            </a:r>
            <a:r>
              <a:rPr lang="en-US" sz="1800" dirty="0" smtClean="0">
                <a:latin typeface="ArialMT"/>
                <a:hlinkClick r:id="rId4"/>
              </a:rPr>
              <a:t>Model</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4: OPC UA Specification: Part 4 – </a:t>
            </a:r>
            <a:r>
              <a:rPr lang="en-US" sz="1800" dirty="0" smtClean="0">
                <a:latin typeface="ArialMT"/>
                <a:hlinkClick r:id="rId5"/>
              </a:rPr>
              <a:t>Services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5: OPC UA </a:t>
            </a:r>
            <a:r>
              <a:rPr lang="en-US" sz="1800" dirty="0" smtClean="0">
                <a:latin typeface="ArialMT"/>
              </a:rPr>
              <a:t>Specification: Part </a:t>
            </a:r>
            <a:r>
              <a:rPr lang="en-US" sz="1800" dirty="0">
                <a:latin typeface="ArialMT"/>
              </a:rPr>
              <a:t>5 –</a:t>
            </a:r>
            <a:r>
              <a:rPr lang="en-US" sz="1800" dirty="0" smtClean="0">
                <a:latin typeface="ArialMT"/>
              </a:rPr>
              <a:t> </a:t>
            </a:r>
            <a:r>
              <a:rPr lang="en-US" sz="1800" dirty="0">
                <a:latin typeface="ArialMT"/>
                <a:hlinkClick r:id="rId6"/>
              </a:rPr>
              <a:t>Information Model </a:t>
            </a:r>
            <a:r>
              <a:rPr lang="en-US" sz="1800" dirty="0" smtClean="0">
                <a:latin typeface="ArialMT"/>
                <a:hlinkClick r:id="rId6"/>
              </a:rPr>
              <a:t>Release</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6: OPC UA Specification: Part 6 – </a:t>
            </a:r>
            <a:r>
              <a:rPr lang="en-US" sz="1800" dirty="0" smtClean="0">
                <a:latin typeface="ArialMT"/>
                <a:hlinkClick r:id="rId7"/>
              </a:rPr>
              <a:t>Mappings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7: OPC UA Specification: Part 7 – </a:t>
            </a:r>
            <a:r>
              <a:rPr lang="en-US" sz="1800" dirty="0" smtClean="0">
                <a:latin typeface="ArialMT"/>
                <a:hlinkClick r:id="rId8"/>
              </a:rPr>
              <a:t>Profiles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8: </a:t>
            </a:r>
            <a:r>
              <a:rPr lang="en-US" sz="1800" dirty="0">
                <a:latin typeface="ArialMT"/>
              </a:rPr>
              <a:t>OPC UA Specification: Part </a:t>
            </a:r>
            <a:r>
              <a:rPr lang="en-US" sz="1800" dirty="0" smtClean="0">
                <a:latin typeface="ArialMT"/>
              </a:rPr>
              <a:t>8 </a:t>
            </a:r>
            <a:r>
              <a:rPr lang="en-US" sz="1800" dirty="0">
                <a:latin typeface="ArialMT"/>
              </a:rPr>
              <a:t>– </a:t>
            </a:r>
            <a:r>
              <a:rPr lang="en-US" sz="1800" dirty="0" smtClean="0">
                <a:latin typeface="ArialMT"/>
                <a:hlinkClick r:id="rId9"/>
              </a:rPr>
              <a:t>Data Access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9: OPC UA Specification: Part 9 – </a:t>
            </a:r>
            <a:r>
              <a:rPr lang="en-US" sz="1800" dirty="0">
                <a:latin typeface="ArialMT"/>
                <a:hlinkClick r:id="rId10"/>
              </a:rPr>
              <a:t>Alarms and </a:t>
            </a:r>
            <a:r>
              <a:rPr lang="en-US" sz="1800" dirty="0" smtClean="0">
                <a:latin typeface="ArialMT"/>
                <a:hlinkClick r:id="rId10"/>
              </a:rPr>
              <a:t>conditions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10: OPC UA Specification: Part 10 – </a:t>
            </a:r>
            <a:r>
              <a:rPr lang="en-US" sz="1800" dirty="0" smtClean="0">
                <a:latin typeface="ArialMT"/>
                <a:hlinkClick r:id="rId11"/>
              </a:rPr>
              <a:t>Programs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11: OPC </a:t>
            </a:r>
            <a:r>
              <a:rPr lang="en-US" sz="1800">
                <a:latin typeface="ArialMT"/>
              </a:rPr>
              <a:t>UA </a:t>
            </a:r>
            <a:r>
              <a:rPr lang="en-US" sz="1800" smtClean="0">
                <a:latin typeface="ArialMT"/>
              </a:rPr>
              <a:t>Specification: </a:t>
            </a:r>
            <a:r>
              <a:rPr lang="en-US" sz="1800" dirty="0">
                <a:latin typeface="ArialMT"/>
              </a:rPr>
              <a:t>Part 11 – </a:t>
            </a:r>
            <a:r>
              <a:rPr lang="en-US" sz="1800" dirty="0">
                <a:latin typeface="ArialMT"/>
                <a:hlinkClick r:id="rId12"/>
              </a:rPr>
              <a:t>Historical </a:t>
            </a:r>
            <a:r>
              <a:rPr lang="en-US" sz="1800" dirty="0" smtClean="0">
                <a:latin typeface="ArialMT"/>
                <a:hlinkClick r:id="rId12"/>
              </a:rPr>
              <a:t>Access</a:t>
            </a:r>
            <a:endParaRPr lang="en-US" sz="1800" dirty="0" smtClean="0">
              <a:latin typeface="ArialMT"/>
            </a:endParaRPr>
          </a:p>
          <a:p>
            <a:pPr marL="285750" indent="-285750">
              <a:spcBef>
                <a:spcPts val="600"/>
              </a:spcBef>
              <a:buFont typeface="Arial" panose="020B0604020202020204" pitchFamily="34" charset="0"/>
              <a:buChar char="•"/>
            </a:pPr>
            <a:r>
              <a:rPr lang="en-US" sz="1800" dirty="0">
                <a:latin typeface="ArialMT"/>
              </a:rPr>
              <a:t>Part </a:t>
            </a:r>
            <a:r>
              <a:rPr lang="en-US" sz="1800" dirty="0" smtClean="0">
                <a:latin typeface="ArialMT"/>
              </a:rPr>
              <a:t>12: </a:t>
            </a:r>
            <a:r>
              <a:rPr lang="en-US" sz="1800" dirty="0">
                <a:latin typeface="ArialMT"/>
              </a:rPr>
              <a:t>OPC UA Specification: Part </a:t>
            </a:r>
            <a:r>
              <a:rPr lang="en-US" sz="1800" dirty="0" smtClean="0">
                <a:latin typeface="ArialMT"/>
              </a:rPr>
              <a:t>12 </a:t>
            </a:r>
            <a:r>
              <a:rPr lang="en-US" sz="1800" dirty="0">
                <a:latin typeface="ArialMT"/>
              </a:rPr>
              <a:t>– </a:t>
            </a:r>
            <a:r>
              <a:rPr lang="en-US" sz="1800" dirty="0" smtClean="0">
                <a:latin typeface="ArialMT"/>
                <a:hlinkClick r:id="rId13"/>
              </a:rPr>
              <a:t>Discovery and Global Services</a:t>
            </a:r>
            <a:endParaRPr lang="en-US" sz="1800" dirty="0">
              <a:latin typeface="ArialMT"/>
            </a:endParaRPr>
          </a:p>
          <a:p>
            <a:pPr marL="285750" indent="-285750">
              <a:spcBef>
                <a:spcPts val="600"/>
              </a:spcBef>
              <a:buFont typeface="Arial" panose="020B0604020202020204" pitchFamily="34" charset="0"/>
              <a:buChar char="•"/>
            </a:pPr>
            <a:r>
              <a:rPr lang="en-US" sz="1800" dirty="0">
                <a:latin typeface="ArialMT"/>
              </a:rPr>
              <a:t>Part </a:t>
            </a:r>
            <a:r>
              <a:rPr lang="en-US" sz="1800" dirty="0" smtClean="0">
                <a:latin typeface="ArialMT"/>
              </a:rPr>
              <a:t>13: </a:t>
            </a:r>
            <a:r>
              <a:rPr lang="en-US" sz="1800" dirty="0">
                <a:latin typeface="ArialMT"/>
              </a:rPr>
              <a:t>OPC UA Specification: Part </a:t>
            </a:r>
            <a:r>
              <a:rPr lang="en-US" sz="1800" dirty="0" smtClean="0">
                <a:latin typeface="ArialMT"/>
              </a:rPr>
              <a:t>13 </a:t>
            </a:r>
            <a:r>
              <a:rPr lang="en-US" sz="1800" dirty="0">
                <a:latin typeface="ArialMT"/>
              </a:rPr>
              <a:t>– </a:t>
            </a:r>
            <a:r>
              <a:rPr lang="en-US" sz="1800" dirty="0" smtClean="0">
                <a:latin typeface="ArialMT"/>
                <a:hlinkClick r:id="rId14"/>
              </a:rPr>
              <a:t>Aggregates</a:t>
            </a:r>
            <a:endParaRPr lang="en-US" sz="1800" dirty="0">
              <a:latin typeface="ArialMT"/>
            </a:endParaRPr>
          </a:p>
          <a:p>
            <a:pPr marL="285750" indent="-285750">
              <a:spcBef>
                <a:spcPts val="600"/>
              </a:spcBef>
              <a:buFont typeface="Arial" panose="020B0604020202020204" pitchFamily="34" charset="0"/>
              <a:buChar char="•"/>
            </a:pPr>
            <a:r>
              <a:rPr lang="en-US" sz="1800" dirty="0">
                <a:latin typeface="ArialMT"/>
              </a:rPr>
              <a:t>Part </a:t>
            </a:r>
            <a:r>
              <a:rPr lang="en-US" sz="1800" dirty="0" smtClean="0">
                <a:latin typeface="ArialMT"/>
              </a:rPr>
              <a:t>14: </a:t>
            </a:r>
            <a:r>
              <a:rPr lang="en-US" sz="1800" dirty="0">
                <a:latin typeface="ArialMT"/>
              </a:rPr>
              <a:t>OPC UA Specification: Part </a:t>
            </a:r>
            <a:r>
              <a:rPr lang="en-US" sz="1800" dirty="0" smtClean="0">
                <a:latin typeface="ArialMT"/>
              </a:rPr>
              <a:t>14 </a:t>
            </a:r>
            <a:r>
              <a:rPr lang="en-US" sz="1800" dirty="0">
                <a:latin typeface="ArialMT"/>
              </a:rPr>
              <a:t>– </a:t>
            </a:r>
            <a:r>
              <a:rPr lang="en-US" sz="1800" dirty="0" smtClean="0">
                <a:latin typeface="ArialMT"/>
                <a:hlinkClick r:id="rId15"/>
              </a:rPr>
              <a:t>Pub/Sub</a:t>
            </a:r>
            <a:r>
              <a:rPr lang="en-US" sz="1800" dirty="0">
                <a:latin typeface="ArialMT"/>
              </a:rPr>
              <a:t/>
            </a:r>
            <a:br>
              <a:rPr lang="en-US" sz="1800" dirty="0">
                <a:latin typeface="ArialMT"/>
              </a:rPr>
            </a:br>
            <a:endParaRPr lang="en-US" sz="1800" dirty="0"/>
          </a:p>
        </p:txBody>
      </p:sp>
      <p:sp>
        <p:nvSpPr>
          <p:cNvPr id="6" name="Text Placeholder 5"/>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23</a:t>
            </a:fld>
            <a:endParaRPr lang="en-US" dirty="0">
              <a:solidFill>
                <a:prstClr val="white"/>
              </a:solidFill>
            </a:endParaRPr>
          </a:p>
        </p:txBody>
      </p:sp>
    </p:spTree>
    <p:extLst>
      <p:ext uri="{BB962C8B-B14F-4D97-AF65-F5344CB8AC3E}">
        <p14:creationId xmlns:p14="http://schemas.microsoft.com/office/powerpoint/2010/main" val="164522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Resources</a:t>
            </a:r>
            <a:endParaRPr lang="en-US" dirty="0">
              <a:solidFill>
                <a:schemeClr val="accent3">
                  <a:alpha val="90000"/>
                </a:schemeClr>
              </a:solidFill>
            </a:endParaRP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25</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dirty="0" smtClean="0">
                <a:hlinkClick r:id="rId2"/>
              </a:rPr>
              <a:t>MQTT.org</a:t>
            </a:r>
            <a:endParaRPr lang="en-US" dirty="0" smtClean="0"/>
          </a:p>
          <a:p>
            <a:pPr marL="342900" indent="-342900">
              <a:buFont typeface="Arial" panose="020B0604020202020204" pitchFamily="34" charset="0"/>
              <a:buChar char="•"/>
            </a:pPr>
            <a:r>
              <a:rPr lang="en-US" dirty="0" smtClean="0">
                <a:hlinkClick r:id="rId3"/>
              </a:rPr>
              <a:t>Publishing Sensor Data with MQTT Video</a:t>
            </a:r>
            <a:r>
              <a:rPr lang="en-US" dirty="0" smtClean="0"/>
              <a:t>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3804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26</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27</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27</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28</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a:t>
            </a:r>
            <a:r>
              <a:rPr lang="en-US" sz="2000" smtClean="0"/>
              <a:t>have created </a:t>
            </a:r>
            <a:r>
              <a:rPr lang="en-US" sz="2000" dirty="0" smtClean="0"/>
              <a:t>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724686"/>
          </a:xfrm>
        </p:spPr>
        <p:txBody>
          <a:bodyPr/>
          <a:lstStyle/>
          <a:p>
            <a:r>
              <a:rPr lang="en-US" sz="5870" kern="0" dirty="0" smtClean="0">
                <a:solidFill>
                  <a:srgbClr val="F3D54E"/>
                </a:solidFill>
                <a:effectLst>
                  <a:outerShdw blurRad="431800" algn="ctr" rotWithShape="0">
                    <a:prstClr val="black"/>
                  </a:outerShdw>
                </a:effectLst>
              </a:rPr>
              <a:t>NETWORKING </a:t>
            </a:r>
            <a:r>
              <a:rPr lang="en-US" sz="5870" dirty="0" smtClean="0"/>
              <a:t>for Automation and Robotics</a:t>
            </a:r>
            <a:endParaRPr lang="en-US" sz="587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403" y="740975"/>
            <a:ext cx="6716761" cy="3778180"/>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17" name="Rectangle 16"/>
          <p:cNvSpPr/>
          <p:nvPr/>
        </p:nvSpPr>
        <p:spPr>
          <a:xfrm>
            <a:off x="132515" y="1087628"/>
            <a:ext cx="5178242" cy="2631490"/>
          </a:xfrm>
          <a:prstGeom prst="rect">
            <a:avLst/>
          </a:prstGeom>
        </p:spPr>
        <p:txBody>
          <a:bodyPr wrap="square">
            <a:spAutoFit/>
          </a:bodyPr>
          <a:lstStyle/>
          <a:p>
            <a:r>
              <a:rPr lang="en-US" sz="1600" dirty="0"/>
              <a:t>For machine-to-machine and process communication (the distributed controller level), the role </a:t>
            </a:r>
            <a:r>
              <a:rPr lang="en-US" sz="1600" b="1" dirty="0" smtClean="0"/>
              <a:t>of OPC </a:t>
            </a:r>
            <a:r>
              <a:rPr lang="en-US" sz="1600" b="1" dirty="0"/>
              <a:t>UA (IEC 62541) is rapidly increasing in significance alongside the traditional Ethernet-based M2M fieldbus systems </a:t>
            </a:r>
            <a:r>
              <a:rPr lang="en-US" sz="1600" dirty="0" smtClean="0"/>
              <a:t>(</a:t>
            </a:r>
            <a:r>
              <a:rPr lang="en-US" sz="1600" dirty="0"/>
              <a:t>PROFINET, </a:t>
            </a:r>
            <a:r>
              <a:rPr lang="en-US" sz="1600" dirty="0" err="1"/>
              <a:t>EtherNet</a:t>
            </a:r>
            <a:r>
              <a:rPr lang="en-US" sz="1600" dirty="0"/>
              <a:t>/IP, CC-Link IE</a:t>
            </a:r>
            <a:r>
              <a:rPr lang="en-US" sz="1600" dirty="0" smtClean="0"/>
              <a:t>).</a:t>
            </a:r>
          </a:p>
          <a:p>
            <a:pPr>
              <a:spcBef>
                <a:spcPts val="600"/>
              </a:spcBef>
            </a:pPr>
            <a:r>
              <a:rPr lang="en-US" altLang="ja-JP" sz="1600" dirty="0"/>
              <a:t>Although these technologies share common requirements, their implementations differ substantially. </a:t>
            </a:r>
            <a:r>
              <a:rPr lang="en-US" altLang="ja-JP" sz="1600" dirty="0" smtClean="0"/>
              <a:t>Hence, comparing </a:t>
            </a:r>
            <a:r>
              <a:rPr lang="en-US" altLang="ja-JP" sz="1600" dirty="0"/>
              <a:t>them </a:t>
            </a:r>
            <a:r>
              <a:rPr lang="en-US" altLang="ja-JP" sz="1600" dirty="0" smtClean="0"/>
              <a:t>depends heavily on </a:t>
            </a:r>
            <a:r>
              <a:rPr lang="en-US" altLang="ja-JP" sz="1600" dirty="0"/>
              <a:t>the intended application (process control, motion, </a:t>
            </a:r>
            <a:r>
              <a:rPr lang="en-US" altLang="ja-JP" sz="1600" dirty="0" smtClean="0"/>
              <a:t>I/O, centralized </a:t>
            </a:r>
            <a:r>
              <a:rPr lang="en-US" altLang="ja-JP" sz="1600" dirty="0"/>
              <a:t>vs. decentralized control, etc.). </a:t>
            </a:r>
            <a:endParaRPr lang="en-US" sz="1600" dirty="0"/>
          </a:p>
        </p:txBody>
      </p:sp>
      <p:sp>
        <p:nvSpPr>
          <p:cNvPr id="18" name="Text Placeholder 17"/>
          <p:cNvSpPr>
            <a:spLocks noGrp="1"/>
          </p:cNvSpPr>
          <p:nvPr>
            <p:ph type="body" sz="quarter" idx="13"/>
          </p:nvPr>
        </p:nvSpPr>
        <p:spPr/>
        <p:txBody>
          <a:bodyPr/>
          <a:lstStyle/>
          <a:p>
            <a:endParaRPr lang="en-US"/>
          </a:p>
        </p:txBody>
      </p:sp>
      <p:pic>
        <p:nvPicPr>
          <p:cNvPr id="21" name="Picture 20"/>
          <p:cNvPicPr>
            <a:picLocks noChangeAspect="1"/>
          </p:cNvPicPr>
          <p:nvPr/>
        </p:nvPicPr>
        <p:blipFill rotWithShape="1">
          <a:blip r:embed="rId4"/>
          <a:srcRect l="3443"/>
          <a:stretch/>
        </p:blipFill>
        <p:spPr>
          <a:xfrm>
            <a:off x="0" y="3937254"/>
            <a:ext cx="7497936" cy="2546481"/>
          </a:xfrm>
          <a:prstGeom prst="rect">
            <a:avLst/>
          </a:prstGeom>
        </p:spPr>
      </p:pic>
      <p:pic>
        <p:nvPicPr>
          <p:cNvPr id="2" name="Picture 1"/>
          <p:cNvPicPr>
            <a:picLocks noChangeAspect="1"/>
          </p:cNvPicPr>
          <p:nvPr/>
        </p:nvPicPr>
        <p:blipFill rotWithShape="1">
          <a:blip r:embed="rId5"/>
          <a:srcRect r="7746"/>
          <a:stretch/>
        </p:blipFill>
        <p:spPr>
          <a:xfrm>
            <a:off x="7467600" y="3937254"/>
            <a:ext cx="4724400" cy="2945740"/>
          </a:xfrm>
          <a:prstGeom prst="rect">
            <a:avLst/>
          </a:prstGeom>
        </p:spPr>
      </p:pic>
    </p:spTree>
    <p:extLst>
      <p:ext uri="{BB962C8B-B14F-4D97-AF65-F5344CB8AC3E}">
        <p14:creationId xmlns:p14="http://schemas.microsoft.com/office/powerpoint/2010/main" val="29458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kumimoji="1" lang="en-US" altLang="ja-JP" dirty="0">
                <a:solidFill>
                  <a:schemeClr val="accent3"/>
                </a:solidFill>
              </a:rPr>
              <a:t>Industrial</a:t>
            </a:r>
            <a:r>
              <a:rPr kumimoji="1" lang="en-US" altLang="ja-JP" dirty="0">
                <a:solidFill>
                  <a:schemeClr val="bg1"/>
                </a:solidFill>
              </a:rPr>
              <a:t> </a:t>
            </a:r>
            <a:r>
              <a:rPr kumimoji="1" lang="en-US" altLang="ja-JP" dirty="0" smtClean="0">
                <a:solidFill>
                  <a:schemeClr val="tx1"/>
                </a:solidFill>
              </a:rPr>
              <a:t>Ethernet market share</a:t>
            </a:r>
            <a:endParaRPr kumimoji="1" lang="ja-JP" altLang="en-US" dirty="0">
              <a:solidFill>
                <a:schemeClr val="tx1"/>
              </a:solidFill>
            </a:endParaRPr>
          </a:p>
        </p:txBody>
      </p:sp>
      <p:sp>
        <p:nvSpPr>
          <p:cNvPr id="15" name="Text Placeholder 1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16" name="Content Placeholder 15"/>
          <p:cNvSpPr>
            <a:spLocks noGrp="1"/>
          </p:cNvSpPr>
          <p:nvPr>
            <p:ph sz="quarter" idx="15"/>
          </p:nvPr>
        </p:nvSpPr>
        <p:spPr>
          <a:xfrm>
            <a:off x="471951" y="1029068"/>
            <a:ext cx="4785849" cy="4649787"/>
          </a:xfrm>
        </p:spPr>
        <p:txBody>
          <a:bodyPr/>
          <a:lstStyle/>
          <a:p>
            <a:pPr marL="285750" indent="-285750">
              <a:buFont typeface="Arial" panose="020B0604020202020204" pitchFamily="34" charset="0"/>
              <a:buChar char="•"/>
            </a:pPr>
            <a:r>
              <a:rPr lang="en-US" dirty="0"/>
              <a:t>Growth powered by </a:t>
            </a:r>
            <a:r>
              <a:rPr lang="en-US" dirty="0" err="1"/>
              <a:t>IIoT</a:t>
            </a:r>
            <a:r>
              <a:rPr lang="en-US" dirty="0"/>
              <a:t> (</a:t>
            </a:r>
            <a:r>
              <a:rPr lang="en-US" dirty="0" err="1"/>
              <a:t>e.g</a:t>
            </a:r>
            <a:r>
              <a:rPr lang="en-US" dirty="0"/>
              <a:t> OT/IT)</a:t>
            </a:r>
          </a:p>
          <a:p>
            <a:pPr marL="285750" indent="-285750">
              <a:buFont typeface="Arial" panose="020B0604020202020204" pitchFamily="34" charset="0"/>
              <a:buChar char="•"/>
            </a:pPr>
            <a:r>
              <a:rPr lang="en-US" altLang="ja-JP" dirty="0" smtClean="0"/>
              <a:t>Wireless </a:t>
            </a:r>
            <a:r>
              <a:rPr lang="en-US" altLang="ja-JP" dirty="0"/>
              <a:t>redefining network picture</a:t>
            </a:r>
          </a:p>
          <a:p>
            <a:pPr marL="285750" indent="-285750">
              <a:buFont typeface="Arial" panose="020B0604020202020204" pitchFamily="34" charset="0"/>
              <a:buChar char="•"/>
            </a:pPr>
            <a:r>
              <a:rPr lang="en-US" altLang="ja-JP" dirty="0"/>
              <a:t>Regional network </a:t>
            </a:r>
            <a:r>
              <a:rPr lang="en-US" altLang="ja-JP" dirty="0" smtClean="0"/>
              <a:t>variations : </a:t>
            </a:r>
            <a:endParaRPr lang="en-US" altLang="ja-JP" dirty="0"/>
          </a:p>
          <a:p>
            <a:pPr marL="742950" lvl="1" indent="-285750">
              <a:buFont typeface="Arial" panose="020B0604020202020204" pitchFamily="34" charset="0"/>
              <a:buChar char="•"/>
            </a:pPr>
            <a:r>
              <a:rPr lang="en-US" altLang="ja-JP" sz="1800" b="1" u="sng" dirty="0"/>
              <a:t>EMEA</a:t>
            </a:r>
            <a:r>
              <a:rPr lang="en-US" altLang="ja-JP" sz="1800" dirty="0"/>
              <a:t> - PROFINET and </a:t>
            </a:r>
            <a:r>
              <a:rPr lang="en-US" altLang="ja-JP" sz="1800" dirty="0" err="1"/>
              <a:t>EtherNet</a:t>
            </a:r>
            <a:r>
              <a:rPr lang="en-US" altLang="ja-JP" sz="1800" dirty="0"/>
              <a:t>/IP </a:t>
            </a:r>
            <a:r>
              <a:rPr lang="en-US" altLang="ja-JP" sz="1800" dirty="0" smtClean="0"/>
              <a:t>are dominant </a:t>
            </a:r>
            <a:endParaRPr lang="en-US" altLang="ja-JP" sz="1800" dirty="0"/>
          </a:p>
          <a:p>
            <a:pPr marL="742950" lvl="1" indent="-285750">
              <a:buFont typeface="Arial" panose="020B0604020202020204" pitchFamily="34" charset="0"/>
              <a:buChar char="•"/>
            </a:pPr>
            <a:r>
              <a:rPr lang="en-US" altLang="ja-JP" sz="1800" b="1" u="sng" dirty="0"/>
              <a:t>US</a:t>
            </a:r>
            <a:r>
              <a:rPr lang="en-US" altLang="ja-JP" sz="1800" dirty="0"/>
              <a:t> - Movement towards </a:t>
            </a:r>
            <a:r>
              <a:rPr lang="en-US" altLang="ja-JP" sz="1800" dirty="0" err="1"/>
              <a:t>EtherNet</a:t>
            </a:r>
            <a:r>
              <a:rPr lang="en-US" altLang="ja-JP" sz="1800" dirty="0"/>
              <a:t>/IP</a:t>
            </a:r>
          </a:p>
          <a:p>
            <a:pPr marL="742950" lvl="1" indent="-285750">
              <a:buFont typeface="Arial" panose="020B0604020202020204" pitchFamily="34" charset="0"/>
              <a:buChar char="•"/>
            </a:pPr>
            <a:r>
              <a:rPr lang="en-US" altLang="ja-JP" sz="1800" b="1" u="sng" dirty="0"/>
              <a:t>Asia </a:t>
            </a:r>
            <a:r>
              <a:rPr lang="en-US" altLang="ja-JP" sz="1800" b="1" dirty="0" smtClean="0"/>
              <a:t>- </a:t>
            </a:r>
            <a:r>
              <a:rPr lang="en-US" altLang="ja-JP" sz="1800" dirty="0"/>
              <a:t>no network stands out as truly </a:t>
            </a:r>
            <a:r>
              <a:rPr lang="en-US" altLang="ja-JP" sz="1800" dirty="0" smtClean="0"/>
              <a:t>market-leading: PROFINET</a:t>
            </a:r>
            <a:r>
              <a:rPr lang="en-US" altLang="ja-JP" sz="1800" dirty="0"/>
              <a:t>, </a:t>
            </a:r>
            <a:r>
              <a:rPr lang="en-US" altLang="ja-JP" sz="1800" dirty="0" err="1"/>
              <a:t>EtherNet</a:t>
            </a:r>
            <a:r>
              <a:rPr lang="en-US" altLang="ja-JP" sz="1800" dirty="0"/>
              <a:t>/IP, PROFIBUS, </a:t>
            </a:r>
            <a:r>
              <a:rPr lang="en-US" altLang="ja-JP" sz="1800" dirty="0" err="1"/>
              <a:t>EtherCAT</a:t>
            </a:r>
            <a:r>
              <a:rPr lang="en-US" altLang="ja-JP" sz="1800" dirty="0"/>
              <a:t>, Modbus and </a:t>
            </a:r>
            <a:r>
              <a:rPr lang="en-US" altLang="ja-JP" sz="1800" dirty="0" smtClean="0"/>
              <a:t>CC-Link  </a:t>
            </a:r>
            <a:endParaRPr lang="en-US" altLang="ja-JP" sz="1800" dirty="0"/>
          </a:p>
          <a:p>
            <a:pPr marL="285750" indent="-285750">
              <a:buFont typeface="Arial" panose="020B0604020202020204" pitchFamily="34" charset="0"/>
              <a:buChar char="•"/>
            </a:pPr>
            <a:r>
              <a:rPr lang="en-US" dirty="0"/>
              <a:t>Fieldbuses expected to decline</a:t>
            </a:r>
          </a:p>
          <a:p>
            <a:pPr marL="514339" lvl="1" indent="-285750">
              <a:buFont typeface="Arial" panose="020B0604020202020204" pitchFamily="34" charset="0"/>
              <a:buChar char="•"/>
            </a:pPr>
            <a:r>
              <a:rPr lang="en-US" sz="1800" dirty="0"/>
              <a:t>PROFIBUS and </a:t>
            </a:r>
            <a:r>
              <a:rPr lang="en-US" altLang="ja-JP" sz="1800" dirty="0"/>
              <a:t>Modbus still </a:t>
            </a:r>
            <a:r>
              <a:rPr lang="en-US" altLang="ja-JP" sz="1800" dirty="0" smtClean="0"/>
              <a:t>significant</a:t>
            </a:r>
            <a:endParaRPr lang="en-US" sz="1800" dirty="0"/>
          </a:p>
        </p:txBody>
      </p:sp>
      <p:sp>
        <p:nvSpPr>
          <p:cNvPr id="13" name="TextBox 12"/>
          <p:cNvSpPr txBox="1"/>
          <p:nvPr/>
        </p:nvSpPr>
        <p:spPr>
          <a:xfrm>
            <a:off x="259504" y="6488631"/>
            <a:ext cx="9174056" cy="309011"/>
          </a:xfrm>
          <a:prstGeom prst="rect">
            <a:avLst/>
          </a:prstGeom>
          <a:noFill/>
        </p:spPr>
        <p:txBody>
          <a:bodyPr vert="horz" wrap="square" lIns="0" tIns="0" rIns="0" bIns="0" rtlCol="0">
            <a:noAutofit/>
          </a:bodyPr>
          <a:lstStyle/>
          <a:p>
            <a:pPr defTabSz="609585"/>
            <a:r>
              <a:rPr lang="en-US" altLang="ja-JP" sz="1067" dirty="0">
                <a:solidFill>
                  <a:prstClr val="white"/>
                </a:solidFill>
              </a:rPr>
              <a:t>Source: Industrial Ethernet Book Issue 105 / 2 : Industrial Ethernet book  April,2018</a:t>
            </a:r>
            <a:endParaRPr kumimoji="1" lang="ja-JP" altLang="en-US" sz="1067" dirty="0">
              <a:solidFill>
                <a:prstClr val="white"/>
              </a:solidFill>
            </a:endParaRPr>
          </a:p>
        </p:txBody>
      </p:sp>
      <p:sp>
        <p:nvSpPr>
          <p:cNvPr id="3" name="TextBox 2"/>
          <p:cNvSpPr txBox="1"/>
          <p:nvPr/>
        </p:nvSpPr>
        <p:spPr>
          <a:xfrm>
            <a:off x="259504" y="6643136"/>
            <a:ext cx="10549467" cy="441960"/>
          </a:xfrm>
          <a:prstGeom prst="rect">
            <a:avLst/>
          </a:prstGeom>
          <a:noFill/>
        </p:spPr>
        <p:txBody>
          <a:bodyPr vert="horz" wrap="square" lIns="0" tIns="0" rIns="0" bIns="0" rtlCol="0">
            <a:noAutofit/>
          </a:bodyPr>
          <a:lstStyle/>
          <a:p>
            <a:pPr defTabSz="609585"/>
            <a:r>
              <a:rPr kumimoji="1" lang="en-US" altLang="ja-JP" sz="1067" dirty="0">
                <a:solidFill>
                  <a:prstClr val="white"/>
                </a:solidFill>
              </a:rPr>
              <a:t>http://www.iebmedia.com/index.php?id=12993&amp;parentid=74&amp;themeid=255&amp;hpid=2&amp;showdetail=true&amp;bb=1&amp;appsw=1 </a:t>
            </a:r>
          </a:p>
        </p:txBody>
      </p:sp>
      <p:pic>
        <p:nvPicPr>
          <p:cNvPr id="17" name="Content Placeholder 8"/>
          <p:cNvPicPr>
            <a:picLocks noChangeAspect="1"/>
          </p:cNvPicPr>
          <p:nvPr/>
        </p:nvPicPr>
        <p:blipFill>
          <a:blip r:embed="rId3"/>
          <a:stretch>
            <a:fillRect/>
          </a:stretch>
        </p:blipFill>
        <p:spPr>
          <a:xfrm>
            <a:off x="5265049" y="1183573"/>
            <a:ext cx="6703731" cy="4772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874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NETWORKING </a:t>
            </a:r>
            <a:r>
              <a:rPr lang="en-US" sz="5400" dirty="0"/>
              <a:t>for Automation and Robotics</a:t>
            </a:r>
            <a:endParaRPr lang="en-US"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6" name="Content Placeholder 5"/>
          <p:cNvSpPr>
            <a:spLocks noGrp="1"/>
          </p:cNvSpPr>
          <p:nvPr>
            <p:ph sz="quarter" idx="15"/>
          </p:nvPr>
        </p:nvSpPr>
        <p:spPr>
          <a:xfrm>
            <a:off x="838200" y="1186604"/>
            <a:ext cx="3414249" cy="4797358"/>
          </a:xfrm>
        </p:spPr>
        <p:txBody>
          <a:bodyPr/>
          <a:lstStyle/>
          <a:p>
            <a:pPr marL="228594" indent="-228594">
              <a:buFont typeface="Arial" panose="020B0604020202020204" pitchFamily="34" charset="0"/>
              <a:buChar char="•"/>
            </a:pPr>
            <a:r>
              <a:rPr lang="en-US" b="1" dirty="0" smtClean="0">
                <a:solidFill>
                  <a:prstClr val="white"/>
                </a:solidFill>
              </a:rPr>
              <a:t>Time-Synchronized (IEEE 1588v2 or 802.1AS) real-time control.</a:t>
            </a:r>
          </a:p>
          <a:p>
            <a:pPr marL="228594" indent="-228594">
              <a:buFont typeface="Arial" panose="020B0604020202020204" pitchFamily="34" charset="0"/>
              <a:buChar char="•"/>
            </a:pPr>
            <a:r>
              <a:rPr lang="en-US" dirty="0" smtClean="0">
                <a:solidFill>
                  <a:prstClr val="white"/>
                </a:solidFill>
              </a:rPr>
              <a:t>Down </a:t>
            </a:r>
            <a:r>
              <a:rPr lang="en-US" dirty="0">
                <a:solidFill>
                  <a:prstClr val="white"/>
                </a:solidFill>
              </a:rPr>
              <a:t>the wire updates</a:t>
            </a:r>
          </a:p>
          <a:p>
            <a:pPr marL="228594" indent="-228594">
              <a:buFont typeface="Arial" panose="020B0604020202020204" pitchFamily="34" charset="0"/>
              <a:buChar char="•"/>
            </a:pPr>
            <a:r>
              <a:rPr lang="en-US" dirty="0">
                <a:solidFill>
                  <a:prstClr val="white"/>
                </a:solidFill>
              </a:rPr>
              <a:t>Reduced OPEX</a:t>
            </a:r>
          </a:p>
          <a:p>
            <a:pPr marL="228594" indent="-228594">
              <a:buFont typeface="Arial" panose="020B0604020202020204" pitchFamily="34" charset="0"/>
              <a:buChar char="•"/>
            </a:pPr>
            <a:r>
              <a:rPr lang="en-US" dirty="0">
                <a:solidFill>
                  <a:prstClr val="white"/>
                </a:solidFill>
              </a:rPr>
              <a:t>Flexible function</a:t>
            </a:r>
          </a:p>
          <a:p>
            <a:pPr marL="228594" indent="-228594">
              <a:buFont typeface="Arial" panose="020B0604020202020204" pitchFamily="34" charset="0"/>
              <a:buChar char="•"/>
            </a:pPr>
            <a:r>
              <a:rPr lang="en-US" dirty="0" smtClean="0">
                <a:solidFill>
                  <a:prstClr val="white"/>
                </a:solidFill>
              </a:rPr>
              <a:t>Reconfigurable production</a:t>
            </a:r>
            <a:endParaRPr lang="en-US" dirty="0">
              <a:solidFill>
                <a:prstClr val="white"/>
              </a:solidFill>
            </a:endParaRPr>
          </a:p>
        </p:txBody>
      </p:sp>
      <p:pic>
        <p:nvPicPr>
          <p:cNvPr id="13" name="Picture 12"/>
          <p:cNvPicPr>
            <a:picLocks noChangeAspect="1"/>
          </p:cNvPicPr>
          <p:nvPr/>
        </p:nvPicPr>
        <p:blipFill>
          <a:blip r:embed="rId2"/>
          <a:stretch>
            <a:fillRect/>
          </a:stretch>
        </p:blipFill>
        <p:spPr>
          <a:xfrm>
            <a:off x="3793408" y="1079567"/>
            <a:ext cx="8203947" cy="4572403"/>
          </a:xfrm>
          <a:prstGeom prst="rect">
            <a:avLst/>
          </a:prstGeom>
        </p:spPr>
      </p:pic>
      <p:pic>
        <p:nvPicPr>
          <p:cNvPr id="14" name="Picture 13"/>
          <p:cNvPicPr>
            <a:picLocks noChangeAspect="1"/>
          </p:cNvPicPr>
          <p:nvPr/>
        </p:nvPicPr>
        <p:blipFill>
          <a:blip r:embed="rId3"/>
          <a:stretch>
            <a:fillRect/>
          </a:stretch>
        </p:blipFill>
        <p:spPr>
          <a:xfrm>
            <a:off x="7467601" y="4267201"/>
            <a:ext cx="457200" cy="457200"/>
          </a:xfrm>
          <a:prstGeom prst="rect">
            <a:avLst/>
          </a:prstGeom>
          <a:scene3d>
            <a:camera prst="isometricOffAxis1Right"/>
            <a:lightRig rig="threePt" dir="t"/>
          </a:scene3d>
        </p:spPr>
      </p:pic>
      <p:pic>
        <p:nvPicPr>
          <p:cNvPr id="15" name="Picture 14"/>
          <p:cNvPicPr>
            <a:picLocks noChangeAspect="1"/>
          </p:cNvPicPr>
          <p:nvPr/>
        </p:nvPicPr>
        <p:blipFill>
          <a:blip r:embed="rId3"/>
          <a:stretch>
            <a:fillRect/>
          </a:stretch>
        </p:blipFill>
        <p:spPr>
          <a:xfrm>
            <a:off x="8763000" y="4010026"/>
            <a:ext cx="457200" cy="457200"/>
          </a:xfrm>
          <a:prstGeom prst="rect">
            <a:avLst/>
          </a:prstGeom>
          <a:scene3d>
            <a:camera prst="isometricOffAxis1Right"/>
            <a:lightRig rig="threePt" dir="t"/>
          </a:scene3d>
        </p:spPr>
      </p:pic>
      <p:pic>
        <p:nvPicPr>
          <p:cNvPr id="16" name="Picture 15"/>
          <p:cNvPicPr>
            <a:picLocks noChangeAspect="1"/>
          </p:cNvPicPr>
          <p:nvPr/>
        </p:nvPicPr>
        <p:blipFill>
          <a:blip r:embed="rId3"/>
          <a:stretch>
            <a:fillRect/>
          </a:stretch>
        </p:blipFill>
        <p:spPr>
          <a:xfrm>
            <a:off x="10058399" y="3810002"/>
            <a:ext cx="457200" cy="457200"/>
          </a:xfrm>
          <a:prstGeom prst="rect">
            <a:avLst/>
          </a:prstGeom>
          <a:scene3d>
            <a:camera prst="isometricOffAxis1Right"/>
            <a:lightRig rig="threePt" dir="t"/>
          </a:scene3d>
        </p:spPr>
      </p:pic>
      <p:pic>
        <p:nvPicPr>
          <p:cNvPr id="17" name="Picture 16"/>
          <p:cNvPicPr>
            <a:picLocks noChangeAspect="1"/>
          </p:cNvPicPr>
          <p:nvPr/>
        </p:nvPicPr>
        <p:blipFill>
          <a:blip r:embed="rId3"/>
          <a:stretch>
            <a:fillRect/>
          </a:stretch>
        </p:blipFill>
        <p:spPr>
          <a:xfrm>
            <a:off x="11298879" y="3585283"/>
            <a:ext cx="457200" cy="457200"/>
          </a:xfrm>
          <a:prstGeom prst="rect">
            <a:avLst/>
          </a:prstGeom>
          <a:scene3d>
            <a:camera prst="isometricOffAxis1Right"/>
            <a:lightRig rig="threePt" dir="t"/>
          </a:scene3d>
        </p:spPr>
      </p:pic>
      <p:pic>
        <p:nvPicPr>
          <p:cNvPr id="18" name="Picture 17"/>
          <p:cNvPicPr>
            <a:picLocks noChangeAspect="1"/>
          </p:cNvPicPr>
          <p:nvPr/>
        </p:nvPicPr>
        <p:blipFill>
          <a:blip r:embed="rId3"/>
          <a:stretch>
            <a:fillRect/>
          </a:stretch>
        </p:blipFill>
        <p:spPr>
          <a:xfrm>
            <a:off x="6172200" y="3200400"/>
            <a:ext cx="457200" cy="457200"/>
          </a:xfrm>
          <a:prstGeom prst="rect">
            <a:avLst/>
          </a:prstGeom>
          <a:scene3d>
            <a:camera prst="isometricOffAxis1Right"/>
            <a:lightRig rig="threePt" dir="t"/>
          </a:scene3d>
        </p:spPr>
      </p:pic>
    </p:spTree>
    <p:extLst>
      <p:ext uri="{BB962C8B-B14F-4D97-AF65-F5344CB8AC3E}">
        <p14:creationId xmlns:p14="http://schemas.microsoft.com/office/powerpoint/2010/main" val="12354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51" y="304703"/>
            <a:ext cx="11248101" cy="1356397"/>
          </a:xfrm>
        </p:spPr>
        <p:txBody>
          <a:bodyPr/>
          <a:lstStyle/>
          <a:p>
            <a:r>
              <a:rPr lang="en-US" dirty="0" smtClean="0">
                <a:solidFill>
                  <a:schemeClr val="accent3">
                    <a:alpha val="90000"/>
                  </a:schemeClr>
                </a:solidFill>
              </a:rPr>
              <a:t>Protocol </a:t>
            </a:r>
            <a:r>
              <a:rPr lang="en-US" dirty="0" smtClean="0"/>
              <a:t>Scalability Model Needs Domain Translation Gateways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pic>
        <p:nvPicPr>
          <p:cNvPr id="6" name="Content Placeholder 5"/>
          <p:cNvPicPr>
            <a:picLocks noGrp="1" noChangeAspect="1"/>
          </p:cNvPicPr>
          <p:nvPr>
            <p:ph sz="quarter" idx="15"/>
          </p:nvPr>
        </p:nvPicPr>
        <p:blipFill>
          <a:blip r:embed="rId3"/>
          <a:stretch>
            <a:fillRect/>
          </a:stretch>
        </p:blipFill>
        <p:spPr>
          <a:xfrm>
            <a:off x="6495689" y="1142530"/>
            <a:ext cx="5224361" cy="2346609"/>
          </a:xfrm>
          <a:prstGeom prst="rect">
            <a:avLst/>
          </a:prstGeom>
        </p:spPr>
      </p:pic>
      <p:pic>
        <p:nvPicPr>
          <p:cNvPr id="7" name="Picture 6"/>
          <p:cNvPicPr>
            <a:picLocks noChangeAspect="1"/>
          </p:cNvPicPr>
          <p:nvPr/>
        </p:nvPicPr>
        <p:blipFill>
          <a:blip r:embed="rId4"/>
          <a:stretch>
            <a:fillRect/>
          </a:stretch>
        </p:blipFill>
        <p:spPr>
          <a:xfrm>
            <a:off x="6495688" y="3598809"/>
            <a:ext cx="5224361" cy="2675579"/>
          </a:xfrm>
          <a:prstGeom prst="rect">
            <a:avLst/>
          </a:prstGeom>
        </p:spPr>
      </p:pic>
      <p:sp>
        <p:nvSpPr>
          <p:cNvPr id="9" name="TextBox 8"/>
          <p:cNvSpPr txBox="1"/>
          <p:nvPr/>
        </p:nvSpPr>
        <p:spPr>
          <a:xfrm>
            <a:off x="471951" y="2057117"/>
            <a:ext cx="5829096" cy="3139321"/>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a:t>
            </a:r>
            <a:r>
              <a:rPr lang="en-US" b="1" dirty="0"/>
              <a:t>connectivity core standard</a:t>
            </a:r>
            <a:r>
              <a:rPr lang="en-US" dirty="0"/>
              <a:t>”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pic>
        <p:nvPicPr>
          <p:cNvPr id="10" name="Picture 9"/>
          <p:cNvPicPr>
            <a:picLocks noChangeAspect="1"/>
          </p:cNvPicPr>
          <p:nvPr/>
        </p:nvPicPr>
        <p:blipFill>
          <a:blip r:embed="rId5"/>
          <a:stretch>
            <a:fillRect/>
          </a:stretch>
        </p:blipFill>
        <p:spPr>
          <a:xfrm>
            <a:off x="4800317" y="1591700"/>
            <a:ext cx="1552575" cy="704850"/>
          </a:xfrm>
          <a:prstGeom prst="rect">
            <a:avLst/>
          </a:prstGeom>
        </p:spPr>
      </p:pic>
    </p:spTree>
    <p:extLst>
      <p:ext uri="{BB962C8B-B14F-4D97-AF65-F5344CB8AC3E}">
        <p14:creationId xmlns:p14="http://schemas.microsoft.com/office/powerpoint/2010/main" val="17631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1478179" y="1443820"/>
            <a:ext cx="9235644" cy="4333260"/>
          </a:xfrm>
          <a:prstGeom prst="rect">
            <a:avLst/>
          </a:prstGeom>
        </p:spPr>
      </p:pic>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9</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a:t>
            </a:r>
            <a:r>
              <a:rPr lang="en-US" sz="1800" dirty="0" smtClean="0"/>
              <a:t>technology in </a:t>
            </a:r>
            <a:r>
              <a:rPr lang="en-US" sz="1800" dirty="0"/>
              <a:t>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a:t>
            </a:r>
            <a:r>
              <a:rPr lang="en-US" sz="1800" dirty="0" smtClean="0"/>
              <a:t>the specific </a:t>
            </a:r>
            <a:r>
              <a:rPr lang="en-US" sz="1800" dirty="0"/>
              <a:t>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2033437185"/>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X</a:t>
                      </a:r>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31005</TotalTime>
  <Words>3789</Words>
  <Application>Microsoft Office PowerPoint</Application>
  <PresentationFormat>Widescreen</PresentationFormat>
  <Paragraphs>483</Paragraphs>
  <Slides>28</Slides>
  <Notes>21</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MS PGothic</vt:lpstr>
      <vt:lpstr>MS PGothic</vt:lpstr>
      <vt:lpstr>Arial</vt:lpstr>
      <vt:lpstr>Arial Narrow</vt:lpstr>
      <vt:lpstr>ArialMT</vt:lpstr>
      <vt:lpstr>Calibri</vt:lpstr>
      <vt:lpstr>Intel Clear</vt:lpstr>
      <vt:lpstr>Intel Clear Light</vt:lpstr>
      <vt:lpstr>Intel Clear Pro</vt:lpstr>
      <vt:lpstr>Roboto</vt:lpstr>
      <vt:lpstr>Verdana</vt:lpstr>
      <vt:lpstr>Wingdings</vt:lpstr>
      <vt:lpstr>2_Intel 20150715</vt:lpstr>
      <vt:lpstr>PowerPoint Presentation</vt:lpstr>
      <vt:lpstr>Legal Notices and Disclaimers</vt:lpstr>
      <vt:lpstr>IIoT Connectivity Challenge</vt:lpstr>
      <vt:lpstr>NETWORKING for Automation and Robotics</vt:lpstr>
      <vt:lpstr>Industrial Ethernet market share</vt:lpstr>
      <vt:lpstr>NETWORKING for Automation and Robotics</vt:lpstr>
      <vt:lpstr>Protocol Scalability Model Needs Domain Translation Gateways</vt:lpstr>
      <vt:lpstr>Bridging Core Connectivity Standards</vt:lpstr>
      <vt:lpstr>Tools: Protocol Assessment template</vt:lpstr>
      <vt:lpstr>Connectivity Framework Core Functions</vt:lpstr>
      <vt:lpstr>IIoT CONNECTIVITY STACK MODEL</vt:lpstr>
      <vt:lpstr>Data Distribution Service (DDS)</vt:lpstr>
      <vt:lpstr>Properties of DDS</vt:lpstr>
      <vt:lpstr>DDS: Functional Summary</vt:lpstr>
      <vt:lpstr>MQTT - message queue telemetry transport</vt:lpstr>
      <vt:lpstr>What is OPC-UA?</vt:lpstr>
      <vt:lpstr>OPC-Ua</vt:lpstr>
      <vt:lpstr>Secure client/server communications</vt:lpstr>
      <vt:lpstr>Service discovery Models</vt:lpstr>
      <vt:lpstr>Service discovery Models</vt:lpstr>
      <vt:lpstr>Resilient communications</vt:lpstr>
      <vt:lpstr>Sophisticated interactions</vt:lpstr>
      <vt:lpstr>The OPC-UA Unified Architecture Specification</vt:lpstr>
      <vt:lpstr>Open62541 Features</vt:lpstr>
      <vt:lpstr>Resources</vt:lpstr>
      <vt:lpstr>PowerPoint Presentation</vt:lpstr>
      <vt:lpstr>MQTT - message queue telemetry transport</vt:lpstr>
      <vt:lpstr>Example RESTFUL HTTP API</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Holmlund, Daniel W</cp:lastModifiedBy>
  <cp:revision>169</cp:revision>
  <cp:lastPrinted>2017-10-19T22:33:41Z</cp:lastPrinted>
  <dcterms:created xsi:type="dcterms:W3CDTF">2017-08-17T18:19:10Z</dcterms:created>
  <dcterms:modified xsi:type="dcterms:W3CDTF">2018-09-14T18:13:49Z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2018-09-14 18:13:49Z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