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7" r:id="rId2"/>
    <p:sldId id="265" r:id="rId3"/>
    <p:sldId id="305" r:id="rId4"/>
    <p:sldId id="303" r:id="rId5"/>
    <p:sldId id="307" r:id="rId6"/>
    <p:sldId id="266" r:id="rId7"/>
    <p:sldId id="289" r:id="rId8"/>
    <p:sldId id="273" r:id="rId9"/>
    <p:sldId id="274" r:id="rId10"/>
    <p:sldId id="278" r:id="rId11"/>
    <p:sldId id="262" r:id="rId12"/>
    <p:sldId id="263" r:id="rId13"/>
    <p:sldId id="271" r:id="rId14"/>
    <p:sldId id="300" r:id="rId15"/>
    <p:sldId id="295" r:id="rId16"/>
    <p:sldId id="296" r:id="rId17"/>
    <p:sldId id="297" r:id="rId18"/>
    <p:sldId id="301" r:id="rId19"/>
    <p:sldId id="258" r:id="rId20"/>
    <p:sldId id="269" r:id="rId21"/>
    <p:sldId id="276" r:id="rId2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18DE493E-085B-4561-B437-3436A70F7F4C}">
          <p14:sldIdLst>
            <p14:sldId id="257"/>
          </p14:sldIdLst>
        </p14:section>
        <p14:section name="The IIoT Challenge" id="{CAE35C95-80B5-4A2B-92D7-D07C9F8F4BDC}">
          <p14:sldIdLst>
            <p14:sldId id="265"/>
            <p14:sldId id="305"/>
            <p14:sldId id="303"/>
            <p14:sldId id="307"/>
            <p14:sldId id="266"/>
            <p14:sldId id="289"/>
          </p14:sldIdLst>
        </p14:section>
        <p14:section name="Functional Architecture" id="{319EFCF1-5C76-452E-8288-5409BCB642D0}">
          <p14:sldIdLst>
            <p14:sldId id="273"/>
          </p14:sldIdLst>
        </p14:section>
        <p14:section name="Typical Considerations" id="{199FF909-823B-415B-AD18-94907E9544E0}">
          <p14:sldIdLst>
            <p14:sldId id="274"/>
            <p14:sldId id="278"/>
          </p14:sldIdLst>
        </p14:section>
        <p14:section name="DDS" id="{FCCB3D12-5A42-4B1F-AEC4-0C6AAA985D5C}">
          <p14:sldIdLst>
            <p14:sldId id="262"/>
            <p14:sldId id="263"/>
            <p14:sldId id="271"/>
          </p14:sldIdLst>
        </p14:section>
        <p14:section name="OPC-UA" id="{7DA5C7EE-51BD-4501-B0BB-5B9E79F82609}">
          <p14:sldIdLst>
            <p14:sldId id="300"/>
            <p14:sldId id="295"/>
            <p14:sldId id="296"/>
            <p14:sldId id="297"/>
            <p14:sldId id="301"/>
            <p14:sldId id="258"/>
          </p14:sldIdLst>
        </p14:section>
        <p14:section name="MQTT" id="{DFB43953-C9B6-402A-BACF-F42E0A42D894}">
          <p14:sldIdLst>
            <p14:sldId id="269"/>
          </p14:sldIdLst>
        </p14:section>
        <p14:section name="HTTP" id="{A0862AD6-A315-4F41-925E-8D4DD217D7FA}">
          <p14:sldIdLst>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9EEB"/>
    <a:srgbClr val="6D9E87"/>
    <a:srgbClr val="6DD6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87673" autoAdjust="0"/>
  </p:normalViewPr>
  <p:slideViewPr>
    <p:cSldViewPr>
      <p:cViewPr varScale="1">
        <p:scale>
          <a:sx n="75" d="100"/>
          <a:sy n="75" d="100"/>
        </p:scale>
        <p:origin x="11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B2AC661-31A4-46DB-97AE-947D7B173D52}" type="datetimeFigureOut">
              <a:rPr lang="en-US" smtClean="0"/>
              <a:t>8/27/2018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411DBE0-381C-46D4-8DEC-C543B120D642}" type="slidenum">
              <a:rPr lang="en-US" smtClean="0"/>
              <a:t>‹#›</a:t>
            </a:fld>
            <a:endParaRPr lang="en-US"/>
          </a:p>
        </p:txBody>
      </p:sp>
    </p:spTree>
    <p:extLst>
      <p:ext uri="{BB962C8B-B14F-4D97-AF65-F5344CB8AC3E}">
        <p14:creationId xmlns:p14="http://schemas.microsoft.com/office/powerpoint/2010/main" val="1473209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portals.omg.org/dds/omg-dds-standard/"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3D889956-7041-41AC-97B5-8DE670E7B5B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361518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The Data Distribution Service (DDS™) is a middleware protocol and API standard for data-centric connectivity from the Object Management Group® (OMG®). It integrates the components of a system together, providing low-latency data connectivity, extreme reliability, and a scalable architecture that business and mission-critical Internet of Things (</a:t>
            </a:r>
            <a:r>
              <a:rPr lang="en-US" dirty="0" err="1"/>
              <a:t>IoT</a:t>
            </a:r>
            <a:r>
              <a:rPr lang="en-US" dirty="0"/>
              <a:t>) applications need.</a:t>
            </a:r>
          </a:p>
          <a:p>
            <a:pPr fontAlgn="base"/>
            <a:endParaRPr lang="en-US" dirty="0"/>
          </a:p>
          <a:p>
            <a:pPr fontAlgn="base"/>
            <a:r>
              <a:rPr lang="en-US" dirty="0"/>
              <a:t>In a distributed system, middleware is the software layer that lies between the operating system and applications. It enables the various components of a system to more easily communicate and share data. It simplifies the development of distributed systems by letting software developers focus on the specific purpose of their applications rather than the mechanics of passing information between applications and systems.</a:t>
            </a:r>
          </a:p>
          <a:p>
            <a:pPr fontAlgn="base"/>
            <a:endParaRPr lang="en-US" dirty="0"/>
          </a:p>
          <a:p>
            <a:pPr fontAlgn="base"/>
            <a:r>
              <a:rPr lang="en-US" dirty="0"/>
              <a:t>DDS provides a “middleware” software layer that abstracts an application from the details of the operating system, network transport, and low-level data formats. An application</a:t>
            </a:r>
            <a:br>
              <a:rPr lang="en-US" dirty="0"/>
            </a:br>
            <a:r>
              <a:rPr lang="en-US" dirty="0"/>
              <a:t>links to a DDS middleware library to participate in an data exchange. The same concepts and APIs are provided in different programming languages allowing applications to</a:t>
            </a:r>
            <a:br>
              <a:rPr lang="en-US" dirty="0"/>
            </a:br>
            <a:r>
              <a:rPr lang="en-US" dirty="0"/>
              <a:t>exchange data across of operating systems, languages and processor architectures. Low level details like data wire format, discovery, connections, reliability, timing and </a:t>
            </a:r>
            <a:r>
              <a:rPr lang="en-US" dirty="0" err="1"/>
              <a:t>QoS</a:t>
            </a:r>
            <a:r>
              <a:rPr lang="en-US" dirty="0"/>
              <a:t/>
            </a:r>
            <a:br>
              <a:rPr lang="en-US" dirty="0"/>
            </a:br>
            <a:r>
              <a:rPr lang="en-US" dirty="0"/>
              <a:t>management are managed by the middleware layer. It integrates the components of a system together, providing low-latency data connectivity, extreme reliability and a scalable architecture that business and mission-critical Internet of Things (</a:t>
            </a:r>
            <a:r>
              <a:rPr lang="en-US" dirty="0" err="1"/>
              <a:t>IoT</a:t>
            </a:r>
            <a:r>
              <a:rPr lang="en-US" dirty="0"/>
              <a:t>) applications need.</a:t>
            </a:r>
          </a:p>
          <a:p>
            <a:pPr fontAlgn="base"/>
            <a:endParaRPr lang="en-US" dirty="0"/>
          </a:p>
          <a:p>
            <a:pPr fontAlgn="base"/>
            <a:r>
              <a:rPr lang="en-US" dirty="0"/>
              <a:t>The DDS Middleware is a software layer that abstracts the Application from the details of the operating system, network transport, and low-level data formats. The same concepts and APIs are provided in different programming languages allowing applications to exchange information across of operating systems, languages, and processor architectures. Low-level details like data wire format, discovery, connections, reliability, protocols, </a:t>
            </a:r>
            <a:r>
              <a:rPr lang="en-US" dirty="0" err="1"/>
              <a:t>Qos</a:t>
            </a:r>
            <a:r>
              <a:rPr lang="en-US" dirty="0"/>
              <a:t> management, etc. are managed by the middleware.</a:t>
            </a:r>
          </a:p>
          <a:p>
            <a:pPr fontAlgn="base"/>
            <a:endParaRPr lang="en-US" dirty="0"/>
          </a:p>
          <a:p>
            <a:pPr fontAlgn="base"/>
            <a:r>
              <a:rPr lang="en-US" dirty="0"/>
              <a:t>There are many communications middleware standards and products. DDS is uniquely </a:t>
            </a:r>
            <a:r>
              <a:rPr lang="en-US" b="1" dirty="0"/>
              <a:t>data centric</a:t>
            </a:r>
            <a:r>
              <a:rPr lang="en-US" dirty="0"/>
              <a:t>, which is ideal for the Internet of Things. Most middleware works by sending information between applications and systems. Data centricity ensures that all messages include the contextual information an application needs to understand the data it receives.</a:t>
            </a:r>
          </a:p>
          <a:p>
            <a:pPr fontAlgn="base"/>
            <a:endParaRPr lang="en-US" dirty="0"/>
          </a:p>
          <a:p>
            <a:pPr fontAlgn="base"/>
            <a:r>
              <a:rPr lang="en-US" dirty="0"/>
              <a:t>The essence of data centricity is that DDS knows what data it stores and controls how to share that data. Programmers using traditional message-centric middleware must write code that sends messages. Programmers using data-centric middleware write code that specifies how and when to share data and then directly share data values. Rather than managing all this complexity in the application (your) code, DDS directly implements controlled, managed, secure data sharing for you.</a:t>
            </a:r>
          </a:p>
          <a:p>
            <a:pPr fontAlgn="base"/>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11</a:t>
            </a:fld>
            <a:endParaRPr lang="en-US"/>
          </a:p>
        </p:txBody>
      </p:sp>
    </p:spTree>
    <p:extLst>
      <p:ext uri="{BB962C8B-B14F-4D97-AF65-F5344CB8AC3E}">
        <p14:creationId xmlns:p14="http://schemas.microsoft.com/office/powerpoint/2010/main" val="501729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1" dirty="0"/>
              <a:t>Quality of Service</a:t>
            </a:r>
            <a:endParaRPr lang="en-US" dirty="0"/>
          </a:p>
          <a:p>
            <a:pPr fontAlgn="base"/>
            <a:r>
              <a:rPr lang="en-US" dirty="0"/>
              <a:t>The data can also be shared with flexible Quality of Service (</a:t>
            </a:r>
            <a:r>
              <a:rPr lang="en-US" dirty="0" err="1"/>
              <a:t>QoS</a:t>
            </a:r>
            <a:r>
              <a:rPr lang="en-US" dirty="0"/>
              <a:t>) specifications including reliability, system health (liveliness), and even security. In a real system, not every other end-point needs every item in your local store. DDS is smart about sending just what it needs. If messages don’t always reach their intended destinations, the middleware implements reliability where needed. When systems change, the middleware dynamically figures out where to send which data, and intelligently informs participants of the changes. If the total data size is huge, DDS intelligently filters and sends only the data each end-point really needs. When updates need to be fast, DDS sends multicast messages to update many remote applications at once. As data formats evolve, DDS keeps track of the versions used by various parts of the system and automatically translates. For security-critical applications, DDS controls access, enforces data flow paths, and encrypts data on-the-fly.</a:t>
            </a:r>
          </a:p>
          <a:p>
            <a:pPr fontAlgn="base"/>
            <a:r>
              <a:rPr lang="en-US" dirty="0"/>
              <a:t>The true power of DDS emerges when you specify all of these things simultaneously, at extremely high speeds, and in a very dynamic, demanding, and unpredictable environment.</a:t>
            </a:r>
          </a:p>
          <a:p>
            <a:pPr fontAlgn="base"/>
            <a:r>
              <a:rPr lang="en-US" dirty="0"/>
              <a:t> </a:t>
            </a:r>
          </a:p>
          <a:p>
            <a:pPr fontAlgn="base"/>
            <a:endParaRPr lang="en-US" dirty="0"/>
          </a:p>
          <a:p>
            <a:pPr fontAlgn="base"/>
            <a:r>
              <a:rPr lang="en-US" b="1" dirty="0"/>
              <a:t>Dynamic Discover</a:t>
            </a:r>
          </a:p>
          <a:p>
            <a:pPr fontAlgn="base"/>
            <a:r>
              <a:rPr lang="en-US" dirty="0"/>
              <a:t>DDS provides Dynamic Discovery of publishers and subscribers. Dynamic Discovery makes your DDS applications extensible. This means the application does not have to know or configure the endpoints for communications because they are automatically discovered by DDS. This can be completed at runtime and not necessarily at design or compile time, enabling real “plug-and-play” for DDS applications.</a:t>
            </a:r>
          </a:p>
          <a:p>
            <a:pPr fontAlgn="base"/>
            <a:r>
              <a:rPr lang="en-US" dirty="0"/>
              <a:t>This dynamic discovery goes even further than discovering endpoints. DDS will discover if the endpoint is publishing data, subscribing to data, or both. It will discover the type of data being published or subscribed to. It will also discover the publisher’s offered communication characteristics and the subscriber’s requested communications characteristics. All of these attributes are taken into consideration during the dynamic discovery and matching of DDS participants.</a:t>
            </a:r>
          </a:p>
          <a:p>
            <a:pPr fontAlgn="base"/>
            <a:r>
              <a:rPr lang="en-US" dirty="0"/>
              <a:t>DDS participants can be on the same machine or across a network: the application uses the same DDS API for communications. Because there is no need to know or configure IP addresses, or take into account the differences in machine architectures, adding an additional communication participant on any operating system or hardware platform becomes an easy, almost trivial, task.</a:t>
            </a:r>
          </a:p>
          <a:p>
            <a:r>
              <a:rPr lang="en-US" dirty="0" smtClean="0"/>
              <a:t/>
            </a:r>
            <a:br>
              <a:rPr lang="en-US" dirty="0" smtClean="0"/>
            </a:br>
            <a:endParaRPr lang="en-US" dirty="0"/>
          </a:p>
          <a:p>
            <a:r>
              <a:rPr lang="en-US" b="1" dirty="0" smtClean="0"/>
              <a:t>Scalable Architecture</a:t>
            </a:r>
          </a:p>
          <a:p>
            <a:pPr fontAlgn="base"/>
            <a:r>
              <a:rPr lang="en-US" dirty="0"/>
              <a:t>The OMG DDS architecture is designed to be scalable from small devices to the cloud and for very large </a:t>
            </a:r>
            <a:r>
              <a:rPr lang="en-US" dirty="0" err="1"/>
              <a:t>systems.DDS</a:t>
            </a:r>
            <a:r>
              <a:rPr lang="en-US" dirty="0"/>
              <a:t> enables the Internet of Things by scaling across thousands or millions of participants, delivering data at ultra-high speed, managing many thousands of data objects, and providing extreme availability and security. DDS simplifies distributed systems development by absorbing much of the complexity in a single, standard communications layer.</a:t>
            </a:r>
          </a:p>
          <a:p>
            <a:pPr fontAlgn="base"/>
            <a:r>
              <a:rPr lang="en-US" dirty="0"/>
              <a:t>For further information on the DDS standard then please visit </a:t>
            </a:r>
            <a:r>
              <a:rPr lang="en-US" dirty="0">
                <a:hlinkClick r:id="rId3"/>
              </a:rPr>
              <a:t>the specifications page</a:t>
            </a:r>
            <a:r>
              <a:rPr lang="en-US" dirty="0"/>
              <a:t>.</a:t>
            </a:r>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12</a:t>
            </a:fld>
            <a:endParaRPr lang="en-US"/>
          </a:p>
        </p:txBody>
      </p:sp>
    </p:spTree>
    <p:extLst>
      <p:ext uri="{BB962C8B-B14F-4D97-AF65-F5344CB8AC3E}">
        <p14:creationId xmlns:p14="http://schemas.microsoft.com/office/powerpoint/2010/main" val="3466713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13</a:t>
            </a:fld>
            <a:endParaRPr lang="en-US"/>
          </a:p>
        </p:txBody>
      </p:sp>
    </p:spTree>
    <p:extLst>
      <p:ext uri="{BB962C8B-B14F-4D97-AF65-F5344CB8AC3E}">
        <p14:creationId xmlns:p14="http://schemas.microsoft.com/office/powerpoint/2010/main" val="2915586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Message format:</a:t>
            </a:r>
            <a:r>
              <a:rPr lang="en-GB" baseline="0" dirty="0" smtClean="0"/>
              <a:t> UA XML, UA Binary</a:t>
            </a:r>
          </a:p>
          <a:p>
            <a:r>
              <a:rPr lang="en-GB" baseline="0" dirty="0" smtClean="0"/>
              <a:t>Transport: OPC TCP, SOAP/HTTP(S)</a:t>
            </a:r>
          </a:p>
          <a:p>
            <a:r>
              <a:rPr lang="en-GB" baseline="0" dirty="0" smtClean="0"/>
              <a:t>Channel Security: None, Signed, Signed and Encrypted</a:t>
            </a:r>
          </a:p>
          <a:p>
            <a:endParaRPr lang="en-GB" baseline="0" dirty="0" smtClean="0"/>
          </a:p>
          <a:p>
            <a:r>
              <a:rPr lang="en-GB" baseline="0" dirty="0" err="1" smtClean="0"/>
              <a:t>Authenthication</a:t>
            </a:r>
            <a:r>
              <a:rPr lang="en-GB" baseline="0" dirty="0" smtClean="0"/>
              <a:t>, Authorization, Encryption and Data integrity are performed by signatures.</a:t>
            </a:r>
          </a:p>
          <a:p>
            <a:endParaRPr lang="en-GB" baseline="0" dirty="0" smtClean="0"/>
          </a:p>
          <a:p>
            <a:r>
              <a:rPr lang="en-GB" baseline="0" dirty="0" smtClean="0"/>
              <a:t>SOAP w/ binary is a firewall-friendly variant with efficient coding.</a:t>
            </a:r>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948928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Client</a:t>
            </a:r>
            <a:r>
              <a:rPr lang="en-GB" baseline="0" dirty="0" smtClean="0"/>
              <a:t> redundancy: the server simply sees two clients. But the clients are talking to each other.</a:t>
            </a:r>
          </a:p>
          <a:p>
            <a:r>
              <a:rPr lang="en-GB" baseline="0" dirty="0" smtClean="0"/>
              <a:t>Server redundancy: client sends commands to both servers, but only the active one processes it.</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306114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610149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19</a:t>
            </a:fld>
            <a:endParaRPr lang="en-US"/>
          </a:p>
        </p:txBody>
      </p:sp>
    </p:spTree>
    <p:extLst>
      <p:ext uri="{BB962C8B-B14F-4D97-AF65-F5344CB8AC3E}">
        <p14:creationId xmlns:p14="http://schemas.microsoft.com/office/powerpoint/2010/main" val="698063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20</a:t>
            </a:fld>
            <a:endParaRPr lang="en-US"/>
          </a:p>
        </p:txBody>
      </p:sp>
    </p:spTree>
    <p:extLst>
      <p:ext uri="{BB962C8B-B14F-4D97-AF65-F5344CB8AC3E}">
        <p14:creationId xmlns:p14="http://schemas.microsoft.com/office/powerpoint/2010/main" val="3442609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717550" y="1162050"/>
            <a:ext cx="5575300" cy="31369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701041" y="4473893"/>
            <a:ext cx="5608319" cy="3660609"/>
          </a:xfrm>
          <a:prstGeom prst="rect">
            <a:avLst/>
          </a:prstGeom>
          <a:noFill/>
          <a:ln>
            <a:noFill/>
          </a:ln>
        </p:spPr>
        <p:txBody>
          <a:bodyPr wrap="square" lIns="93162" tIns="93162" rIns="93162" bIns="93162" anchor="t" anchorCtr="0">
            <a:noAutofit/>
          </a:bodyPr>
          <a:lstStyle/>
          <a:p>
            <a:pPr>
              <a:buClr>
                <a:schemeClr val="dk1"/>
              </a:buClr>
              <a:buSzPct val="25000"/>
            </a:pPr>
            <a:endParaRPr>
              <a:solidFill>
                <a:schemeClr val="dk1"/>
              </a:solidFill>
              <a:latin typeface="Calibri"/>
              <a:ea typeface="Calibri"/>
              <a:cs typeface="Calibri"/>
              <a:sym typeface="Calibri"/>
            </a:endParaRPr>
          </a:p>
        </p:txBody>
      </p:sp>
      <p:sp>
        <p:nvSpPr>
          <p:cNvPr id="228" name="Shape 228"/>
          <p:cNvSpPr txBox="1">
            <a:spLocks noGrp="1"/>
          </p:cNvSpPr>
          <p:nvPr>
            <p:ph type="sldNum" idx="12"/>
          </p:nvPr>
        </p:nvSpPr>
        <p:spPr>
          <a:xfrm>
            <a:off x="3970937" y="8829967"/>
            <a:ext cx="3037839" cy="466344"/>
          </a:xfrm>
          <a:prstGeom prst="rect">
            <a:avLst/>
          </a:prstGeom>
          <a:noFill/>
          <a:ln>
            <a:noFill/>
          </a:ln>
        </p:spPr>
        <p:txBody>
          <a:bodyPr wrap="square" lIns="93162" tIns="46568" rIns="93162" bIns="46568" anchor="b" anchorCtr="0">
            <a:noAutofit/>
          </a:bodyPr>
          <a:lstStyle/>
          <a:p>
            <a:pPr algn="l">
              <a:buClr>
                <a:srgbClr val="000000"/>
              </a:buClr>
              <a:buSzPct val="25000"/>
            </a:pPr>
            <a:fld id="{00000000-1234-1234-1234-123412341234}" type="slidenum">
              <a:rPr lang="en-US" sz="1400">
                <a:solidFill>
                  <a:srgbClr val="000000"/>
                </a:solidFill>
                <a:latin typeface="Arial"/>
                <a:ea typeface="Arial"/>
                <a:cs typeface="Arial"/>
                <a:sym typeface="Arial"/>
              </a:rPr>
              <a:pPr algn="l">
                <a:buClr>
                  <a:srgbClr val="000000"/>
                </a:buClr>
                <a:buSzPct val="25000"/>
              </a:pPr>
              <a:t>21</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826294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IIoT Connectivity Challenge</a:t>
            </a:r>
          </a:p>
          <a:p>
            <a:endParaRPr lang="en-US" dirty="0"/>
          </a:p>
          <a:p>
            <a:r>
              <a:rPr lang="en-US" dirty="0"/>
              <a:t>The goal of the industrial internet is to enable seamless information sharing across domains and industries. </a:t>
            </a:r>
          </a:p>
          <a:p>
            <a:r>
              <a:rPr lang="en-US" dirty="0"/>
              <a:t>Past capital investments in equipment have create a myriad of domain specific connectivity technologies, tightly vertically integrated and optimized to solve domain specific needs.</a:t>
            </a:r>
          </a:p>
          <a:p>
            <a:r>
              <a:rPr lang="en-US" dirty="0"/>
              <a:t>IIoT systems usually integrate with </a:t>
            </a:r>
            <a:r>
              <a:rPr lang="en-US" b="1" dirty="0"/>
              <a:t>brownfield</a:t>
            </a:r>
            <a:r>
              <a:rPr lang="en-US" dirty="0"/>
              <a:t> technologies to preserve the capital investments, and </a:t>
            </a:r>
            <a:r>
              <a:rPr lang="en-US" b="1" dirty="0"/>
              <a:t>greenfield</a:t>
            </a:r>
            <a:r>
              <a:rPr lang="en-US" dirty="0"/>
              <a:t> technologies to spur innovation. </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2</a:t>
            </a:fld>
            <a:endParaRPr lang="en-US"/>
          </a:p>
        </p:txBody>
      </p:sp>
    </p:spTree>
    <p:extLst>
      <p:ext uri="{BB962C8B-B14F-4D97-AF65-F5344CB8AC3E}">
        <p14:creationId xmlns:p14="http://schemas.microsoft.com/office/powerpoint/2010/main" val="2261870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sz="1200" b="0" i="0" kern="1200" dirty="0" smtClean="0">
                <a:solidFill>
                  <a:schemeClr val="tx1"/>
                </a:solidFill>
                <a:effectLst/>
                <a:latin typeface="Intel Clear"/>
                <a:ea typeface="+mn-ea"/>
                <a:cs typeface="+mn-cs"/>
              </a:rPr>
              <a:t>INDUSTRIAL </a:t>
            </a:r>
            <a:r>
              <a:rPr lang="en-US" altLang="ja-JP" sz="1200" b="0" i="0" kern="1200" dirty="0" smtClean="0">
                <a:solidFill>
                  <a:schemeClr val="tx1"/>
                </a:solidFill>
                <a:effectLst/>
                <a:latin typeface="Intel Clear"/>
                <a:ea typeface="+mn-ea"/>
                <a:cs typeface="+mn-cs"/>
              </a:rPr>
              <a:t>according </a:t>
            </a:r>
            <a:r>
              <a:rPr lang="en-US" altLang="ja-JP" sz="1200" b="0" i="0" kern="1200" dirty="0" smtClean="0">
                <a:solidFill>
                  <a:schemeClr val="tx1"/>
                </a:solidFill>
                <a:effectLst/>
                <a:latin typeface="Intel Clear"/>
                <a:ea typeface="+mn-ea"/>
                <a:cs typeface="+mn-cs"/>
              </a:rPr>
              <a:t>to the automation pyramid (see Fig. communication today is mainly organized ac- </a:t>
            </a:r>
          </a:p>
          <a:p>
            <a:r>
              <a:rPr lang="en-US" altLang="ja-JP" sz="1200" b="0" i="0" kern="1200" dirty="0" smtClean="0">
                <a:solidFill>
                  <a:schemeClr val="tx1"/>
                </a:solidFill>
                <a:effectLst/>
                <a:latin typeface="Intel Clear"/>
                <a:ea typeface="+mn-ea"/>
                <a:cs typeface="+mn-cs"/>
              </a:rPr>
              <a:t>1)On top</a:t>
            </a:r>
            <a:r>
              <a:rPr lang="en-US" altLang="ja-JP" sz="1200" b="0" i="0" kern="1200" baseline="0" dirty="0" smtClean="0">
                <a:solidFill>
                  <a:schemeClr val="tx1"/>
                </a:solidFill>
                <a:effectLst/>
                <a:latin typeface="Intel Clear"/>
                <a:ea typeface="+mn-ea"/>
                <a:cs typeface="+mn-cs"/>
              </a:rPr>
              <a:t> at</a:t>
            </a:r>
            <a:r>
              <a:rPr lang="en-US" altLang="ja-JP" sz="1200" b="0" i="0" kern="1200" dirty="0" smtClean="0">
                <a:solidFill>
                  <a:schemeClr val="tx1"/>
                </a:solidFill>
                <a:effectLst/>
                <a:latin typeface="Intel Clear"/>
                <a:ea typeface="+mn-ea"/>
                <a:cs typeface="+mn-cs"/>
              </a:rPr>
              <a:t> the computer level, standard IT protocols (Internet Protocol Suite) are used. </a:t>
            </a:r>
          </a:p>
          <a:p>
            <a:endParaRPr lang="en-US" altLang="ja-JP" sz="1200" b="0" i="0" kern="1200" dirty="0" smtClean="0">
              <a:solidFill>
                <a:schemeClr val="tx1"/>
              </a:solidFill>
              <a:effectLst/>
              <a:latin typeface="Intel Clear"/>
              <a:ea typeface="+mn-ea"/>
              <a:cs typeface="+mn-cs"/>
            </a:endParaRPr>
          </a:p>
          <a:p>
            <a:r>
              <a:rPr lang="en-US" altLang="ja-JP" sz="1200" b="0" i="0" kern="1200" dirty="0" smtClean="0">
                <a:solidFill>
                  <a:schemeClr val="tx1"/>
                </a:solidFill>
                <a:effectLst/>
                <a:latin typeface="Intel Clear"/>
                <a:ea typeface="+mn-ea"/>
                <a:cs typeface="+mn-cs"/>
              </a:rPr>
              <a:t>2)For machine-to-machine and process</a:t>
            </a:r>
            <a:r>
              <a:rPr lang="en-US" altLang="ja-JP" sz="1200" b="0" i="0" kern="1200" baseline="0" dirty="0" smtClean="0">
                <a:solidFill>
                  <a:schemeClr val="tx1"/>
                </a:solidFill>
                <a:effectLst/>
                <a:latin typeface="Intel Clear"/>
                <a:ea typeface="+mn-ea"/>
                <a:cs typeface="+mn-cs"/>
              </a:rPr>
              <a:t> </a:t>
            </a:r>
            <a:r>
              <a:rPr lang="en-US" altLang="ja-JP" sz="1200" b="0" i="0" kern="1200" dirty="0" smtClean="0">
                <a:solidFill>
                  <a:schemeClr val="tx1"/>
                </a:solidFill>
                <a:effectLst/>
                <a:latin typeface="Intel Clear"/>
                <a:ea typeface="+mn-ea"/>
                <a:cs typeface="+mn-cs"/>
              </a:rPr>
              <a:t>communication (the distributed controller level), the role of</a:t>
            </a:r>
            <a:br>
              <a:rPr lang="en-US" altLang="ja-JP" sz="1200" b="0" i="0" kern="1200" dirty="0" smtClean="0">
                <a:solidFill>
                  <a:schemeClr val="tx1"/>
                </a:solidFill>
                <a:effectLst/>
                <a:latin typeface="Intel Clear"/>
                <a:ea typeface="+mn-ea"/>
                <a:cs typeface="+mn-cs"/>
              </a:rPr>
            </a:br>
            <a:r>
              <a:rPr lang="en-US" altLang="ja-JP" sz="1200" b="0" i="0" kern="1200" dirty="0" smtClean="0">
                <a:solidFill>
                  <a:schemeClr val="tx1"/>
                </a:solidFill>
                <a:effectLst/>
                <a:latin typeface="Intel Clear"/>
                <a:ea typeface="+mn-ea"/>
                <a:cs typeface="+mn-cs"/>
              </a:rPr>
              <a:t>OPC UA (IEC 62541) is rapidly increasing in significance</a:t>
            </a:r>
            <a:r>
              <a:rPr lang="en-US" altLang="ja-JP" sz="1200" b="0" i="0" kern="1200" baseline="0" dirty="0" smtClean="0">
                <a:solidFill>
                  <a:schemeClr val="tx1"/>
                </a:solidFill>
                <a:effectLst/>
                <a:latin typeface="Intel Clear"/>
                <a:ea typeface="+mn-ea"/>
                <a:cs typeface="+mn-cs"/>
              </a:rPr>
              <a:t> </a:t>
            </a:r>
            <a:r>
              <a:rPr lang="en-US" altLang="ja-JP" sz="1200" b="0" i="0" kern="1200" dirty="0" smtClean="0">
                <a:solidFill>
                  <a:schemeClr val="tx1"/>
                </a:solidFill>
                <a:effectLst/>
                <a:latin typeface="Intel Clear"/>
                <a:ea typeface="+mn-ea"/>
                <a:cs typeface="+mn-cs"/>
              </a:rPr>
              <a:t>alongside the traditional Ethernet-based M2M fieldbus systems (PROFINET, </a:t>
            </a:r>
            <a:r>
              <a:rPr lang="en-US" altLang="ja-JP" sz="1200" b="0" i="0" kern="1200" dirty="0" err="1" smtClean="0">
                <a:solidFill>
                  <a:schemeClr val="tx1"/>
                </a:solidFill>
                <a:effectLst/>
                <a:latin typeface="Intel Clear"/>
                <a:ea typeface="+mn-ea"/>
                <a:cs typeface="+mn-cs"/>
              </a:rPr>
              <a:t>EtherNet</a:t>
            </a:r>
            <a:r>
              <a:rPr lang="en-US" altLang="ja-JP" sz="1200" b="0" i="0" kern="1200" dirty="0" smtClean="0">
                <a:solidFill>
                  <a:schemeClr val="tx1"/>
                </a:solidFill>
                <a:effectLst/>
                <a:latin typeface="Intel Clear"/>
                <a:ea typeface="+mn-ea"/>
                <a:cs typeface="+mn-cs"/>
              </a:rPr>
              <a:t>/IP, CC-Link IE). </a:t>
            </a:r>
          </a:p>
          <a:p>
            <a:endParaRPr lang="en-US" altLang="ja-JP" sz="1200" b="0" i="0" kern="1200" dirty="0" smtClean="0">
              <a:solidFill>
                <a:schemeClr val="tx1"/>
              </a:solidFill>
              <a:effectLst/>
              <a:latin typeface="Intel Clear"/>
              <a:ea typeface="+mn-ea"/>
              <a:cs typeface="+mn-cs"/>
            </a:endParaRPr>
          </a:p>
          <a:p>
            <a:r>
              <a:rPr lang="en-US" altLang="ja-JP" sz="1200" b="0" i="0" kern="1200" dirty="0" smtClean="0">
                <a:solidFill>
                  <a:schemeClr val="tx1"/>
                </a:solidFill>
                <a:effectLst/>
                <a:latin typeface="Intel Clear"/>
                <a:ea typeface="+mn-ea"/>
                <a:cs typeface="+mn-cs"/>
              </a:rPr>
              <a:t>3)Inside the</a:t>
            </a:r>
            <a:r>
              <a:rPr lang="en-US" altLang="ja-JP" sz="1200" b="0" i="0" kern="1200" baseline="0" dirty="0" smtClean="0">
                <a:solidFill>
                  <a:schemeClr val="tx1"/>
                </a:solidFill>
                <a:effectLst/>
                <a:latin typeface="Intel Clear"/>
                <a:ea typeface="+mn-ea"/>
                <a:cs typeface="+mn-cs"/>
              </a:rPr>
              <a:t> </a:t>
            </a:r>
            <a:r>
              <a:rPr lang="en-US" altLang="ja-JP" sz="1200" b="0" i="0" kern="1200" dirty="0" smtClean="0">
                <a:solidFill>
                  <a:schemeClr val="tx1"/>
                </a:solidFill>
                <a:effectLst/>
                <a:latin typeface="Intel Clear"/>
                <a:ea typeface="+mn-ea"/>
                <a:cs typeface="+mn-cs"/>
              </a:rPr>
              <a:t>machine (device and sensor levels), protocols with hard real-time capabilities (also known as real-time Ethernet) dominate</a:t>
            </a:r>
            <a:br>
              <a:rPr lang="en-US" altLang="ja-JP" sz="1200" b="0" i="0" kern="1200" dirty="0" smtClean="0">
                <a:solidFill>
                  <a:schemeClr val="tx1"/>
                </a:solidFill>
                <a:effectLst/>
                <a:latin typeface="Intel Clear"/>
                <a:ea typeface="+mn-ea"/>
                <a:cs typeface="+mn-cs"/>
              </a:rPr>
            </a:br>
            <a:r>
              <a:rPr lang="en-US" altLang="ja-JP" sz="1200" b="0" i="0" kern="1200" dirty="0" smtClean="0">
                <a:solidFill>
                  <a:schemeClr val="tx1"/>
                </a:solidFill>
                <a:effectLst/>
                <a:latin typeface="Intel Clear"/>
                <a:ea typeface="+mn-ea"/>
                <a:cs typeface="+mn-cs"/>
              </a:rPr>
              <a:t>the field. According to market share, the most significant</a:t>
            </a:r>
            <a:r>
              <a:rPr lang="en-US" altLang="ja-JP" sz="1200" b="0" i="0" kern="1200" baseline="0" dirty="0" smtClean="0">
                <a:solidFill>
                  <a:schemeClr val="tx1"/>
                </a:solidFill>
                <a:effectLst/>
                <a:latin typeface="Intel Clear"/>
                <a:ea typeface="+mn-ea"/>
                <a:cs typeface="+mn-cs"/>
              </a:rPr>
              <a:t> </a:t>
            </a:r>
            <a:r>
              <a:rPr lang="en-US" altLang="ja-JP" sz="1200" b="0" i="0" kern="1200" dirty="0" smtClean="0">
                <a:solidFill>
                  <a:schemeClr val="tx1"/>
                </a:solidFill>
                <a:effectLst/>
                <a:latin typeface="Intel Clear"/>
                <a:ea typeface="+mn-ea"/>
                <a:cs typeface="+mn-cs"/>
              </a:rPr>
              <a:t>ones are </a:t>
            </a:r>
            <a:r>
              <a:rPr lang="en-US" altLang="ja-JP" sz="1200" b="0" i="0" kern="1200" dirty="0" err="1" smtClean="0">
                <a:solidFill>
                  <a:schemeClr val="tx1"/>
                </a:solidFill>
                <a:effectLst/>
                <a:latin typeface="Intel Clear"/>
                <a:ea typeface="+mn-ea"/>
                <a:cs typeface="+mn-cs"/>
              </a:rPr>
              <a:t>EtherCAT</a:t>
            </a:r>
            <a:r>
              <a:rPr lang="en-US" altLang="ja-JP" sz="1200" b="0" i="0" kern="1200" dirty="0" smtClean="0">
                <a:solidFill>
                  <a:schemeClr val="tx1"/>
                </a:solidFill>
                <a:effectLst/>
                <a:latin typeface="Intel Clear"/>
                <a:ea typeface="+mn-ea"/>
                <a:cs typeface="+mn-cs"/>
              </a:rPr>
              <a:t>, PROFINET IRT, POWERLINK and</a:t>
            </a:r>
            <a:r>
              <a:rPr lang="en-US" altLang="ja-JP" sz="1200" b="0" i="0" kern="1200" baseline="0" dirty="0" smtClean="0">
                <a:solidFill>
                  <a:schemeClr val="tx1"/>
                </a:solidFill>
                <a:effectLst/>
                <a:latin typeface="Intel Clear"/>
                <a:ea typeface="+mn-ea"/>
                <a:cs typeface="+mn-cs"/>
              </a:rPr>
              <a:t> </a:t>
            </a:r>
            <a:r>
              <a:rPr lang="en-US" altLang="ja-JP" sz="1200" b="0" i="0" kern="1200" dirty="0" err="1" smtClean="0">
                <a:solidFill>
                  <a:schemeClr val="tx1"/>
                </a:solidFill>
                <a:effectLst/>
                <a:latin typeface="Intel Clear"/>
                <a:ea typeface="+mn-ea"/>
                <a:cs typeface="+mn-cs"/>
              </a:rPr>
              <a:t>Sercos</a:t>
            </a:r>
            <a:r>
              <a:rPr lang="en-US" altLang="ja-JP" sz="1200" b="0" i="0" kern="1200" dirty="0" smtClean="0">
                <a:solidFill>
                  <a:schemeClr val="tx1"/>
                </a:solidFill>
                <a:effectLst/>
                <a:latin typeface="Intel Clear"/>
                <a:ea typeface="+mn-ea"/>
                <a:cs typeface="+mn-cs"/>
              </a:rPr>
              <a:t> III. </a:t>
            </a:r>
          </a:p>
          <a:p>
            <a:endParaRPr lang="en-US" altLang="ja-JP" sz="1200" b="0" i="0" kern="1200" dirty="0" smtClean="0">
              <a:solidFill>
                <a:schemeClr val="tx1"/>
              </a:solidFill>
              <a:effectLst/>
              <a:latin typeface="Intel Clear"/>
              <a:ea typeface="+mn-ea"/>
              <a:cs typeface="+mn-cs"/>
            </a:endParaRPr>
          </a:p>
          <a:p>
            <a:r>
              <a:rPr lang="en-US" altLang="ja-JP" sz="1200" b="0" i="0" kern="1200" dirty="0" smtClean="0">
                <a:solidFill>
                  <a:schemeClr val="tx1"/>
                </a:solidFill>
                <a:effectLst/>
                <a:latin typeface="Intel Clear"/>
                <a:ea typeface="+mn-ea"/>
                <a:cs typeface="+mn-cs"/>
              </a:rPr>
              <a:t>Although these technologies share common requirements, their implementations differ substantially. Hence,</a:t>
            </a:r>
            <a:br>
              <a:rPr lang="en-US" altLang="ja-JP" sz="1200" b="0" i="0" kern="1200" dirty="0" smtClean="0">
                <a:solidFill>
                  <a:schemeClr val="tx1"/>
                </a:solidFill>
                <a:effectLst/>
                <a:latin typeface="Intel Clear"/>
                <a:ea typeface="+mn-ea"/>
                <a:cs typeface="+mn-cs"/>
              </a:rPr>
            </a:br>
            <a:r>
              <a:rPr lang="en-US" altLang="ja-JP" sz="1200" b="0" i="0" kern="1200" dirty="0" smtClean="0">
                <a:solidFill>
                  <a:schemeClr val="tx1"/>
                </a:solidFill>
                <a:effectLst/>
                <a:latin typeface="Intel Clear"/>
                <a:ea typeface="+mn-ea"/>
                <a:cs typeface="+mn-cs"/>
              </a:rPr>
              <a:t>comparing them is a complicated matter and depends heavily</a:t>
            </a:r>
            <a:br>
              <a:rPr lang="en-US" altLang="ja-JP" sz="1200" b="0" i="0" kern="1200" dirty="0" smtClean="0">
                <a:solidFill>
                  <a:schemeClr val="tx1"/>
                </a:solidFill>
                <a:effectLst/>
                <a:latin typeface="Intel Clear"/>
                <a:ea typeface="+mn-ea"/>
                <a:cs typeface="+mn-cs"/>
              </a:rPr>
            </a:br>
            <a:r>
              <a:rPr lang="en-US" altLang="ja-JP" sz="1200" b="0" i="0" kern="1200" dirty="0" smtClean="0">
                <a:solidFill>
                  <a:schemeClr val="tx1"/>
                </a:solidFill>
                <a:effectLst/>
                <a:latin typeface="Intel Clear"/>
                <a:ea typeface="+mn-ea"/>
                <a:cs typeface="+mn-cs"/>
              </a:rPr>
              <a:t>on the intended application (process control, motion, I/O,</a:t>
            </a:r>
            <a:br>
              <a:rPr lang="en-US" altLang="ja-JP" sz="1200" b="0" i="0" kern="1200" dirty="0" smtClean="0">
                <a:solidFill>
                  <a:schemeClr val="tx1"/>
                </a:solidFill>
                <a:effectLst/>
                <a:latin typeface="Intel Clear"/>
                <a:ea typeface="+mn-ea"/>
                <a:cs typeface="+mn-cs"/>
              </a:rPr>
            </a:br>
            <a:r>
              <a:rPr lang="en-US" altLang="ja-JP" sz="1200" b="0" i="0" kern="1200" dirty="0" smtClean="0">
                <a:solidFill>
                  <a:schemeClr val="tx1"/>
                </a:solidFill>
                <a:effectLst/>
                <a:latin typeface="Intel Clear"/>
                <a:ea typeface="+mn-ea"/>
                <a:cs typeface="+mn-cs"/>
              </a:rPr>
              <a:t>centralized vs. decentralized control, etc.). An endeavor to</a:t>
            </a:r>
            <a:br>
              <a:rPr lang="en-US" altLang="ja-JP" sz="1200" b="0" i="0" kern="1200" dirty="0" smtClean="0">
                <a:solidFill>
                  <a:schemeClr val="tx1"/>
                </a:solidFill>
                <a:effectLst/>
                <a:latin typeface="Intel Clear"/>
                <a:ea typeface="+mn-ea"/>
                <a:cs typeface="+mn-cs"/>
              </a:rPr>
            </a:br>
            <a:r>
              <a:rPr lang="en-US" altLang="ja-JP" sz="1200" b="0" i="0" kern="1200" dirty="0" smtClean="0">
                <a:solidFill>
                  <a:schemeClr val="tx1"/>
                </a:solidFill>
                <a:effectLst/>
                <a:latin typeface="Intel Clear"/>
                <a:ea typeface="+mn-ea"/>
                <a:cs typeface="+mn-cs"/>
              </a:rPr>
              <a:t>compare the performance of various real-time Ethernet protocols in a number of categories has been undertaken by the</a:t>
            </a:r>
            <a:br>
              <a:rPr lang="en-US" altLang="ja-JP" sz="1200" b="0" i="0" kern="1200" dirty="0" smtClean="0">
                <a:solidFill>
                  <a:schemeClr val="tx1"/>
                </a:solidFill>
                <a:effectLst/>
                <a:latin typeface="Intel Clear"/>
                <a:ea typeface="+mn-ea"/>
                <a:cs typeface="+mn-cs"/>
              </a:rPr>
            </a:br>
            <a:r>
              <a:rPr lang="en-US" altLang="ja-JP" sz="1200" b="0" i="0" kern="1200" dirty="0" smtClean="0">
                <a:solidFill>
                  <a:schemeClr val="tx1"/>
                </a:solidFill>
                <a:effectLst/>
                <a:latin typeface="Intel Clear"/>
                <a:ea typeface="+mn-ea"/>
                <a:cs typeface="+mn-cs"/>
              </a:rPr>
              <a:t>Ethernet POWERLINK Standardization Group (EPSG)</a:t>
            </a:r>
          </a:p>
          <a:p>
            <a:endParaRPr lang="en-US" dirty="0"/>
          </a:p>
        </p:txBody>
      </p:sp>
      <p:sp>
        <p:nvSpPr>
          <p:cNvPr id="4" name="Slide Number Placeholder 3"/>
          <p:cNvSpPr>
            <a:spLocks noGrp="1"/>
          </p:cNvSpPr>
          <p:nvPr>
            <p:ph type="sldNum" sz="quarter" idx="10"/>
          </p:nvPr>
        </p:nvSpPr>
        <p:spPr/>
        <p:txBody>
          <a:bodyPr/>
          <a:lstStyle/>
          <a:p>
            <a:fld id="{0331ECBF-CC2B-47B0-A627-BCA69053E9B5}" type="slidenum">
              <a:rPr lang="en-US" smtClean="0"/>
              <a:t>3</a:t>
            </a:fld>
            <a:endParaRPr lang="en-US"/>
          </a:p>
        </p:txBody>
      </p:sp>
    </p:spTree>
    <p:extLst>
      <p:ext uri="{BB962C8B-B14F-4D97-AF65-F5344CB8AC3E}">
        <p14:creationId xmlns:p14="http://schemas.microsoft.com/office/powerpoint/2010/main" val="1336022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Source http://www.iebmedia.com/index.php?id=12993&amp;parentid=74&amp;themeid=255&amp;hpid=2&amp;showdetail=true&amp;bb=1&amp;appsw=1 </a:t>
            </a:r>
          </a:p>
          <a:p>
            <a:endParaRPr kumimoji="1" lang="en-US" altLang="ja-JP" dirty="0" smtClean="0"/>
          </a:p>
          <a:p>
            <a:r>
              <a:rPr lang="en-US" altLang="ja-JP" sz="1200" b="1" i="0" kern="1200" dirty="0" smtClean="0">
                <a:solidFill>
                  <a:schemeClr val="tx1"/>
                </a:solidFill>
                <a:effectLst/>
                <a:latin typeface="Intel Clear"/>
                <a:ea typeface="+mn-ea"/>
                <a:cs typeface="+mn-cs"/>
              </a:rPr>
              <a:t>Annual market analysis</a:t>
            </a:r>
          </a:p>
          <a:p>
            <a:r>
              <a:rPr lang="en-US" altLang="ja-JP" sz="1200" b="0" i="0" kern="1200" dirty="0" smtClean="0">
                <a:solidFill>
                  <a:schemeClr val="tx1"/>
                </a:solidFill>
                <a:effectLst/>
                <a:latin typeface="Intel Clear"/>
                <a:ea typeface="+mn-ea"/>
                <a:cs typeface="+mn-cs"/>
              </a:rPr>
              <a:t>HMS Industrial Networks, again this year, has presented their annual analysis of the industrial network market which focuses on new installed nodes within factory automation globally.</a:t>
            </a:r>
          </a:p>
          <a:p>
            <a:r>
              <a:rPr lang="en-US" altLang="ja-JP" sz="1200" b="0" i="0" kern="1200" dirty="0" smtClean="0">
                <a:solidFill>
                  <a:schemeClr val="tx1"/>
                </a:solidFill>
                <a:effectLst/>
                <a:latin typeface="Intel Clear"/>
                <a:ea typeface="+mn-ea"/>
                <a:cs typeface="+mn-cs"/>
              </a:rPr>
              <a:t>As an independent supplier of products and services for industrial communication and the Internet of Things, HMS has insight into the industrial network market. Here are some of the trends they see within industrial communication in 2018, also looking back on the network market share evolution during the last 5 years.</a:t>
            </a:r>
          </a:p>
          <a:p>
            <a:r>
              <a:rPr lang="en-US" altLang="ja-JP" sz="1200" b="1" i="0" kern="1200" dirty="0" smtClean="0">
                <a:solidFill>
                  <a:schemeClr val="tx1"/>
                </a:solidFill>
                <a:effectLst/>
                <a:latin typeface="Intel Clear"/>
                <a:ea typeface="+mn-ea"/>
                <a:cs typeface="+mn-cs"/>
              </a:rPr>
              <a:t>Growth powered by </a:t>
            </a:r>
            <a:r>
              <a:rPr lang="en-US" altLang="ja-JP" sz="1200" b="1" i="0" kern="1200" dirty="0" err="1" smtClean="0">
                <a:solidFill>
                  <a:schemeClr val="tx1"/>
                </a:solidFill>
                <a:effectLst/>
                <a:latin typeface="Intel Clear"/>
                <a:ea typeface="+mn-ea"/>
                <a:cs typeface="+mn-cs"/>
              </a:rPr>
              <a:t>IIoT</a:t>
            </a:r>
            <a:endParaRPr lang="en-US" altLang="ja-JP" sz="1200" b="1" i="0" kern="1200" dirty="0" smtClean="0">
              <a:solidFill>
                <a:schemeClr val="tx1"/>
              </a:solidFill>
              <a:effectLst/>
              <a:latin typeface="Intel Clear"/>
              <a:ea typeface="+mn-ea"/>
              <a:cs typeface="+mn-cs"/>
            </a:endParaRPr>
          </a:p>
          <a:p>
            <a:r>
              <a:rPr lang="en-US" altLang="ja-JP" sz="1200" b="0" i="0" kern="1200" dirty="0" smtClean="0">
                <a:solidFill>
                  <a:schemeClr val="tx1"/>
                </a:solidFill>
                <a:effectLst/>
                <a:latin typeface="Intel Clear"/>
                <a:ea typeface="+mn-ea"/>
                <a:cs typeface="+mn-cs"/>
              </a:rPr>
              <a:t>Industrial Ethernet has been growing faster than traditional fieldbuses for a number of years, and has now overtaken fieldbuses. With a growth rate of 22%, Industrial Ethernet now makes up for 52% of the global market compared to 46% last year. </a:t>
            </a:r>
            <a:r>
              <a:rPr lang="en-US" altLang="ja-JP" sz="1200" b="0" i="0" kern="1200" dirty="0" err="1" smtClean="0">
                <a:solidFill>
                  <a:schemeClr val="tx1"/>
                </a:solidFill>
                <a:effectLst/>
                <a:latin typeface="Intel Clear"/>
                <a:ea typeface="+mn-ea"/>
                <a:cs typeface="+mn-cs"/>
              </a:rPr>
              <a:t>EtherNet</a:t>
            </a:r>
            <a:r>
              <a:rPr lang="en-US" altLang="ja-JP" sz="1200" b="0" i="0" kern="1200" dirty="0" smtClean="0">
                <a:solidFill>
                  <a:schemeClr val="tx1"/>
                </a:solidFill>
                <a:effectLst/>
                <a:latin typeface="Intel Clear"/>
                <a:ea typeface="+mn-ea"/>
                <a:cs typeface="+mn-cs"/>
              </a:rPr>
              <a:t>/IP has emerged as the largest network with 15% of the market. Ethernet runners-up globally are PROFINET, </a:t>
            </a:r>
            <a:r>
              <a:rPr lang="en-US" altLang="ja-JP" sz="1200" b="0" i="0" kern="1200" dirty="0" err="1" smtClean="0">
                <a:solidFill>
                  <a:schemeClr val="tx1"/>
                </a:solidFill>
                <a:effectLst/>
                <a:latin typeface="Intel Clear"/>
                <a:ea typeface="+mn-ea"/>
                <a:cs typeface="+mn-cs"/>
              </a:rPr>
              <a:t>EtherCAT</a:t>
            </a:r>
            <a:r>
              <a:rPr lang="en-US" altLang="ja-JP" sz="1200" b="0" i="0" kern="1200" dirty="0" smtClean="0">
                <a:solidFill>
                  <a:schemeClr val="tx1"/>
                </a:solidFill>
                <a:effectLst/>
                <a:latin typeface="Intel Clear"/>
                <a:ea typeface="+mn-ea"/>
                <a:cs typeface="+mn-cs"/>
              </a:rPr>
              <a:t>, Modbus-TCP and Ethernet POWERLINK.</a:t>
            </a:r>
          </a:p>
          <a:p>
            <a:r>
              <a:rPr lang="en-US" altLang="ja-JP" sz="1200" b="0" i="0" kern="1200" dirty="0" smtClean="0">
                <a:solidFill>
                  <a:schemeClr val="tx1"/>
                </a:solidFill>
                <a:effectLst/>
                <a:latin typeface="Intel Clear"/>
                <a:ea typeface="+mn-ea"/>
                <a:cs typeface="+mn-cs"/>
              </a:rPr>
              <a:t>"We have seen the transition to industrial Ethernet for a long time, but it isn′t until now that it has actually overtaken fieldbuses when it comes to number of new installed nodes," said Anders Hansson, Chief Marketing Officer at HMS. "The transition to industrial Ethernet is driven by the need for high performance, integration between factory installations and IT/</a:t>
            </a:r>
            <a:r>
              <a:rPr lang="en-US" altLang="ja-JP" sz="1200" b="0" i="0" kern="1200" dirty="0" err="1" smtClean="0">
                <a:solidFill>
                  <a:schemeClr val="tx1"/>
                </a:solidFill>
                <a:effectLst/>
                <a:latin typeface="Intel Clear"/>
                <a:ea typeface="+mn-ea"/>
                <a:cs typeface="+mn-cs"/>
              </a:rPr>
              <a:t>IoT</a:t>
            </a:r>
            <a:r>
              <a:rPr lang="en-US" altLang="ja-JP" sz="1200" b="0" i="0" kern="1200" dirty="0" smtClean="0">
                <a:solidFill>
                  <a:schemeClr val="tx1"/>
                </a:solidFill>
                <a:effectLst/>
                <a:latin typeface="Intel Clear"/>
                <a:ea typeface="+mn-ea"/>
                <a:cs typeface="+mn-cs"/>
              </a:rPr>
              <a:t>-systems, as well as the Industrial Internet of Things in general."</a:t>
            </a:r>
          </a:p>
          <a:p>
            <a:r>
              <a:rPr lang="en-US" altLang="ja-JP" sz="1200" b="1" i="0" kern="1200" dirty="0" smtClean="0">
                <a:solidFill>
                  <a:schemeClr val="tx1"/>
                </a:solidFill>
                <a:effectLst/>
                <a:latin typeface="Intel Clear"/>
                <a:ea typeface="+mn-ea"/>
                <a:cs typeface="+mn-cs"/>
              </a:rPr>
              <a:t>Fieldbuses expected to decline</a:t>
            </a:r>
          </a:p>
          <a:p>
            <a:r>
              <a:rPr lang="en-US" altLang="ja-JP" sz="1200" b="0" i="0" kern="1200" dirty="0" smtClean="0">
                <a:solidFill>
                  <a:schemeClr val="tx1"/>
                </a:solidFill>
                <a:effectLst/>
                <a:latin typeface="Intel Clear"/>
                <a:ea typeface="+mn-ea"/>
                <a:cs typeface="+mn-cs"/>
              </a:rPr>
              <a:t>Boosted by a strong industry and cyber-security concerns in the industry, fieldbuses are still growing slightly. However, despite an increased growth rate at 6% (4% last year), the number of fieldbus installations are expected to decline steadily over the next few years. The dominant fieldbus is still PROFIBUS with 12% of the total world market, followed by Modbus-RTU and CC-Link, both at 6%.</a:t>
            </a:r>
          </a:p>
          <a:p>
            <a:r>
              <a:rPr lang="en-US" altLang="ja-JP" sz="1200" b="1" i="0" kern="1200" dirty="0" smtClean="0">
                <a:solidFill>
                  <a:schemeClr val="tx1"/>
                </a:solidFill>
                <a:effectLst/>
                <a:latin typeface="Intel Clear"/>
                <a:ea typeface="+mn-ea"/>
                <a:cs typeface="+mn-cs"/>
              </a:rPr>
              <a:t>Wireless redefining network picture</a:t>
            </a:r>
          </a:p>
          <a:p>
            <a:r>
              <a:rPr lang="en-US" altLang="ja-JP" sz="1200" b="0" i="0" kern="1200" dirty="0" smtClean="0">
                <a:solidFill>
                  <a:schemeClr val="tx1"/>
                </a:solidFill>
                <a:effectLst/>
                <a:latin typeface="Intel Clear"/>
                <a:ea typeface="+mn-ea"/>
                <a:cs typeface="+mn-cs"/>
              </a:rPr>
              <a:t>Wireless technologies are also growing by 32% and accounts for 6% of the total market. Within Wireless, WLAN is the most popular technology, followed by Bluetooth.</a:t>
            </a:r>
          </a:p>
          <a:p>
            <a:r>
              <a:rPr lang="en-US" altLang="ja-JP" sz="1200" b="0" i="0" kern="1200" dirty="0" smtClean="0">
                <a:solidFill>
                  <a:schemeClr val="tx1"/>
                </a:solidFill>
                <a:effectLst/>
                <a:latin typeface="Intel Clear"/>
                <a:ea typeface="+mn-ea"/>
                <a:cs typeface="+mn-cs"/>
              </a:rPr>
              <a:t>"Wireless is increasingly being used by machine builders and system integrators to realize innovative automation architectures. Users can reduce cabling and create new solutions for connectivity and control, including Bring Your Own Device solutions via tablets or smartphones," said Hansson.</a:t>
            </a:r>
          </a:p>
          <a:p>
            <a:r>
              <a:rPr lang="en-US" altLang="ja-JP" sz="1200" b="1" i="0" kern="1200" dirty="0" smtClean="0">
                <a:solidFill>
                  <a:schemeClr val="tx1"/>
                </a:solidFill>
                <a:effectLst/>
                <a:latin typeface="Intel Clear"/>
                <a:ea typeface="+mn-ea"/>
                <a:cs typeface="+mn-cs"/>
              </a:rPr>
              <a:t>Regional network variations</a:t>
            </a:r>
          </a:p>
          <a:p>
            <a:r>
              <a:rPr lang="en-US" altLang="ja-JP" sz="1200" b="0" i="0" kern="1200" dirty="0" smtClean="0">
                <a:solidFill>
                  <a:schemeClr val="tx1"/>
                </a:solidFill>
                <a:effectLst/>
                <a:latin typeface="Intel Clear"/>
                <a:ea typeface="+mn-ea"/>
                <a:cs typeface="+mn-cs"/>
              </a:rPr>
              <a:t>In Europe and the Middle East, PROFINET and </a:t>
            </a:r>
            <a:r>
              <a:rPr lang="en-US" altLang="ja-JP" sz="1200" b="0" i="0" kern="1200" dirty="0" err="1" smtClean="0">
                <a:solidFill>
                  <a:schemeClr val="tx1"/>
                </a:solidFill>
                <a:effectLst/>
                <a:latin typeface="Intel Clear"/>
                <a:ea typeface="+mn-ea"/>
                <a:cs typeface="+mn-cs"/>
              </a:rPr>
              <a:t>EtherNet</a:t>
            </a:r>
            <a:r>
              <a:rPr lang="en-US" altLang="ja-JP" sz="1200" b="0" i="0" kern="1200" dirty="0" smtClean="0">
                <a:solidFill>
                  <a:schemeClr val="tx1"/>
                </a:solidFill>
                <a:effectLst/>
                <a:latin typeface="Intel Clear"/>
                <a:ea typeface="+mn-ea"/>
                <a:cs typeface="+mn-cs"/>
              </a:rPr>
              <a:t>/IP are leading and PROFIBUS is still widely used. Other popular networks are </a:t>
            </a:r>
            <a:r>
              <a:rPr lang="en-US" altLang="ja-JP" sz="1200" b="0" i="0" kern="1200" dirty="0" err="1" smtClean="0">
                <a:solidFill>
                  <a:schemeClr val="tx1"/>
                </a:solidFill>
                <a:effectLst/>
                <a:latin typeface="Intel Clear"/>
                <a:ea typeface="+mn-ea"/>
                <a:cs typeface="+mn-cs"/>
              </a:rPr>
              <a:t>EtherCAT</a:t>
            </a:r>
            <a:r>
              <a:rPr lang="en-US" altLang="ja-JP" sz="1200" b="0" i="0" kern="1200" dirty="0" smtClean="0">
                <a:solidFill>
                  <a:schemeClr val="tx1"/>
                </a:solidFill>
                <a:effectLst/>
                <a:latin typeface="Intel Clear"/>
                <a:ea typeface="+mn-ea"/>
                <a:cs typeface="+mn-cs"/>
              </a:rPr>
              <a:t>, Modbus-TCP and Ethernet POWERLINK. The US market is dominated by the CIP networks, with a clear movement towards </a:t>
            </a:r>
            <a:r>
              <a:rPr lang="en-US" altLang="ja-JP" sz="1200" b="0" i="0" kern="1200" dirty="0" err="1" smtClean="0">
                <a:solidFill>
                  <a:schemeClr val="tx1"/>
                </a:solidFill>
                <a:effectLst/>
                <a:latin typeface="Intel Clear"/>
                <a:ea typeface="+mn-ea"/>
                <a:cs typeface="+mn-cs"/>
              </a:rPr>
              <a:t>EtherNet</a:t>
            </a:r>
            <a:r>
              <a:rPr lang="en-US" altLang="ja-JP" sz="1200" b="0" i="0" kern="1200" dirty="0" smtClean="0">
                <a:solidFill>
                  <a:schemeClr val="tx1"/>
                </a:solidFill>
                <a:effectLst/>
                <a:latin typeface="Intel Clear"/>
                <a:ea typeface="+mn-ea"/>
                <a:cs typeface="+mn-cs"/>
              </a:rPr>
              <a:t>/IP.</a:t>
            </a:r>
          </a:p>
          <a:p>
            <a:r>
              <a:rPr lang="en-US" altLang="ja-JP" sz="1200" b="0" i="0" kern="1200" dirty="0" smtClean="0">
                <a:solidFill>
                  <a:schemeClr val="tx1"/>
                </a:solidFill>
                <a:effectLst/>
                <a:latin typeface="Intel Clear"/>
                <a:ea typeface="+mn-ea"/>
                <a:cs typeface="+mn-cs"/>
              </a:rPr>
              <a:t>In Asia, no network stands out as truly market-leading, but PROFINET, </a:t>
            </a:r>
            <a:r>
              <a:rPr lang="en-US" altLang="ja-JP" sz="1200" b="0" i="0" kern="1200" dirty="0" err="1" smtClean="0">
                <a:solidFill>
                  <a:schemeClr val="tx1"/>
                </a:solidFill>
                <a:effectLst/>
                <a:latin typeface="Intel Clear"/>
                <a:ea typeface="+mn-ea"/>
                <a:cs typeface="+mn-cs"/>
              </a:rPr>
              <a:t>EtherNet</a:t>
            </a:r>
            <a:r>
              <a:rPr lang="en-US" altLang="ja-JP" sz="1200" b="0" i="0" kern="1200" dirty="0" smtClean="0">
                <a:solidFill>
                  <a:schemeClr val="tx1"/>
                </a:solidFill>
                <a:effectLst/>
                <a:latin typeface="Intel Clear"/>
                <a:ea typeface="+mn-ea"/>
                <a:cs typeface="+mn-cs"/>
              </a:rPr>
              <a:t>/IP, PROFIBUS, </a:t>
            </a:r>
            <a:r>
              <a:rPr lang="en-US" altLang="ja-JP" sz="1200" b="0" i="0" kern="1200" dirty="0" err="1" smtClean="0">
                <a:solidFill>
                  <a:schemeClr val="tx1"/>
                </a:solidFill>
                <a:effectLst/>
                <a:latin typeface="Intel Clear"/>
                <a:ea typeface="+mn-ea"/>
                <a:cs typeface="+mn-cs"/>
              </a:rPr>
              <a:t>EtherCAT</a:t>
            </a:r>
            <a:r>
              <a:rPr lang="en-US" altLang="ja-JP" sz="1200" b="0" i="0" kern="1200" dirty="0" smtClean="0">
                <a:solidFill>
                  <a:schemeClr val="tx1"/>
                </a:solidFill>
                <a:effectLst/>
                <a:latin typeface="Intel Clear"/>
                <a:ea typeface="+mn-ea"/>
                <a:cs typeface="+mn-cs"/>
              </a:rPr>
              <a:t>, Modbus and CC-Link are widely used, with the Ethernet version CC-Link IE Field also gaining traction.</a:t>
            </a:r>
          </a:p>
          <a:p>
            <a:r>
              <a:rPr lang="en-US" altLang="ja-JP" sz="1200" b="1" i="0" kern="1200" dirty="0" smtClean="0">
                <a:solidFill>
                  <a:schemeClr val="tx1"/>
                </a:solidFill>
                <a:effectLst/>
                <a:latin typeface="Intel Clear"/>
                <a:ea typeface="+mn-ea"/>
                <a:cs typeface="+mn-cs"/>
              </a:rPr>
              <a:t>Looking back five years</a:t>
            </a:r>
          </a:p>
          <a:p>
            <a:r>
              <a:rPr lang="en-US" altLang="ja-JP" sz="1200" b="0" i="0" kern="1200" dirty="0" smtClean="0">
                <a:solidFill>
                  <a:schemeClr val="tx1"/>
                </a:solidFill>
                <a:effectLst/>
                <a:latin typeface="Intel Clear"/>
                <a:ea typeface="+mn-ea"/>
                <a:cs typeface="+mn-cs"/>
              </a:rPr>
              <a:t>A special feature in this year′s study is a look back on five years of steady industrial network growth. HMS concludes that during 2017, industrial Ethernet finally passed fieldbuses in terms of market share.</a:t>
            </a:r>
          </a:p>
          <a:p>
            <a:r>
              <a:rPr lang="en-US" altLang="ja-JP" sz="1200" b="0" i="0" kern="1200" dirty="0" smtClean="0">
                <a:solidFill>
                  <a:schemeClr val="tx1"/>
                </a:solidFill>
                <a:effectLst/>
                <a:latin typeface="Intel Clear"/>
                <a:ea typeface="+mn-ea"/>
                <a:cs typeface="+mn-cs"/>
              </a:rPr>
              <a:t>"The growth of industrial networks has been steady over the last five years, and it is interesting to see that industrial Ethernet now has passed fieldbus, currently accounting for 52% of the market with </a:t>
            </a:r>
            <a:r>
              <a:rPr lang="en-US" altLang="ja-JP" sz="1200" b="0" i="0" kern="1200" dirty="0" err="1" smtClean="0">
                <a:solidFill>
                  <a:schemeClr val="tx1"/>
                </a:solidFill>
                <a:effectLst/>
                <a:latin typeface="Intel Clear"/>
                <a:ea typeface="+mn-ea"/>
                <a:cs typeface="+mn-cs"/>
              </a:rPr>
              <a:t>EtherNet</a:t>
            </a:r>
            <a:r>
              <a:rPr lang="en-US" altLang="ja-JP" sz="1200" b="0" i="0" kern="1200" dirty="0" smtClean="0">
                <a:solidFill>
                  <a:schemeClr val="tx1"/>
                </a:solidFill>
                <a:effectLst/>
                <a:latin typeface="Intel Clear"/>
                <a:ea typeface="+mn-ea"/>
                <a:cs typeface="+mn-cs"/>
              </a:rPr>
              <a:t>/IP as the leading network," said Hansson.</a:t>
            </a:r>
          </a:p>
          <a:p>
            <a:r>
              <a:rPr lang="en-US" altLang="ja-JP" sz="1200" b="0" i="0" kern="1200" dirty="0" smtClean="0">
                <a:solidFill>
                  <a:schemeClr val="tx1"/>
                </a:solidFill>
                <a:effectLst/>
                <a:latin typeface="Intel Clear"/>
                <a:ea typeface="+mn-ea"/>
                <a:cs typeface="+mn-cs"/>
              </a:rPr>
              <a:t>"Nevertheless, our study confirms that the network market remains fragmented; users continue to ask for connectivity to a wide variety of networks, depending on application. Looking ahead, it is clear that industrial devices will become increasingly connected, boosted by the Industrial Internet of Things and Industry 4.0. From our point of view, we are well-suited to grow with these trends," Hansson added.</a:t>
            </a:r>
          </a:p>
          <a:p>
            <a:r>
              <a:rPr lang="en-US" altLang="ja-JP" sz="1200" b="0" i="1" kern="1200" dirty="0" smtClean="0">
                <a:solidFill>
                  <a:schemeClr val="tx1"/>
                </a:solidFill>
                <a:effectLst/>
                <a:latin typeface="Intel Clear"/>
                <a:ea typeface="+mn-ea"/>
                <a:cs typeface="+mn-cs"/>
              </a:rPr>
              <a:t>Anders Hansson, Chief Marketing Officer, HMS Industrial Networks.</a:t>
            </a:r>
            <a:endParaRPr lang="en-US" altLang="ja-JP" sz="1200" b="0" i="0" kern="1200" dirty="0" smtClean="0">
              <a:solidFill>
                <a:schemeClr val="tx1"/>
              </a:solidFill>
              <a:effectLst/>
              <a:latin typeface="Intel Clear"/>
              <a:ea typeface="+mn-ea"/>
              <a:cs typeface="+mn-cs"/>
            </a:endParaRPr>
          </a:p>
          <a:p>
            <a:endParaRPr kumimoji="1" lang="ja-JP" alt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44947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IIoT Connectivity Reference Architecture</a:t>
            </a:r>
          </a:p>
          <a:p>
            <a:endParaRPr lang="en-US" dirty="0"/>
          </a:p>
          <a:p>
            <a:r>
              <a:rPr lang="en-US" dirty="0"/>
              <a:t>The Industrial Internet of Things requires us to think about scale and interoperability.  Both the number of installed communicating devices and the number of communication types.  </a:t>
            </a:r>
          </a:p>
          <a:p>
            <a:endParaRPr lang="en-US" dirty="0"/>
          </a:p>
          <a:p>
            <a:r>
              <a:rPr lang="en-US" dirty="0"/>
              <a:t>In this talk we will introduce an IIoT Connectivity Reference Architecture that achieves near linear scalability, O(N), with respect to the number of connectivity technologies. This is important from the our four main viewpoints. From the business viewpoint implementing scalable systems will decrease capital expenditure.  From a Usages and Functional view points it increases the maximum size potential devices that can be connected.  We will mainly focus on the implementation viewpoint by first introducing the idea of a </a:t>
            </a:r>
            <a:r>
              <a:rPr lang="en-US" b="1" dirty="0" err="1"/>
              <a:t>mutli</a:t>
            </a:r>
            <a:r>
              <a:rPr lang="en-US" b="1" dirty="0"/>
              <a:t>-bus, multi-protocol network system</a:t>
            </a:r>
            <a:r>
              <a:rPr lang="en-US" dirty="0"/>
              <a:t>. Then we will discuss some of the commonly used protocols that used in IIoT deployments.</a:t>
            </a:r>
          </a:p>
          <a:p>
            <a:endParaRPr lang="en-US" dirty="0"/>
          </a:p>
          <a:p>
            <a:r>
              <a:rPr lang="en-US" dirty="0"/>
              <a:t>First, let’s consider a fully connected graph of </a:t>
            </a:r>
            <a:r>
              <a:rPr lang="en-US" dirty="0" err="1"/>
              <a:t>IoT</a:t>
            </a:r>
            <a:r>
              <a:rPr lang="en-US" dirty="0"/>
              <a:t> sensor devices. Fully connected in this case doesn’t just mean that there is a network connection between two endpoints, but that there is data and protocol compatibility.</a:t>
            </a:r>
          </a:p>
          <a:p>
            <a:endParaRPr lang="en-US" dirty="0"/>
          </a:p>
          <a:p>
            <a:r>
              <a:rPr lang="en-US" dirty="0"/>
              <a:t>To keep the connectivity architecture manageable, a connectivity technology standard is chosen as the baseline within a functional domain, and referred to as the “connectivity core standard” (see Figure 3-2). Gateways are used to bridge other connectivity technologies within the domain and to the connectivity core standards used in other functional domains. Connectivity between functional domains, often implemented in a tiered manner, can be intermittent. Connectivity gateways can help mitigate this intermittent connectivity. Applications are simpler and easier to maintain if logic is not needed to react to failed data exchanges.</a:t>
            </a:r>
            <a:r>
              <a:rPr lang="en-US" dirty="0" smtClean="0"/>
              <a:t> </a:t>
            </a:r>
            <a:br>
              <a:rPr lang="en-US" dirty="0" smtClean="0"/>
            </a:br>
            <a:endParaRPr lang="en-US" dirty="0"/>
          </a:p>
          <a:p>
            <a:r>
              <a:rPr lang="en-US" dirty="0"/>
              <a:t>Some endpoints can connect directly to a core standard. Other endpoints and subsystems connect through gateways. A core standard then connects them all together, allowing multiple connectivity technologies to be integrated without having to bridge between all possible pairs, so avoiding the dreaded N-squared bridging problem (see Figure 3-1). Each domain-specific connectivity technology needs only a gateway to just one connectivity core standard.</a:t>
            </a:r>
            <a:br>
              <a:rPr lang="en-US" dirty="0"/>
            </a:br>
            <a:endParaRPr lang="en-US" dirty="0"/>
          </a:p>
          <a:p>
            <a:r>
              <a:rPr lang="en-US" dirty="0"/>
              <a:t>Connectivity gateways enable incorporation of new connectivity technologies. They provide a stable foundation anchored in the “best-of-breed” technologies available today, yet can pivot in the future to a new baseline core standard that better satisfies the requirements.</a:t>
            </a:r>
            <a:r>
              <a:rPr lang="en-US" dirty="0" smtClean="0"/>
              <a:t> </a:t>
            </a:r>
            <a:br>
              <a:rPr lang="en-US" dirty="0" smtClean="0"/>
            </a:br>
            <a:endParaRPr lang="en-US" dirty="0"/>
          </a:p>
          <a:p>
            <a:r>
              <a:rPr lang="en-US" dirty="0"/>
              <a:t>It accomplishes this by  defining a small set of connectivity core standards. </a:t>
            </a:r>
            <a:r>
              <a:rPr lang="en-US" i="1" dirty="0"/>
              <a:t>Standardized core gateways </a:t>
            </a:r>
            <a:r>
              <a:rPr lang="en-US" dirty="0"/>
              <a:t>bridge the connectivity core standards. Domain-specific connectivity technologies need a gateway to just one of the connectivity core standards, to participate in an information exchange with the rest of the IIoT ecosystem.</a:t>
            </a:r>
            <a:r>
              <a:rPr lang="en-US" dirty="0" smtClean="0"/>
              <a:t> </a:t>
            </a:r>
            <a:br>
              <a:rPr lang="en-US" dirty="0" smtClean="0"/>
            </a:br>
            <a:endParaRPr lang="en-US" dirty="0"/>
          </a:p>
          <a:p>
            <a:r>
              <a:rPr lang="en-US" dirty="0"/>
              <a:t>The first diagram shows the challenge of building applications that require information exchange across different connectivity technologies. To facilitate information exchange, one has to build  bridges to each of the other connectivity technologies. Given N connectivity technologies, this requires building N*(N-1)/ 2 = O(N²) bridges. That quickly becomes impractical for large N (&gt; 3 or 4). The result is information silos, making it impossible to realize the vision of the Industrial Internet to create new value stream from heretofore locked up information flows.</a:t>
            </a:r>
            <a:r>
              <a:rPr lang="en-US" b="0" dirty="0" smtClean="0"/>
              <a:t> </a:t>
            </a:r>
            <a:br>
              <a:rPr lang="en-US" b="0" dirty="0" smtClean="0"/>
            </a:br>
            <a:endParaRPr lang="en-US" b="0" dirty="0" smtClean="0"/>
          </a:p>
          <a:p>
            <a:r>
              <a:rPr lang="en-US" dirty="0"/>
              <a:t>Using a gateway to a core connectivity standard, a domain-specific endpoint can communicate with endpoints on other domain-specific technologies also connected via gateways to the core connectivity standard (see Figure 3-2). Core connectivity endpoints can directly communicate with each other, and via gateways with domain-specific connectivity endpoints. Different functional domains may have different choices of core connectivity standards, due to different priorities on technical requirements, tradeoffs and ecosystems. To enable communication between different connectivity core standards, standardized gateways are needed. A standardized gateway between core connectivity standards is referred to as a </a:t>
            </a:r>
            <a:r>
              <a:rPr lang="en-US" i="1" dirty="0"/>
              <a:t>core gateway. </a:t>
            </a:r>
            <a:r>
              <a:rPr lang="en-US" dirty="0"/>
              <a:t>It allows domain-specific endpoints connected to one core standard to communicate with domain-specific endpoints integrated over another core standard, as shown in Figure 3-3.</a:t>
            </a:r>
          </a:p>
          <a:p>
            <a:r>
              <a:rPr lang="en-US" dirty="0"/>
              <a:t/>
            </a:r>
            <a:br>
              <a:rPr lang="en-US" dirty="0"/>
            </a:br>
            <a:r>
              <a:rPr lang="en-US" dirty="0"/>
              <a:t>Also, it allows endpoints on the two core connectivity standards to interoperate.</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6</a:t>
            </a:fld>
            <a:endParaRPr lang="en-US"/>
          </a:p>
        </p:txBody>
      </p:sp>
    </p:spTree>
    <p:extLst>
      <p:ext uri="{BB962C8B-B14F-4D97-AF65-F5344CB8AC3E}">
        <p14:creationId xmlns:p14="http://schemas.microsoft.com/office/powerpoint/2010/main" val="237711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K be the number of core standards. Then the number of core gateways that will be</a:t>
            </a:r>
            <a:br>
              <a:rPr lang="en-US" dirty="0"/>
            </a:br>
            <a:r>
              <a:rPr lang="en-US" dirty="0"/>
              <a:t>standardized is K * (K - 1) / 2, as shown in Figure 3-4. If N is the total number of connectivity</a:t>
            </a:r>
            <a:br>
              <a:rPr lang="en-US" dirty="0"/>
            </a:br>
            <a:r>
              <a:rPr lang="en-US" dirty="0"/>
              <a:t>technologies (see Figure 3-1), then only additional (N-K) gateways are needed with the</a:t>
            </a:r>
            <a:br>
              <a:rPr lang="en-US" dirty="0"/>
            </a:br>
            <a:r>
              <a:rPr lang="en-US" dirty="0"/>
              <a:t>introduction of core standards. The total number of gateways required becomes</a:t>
            </a:r>
          </a:p>
          <a:p>
            <a:r>
              <a:rPr lang="en-US" dirty="0"/>
              <a:t> K*(K-1)/2 + (N-K) vs. the original N*(N-1)/2 shown in Figure 3-1. Assuming K &lt;&lt; N, the number of gateways goes</a:t>
            </a:r>
            <a:br>
              <a:rPr lang="en-US" dirty="0"/>
            </a:br>
            <a:r>
              <a:rPr lang="en-US" dirty="0"/>
              <a:t>from O(N²) to O(N), which is much more tractable.</a:t>
            </a:r>
          </a:p>
          <a:p>
            <a:r>
              <a:rPr lang="en-US" dirty="0"/>
              <a:t/>
            </a:r>
            <a:br>
              <a:rPr lang="en-US" dirty="0"/>
            </a:br>
            <a:r>
              <a:rPr lang="en-US" dirty="0"/>
              <a:t>Each additional core standard creates increasing complexity and interoperability challenges with</a:t>
            </a:r>
            <a:br>
              <a:rPr lang="en-US" dirty="0"/>
            </a:br>
            <a:r>
              <a:rPr lang="en-US" dirty="0"/>
              <a:t>the square of the number of core standards. A few (small K) core connectivity standards should</a:t>
            </a:r>
            <a:br>
              <a:rPr lang="en-US" dirty="0"/>
            </a:br>
            <a:r>
              <a:rPr lang="en-US" dirty="0"/>
              <a:t>suffice to cover the needs of IIoT systems across the functional domains and industries to attain</a:t>
            </a:r>
            <a:br>
              <a:rPr lang="en-US" dirty="0"/>
            </a:br>
            <a:r>
              <a:rPr lang="en-US" dirty="0"/>
              <a:t>the goal of horizontal interoperability.</a:t>
            </a:r>
            <a:r>
              <a:rPr lang="en-US" dirty="0" smtClean="0"/>
              <a:t> </a:t>
            </a:r>
            <a:br>
              <a:rPr lang="en-US" dirty="0" smtClean="0"/>
            </a:br>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7</a:t>
            </a:fld>
            <a:endParaRPr lang="en-US"/>
          </a:p>
        </p:txBody>
      </p:sp>
    </p:spTree>
    <p:extLst>
      <p:ext uri="{BB962C8B-B14F-4D97-AF65-F5344CB8AC3E}">
        <p14:creationId xmlns:p14="http://schemas.microsoft.com/office/powerpoint/2010/main" val="523730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8</a:t>
            </a:fld>
            <a:endParaRPr lang="en-US"/>
          </a:p>
        </p:txBody>
      </p:sp>
    </p:spTree>
    <p:extLst>
      <p:ext uri="{BB962C8B-B14F-4D97-AF65-F5344CB8AC3E}">
        <p14:creationId xmlns:p14="http://schemas.microsoft.com/office/powerpoint/2010/main" val="1299270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9</a:t>
            </a:fld>
            <a:endParaRPr lang="en-US"/>
          </a:p>
        </p:txBody>
      </p:sp>
    </p:spTree>
    <p:extLst>
      <p:ext uri="{BB962C8B-B14F-4D97-AF65-F5344CB8AC3E}">
        <p14:creationId xmlns:p14="http://schemas.microsoft.com/office/powerpoint/2010/main" val="1482952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lowest layer is the </a:t>
            </a:r>
            <a:r>
              <a:rPr lang="en-US" i="1" dirty="0"/>
              <a:t>physical layer</a:t>
            </a:r>
            <a:r>
              <a:rPr lang="en-US" dirty="0"/>
              <a:t>, which refers to the exchange of physical signals (electric,</a:t>
            </a:r>
            <a:br>
              <a:rPr lang="en-US" dirty="0"/>
            </a:br>
            <a:r>
              <a:rPr lang="en-US" dirty="0"/>
              <a:t>optical, or other) on the physical media (wired or wireless) connecting the participants. Above it</a:t>
            </a:r>
            <a:br>
              <a:rPr lang="en-US" dirty="0"/>
            </a:br>
            <a:r>
              <a:rPr lang="en-US" dirty="0"/>
              <a:t>is the </a:t>
            </a:r>
            <a:r>
              <a:rPr lang="en-US" i="1" dirty="0"/>
              <a:t>link layer</a:t>
            </a:r>
            <a:r>
              <a:rPr lang="en-US" dirty="0"/>
              <a:t>, which refers to the exchange of </a:t>
            </a:r>
            <a:r>
              <a:rPr lang="en-US" i="1" dirty="0"/>
              <a:t>frames </a:t>
            </a:r>
            <a:r>
              <a:rPr lang="en-US" dirty="0"/>
              <a:t>using signaling protocols on the shared</a:t>
            </a:r>
            <a:br>
              <a:rPr lang="en-US" dirty="0"/>
            </a:br>
            <a:r>
              <a:rPr lang="en-US" dirty="0"/>
              <a:t>physical link between adjacent participants. Above it is the </a:t>
            </a:r>
            <a:r>
              <a:rPr lang="en-US" i="1" dirty="0"/>
              <a:t>network layer</a:t>
            </a:r>
            <a:r>
              <a:rPr lang="en-US" dirty="0"/>
              <a:t>, which refers to the</a:t>
            </a:r>
            <a:br>
              <a:rPr lang="en-US" dirty="0"/>
            </a:br>
            <a:r>
              <a:rPr lang="en-US" dirty="0"/>
              <a:t>exchange of </a:t>
            </a:r>
            <a:r>
              <a:rPr lang="en-US" i="1" dirty="0"/>
              <a:t>packets </a:t>
            </a:r>
            <a:r>
              <a:rPr lang="en-US" dirty="0"/>
              <a:t>(bounded length</a:t>
            </a:r>
            <a:r>
              <a:rPr lang="en-US" i="1" dirty="0"/>
              <a:t>), </a:t>
            </a:r>
            <a:r>
              <a:rPr lang="en-US" dirty="0"/>
              <a:t>possibly routing them over multiple links to communicate</a:t>
            </a:r>
            <a:br>
              <a:rPr lang="en-US" dirty="0"/>
            </a:br>
            <a:r>
              <a:rPr lang="en-US" dirty="0"/>
              <a:t>between non-adjacent (remote) participants. Above it is the </a:t>
            </a:r>
            <a:r>
              <a:rPr lang="en-US" i="1" dirty="0"/>
              <a:t>transport layer</a:t>
            </a:r>
            <a:r>
              <a:rPr lang="en-US" dirty="0"/>
              <a:t>, which refers to the</a:t>
            </a:r>
            <a:br>
              <a:rPr lang="en-US" dirty="0"/>
            </a:br>
            <a:r>
              <a:rPr lang="en-US" dirty="0"/>
              <a:t>exchange of </a:t>
            </a:r>
            <a:r>
              <a:rPr lang="en-US" i="1" dirty="0"/>
              <a:t>messages </a:t>
            </a:r>
            <a:r>
              <a:rPr lang="en-US" dirty="0"/>
              <a:t>(variable length) between participant applications. Above it is the</a:t>
            </a:r>
            <a:br>
              <a:rPr lang="en-US" dirty="0"/>
            </a:br>
            <a:r>
              <a:rPr lang="en-US" i="1" dirty="0"/>
              <a:t>framework layer, </a:t>
            </a:r>
            <a:r>
              <a:rPr lang="en-US" dirty="0"/>
              <a:t>which refers to the exchange of structured data (state, events, streams) with</a:t>
            </a:r>
            <a:br>
              <a:rPr lang="en-US" dirty="0"/>
            </a:br>
            <a:r>
              <a:rPr lang="en-US" dirty="0"/>
              <a:t>configurable quality-of-service between participant applications. Above it, but outside the scope</a:t>
            </a:r>
            <a:br>
              <a:rPr lang="en-US" dirty="0"/>
            </a:br>
            <a:r>
              <a:rPr lang="en-US" dirty="0"/>
              <a:t>of connectivity, is the </a:t>
            </a:r>
            <a:r>
              <a:rPr lang="en-US" i="1" dirty="0"/>
              <a:t>distributed data interoperability and management </a:t>
            </a:r>
            <a:r>
              <a:rPr lang="en-US" dirty="0"/>
              <a:t>layer crosscutting</a:t>
            </a:r>
            <a:br>
              <a:rPr lang="en-US" dirty="0"/>
            </a:br>
            <a:r>
              <a:rPr lang="en-US" dirty="0"/>
              <a:t>function that relies on the data sharing mechanism provided by the connectivity framework layer.</a:t>
            </a:r>
            <a:r>
              <a:rPr lang="en-US" dirty="0" smtClean="0"/>
              <a:t> </a:t>
            </a:r>
          </a:p>
          <a:p>
            <a:endParaRPr lang="en-US" dirty="0" smtClean="0"/>
          </a:p>
          <a:p>
            <a:r>
              <a:rPr lang="en-US" b="1" dirty="0" smtClean="0"/>
              <a:t>Performance</a:t>
            </a:r>
          </a:p>
          <a:p>
            <a:r>
              <a:rPr lang="en-US" i="1" dirty="0"/>
              <a:t>Latency and jitter</a:t>
            </a:r>
            <a:r>
              <a:rPr lang="en-US" dirty="0"/>
              <a:t>. Latency is the time it takes for data to go from source to destination (“time of</a:t>
            </a:r>
            <a:br>
              <a:rPr lang="en-US" dirty="0"/>
            </a:br>
            <a:r>
              <a:rPr lang="en-US" dirty="0"/>
              <a:t>flight”). Jitter is the variation in latency. The data usually has a limited useful lifetime, so low</a:t>
            </a:r>
            <a:br>
              <a:rPr lang="en-US" dirty="0"/>
            </a:br>
            <a:r>
              <a:rPr lang="en-US" dirty="0"/>
              <a:t>latency is essential. Low jitter is also needed to ensure the application has integrity and system</a:t>
            </a:r>
            <a:r>
              <a:rPr lang="en-US" dirty="0" smtClean="0"/>
              <a:t> </a:t>
            </a:r>
          </a:p>
          <a:p>
            <a:r>
              <a:rPr lang="en-US" dirty="0"/>
              <a:t>maintains predictable performance. The connectivity function addresses latency and jitter in the</a:t>
            </a:r>
            <a:br>
              <a:rPr lang="en-US" dirty="0"/>
            </a:br>
            <a:r>
              <a:rPr lang="en-US" dirty="0"/>
              <a:t>data exchanged between endpoints, possibly in exchange for throughput.</a:t>
            </a:r>
            <a:br>
              <a:rPr lang="en-US" dirty="0"/>
            </a:br>
            <a:r>
              <a:rPr lang="en-US" i="1" dirty="0"/>
              <a:t>Throughput</a:t>
            </a:r>
            <a:r>
              <a:rPr lang="en-US" dirty="0"/>
              <a:t>. Throughput is the load on the network as defined by the volume of data flow per</a:t>
            </a:r>
            <a:br>
              <a:rPr lang="en-US" dirty="0"/>
            </a:br>
            <a:r>
              <a:rPr lang="en-US" dirty="0"/>
              <a:t>unit of time. Bandwidth is the network capacity of a connectivity technology. In some designs, a</a:t>
            </a:r>
            <a:br>
              <a:rPr lang="en-US" dirty="0"/>
            </a:br>
            <a:r>
              <a:rPr lang="en-US" dirty="0"/>
              <a:t>large volume of data may be exchanged in a short time on an ongoing basis among endpoints;</a:t>
            </a:r>
            <a:br>
              <a:rPr lang="en-US" dirty="0"/>
            </a:br>
            <a:r>
              <a:rPr lang="en-US" dirty="0"/>
              <a:t>high throughput would be needed.</a:t>
            </a:r>
            <a:br>
              <a:rPr lang="en-US" dirty="0"/>
            </a:br>
            <a:r>
              <a:rPr lang="en-US" dirty="0"/>
              <a:t>In practice, the operational settings that optimize for high throughput are not the same as those</a:t>
            </a:r>
            <a:br>
              <a:rPr lang="en-US" dirty="0"/>
            </a:br>
            <a:r>
              <a:rPr lang="en-US" dirty="0"/>
              <a:t>that optimize for low latency. Therefore, the connectivity function should support achieving the</a:t>
            </a:r>
            <a:br>
              <a:rPr lang="en-US" dirty="0"/>
            </a:br>
            <a:r>
              <a:rPr lang="en-US" dirty="0"/>
              <a:t>right balance as per the requirements of the data flow.</a:t>
            </a:r>
            <a:br>
              <a:rPr lang="en-US" dirty="0"/>
            </a:br>
            <a:r>
              <a:rPr lang="en-US" dirty="0"/>
              <a:t>In industrial internet applications, particularly at the edge, low latency and jitter are generally</a:t>
            </a:r>
            <a:br>
              <a:rPr lang="en-US" dirty="0"/>
            </a:br>
            <a:r>
              <a:rPr lang="en-US" dirty="0"/>
              <a:t>more important to performance than throughput and bandwidth. Automation and control of</a:t>
            </a:r>
            <a:br>
              <a:rPr lang="en-US" dirty="0"/>
            </a:br>
            <a:r>
              <a:rPr lang="en-US" dirty="0"/>
              <a:t>real-world processes require short reaction times or tight coordination to maintain effective</a:t>
            </a:r>
            <a:br>
              <a:rPr lang="en-US" dirty="0"/>
            </a:br>
            <a:r>
              <a:rPr lang="en-US" dirty="0"/>
              <a:t>control. Industrial devices in the control domain do not produce large amounts of data in short</a:t>
            </a:r>
            <a:br>
              <a:rPr lang="en-US" dirty="0"/>
            </a:br>
            <a:r>
              <a:rPr lang="en-US" dirty="0"/>
              <a:t>periods and therefore do not require high bandwidth connectivity. Rather, the data needs to be</a:t>
            </a:r>
            <a:br>
              <a:rPr lang="en-US" dirty="0"/>
            </a:br>
            <a:r>
              <a:rPr lang="en-US" dirty="0"/>
              <a:t>communicated quickly and consistently (with low latency and jitter).</a:t>
            </a:r>
            <a:r>
              <a:rPr lang="en-US" dirty="0" smtClean="0"/>
              <a:t> </a:t>
            </a:r>
            <a:br>
              <a:rPr lang="en-US" dirty="0" smtClean="0"/>
            </a:br>
            <a:endParaRPr lang="en-US" dirty="0" smtClean="0"/>
          </a:p>
          <a:p>
            <a:r>
              <a:rPr lang="en-US" b="1" dirty="0" smtClean="0"/>
              <a:t>Resilience</a:t>
            </a:r>
          </a:p>
          <a:p>
            <a:r>
              <a:rPr lang="en-US" dirty="0"/>
              <a:t>Because many IIoT systems will operate continually in a real-world environment, the connectivity</a:t>
            </a:r>
            <a:br>
              <a:rPr lang="en-US" dirty="0"/>
            </a:br>
            <a:r>
              <a:rPr lang="en-US" dirty="0"/>
              <a:t>function should be available (in the logical view), even when there is a temporary physical</a:t>
            </a:r>
            <a:br>
              <a:rPr lang="en-US" dirty="0"/>
            </a:br>
            <a:r>
              <a:rPr lang="en-US" dirty="0"/>
              <a:t>disconnection. When a broken connection is restored, data exchange should be automatically</a:t>
            </a:r>
            <a:br>
              <a:rPr lang="en-US" dirty="0"/>
            </a:br>
            <a:r>
              <a:rPr lang="en-US" dirty="0"/>
              <a:t>restored so that the latest updates are available to the consumers along with any relevant missed</a:t>
            </a:r>
            <a:br>
              <a:rPr lang="en-US" dirty="0"/>
            </a:br>
            <a:r>
              <a:rPr lang="en-US" dirty="0"/>
              <a:t>updates.</a:t>
            </a:r>
            <a:br>
              <a:rPr lang="en-US" dirty="0"/>
            </a:br>
            <a:r>
              <a:rPr lang="en-US" dirty="0"/>
              <a:t>The connectivity function should support graceful failure or disconnection of endpoints, by, for</a:t>
            </a:r>
            <a:br>
              <a:rPr lang="en-US" dirty="0"/>
            </a:br>
            <a:r>
              <a:rPr lang="en-US" dirty="0"/>
              <a:t>example, confining the loss of data exchange only to disconnected endpoints.</a:t>
            </a:r>
            <a:r>
              <a:rPr lang="en-US" dirty="0" smtClean="0"/>
              <a:t> </a:t>
            </a:r>
            <a:br>
              <a:rPr lang="en-US" dirty="0" smtClean="0"/>
            </a:br>
            <a:endParaRPr lang="en-US" dirty="0" smtClean="0"/>
          </a:p>
          <a:p>
            <a:r>
              <a:rPr lang="en-US" dirty="0" smtClean="0"/>
              <a:t>Longevity</a:t>
            </a:r>
            <a:r>
              <a:rPr lang="en-US" baseline="0" dirty="0" smtClean="0"/>
              <a:t> - </a:t>
            </a:r>
            <a:r>
              <a:rPr lang="en-US" dirty="0"/>
              <a:t>Connectivity components, especially those in the network layer and below, are built into the</a:t>
            </a:r>
            <a:br>
              <a:rPr lang="en-US" dirty="0"/>
            </a:br>
            <a:r>
              <a:rPr lang="en-US" dirty="0"/>
              <a:t>hardware and hence are not easily replaceable. Where possible and feasible, the connectivity</a:t>
            </a:r>
            <a:r>
              <a:rPr lang="en-US" dirty="0" smtClean="0"/>
              <a:t> </a:t>
            </a:r>
            <a:br>
              <a:rPr lang="en-US" dirty="0" smtClean="0"/>
            </a:br>
            <a:r>
              <a:rPr lang="en-US" dirty="0"/>
              <a:t>software components should support incremental evolution including upgrades, addition and</a:t>
            </a:r>
            <a:br>
              <a:rPr lang="en-US" dirty="0"/>
            </a:br>
            <a:r>
              <a:rPr lang="en-US" dirty="0"/>
              <a:t>removal of components. The connectivity function should also be able to support incremental</a:t>
            </a:r>
            <a:br>
              <a:rPr lang="en-US" dirty="0"/>
            </a:br>
            <a:r>
              <a:rPr lang="en-US" dirty="0"/>
              <a:t>evolution of the data exchange solutions during the lifecycle of a system.</a:t>
            </a:r>
            <a:r>
              <a:rPr lang="en-US" dirty="0" smtClean="0"/>
              <a:t> </a:t>
            </a:r>
          </a:p>
          <a:p>
            <a:endParaRPr lang="en-US" dirty="0" smtClean="0"/>
          </a:p>
          <a:p>
            <a:r>
              <a:rPr lang="en-US" b="1" dirty="0" smtClean="0"/>
              <a:t>Integration and Interoperability</a:t>
            </a:r>
            <a:endParaRPr lang="en-US" dirty="0" smtClean="0"/>
          </a:p>
          <a:p>
            <a:r>
              <a:rPr lang="en-US" dirty="0"/>
              <a:t>IIoT systems comprise components that are often systems in their own right. The connectivity</a:t>
            </a:r>
            <a:br>
              <a:rPr lang="en-US" dirty="0"/>
            </a:br>
            <a:r>
              <a:rPr lang="en-US" dirty="0"/>
              <a:t>function should support the integration and the interoperability of system components, isolation</a:t>
            </a:r>
            <a:br>
              <a:rPr lang="en-US" dirty="0"/>
            </a:br>
            <a:r>
              <a:rPr lang="en-US" dirty="0"/>
              <a:t>and encapsulation of data exchanges internal to a system component, and hierarchical</a:t>
            </a:r>
            <a:br>
              <a:rPr lang="en-US" dirty="0"/>
            </a:br>
            <a:r>
              <a:rPr lang="en-US" dirty="0"/>
              <a:t>organization of data exchanges. In dynamic systems, the connectivity function should also</a:t>
            </a:r>
            <a:br>
              <a:rPr lang="en-US" dirty="0"/>
            </a:br>
            <a:r>
              <a:rPr lang="en-US" dirty="0"/>
              <a:t>support discovery of system components and the discovery of relevant data exchanges for</a:t>
            </a:r>
            <a:br>
              <a:rPr lang="en-US" dirty="0"/>
            </a:br>
            <a:r>
              <a:rPr lang="en-US" dirty="0"/>
              <a:t>system composition.</a:t>
            </a:r>
            <a:r>
              <a:rPr lang="en-US" dirty="0" smtClean="0"/>
              <a:t> </a:t>
            </a:r>
            <a:br>
              <a:rPr lang="en-US" dirty="0" smtClean="0"/>
            </a:br>
            <a:endParaRPr lang="en-US" dirty="0" smtClean="0"/>
          </a:p>
          <a:p>
            <a:r>
              <a:rPr lang="en-US" b="1" dirty="0" smtClean="0"/>
              <a:t>Operation</a:t>
            </a:r>
            <a:r>
              <a:rPr lang="en-US" dirty="0" smtClean="0"/>
              <a:t/>
            </a:r>
            <a:br>
              <a:rPr lang="en-US" dirty="0" smtClean="0"/>
            </a:br>
            <a:r>
              <a:rPr lang="en-US" dirty="0"/>
              <a:t>IIoT systems generally operate non-stop in a real-world environment. To support a system’s</a:t>
            </a:r>
            <a:br>
              <a:rPr lang="en-US" dirty="0"/>
            </a:br>
            <a:r>
              <a:rPr lang="en-US" dirty="0"/>
              <a:t>operational needs, it should be possible to monitor, manage and dynamically replace</a:t>
            </a:r>
            <a:br>
              <a:rPr lang="en-US" dirty="0"/>
            </a:br>
            <a:r>
              <a:rPr lang="en-US" dirty="0"/>
              <a:t>connectivity elements. Monitoring includes health, performance and service-level characteristics</a:t>
            </a:r>
            <a:br>
              <a:rPr lang="en-US" dirty="0"/>
            </a:br>
            <a:r>
              <a:rPr lang="en-US" dirty="0"/>
              <a:t>of the connectivity function; management includes configuring and administering the</a:t>
            </a:r>
            <a:br>
              <a:rPr lang="en-US" dirty="0"/>
            </a:br>
            <a:r>
              <a:rPr lang="en-US" dirty="0"/>
              <a:t>capabilities; dynamic replacement requires replacement of hardware and or software while a</a:t>
            </a:r>
            <a:br>
              <a:rPr lang="en-US" dirty="0"/>
            </a:br>
            <a:r>
              <a:rPr lang="en-US" dirty="0"/>
              <a:t>system is operating</a:t>
            </a:r>
            <a:r>
              <a:rPr lang="en-US" dirty="0" smtClean="0"/>
              <a:t> </a:t>
            </a:r>
          </a:p>
          <a:p>
            <a:endParaRPr lang="en-US" dirty="0" smtClean="0"/>
          </a:p>
          <a:p>
            <a:r>
              <a:rPr lang="en-US" b="1" dirty="0"/>
              <a:t>SAFETY</a:t>
            </a:r>
            <a:r>
              <a:rPr lang="en-US" dirty="0" smtClean="0"/>
              <a:t> </a:t>
            </a:r>
          </a:p>
          <a:p>
            <a:r>
              <a:rPr lang="en-US" dirty="0"/>
              <a:t>A high degree of assurance is required in life- and mission-critical systems1 to avoid unintended</a:t>
            </a:r>
            <a:br>
              <a:rPr lang="en-US" dirty="0"/>
            </a:br>
            <a:r>
              <a:rPr lang="en-US" dirty="0"/>
              <a:t>consequences during system operation. The connectivity function should be able to support</a:t>
            </a:r>
            <a:br>
              <a:rPr lang="en-US" dirty="0"/>
            </a:br>
            <a:r>
              <a:rPr lang="en-US" dirty="0"/>
              <a:t>safety evaluations and provide evidence required to make informed safety assessments.</a:t>
            </a:r>
            <a:r>
              <a:rPr lang="en-US" dirty="0" smtClean="0"/>
              <a:t> </a:t>
            </a:r>
          </a:p>
          <a:p>
            <a:endParaRPr lang="en-US" dirty="0" smtClean="0"/>
          </a:p>
          <a:p>
            <a:endParaRPr lang="en-US" dirty="0" smtClean="0"/>
          </a:p>
          <a:p>
            <a:pPr defTabSz="931774">
              <a:defRPr/>
            </a:pPr>
            <a:r>
              <a:rPr lang="en-US" b="1" dirty="0"/>
              <a:t>CONNECTIVITY FRAMEWORK LAYER</a:t>
            </a:r>
            <a:br>
              <a:rPr lang="en-US" b="1" dirty="0"/>
            </a:br>
            <a:r>
              <a:rPr lang="en-US" dirty="0"/>
              <a:t>The </a:t>
            </a:r>
            <a:r>
              <a:rPr lang="en-US" i="1" dirty="0"/>
              <a:t>connectivity framework </a:t>
            </a:r>
            <a:r>
              <a:rPr lang="en-US" dirty="0"/>
              <a:t>layer provides a logical data exchange service to the endpoints</a:t>
            </a:r>
            <a:br>
              <a:rPr lang="en-US" dirty="0"/>
            </a:br>
            <a:r>
              <a:rPr lang="en-US" dirty="0"/>
              <a:t>participating in an information exchange. It can observe and “understand” the data exchanges,</a:t>
            </a:r>
            <a:br>
              <a:rPr lang="en-US" dirty="0"/>
            </a:br>
            <a:r>
              <a:rPr lang="en-US" dirty="0"/>
              <a:t>and use that knowledge to optimize data delivery. It is a logical functional layer on top of the</a:t>
            </a:r>
            <a:br>
              <a:rPr lang="en-US" dirty="0"/>
            </a:br>
            <a:r>
              <a:rPr lang="en-US" dirty="0"/>
              <a:t>connectivity transport layer (see Figure 2-1) and should be agnostic to the technologies used to</a:t>
            </a:r>
            <a:br>
              <a:rPr lang="en-US" dirty="0"/>
            </a:br>
            <a:r>
              <a:rPr lang="en-US" dirty="0"/>
              <a:t>implement connectivity transports.</a:t>
            </a:r>
            <a:br>
              <a:rPr lang="en-US" dirty="0"/>
            </a:br>
            <a:r>
              <a:rPr lang="en-US" dirty="0"/>
              <a:t>The key role of the connectivity framework layer is to provide syntactic interoperability among</a:t>
            </a:r>
            <a:br>
              <a:rPr lang="en-US" dirty="0"/>
            </a:br>
            <a:r>
              <a:rPr lang="en-US" dirty="0"/>
              <a:t>the endpoints. Data that is exchanged is structured in a common, unambiguous data format,</a:t>
            </a:r>
            <a:br>
              <a:rPr lang="en-US" dirty="0"/>
            </a:br>
            <a:r>
              <a:rPr lang="en-US" dirty="0"/>
              <a:t>independent of endpoint implementation, and decoupled from the hardware and programming</a:t>
            </a:r>
            <a:br>
              <a:rPr lang="en-US" dirty="0"/>
            </a:br>
            <a:r>
              <a:rPr lang="en-US" dirty="0"/>
              <a:t>platform. Depending on the application logic behind endpoint, one or more data exchange</a:t>
            </a:r>
            <a:br>
              <a:rPr lang="en-US" dirty="0"/>
            </a:br>
            <a:r>
              <a:rPr lang="en-US" dirty="0"/>
              <a:t>patterns may be required. There are two predominant data exchange pattern styles: </a:t>
            </a:r>
            <a:r>
              <a:rPr lang="en-US" dirty="0" err="1"/>
              <a:t>publishsubscribe</a:t>
            </a:r>
            <a:r>
              <a:rPr lang="en-US" dirty="0"/>
              <a:t> (see section 4.1.6) and request-reply (see section 4.1.7).</a:t>
            </a:r>
            <a:br>
              <a:rPr lang="en-US" dirty="0"/>
            </a:br>
            <a:r>
              <a:rPr lang="en-US" dirty="0"/>
              <a:t>A key benefit of the connectivity framework is to abstract and hide the implementation of the</a:t>
            </a:r>
            <a:br>
              <a:rPr lang="en-US" dirty="0"/>
            </a:br>
            <a:r>
              <a:rPr lang="en-US" dirty="0"/>
              <a:t>various functions so that the applications that use the connectivity framework won’t need to</a:t>
            </a:r>
            <a:br>
              <a:rPr lang="en-US" dirty="0"/>
            </a:br>
            <a:r>
              <a:rPr lang="en-US" dirty="0"/>
              <a:t>know the implementation, just use its capabilities. It reduces the cost of development and</a:t>
            </a:r>
            <a:br>
              <a:rPr lang="en-US" dirty="0"/>
            </a:br>
            <a:r>
              <a:rPr lang="en-US" dirty="0"/>
              <a:t>increases productivity and quality. </a:t>
            </a:r>
            <a:endParaRPr lang="en-US"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8F1D1A0-1B1E-4AF3-8776-D184071874B4}" type="slidenum">
              <a:rPr lang="en-US" smtClean="0"/>
              <a:t>10</a:t>
            </a:fld>
            <a:endParaRPr lang="en-US"/>
          </a:p>
        </p:txBody>
      </p:sp>
    </p:spTree>
    <p:extLst>
      <p:ext uri="{BB962C8B-B14F-4D97-AF65-F5344CB8AC3E}">
        <p14:creationId xmlns:p14="http://schemas.microsoft.com/office/powerpoint/2010/main" val="163271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2842219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35861443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ll">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88937" y="339664"/>
            <a:ext cx="11331575" cy="867930"/>
          </a:xfrm>
        </p:spPr>
        <p:txBody>
          <a:bodyPr wrap="square" anchor="b"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1233577" y="3070900"/>
            <a:ext cx="10486936" cy="2862322"/>
          </a:xfrm>
        </p:spPr>
        <p:txBody>
          <a:bodyPr wrap="square">
            <a:spAutoFit/>
          </a:bodyPr>
          <a:lstStyle>
            <a:lvl1pPr marL="342900" indent="-342900">
              <a:lnSpc>
                <a:spcPct val="150000"/>
              </a:lnSpc>
              <a:spcBef>
                <a:spcPts val="0"/>
              </a:spcBef>
              <a:buClr>
                <a:schemeClr val="accent2">
                  <a:lumMod val="40000"/>
                  <a:lumOff val="60000"/>
                </a:schemeClr>
              </a:buClr>
              <a:buFont typeface="Arial" panose="020B0604020202020204" pitchFamily="34" charset="0"/>
              <a:buChar char="•"/>
              <a:defRPr sz="2400">
                <a:solidFill>
                  <a:schemeClr val="accent2">
                    <a:lumMod val="40000"/>
                    <a:lumOff val="60000"/>
                  </a:schemeClr>
                </a:solidFill>
              </a:defRPr>
            </a:lvl1pPr>
            <a:lvl2pPr>
              <a:lnSpc>
                <a:spcPct val="150000"/>
              </a:lnSpc>
              <a:spcBef>
                <a:spcPts val="0"/>
              </a:spcBef>
              <a:buClr>
                <a:schemeClr val="accent2">
                  <a:lumMod val="40000"/>
                  <a:lumOff val="60000"/>
                </a:schemeClr>
              </a:buClr>
              <a:defRPr sz="2400">
                <a:solidFill>
                  <a:schemeClr val="accent2">
                    <a:lumMod val="40000"/>
                    <a:lumOff val="60000"/>
                  </a:schemeClr>
                </a:solidFill>
              </a:defRPr>
            </a:lvl2pPr>
            <a:lvl3pPr>
              <a:lnSpc>
                <a:spcPct val="150000"/>
              </a:lnSpc>
              <a:spcBef>
                <a:spcPts val="0"/>
              </a:spcBef>
              <a:buClr>
                <a:schemeClr val="accent2">
                  <a:lumMod val="40000"/>
                  <a:lumOff val="60000"/>
                </a:schemeClr>
              </a:buClr>
              <a:defRPr sz="2400">
                <a:solidFill>
                  <a:schemeClr val="accent2">
                    <a:lumMod val="40000"/>
                    <a:lumOff val="60000"/>
                  </a:schemeClr>
                </a:solidFill>
              </a:defRPr>
            </a:lvl3pPr>
            <a:lvl4pPr>
              <a:lnSpc>
                <a:spcPct val="150000"/>
              </a:lnSpc>
              <a:spcBef>
                <a:spcPts val="0"/>
              </a:spcBef>
              <a:buClr>
                <a:schemeClr val="accent2">
                  <a:lumMod val="40000"/>
                  <a:lumOff val="60000"/>
                </a:schemeClr>
              </a:buClr>
              <a:defRPr sz="2400">
                <a:solidFill>
                  <a:schemeClr val="accent2">
                    <a:lumMod val="40000"/>
                    <a:lumOff val="60000"/>
                  </a:schemeClr>
                </a:solidFill>
              </a:defRPr>
            </a:lvl4pPr>
            <a:lvl5pPr>
              <a:lnSpc>
                <a:spcPct val="150000"/>
              </a:lnSpc>
              <a:spcBef>
                <a:spcPts val="0"/>
              </a:spcBef>
              <a:buClr>
                <a:schemeClr val="accent2">
                  <a:lumMod val="40000"/>
                  <a:lumOff val="60000"/>
                </a:schemeClr>
              </a:buClr>
              <a:defRPr sz="2400">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Slide Number Placeholder 1"/>
          <p:cNvSpPr>
            <a:spLocks noGrp="1"/>
          </p:cNvSpPr>
          <p:nvPr>
            <p:ph type="sldNum" sz="quarter" idx="12"/>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10" name="Text Placeholder 9"/>
          <p:cNvSpPr>
            <a:spLocks noGrp="1"/>
          </p:cNvSpPr>
          <p:nvPr>
            <p:ph type="body" sz="quarter" idx="13" hasCustomPrompt="1"/>
          </p:nvPr>
        </p:nvSpPr>
        <p:spPr>
          <a:xfrm>
            <a:off x="388938" y="1881188"/>
            <a:ext cx="11331575" cy="1095375"/>
          </a:xfrm>
        </p:spPr>
        <p:txBody>
          <a:bodyPr/>
          <a:lstStyle>
            <a:lvl1pPr>
              <a:defRPr sz="4000" baseline="0">
                <a:solidFill>
                  <a:srgbClr val="F3D54E"/>
                </a:solidFill>
              </a:defRPr>
            </a:lvl1pPr>
          </a:lstStyle>
          <a:p>
            <a:pPr lvl="0"/>
            <a:r>
              <a:rPr lang="en-US" dirty="0" smtClean="0"/>
              <a:t>Insert Poll Question here…</a:t>
            </a:r>
            <a:endParaRPr lang="en-US" dirty="0"/>
          </a:p>
        </p:txBody>
      </p:sp>
    </p:spTree>
    <p:extLst>
      <p:ext uri="{BB962C8B-B14F-4D97-AF65-F5344CB8AC3E}">
        <p14:creationId xmlns:p14="http://schemas.microsoft.com/office/powerpoint/2010/main" val="39730605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hoto Section Header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71951" y="3544791"/>
            <a:ext cx="11248100" cy="867930"/>
          </a:xfrm>
        </p:spPr>
        <p:txBody>
          <a:bodyPr anchor="t"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471951" y="4443499"/>
            <a:ext cx="11248100" cy="1569853"/>
          </a:xfrm>
        </p:spPr>
        <p:txBody>
          <a:bodyPr>
            <a:spAutoFit/>
          </a:bodyPr>
          <a:lstStyle>
            <a:lvl1pPr>
              <a:spcBef>
                <a:spcPts val="0"/>
              </a:spcBef>
              <a:buClr>
                <a:schemeClr val="accent2">
                  <a:lumMod val="40000"/>
                  <a:lumOff val="60000"/>
                </a:schemeClr>
              </a:buClr>
              <a:defRPr sz="2133">
                <a:solidFill>
                  <a:schemeClr val="accent2">
                    <a:lumMod val="40000"/>
                    <a:lumOff val="60000"/>
                  </a:schemeClr>
                </a:solidFill>
              </a:defRPr>
            </a:lvl1pPr>
            <a:lvl2pPr>
              <a:spcBef>
                <a:spcPts val="0"/>
              </a:spcBef>
              <a:buClr>
                <a:schemeClr val="accent2">
                  <a:lumMod val="40000"/>
                  <a:lumOff val="60000"/>
                </a:schemeClr>
              </a:buClr>
              <a:defRPr sz="1867">
                <a:solidFill>
                  <a:schemeClr val="accent2">
                    <a:lumMod val="40000"/>
                    <a:lumOff val="60000"/>
                  </a:schemeClr>
                </a:solidFill>
              </a:defRPr>
            </a:lvl2pPr>
            <a:lvl3pPr>
              <a:spcBef>
                <a:spcPts val="0"/>
              </a:spcBef>
              <a:buClr>
                <a:schemeClr val="accent2">
                  <a:lumMod val="40000"/>
                  <a:lumOff val="60000"/>
                </a:schemeClr>
              </a:buClr>
              <a:defRPr sz="1867">
                <a:solidFill>
                  <a:schemeClr val="accent2">
                    <a:lumMod val="40000"/>
                    <a:lumOff val="60000"/>
                  </a:schemeClr>
                </a:solidFill>
              </a:defRPr>
            </a:lvl3pPr>
            <a:lvl4pPr>
              <a:spcBef>
                <a:spcPts val="0"/>
              </a:spcBef>
              <a:buClr>
                <a:schemeClr val="accent2">
                  <a:lumMod val="40000"/>
                  <a:lumOff val="60000"/>
                </a:schemeClr>
              </a:buClr>
              <a:defRPr sz="1867">
                <a:solidFill>
                  <a:schemeClr val="accent2">
                    <a:lumMod val="40000"/>
                    <a:lumOff val="60000"/>
                  </a:schemeClr>
                </a:solidFill>
              </a:defRPr>
            </a:lvl4pPr>
            <a:lvl5pPr>
              <a:spcBef>
                <a:spcPts val="0"/>
              </a:spcBef>
              <a:buClr>
                <a:schemeClr val="accent2">
                  <a:lumMod val="40000"/>
                  <a:lumOff val="60000"/>
                </a:schemeClr>
              </a:buClr>
              <a:defRPr sz="1867">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14"/>
          <p:cNvSpPr>
            <a:spLocks noGrp="1"/>
          </p:cNvSpPr>
          <p:nvPr>
            <p:ph type="pic" sz="quarter" idx="12"/>
          </p:nvPr>
        </p:nvSpPr>
        <p:spPr>
          <a:xfrm>
            <a:off x="0" y="0"/>
            <a:ext cx="12192000" cy="3432176"/>
          </a:xfrm>
        </p:spPr>
        <p:txBody>
          <a:bodyPr/>
          <a:lstStyle>
            <a:lvl1pPr>
              <a:defRPr>
                <a:solidFill>
                  <a:schemeClr val="tx1"/>
                </a:solidFill>
              </a:defRPr>
            </a:lvl1pPr>
          </a:lstStyle>
          <a:p>
            <a:endParaRPr lang="en-US" dirty="0"/>
          </a:p>
        </p:txBody>
      </p:sp>
      <p:sp>
        <p:nvSpPr>
          <p:cNvPr id="2" name="Slide Number Placeholder 1"/>
          <p:cNvSpPr>
            <a:spLocks noGrp="1"/>
          </p:cNvSpPr>
          <p:nvPr>
            <p:ph type="sldNum" sz="quarter" idx="13"/>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9942401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9" name="Rectangle 7"/>
          <p:cNvSpPr/>
          <p:nvPr userDrawn="1"/>
        </p:nvSpPr>
        <p:spPr>
          <a:xfrm>
            <a:off x="0" y="0"/>
            <a:ext cx="12192000" cy="6858000"/>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grpSp>
        <p:nvGrpSpPr>
          <p:cNvPr id="11" name="Group 10"/>
          <p:cNvGrpSpPr/>
          <p:nvPr userDrawn="1"/>
        </p:nvGrpSpPr>
        <p:grpSpPr>
          <a:xfrm>
            <a:off x="4690112" y="2500173"/>
            <a:ext cx="2811779" cy="1853184"/>
            <a:chOff x="451796" y="386081"/>
            <a:chExt cx="1249194" cy="823318"/>
          </a:xfrm>
        </p:grpSpPr>
        <p:sp>
          <p:nvSpPr>
            <p:cNvPr id="12"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sp>
          <p:nvSpPr>
            <p:cNvPr id="13"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grpSp>
    </p:spTree>
    <p:extLst>
      <p:ext uri="{BB962C8B-B14F-4D97-AF65-F5344CB8AC3E}">
        <p14:creationId xmlns:p14="http://schemas.microsoft.com/office/powerpoint/2010/main" val="11436327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5" name="Content Placeholder 4"/>
          <p:cNvSpPr>
            <a:spLocks noGrp="1"/>
          </p:cNvSpPr>
          <p:nvPr>
            <p:ph sz="quarter" idx="15"/>
          </p:nvPr>
        </p:nvSpPr>
        <p:spPr>
          <a:xfrm>
            <a:off x="471951" y="1233488"/>
            <a:ext cx="11248562" cy="4649787"/>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49350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29200" y="984966"/>
            <a:ext cx="10962900" cy="1023600"/>
          </a:xfrm>
          <a:prstGeom prst="rect">
            <a:avLst/>
          </a:prstGeom>
          <a:noFill/>
          <a:ln>
            <a:noFill/>
          </a:ln>
        </p:spPr>
        <p:txBody>
          <a:bodyPr wrap="square" lIns="121900" tIns="121900" rIns="121900" bIns="121900" anchor="b" anchorCtr="0"/>
          <a:lstStyle>
            <a:lvl1pPr marL="0" marR="0" lvl="0" indent="0" algn="l" rtl="0">
              <a:lnSpc>
                <a:spcPct val="100000"/>
              </a:lnSpc>
              <a:spcBef>
                <a:spcPts val="0"/>
              </a:spcBef>
              <a:spcAft>
                <a:spcPts val="0"/>
              </a:spcAft>
              <a:buClr>
                <a:schemeClr val="lt1"/>
              </a:buClr>
              <a:buFont typeface="Roboto"/>
              <a:buNone/>
              <a:defRPr sz="43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4300">
                <a:solidFill>
                  <a:schemeClr val="lt1"/>
                </a:solidFill>
                <a:latin typeface="Roboto"/>
                <a:ea typeface="Roboto"/>
                <a:cs typeface="Roboto"/>
                <a:sym typeface="Roboto"/>
              </a:defRPr>
            </a:lvl2pPr>
            <a:lvl3pPr lvl="2" indent="0">
              <a:spcBef>
                <a:spcPts val="0"/>
              </a:spcBef>
              <a:buClr>
                <a:schemeClr val="lt1"/>
              </a:buClr>
              <a:buFont typeface="Roboto"/>
              <a:buNone/>
              <a:defRPr sz="4300">
                <a:solidFill>
                  <a:schemeClr val="lt1"/>
                </a:solidFill>
                <a:latin typeface="Roboto"/>
                <a:ea typeface="Roboto"/>
                <a:cs typeface="Roboto"/>
                <a:sym typeface="Roboto"/>
              </a:defRPr>
            </a:lvl3pPr>
            <a:lvl4pPr lvl="3" indent="0">
              <a:spcBef>
                <a:spcPts val="0"/>
              </a:spcBef>
              <a:buClr>
                <a:schemeClr val="lt1"/>
              </a:buClr>
              <a:buFont typeface="Roboto"/>
              <a:buNone/>
              <a:defRPr sz="4300">
                <a:solidFill>
                  <a:schemeClr val="lt1"/>
                </a:solidFill>
                <a:latin typeface="Roboto"/>
                <a:ea typeface="Roboto"/>
                <a:cs typeface="Roboto"/>
                <a:sym typeface="Roboto"/>
              </a:defRPr>
            </a:lvl4pPr>
            <a:lvl5pPr lvl="4" indent="0">
              <a:spcBef>
                <a:spcPts val="0"/>
              </a:spcBef>
              <a:buClr>
                <a:schemeClr val="lt1"/>
              </a:buClr>
              <a:buFont typeface="Roboto"/>
              <a:buNone/>
              <a:defRPr sz="4300">
                <a:solidFill>
                  <a:schemeClr val="lt1"/>
                </a:solidFill>
                <a:latin typeface="Roboto"/>
                <a:ea typeface="Roboto"/>
                <a:cs typeface="Roboto"/>
                <a:sym typeface="Roboto"/>
              </a:defRPr>
            </a:lvl5pPr>
            <a:lvl6pPr lvl="5" indent="0">
              <a:spcBef>
                <a:spcPts val="0"/>
              </a:spcBef>
              <a:buClr>
                <a:schemeClr val="lt1"/>
              </a:buClr>
              <a:buFont typeface="Roboto"/>
              <a:buNone/>
              <a:defRPr sz="4300">
                <a:solidFill>
                  <a:schemeClr val="lt1"/>
                </a:solidFill>
                <a:latin typeface="Roboto"/>
                <a:ea typeface="Roboto"/>
                <a:cs typeface="Roboto"/>
                <a:sym typeface="Roboto"/>
              </a:defRPr>
            </a:lvl6pPr>
            <a:lvl7pPr lvl="6" indent="0">
              <a:spcBef>
                <a:spcPts val="0"/>
              </a:spcBef>
              <a:buClr>
                <a:schemeClr val="lt1"/>
              </a:buClr>
              <a:buFont typeface="Roboto"/>
              <a:buNone/>
              <a:defRPr sz="4300">
                <a:solidFill>
                  <a:schemeClr val="lt1"/>
                </a:solidFill>
                <a:latin typeface="Roboto"/>
                <a:ea typeface="Roboto"/>
                <a:cs typeface="Roboto"/>
                <a:sym typeface="Roboto"/>
              </a:defRPr>
            </a:lvl7pPr>
            <a:lvl8pPr lvl="7" indent="0">
              <a:spcBef>
                <a:spcPts val="0"/>
              </a:spcBef>
              <a:buClr>
                <a:schemeClr val="lt1"/>
              </a:buClr>
              <a:buFont typeface="Roboto"/>
              <a:buNone/>
              <a:defRPr sz="4300">
                <a:solidFill>
                  <a:schemeClr val="lt1"/>
                </a:solidFill>
                <a:latin typeface="Roboto"/>
                <a:ea typeface="Roboto"/>
                <a:cs typeface="Roboto"/>
                <a:sym typeface="Roboto"/>
              </a:defRPr>
            </a:lvl8pPr>
            <a:lvl9pPr lvl="8" indent="0">
              <a:spcBef>
                <a:spcPts val="0"/>
              </a:spcBef>
              <a:buClr>
                <a:schemeClr val="lt1"/>
              </a:buClr>
              <a:buFont typeface="Roboto"/>
              <a:buNone/>
              <a:defRPr sz="4300">
                <a:solidFill>
                  <a:schemeClr val="lt1"/>
                </a:solidFill>
                <a:latin typeface="Roboto"/>
                <a:ea typeface="Roboto"/>
                <a:cs typeface="Roboto"/>
                <a:sym typeface="Roboto"/>
              </a:defRPr>
            </a:lvl9pPr>
          </a:lstStyle>
          <a:p>
            <a:endParaRPr/>
          </a:p>
        </p:txBody>
      </p:sp>
      <p:sp>
        <p:nvSpPr>
          <p:cNvPr id="53" name="Shape 53"/>
          <p:cNvSpPr txBox="1">
            <a:spLocks noGrp="1"/>
          </p:cNvSpPr>
          <p:nvPr>
            <p:ph type="body" idx="1"/>
          </p:nvPr>
        </p:nvSpPr>
        <p:spPr>
          <a:xfrm>
            <a:off x="629200" y="2558766"/>
            <a:ext cx="10962900" cy="3613500"/>
          </a:xfrm>
          <a:prstGeom prst="rect">
            <a:avLst/>
          </a:prstGeom>
          <a:noFill/>
          <a:ln>
            <a:noFill/>
          </a:ln>
        </p:spPr>
        <p:txBody>
          <a:bodyPr wrap="square" lIns="121900" tIns="121900" rIns="121900" bIns="121900" anchor="t" anchorCtr="0"/>
          <a:lstStyle>
            <a:lvl1pPr marL="0" marR="0" lvl="0" indent="0" algn="l" rtl="0">
              <a:lnSpc>
                <a:spcPct val="115000"/>
              </a:lnSpc>
              <a:spcBef>
                <a:spcPts val="0"/>
              </a:spcBef>
              <a:spcAft>
                <a:spcPts val="2100"/>
              </a:spcAft>
              <a:buClr>
                <a:schemeClr val="lt2"/>
              </a:buClr>
              <a:buFont typeface="Roboto"/>
              <a:buNone/>
              <a:defRPr sz="2400" b="0" i="0" u="none" strike="noStrike" cap="none">
                <a:solidFill>
                  <a:schemeClr val="lt2"/>
                </a:solidFill>
                <a:latin typeface="Roboto"/>
                <a:ea typeface="Roboto"/>
                <a:cs typeface="Roboto"/>
                <a:sym typeface="Roboto"/>
              </a:defRPr>
            </a:lvl1pPr>
            <a:lvl2pPr marL="609600" marR="0" lvl="1"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2pPr>
            <a:lvl3pPr marL="1219200" marR="0" lvl="2"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3pPr>
            <a:lvl4pPr marL="1828800" marR="0" lvl="3"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4pPr>
            <a:lvl5pPr marL="2438400" marR="0" lvl="4"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5pPr>
            <a:lvl6pPr marL="3048000" marR="0" lvl="5"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6pPr>
            <a:lvl7pPr marL="3657600" marR="0" lvl="6"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7pPr>
            <a:lvl8pPr marL="4267200" marR="0" lvl="7"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8pPr>
            <a:lvl9pPr marL="4876800" marR="0" lvl="8"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9pPr>
          </a:lstStyle>
          <a:p>
            <a:endParaRPr/>
          </a:p>
        </p:txBody>
      </p:sp>
      <p:sp>
        <p:nvSpPr>
          <p:cNvPr id="54" name="Shape 54"/>
          <p:cNvSpPr txBox="1">
            <a:spLocks noGrp="1"/>
          </p:cNvSpPr>
          <p:nvPr>
            <p:ph type="sldNum" idx="12"/>
          </p:nvPr>
        </p:nvSpPr>
        <p:spPr>
          <a:xfrm>
            <a:off x="11364720" y="6260830"/>
            <a:ext cx="731700" cy="524700"/>
          </a:xfrm>
          <a:prstGeom prst="rect">
            <a:avLst/>
          </a:prstGeom>
          <a:no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900" b="0" i="0" u="none" strike="noStrike" cap="none">
                <a:solidFill>
                  <a:srgbClr val="000000"/>
                </a:solidFill>
                <a:latin typeface="Arial"/>
                <a:ea typeface="Arial"/>
                <a:cs typeface="Arial"/>
                <a:sym typeface="Arial"/>
              </a:rPr>
              <a:t>‹#›</a:t>
            </a:fld>
            <a:endParaRPr lang="en-US" sz="1900" b="0" i="0" u="none" strike="noStrike" cap="none">
              <a:solidFill>
                <a:srgbClr val="000000"/>
              </a:solidFill>
              <a:latin typeface="Arial"/>
              <a:ea typeface="Arial"/>
              <a:cs typeface="Arial"/>
              <a:sym typeface="Arial"/>
            </a:endParaRPr>
          </a:p>
        </p:txBody>
      </p:sp>
      <p:sp>
        <p:nvSpPr>
          <p:cNvPr id="55" name="Shape 55"/>
          <p:cNvSpPr/>
          <p:nvPr/>
        </p:nvSpPr>
        <p:spPr>
          <a:xfrm rot="10800000" flipH="1">
            <a:off x="0" y="2247898"/>
            <a:ext cx="12192000" cy="4610100"/>
          </a:xfrm>
          <a:prstGeom prst="rect">
            <a:avLst/>
          </a:prstGeom>
          <a:solidFill>
            <a:schemeClr val="accent4"/>
          </a:solid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Font typeface="Arial"/>
              <a:buNone/>
            </a:pPr>
            <a:endParaRPr sz="1900" b="0" i="0" u="none" strike="noStrike" cap="none">
              <a:solidFill>
                <a:srgbClr val="000000"/>
              </a:solidFill>
              <a:latin typeface="Arial"/>
              <a:ea typeface="Arial"/>
              <a:cs typeface="Arial"/>
              <a:sym typeface="Arial"/>
            </a:endParaRPr>
          </a:p>
        </p:txBody>
      </p:sp>
      <p:sp>
        <p:nvSpPr>
          <p:cNvPr id="56" name="Shape 56"/>
          <p:cNvSpPr/>
          <p:nvPr/>
        </p:nvSpPr>
        <p:spPr>
          <a:xfrm>
            <a:off x="0" y="2248000"/>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Font typeface="Arial"/>
              <a:buNone/>
            </a:pPr>
            <a:endParaRPr sz="1900" b="0" i="0" u="none" strike="noStrike" cap="none">
              <a:solidFill>
                <a:srgbClr val="000000"/>
              </a:solidFill>
              <a:latin typeface="Arial"/>
              <a:ea typeface="Arial"/>
              <a:cs typeface="Arial"/>
              <a:sym typeface="Arial"/>
            </a:endParaRPr>
          </a:p>
        </p:txBody>
      </p:sp>
      <p:pic>
        <p:nvPicPr>
          <p:cNvPr id="57" name="Shape 57"/>
          <p:cNvPicPr preferRelativeResize="0"/>
          <p:nvPr/>
        </p:nvPicPr>
        <p:blipFill rotWithShape="1">
          <a:blip r:embed="rId2">
            <a:alphaModFix/>
          </a:blip>
          <a:srcRect/>
          <a:stretch/>
        </p:blipFill>
        <p:spPr>
          <a:xfrm>
            <a:off x="10161315" y="944316"/>
            <a:ext cx="1663800" cy="1104900"/>
          </a:xfrm>
          <a:prstGeom prst="rect">
            <a:avLst/>
          </a:prstGeom>
          <a:noFill/>
          <a:ln>
            <a:noFill/>
          </a:ln>
        </p:spPr>
      </p:pic>
    </p:spTree>
    <p:extLst>
      <p:ext uri="{BB962C8B-B14F-4D97-AF65-F5344CB8AC3E}">
        <p14:creationId xmlns:p14="http://schemas.microsoft.com/office/powerpoint/2010/main" val="255355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CFAC217-E878-4AC1-A7B1-0DFDB702C1FF}" type="datetimeFigureOut">
              <a:rPr lang="en-US" smtClean="0"/>
              <a:t>8/27/2018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6C1071D-513B-4AB4-B49F-FC04C9FD4BA6}" type="slidenum">
              <a:rPr lang="en-US" smtClean="0"/>
              <a:t>‹#›</a:t>
            </a:fld>
            <a:endParaRPr lang="en-US"/>
          </a:p>
        </p:txBody>
      </p:sp>
    </p:spTree>
    <p:extLst>
      <p:ext uri="{BB962C8B-B14F-4D97-AF65-F5344CB8AC3E}">
        <p14:creationId xmlns:p14="http://schemas.microsoft.com/office/powerpoint/2010/main" val="1132233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7"/>
          <p:cNvSpPr/>
          <p:nvPr/>
        </p:nvSpPr>
        <p:spPr>
          <a:xfrm>
            <a:off x="0" y="6406896"/>
            <a:ext cx="12192000" cy="451104"/>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0" name="Straight Connector 9"/>
          <p:cNvCxnSpPr/>
          <p:nvPr/>
        </p:nvCxnSpPr>
        <p:spPr>
          <a:xfrm>
            <a:off x="11633712" y="6516197"/>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71951" y="304703"/>
            <a:ext cx="11248101" cy="724365"/>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71951" y="1558458"/>
            <a:ext cx="11248101" cy="428510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5" name="Group 14"/>
          <p:cNvGrpSpPr/>
          <p:nvPr/>
        </p:nvGrpSpPr>
        <p:grpSpPr>
          <a:xfrm>
            <a:off x="11027965" y="6486791"/>
            <a:ext cx="452539" cy="298259"/>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grpSp>
    </p:spTree>
    <p:extLst>
      <p:ext uri="{BB962C8B-B14F-4D97-AF65-F5344CB8AC3E}">
        <p14:creationId xmlns:p14="http://schemas.microsoft.com/office/powerpoint/2010/main" val="2433362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219140" rtl="0" eaLnBrk="1" latinLnBrk="0" hangingPunct="1">
        <a:lnSpc>
          <a:spcPct val="70000"/>
        </a:lnSpc>
        <a:spcBef>
          <a:spcPct val="0"/>
        </a:spcBef>
        <a:buNone/>
        <a:defRPr sz="5867" b="0" kern="1200">
          <a:solidFill>
            <a:schemeClr val="tx2"/>
          </a:solidFill>
          <a:latin typeface="+mj-lt"/>
          <a:ea typeface="+mj-ea"/>
          <a:cs typeface="+mj-cs"/>
        </a:defRPr>
      </a:lvl1pPr>
    </p:titleStyle>
    <p:bodyStyle>
      <a:lvl1pPr marL="0" indent="0" algn="l" defTabSz="1219140" rtl="0" eaLnBrk="1" latinLnBrk="0" hangingPunct="1">
        <a:spcBef>
          <a:spcPts val="800"/>
        </a:spcBef>
        <a:buClr>
          <a:schemeClr val="accent2"/>
        </a:buClr>
        <a:buFont typeface="Wingdings" panose="05000000000000000000" pitchFamily="2" charset="2"/>
        <a:buNone/>
        <a:defRPr sz="2400" kern="1200">
          <a:solidFill>
            <a:schemeClr val="accent1"/>
          </a:solidFill>
          <a:latin typeface="+mn-lt"/>
          <a:ea typeface="+mn-ea"/>
          <a:cs typeface="+mn-cs"/>
        </a:defRPr>
      </a:lvl1pPr>
      <a:lvl2pPr marL="228589" indent="-228589" algn="l" defTabSz="1219140" rtl="0" eaLnBrk="1" latinLnBrk="0" hangingPunct="1">
        <a:spcBef>
          <a:spcPts val="800"/>
        </a:spcBef>
        <a:buClr>
          <a:schemeClr val="tx2"/>
        </a:buClr>
        <a:buFont typeface="Wingdings" panose="05000000000000000000" pitchFamily="2" charset="2"/>
        <a:buChar char="§"/>
        <a:defRPr sz="2400" kern="1200">
          <a:solidFill>
            <a:schemeClr val="tx2"/>
          </a:solidFill>
          <a:latin typeface="+mn-lt"/>
          <a:ea typeface="+mn-ea"/>
          <a:cs typeface="+mn-cs"/>
        </a:defRPr>
      </a:lvl2pPr>
      <a:lvl3pPr marL="463527" indent="-228589" algn="l" defTabSz="1219140" rtl="0" eaLnBrk="1" latinLnBrk="0" hangingPunct="1">
        <a:spcBef>
          <a:spcPts val="800"/>
        </a:spcBef>
        <a:buClr>
          <a:schemeClr val="tx2"/>
        </a:buClr>
        <a:buFont typeface="Intel Clear" panose="020B0604020203020204" pitchFamily="34" charset="0"/>
        <a:buChar char="–"/>
        <a:defRPr sz="2400" kern="1200">
          <a:solidFill>
            <a:schemeClr val="tx2"/>
          </a:solidFill>
          <a:latin typeface="+mn-lt"/>
          <a:ea typeface="+mn-ea"/>
          <a:cs typeface="+mn-cs"/>
        </a:defRPr>
      </a:lvl3pPr>
      <a:lvl4pPr marL="681534" indent="-228589" algn="l" defTabSz="1219140" rtl="0" eaLnBrk="1" latinLnBrk="0" hangingPunct="1">
        <a:spcBef>
          <a:spcPts val="800"/>
        </a:spcBef>
        <a:buClr>
          <a:schemeClr val="tx2"/>
        </a:buClr>
        <a:buFont typeface="Intel Clear" panose="020B0604020203020204" pitchFamily="34" charset="0"/>
        <a:buChar char="–"/>
        <a:defRPr sz="2133" kern="1200">
          <a:solidFill>
            <a:schemeClr val="tx2"/>
          </a:solidFill>
          <a:latin typeface="+mn-lt"/>
          <a:ea typeface="+mn-ea"/>
          <a:cs typeface="+mn-cs"/>
        </a:defRPr>
      </a:lvl4pPr>
      <a:lvl5pPr marL="918588" indent="-224356" algn="l" defTabSz="1219140" rtl="0" eaLnBrk="1" latinLnBrk="0" hangingPunct="1">
        <a:spcBef>
          <a:spcPts val="800"/>
        </a:spcBef>
        <a:buClr>
          <a:schemeClr val="tx2"/>
        </a:buClr>
        <a:buFont typeface="Intel Clear" panose="020B0604020203020204" pitchFamily="34" charset="0"/>
        <a:buChar char="–"/>
        <a:defRPr sz="1867" kern="1200">
          <a:solidFill>
            <a:schemeClr val="tx2"/>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hyperlink" Target="https://www.wikiwand.com/en/Safety-critical" TargetMode="External"/><Relationship Id="rId13" Type="http://schemas.openxmlformats.org/officeDocument/2006/relationships/hyperlink" Target="https://www.wikiwand.com/en/Trader_(finance)" TargetMode="External"/><Relationship Id="rId18" Type="http://schemas.openxmlformats.org/officeDocument/2006/relationships/hyperlink" Target="https://www.wikiwand.com/en/Data_Distribution_Service#citenote2" TargetMode="External"/><Relationship Id="rId3" Type="http://schemas.openxmlformats.org/officeDocument/2006/relationships/hyperlink" Target="https://www.wikiwand.com/en/Object_Management_Group" TargetMode="External"/><Relationship Id="rId21" Type="http://schemas.openxmlformats.org/officeDocument/2006/relationships/hyperlink" Target="https://www.wikiwand.com/en/Data_Distribution_Service#citenote3" TargetMode="External"/><Relationship Id="rId7" Type="http://schemas.openxmlformats.org/officeDocument/2006/relationships/hyperlink" Target="https://www.wikiwand.com/en/Real-time_computing" TargetMode="External"/><Relationship Id="rId12" Type="http://schemas.openxmlformats.org/officeDocument/2006/relationships/hyperlink" Target="https://www.wikiwand.com/en/Publish%E2%80%93subscribe_pattern" TargetMode="External"/><Relationship Id="rId17" Type="http://schemas.openxmlformats.org/officeDocument/2006/relationships/hyperlink" Target="https://www.wikiwand.com/en/Data_Distribution_Service#citenote1" TargetMode="External"/><Relationship Id="rId2" Type="http://schemas.openxmlformats.org/officeDocument/2006/relationships/notesSlide" Target="../notesSlides/notesSlide10.xml"/><Relationship Id="rId16" Type="http://schemas.openxmlformats.org/officeDocument/2006/relationships/hyperlink" Target="https://www.wikiwand.com/en/Big_data" TargetMode="External"/><Relationship Id="rId20" Type="http://schemas.openxmlformats.org/officeDocument/2006/relationships/hyperlink" Target="https://www.wikiwand.com/en/Internet_of_things" TargetMode="External"/><Relationship Id="rId1" Type="http://schemas.openxmlformats.org/officeDocument/2006/relationships/slideLayout" Target="../slideLayouts/slideLayout6.xml"/><Relationship Id="rId6" Type="http://schemas.openxmlformats.org/officeDocument/2006/relationships/hyperlink" Target="https://www.wikiwand.com/en/Scalability" TargetMode="External"/><Relationship Id="rId11" Type="http://schemas.openxmlformats.org/officeDocument/2006/relationships/hyperlink" Target="https://www.wikiwand.com/en/Data_exchange" TargetMode="External"/><Relationship Id="rId5" Type="http://schemas.openxmlformats.org/officeDocument/2006/relationships/hyperlink" Target="https://www.wikiwand.com/en/Middleware" TargetMode="External"/><Relationship Id="rId15" Type="http://schemas.openxmlformats.org/officeDocument/2006/relationships/hyperlink" Target="https://www.wikiwand.com/en/Smart_grid" TargetMode="External"/><Relationship Id="rId10" Type="http://schemas.openxmlformats.org/officeDocument/2006/relationships/hyperlink" Target="https://www.wikiwand.com/en/Interoperable" TargetMode="External"/><Relationship Id="rId19" Type="http://schemas.openxmlformats.org/officeDocument/2006/relationships/hyperlink" Target="https://www.wikiwand.com/en/Software-defined_radio" TargetMode="External"/><Relationship Id="rId4" Type="http://schemas.openxmlformats.org/officeDocument/2006/relationships/hyperlink" Target="https://www.wikiwand.com/en/Machine-to-machine" TargetMode="External"/><Relationship Id="rId9" Type="http://schemas.openxmlformats.org/officeDocument/2006/relationships/hyperlink" Target="https://www.wikiwand.com/en/Many-task_computing" TargetMode="External"/><Relationship Id="rId14" Type="http://schemas.openxmlformats.org/officeDocument/2006/relationships/hyperlink" Target="https://www.wikiwand.com/en/Air-traffic_contro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s://opcfoundation.org/"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05" name="Group 104"/>
          <p:cNvGrpSpPr/>
          <p:nvPr/>
        </p:nvGrpSpPr>
        <p:grpSpPr>
          <a:xfrm>
            <a:off x="873549" y="2885256"/>
            <a:ext cx="9546532" cy="2482344"/>
            <a:chOff x="-1728742" y="3438466"/>
            <a:chExt cx="7001329" cy="2930546"/>
          </a:xfrm>
        </p:grpSpPr>
        <p:sp>
          <p:nvSpPr>
            <p:cNvPr id="106" name="Title 3"/>
            <p:cNvSpPr txBox="1">
              <a:spLocks/>
            </p:cNvSpPr>
            <p:nvPr/>
          </p:nvSpPr>
          <p:spPr bwMode="auto">
            <a:xfrm>
              <a:off x="-1728742" y="3438466"/>
              <a:ext cx="7001329" cy="799659"/>
            </a:xfrm>
            <a:prstGeom prst="rect">
              <a:avLst/>
            </a:prstGeom>
            <a:noFill/>
            <a:ln w="9525">
              <a:noFill/>
              <a:miter lim="800000"/>
              <a:headEnd/>
              <a:tailEnd/>
            </a:ln>
            <a:effectLst/>
          </p:spPr>
          <p:txBody>
            <a:bodyPr vert="horz" wrap="square" lIns="67921" tIns="33960" rIns="67921" bIns="33960" numCol="1" anchor="ctr" anchorCtr="0" compatLnSpc="1">
              <a:prstTxWarp prst="textNoShape">
                <a:avLst/>
              </a:prstTxWarp>
            </a:bodyPr>
            <a:lstStyle>
              <a:lvl1pPr algn="l" rtl="0" eaLnBrk="1" fontAlgn="base" hangingPunct="1">
                <a:lnSpc>
                  <a:spcPct val="75000"/>
                </a:lnSpc>
                <a:spcBef>
                  <a:spcPct val="0"/>
                </a:spcBef>
                <a:spcAft>
                  <a:spcPct val="0"/>
                </a:spcAft>
                <a:defRPr sz="8178">
                  <a:solidFill>
                    <a:schemeClr val="tx1">
                      <a:alpha val="80000"/>
                    </a:schemeClr>
                  </a:solidFill>
                  <a:effectLst/>
                  <a:latin typeface="+mj-lt"/>
                  <a:ea typeface="+mj-ea"/>
                  <a:cs typeface="+mj-cs"/>
                </a:defRPr>
              </a:lvl1pPr>
              <a:lvl2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2pPr>
              <a:lvl3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3pPr>
              <a:lvl4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4pPr>
              <a:lvl5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5pPr>
              <a:lvl6pPr marL="67738"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6pPr>
              <a:lvl7pPr marL="135474"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7pPr>
              <a:lvl8pPr marL="203211"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8pPr>
              <a:lvl9pPr marL="270949"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9pPr>
            </a:lstStyle>
            <a:p>
              <a:pPr defTabSz="774538">
                <a:lnSpc>
                  <a:spcPct val="65000"/>
                </a:lnSpc>
              </a:pPr>
              <a:r>
                <a:rPr lang="en-US" sz="8800" kern="0" dirty="0" smtClean="0">
                  <a:solidFill>
                    <a:prstClr val="white"/>
                  </a:solidFill>
                  <a:effectLst>
                    <a:outerShdw blurRad="431800" algn="ctr" rotWithShape="0">
                      <a:prstClr val="black"/>
                    </a:outerShdw>
                  </a:effectLst>
                </a:rPr>
                <a:t>Protocols</a:t>
              </a:r>
              <a:endParaRPr lang="en-US" sz="8800" kern="0" dirty="0">
                <a:solidFill>
                  <a:prstClr val="white"/>
                </a:solidFill>
                <a:effectLst>
                  <a:outerShdw blurRad="431800" algn="ctr" rotWithShape="0">
                    <a:prstClr val="black"/>
                  </a:outerShdw>
                </a:effectLst>
              </a:endParaRPr>
            </a:p>
            <a:p>
              <a:pPr defTabSz="774538">
                <a:lnSpc>
                  <a:spcPct val="65000"/>
                </a:lnSpc>
              </a:pPr>
              <a:r>
                <a:rPr lang="en-US" sz="11500" kern="0" dirty="0" smtClean="0">
                  <a:solidFill>
                    <a:srgbClr val="F3D54E"/>
                  </a:solidFill>
                  <a:effectLst>
                    <a:outerShdw blurRad="431800" algn="ctr" rotWithShape="0">
                      <a:prstClr val="black"/>
                    </a:outerShdw>
                  </a:effectLst>
                </a:rPr>
                <a:t>Industrial IoT</a:t>
              </a:r>
              <a:endParaRPr lang="en-US" sz="11500" kern="0" dirty="0">
                <a:solidFill>
                  <a:srgbClr val="F3D54E"/>
                </a:solidFill>
                <a:effectLst>
                  <a:outerShdw blurRad="431800" algn="ctr" rotWithShape="0">
                    <a:prstClr val="black"/>
                  </a:outerShdw>
                </a:effectLst>
              </a:endParaRPr>
            </a:p>
          </p:txBody>
        </p:sp>
        <p:sp>
          <p:nvSpPr>
            <p:cNvPr id="107" name="Content Placeholder 4"/>
            <p:cNvSpPr txBox="1">
              <a:spLocks/>
            </p:cNvSpPr>
            <p:nvPr/>
          </p:nvSpPr>
          <p:spPr bwMode="auto">
            <a:xfrm>
              <a:off x="-1728742" y="5285240"/>
              <a:ext cx="5670994" cy="1083772"/>
            </a:xfrm>
            <a:prstGeom prst="rect">
              <a:avLst/>
            </a:prstGeom>
            <a:noFill/>
            <a:ln w="9525">
              <a:noFill/>
              <a:miter lim="800000"/>
              <a:headEnd/>
              <a:tailEnd/>
            </a:ln>
            <a:effectLst/>
          </p:spPr>
          <p:txBody>
            <a:bodyPr vert="horz" wrap="square" lIns="67921" tIns="33960" rIns="67921" bIns="33960" numCol="1" anchor="t" anchorCtr="0" compatLnSpc="1">
              <a:prstTxWarp prst="textNoShape">
                <a:avLst/>
              </a:prstTxWarp>
            </a:bodyPr>
            <a:lstStyle>
              <a:lvl1pPr marL="203203" indent="-203203" algn="l" rtl="0" eaLnBrk="1" fontAlgn="base" hangingPunct="1">
                <a:lnSpc>
                  <a:spcPct val="95000"/>
                </a:lnSpc>
                <a:spcBef>
                  <a:spcPct val="30000"/>
                </a:spcBef>
                <a:spcAft>
                  <a:spcPct val="0"/>
                </a:spcAft>
                <a:buClr>
                  <a:schemeClr val="accent3"/>
                </a:buClr>
                <a:buSzPct val="118000"/>
                <a:buFont typeface="Wingdings" panose="05000000000000000000" pitchFamily="2" charset="2"/>
                <a:buChar char="§"/>
                <a:defRPr sz="1898">
                  <a:solidFill>
                    <a:schemeClr val="tx1"/>
                  </a:solidFill>
                  <a:effectLst/>
                  <a:latin typeface="+mn-lt"/>
                  <a:ea typeface="+mn-ea"/>
                  <a:cs typeface="+mn-cs"/>
                </a:defRPr>
              </a:lvl1pPr>
              <a:lvl2pPr marL="440272" indent="-220136" algn="l" rtl="0" eaLnBrk="1" fontAlgn="base" hangingPunct="1">
                <a:lnSpc>
                  <a:spcPct val="95000"/>
                </a:lnSpc>
                <a:spcBef>
                  <a:spcPct val="30000"/>
                </a:spcBef>
                <a:spcAft>
                  <a:spcPct val="0"/>
                </a:spcAft>
                <a:buClr>
                  <a:schemeClr val="accent3"/>
                </a:buClr>
                <a:buChar char="–"/>
                <a:defRPr sz="1687">
                  <a:solidFill>
                    <a:schemeClr val="tx1"/>
                  </a:solidFill>
                  <a:effectLst/>
                  <a:latin typeface="+mn-lt"/>
                  <a:cs typeface="+mn-cs"/>
                </a:defRPr>
              </a:lvl2pPr>
              <a:lvl3pPr marL="575741" indent="-168395" algn="l" rtl="0" eaLnBrk="1" fontAlgn="base" hangingPunct="1">
                <a:lnSpc>
                  <a:spcPct val="95000"/>
                </a:lnSpc>
                <a:spcBef>
                  <a:spcPct val="30000"/>
                </a:spcBef>
                <a:spcAft>
                  <a:spcPct val="0"/>
                </a:spcAft>
                <a:buClr>
                  <a:schemeClr val="accent3"/>
                </a:buClr>
                <a:buChar char="–"/>
                <a:defRPr sz="1546">
                  <a:solidFill>
                    <a:schemeClr val="tx1"/>
                  </a:solidFill>
                  <a:effectLst/>
                  <a:latin typeface="+mn-lt"/>
                  <a:cs typeface="+mn-cs"/>
                </a:defRPr>
              </a:lvl3pPr>
              <a:lvl4pPr marL="204858" indent="-35515"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4pPr>
              <a:lvl5pPr marL="25589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5pPr>
              <a:lvl6pPr marL="323633"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6pPr>
              <a:lvl7pPr marL="391371"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7pPr>
              <a:lvl8pPr marL="459107"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8pPr>
              <a:lvl9pPr marL="52684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9pPr>
            </a:lstStyle>
            <a:p>
              <a:pPr marL="0" indent="0" defTabSz="774538" fontAlgn="auto">
                <a:lnSpc>
                  <a:spcPct val="100000"/>
                </a:lnSpc>
                <a:spcBef>
                  <a:spcPts val="0"/>
                </a:spcBef>
                <a:spcAft>
                  <a:spcPts val="0"/>
                </a:spcAft>
                <a:buClr>
                  <a:srgbClr val="F3D54E"/>
                </a:buClr>
                <a:buSzTx/>
                <a:buFont typeface="Wingdings" panose="05000000000000000000" pitchFamily="2" charset="2"/>
                <a:buNone/>
              </a:pPr>
              <a:r>
                <a:rPr lang="en-US" sz="1800" kern="0" dirty="0" smtClean="0">
                  <a:solidFill>
                    <a:prstClr val="white"/>
                  </a:solidFill>
                </a:rPr>
                <a:t>Software and Services Group</a:t>
              </a:r>
              <a:endParaRPr lang="en-US" sz="1800" kern="0" dirty="0">
                <a:solidFill>
                  <a:prstClr val="white"/>
                </a:solidFill>
              </a:endParaRPr>
            </a:p>
            <a:p>
              <a:pPr marL="0" indent="0" defTabSz="774538" fontAlgn="auto">
                <a:lnSpc>
                  <a:spcPct val="100000"/>
                </a:lnSpc>
                <a:spcBef>
                  <a:spcPts val="0"/>
                </a:spcBef>
                <a:spcAft>
                  <a:spcPts val="0"/>
                </a:spcAft>
                <a:buClr>
                  <a:srgbClr val="F3D54E"/>
                </a:buClr>
                <a:buSzTx/>
                <a:buFont typeface="Wingdings" panose="05000000000000000000" pitchFamily="2" charset="2"/>
                <a:buNone/>
              </a:pPr>
              <a:r>
                <a:rPr lang="en-US" sz="1800" kern="0" dirty="0" smtClean="0">
                  <a:solidFill>
                    <a:prstClr val="white"/>
                  </a:solidFill>
                </a:rPr>
                <a:t>IoT Developer Relations, Intel</a:t>
              </a:r>
              <a:endParaRPr lang="en-US" sz="1800" kern="0" dirty="0">
                <a:solidFill>
                  <a:prstClr val="white"/>
                </a:solidFill>
              </a:endParaRPr>
            </a:p>
          </p:txBody>
        </p:sp>
      </p:grpSp>
    </p:spTree>
    <p:extLst>
      <p:ext uri="{BB962C8B-B14F-4D97-AF65-F5344CB8AC3E}">
        <p14:creationId xmlns:p14="http://schemas.microsoft.com/office/powerpoint/2010/main" val="380616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IIoT</a:t>
            </a:r>
            <a:r>
              <a:rPr lang="en-US" dirty="0" smtClean="0"/>
              <a:t> </a:t>
            </a:r>
            <a:r>
              <a:rPr lang="en-US" dirty="0"/>
              <a:t>CONNECTIVITY STACK MODEL</a:t>
            </a:r>
          </a:p>
        </p:txBody>
      </p:sp>
      <p:sp>
        <p:nvSpPr>
          <p:cNvPr id="3" name="Text Placeholder 2"/>
          <p:cNvSpPr>
            <a:spLocks noGrp="1"/>
          </p:cNvSpPr>
          <p:nvPr>
            <p:ph type="body" sz="quarter" idx="13"/>
          </p:nvPr>
        </p:nvSpPr>
        <p:spPr/>
        <p:txBody>
          <a:bodyPr/>
          <a:lstStyle/>
          <a:p>
            <a:endParaRPr lang="en-US"/>
          </a:p>
        </p:txBody>
      </p:sp>
      <p:sp>
        <p:nvSpPr>
          <p:cNvPr id="7" name="Rectangle 6"/>
          <p:cNvSpPr/>
          <p:nvPr/>
        </p:nvSpPr>
        <p:spPr>
          <a:xfrm>
            <a:off x="470467" y="1645920"/>
            <a:ext cx="1920240"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400" dirty="0">
                <a:solidFill>
                  <a:prstClr val="white"/>
                </a:solidFill>
                <a:latin typeface="Intel Clear Pro"/>
              </a:rPr>
              <a:t>Industry</a:t>
            </a:r>
          </a:p>
        </p:txBody>
      </p:sp>
      <p:sp>
        <p:nvSpPr>
          <p:cNvPr id="8" name="Rectangle 7"/>
          <p:cNvSpPr/>
          <p:nvPr/>
        </p:nvSpPr>
        <p:spPr>
          <a:xfrm>
            <a:off x="2743200" y="4599210"/>
            <a:ext cx="9144000" cy="457200"/>
          </a:xfrm>
          <a:prstGeom prst="rect">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prstClr val="white"/>
                </a:solidFill>
              </a:rPr>
              <a:t>IP </a:t>
            </a:r>
            <a:r>
              <a:rPr lang="en-US" dirty="0">
                <a:solidFill>
                  <a:prstClr val="white"/>
                </a:solidFill>
              </a:rPr>
              <a:t>Protocol</a:t>
            </a:r>
          </a:p>
        </p:txBody>
      </p:sp>
      <p:sp>
        <p:nvSpPr>
          <p:cNvPr id="13" name="Rectangle 12"/>
          <p:cNvSpPr/>
          <p:nvPr/>
        </p:nvSpPr>
        <p:spPr>
          <a:xfrm>
            <a:off x="10241280" y="5212080"/>
            <a:ext cx="1645920" cy="914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Wireless Wide Area</a:t>
            </a:r>
            <a:endParaRPr lang="en-US" dirty="0">
              <a:solidFill>
                <a:prstClr val="white"/>
              </a:solidFill>
            </a:endParaRPr>
          </a:p>
        </p:txBody>
      </p:sp>
      <p:sp>
        <p:nvSpPr>
          <p:cNvPr id="14" name="Rectangle 13"/>
          <p:cNvSpPr/>
          <p:nvPr/>
        </p:nvSpPr>
        <p:spPr>
          <a:xfrm>
            <a:off x="8390041" y="5212080"/>
            <a:ext cx="1645920" cy="914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Wireless 2G/3G/LTE</a:t>
            </a:r>
            <a:endParaRPr lang="en-US" dirty="0">
              <a:solidFill>
                <a:prstClr val="white"/>
              </a:solidFill>
            </a:endParaRPr>
          </a:p>
        </p:txBody>
      </p:sp>
      <p:sp>
        <p:nvSpPr>
          <p:cNvPr id="15" name="Rectangle 14"/>
          <p:cNvSpPr/>
          <p:nvPr/>
        </p:nvSpPr>
        <p:spPr>
          <a:xfrm>
            <a:off x="6502396" y="5212080"/>
            <a:ext cx="164592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Wireless LAN</a:t>
            </a:r>
          </a:p>
        </p:txBody>
      </p:sp>
      <p:sp>
        <p:nvSpPr>
          <p:cNvPr id="16" name="Rectangle 15"/>
          <p:cNvSpPr/>
          <p:nvPr/>
        </p:nvSpPr>
        <p:spPr>
          <a:xfrm>
            <a:off x="4643254" y="5212080"/>
            <a:ext cx="1645920" cy="914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Wireless PAN</a:t>
            </a:r>
          </a:p>
        </p:txBody>
      </p:sp>
      <p:sp>
        <p:nvSpPr>
          <p:cNvPr id="17" name="Rectangle 16"/>
          <p:cNvSpPr/>
          <p:nvPr/>
        </p:nvSpPr>
        <p:spPr>
          <a:xfrm>
            <a:off x="2743200" y="5212080"/>
            <a:ext cx="1645920" cy="914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TSN / Ethernet</a:t>
            </a:r>
            <a:endParaRPr lang="en-US" dirty="0">
              <a:solidFill>
                <a:prstClr val="white"/>
              </a:solidFill>
            </a:endParaRPr>
          </a:p>
        </p:txBody>
      </p:sp>
      <p:sp>
        <p:nvSpPr>
          <p:cNvPr id="20" name="Rectangle 19"/>
          <p:cNvSpPr/>
          <p:nvPr/>
        </p:nvSpPr>
        <p:spPr>
          <a:xfrm>
            <a:off x="470467" y="5352417"/>
            <a:ext cx="1920240" cy="73152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prstClr val="white"/>
                </a:solidFill>
                <a:latin typeface="Intel Clear Pro"/>
              </a:rPr>
              <a:t>Physical</a:t>
            </a:r>
            <a:endParaRPr lang="en-US" sz="4400" dirty="0">
              <a:solidFill>
                <a:prstClr val="white"/>
              </a:solidFill>
              <a:latin typeface="Intel Clear Pro"/>
            </a:endParaRPr>
          </a:p>
        </p:txBody>
      </p:sp>
      <p:sp>
        <p:nvSpPr>
          <p:cNvPr id="21" name="Rectangle 20"/>
          <p:cNvSpPr/>
          <p:nvPr/>
        </p:nvSpPr>
        <p:spPr>
          <a:xfrm>
            <a:off x="6640358" y="4023360"/>
            <a:ext cx="5246842" cy="495342"/>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prstClr val="white"/>
                </a:solidFill>
              </a:rPr>
              <a:t>TCP</a:t>
            </a:r>
          </a:p>
        </p:txBody>
      </p:sp>
      <p:sp>
        <p:nvSpPr>
          <p:cNvPr id="22" name="Rectangle 21"/>
          <p:cNvSpPr/>
          <p:nvPr/>
        </p:nvSpPr>
        <p:spPr>
          <a:xfrm>
            <a:off x="3849717" y="4023360"/>
            <a:ext cx="2718597" cy="510498"/>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prstClr val="white"/>
                </a:solidFill>
              </a:rPr>
              <a:t>UDP</a:t>
            </a:r>
          </a:p>
        </p:txBody>
      </p:sp>
      <p:sp>
        <p:nvSpPr>
          <p:cNvPr id="23" name="Rectangle 22"/>
          <p:cNvSpPr/>
          <p:nvPr/>
        </p:nvSpPr>
        <p:spPr>
          <a:xfrm>
            <a:off x="2743200" y="4023360"/>
            <a:ext cx="1034473" cy="495342"/>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prstClr val="white"/>
                </a:solidFill>
              </a:rPr>
              <a:t>TCP</a:t>
            </a:r>
          </a:p>
        </p:txBody>
      </p:sp>
      <p:sp>
        <p:nvSpPr>
          <p:cNvPr id="24" name="Rectangle 23"/>
          <p:cNvSpPr/>
          <p:nvPr/>
        </p:nvSpPr>
        <p:spPr>
          <a:xfrm>
            <a:off x="2743200" y="3474720"/>
            <a:ext cx="2122977" cy="483288"/>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white"/>
                </a:solidFill>
              </a:rPr>
              <a:t>RTSP</a:t>
            </a:r>
          </a:p>
        </p:txBody>
      </p:sp>
      <p:sp>
        <p:nvSpPr>
          <p:cNvPr id="25" name="Rectangle 24"/>
          <p:cNvSpPr/>
          <p:nvPr/>
        </p:nvSpPr>
        <p:spPr>
          <a:xfrm>
            <a:off x="4972568" y="3461115"/>
            <a:ext cx="1529828"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solidFill>
                  <a:prstClr val="white"/>
                </a:solidFill>
              </a:rPr>
              <a:t>CoAP</a:t>
            </a:r>
            <a:endParaRPr lang="en-US" dirty="0">
              <a:solidFill>
                <a:prstClr val="white"/>
              </a:solidFill>
            </a:endParaRPr>
          </a:p>
        </p:txBody>
      </p:sp>
      <p:sp>
        <p:nvSpPr>
          <p:cNvPr id="26" name="Rectangle 25"/>
          <p:cNvSpPr/>
          <p:nvPr/>
        </p:nvSpPr>
        <p:spPr>
          <a:xfrm>
            <a:off x="6640358" y="3474720"/>
            <a:ext cx="1032350"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white"/>
                </a:solidFill>
              </a:rPr>
              <a:t>MQTT</a:t>
            </a:r>
            <a:endParaRPr lang="en-US" dirty="0">
              <a:solidFill>
                <a:prstClr val="white"/>
              </a:solidFill>
            </a:endParaRPr>
          </a:p>
        </p:txBody>
      </p:sp>
      <p:sp>
        <p:nvSpPr>
          <p:cNvPr id="27" name="Rectangle 26"/>
          <p:cNvSpPr/>
          <p:nvPr/>
        </p:nvSpPr>
        <p:spPr>
          <a:xfrm>
            <a:off x="7791407" y="3474720"/>
            <a:ext cx="2647994" cy="468132"/>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white"/>
                </a:solidFill>
              </a:rPr>
              <a:t>HTTP</a:t>
            </a:r>
            <a:endParaRPr lang="en-US" dirty="0">
              <a:solidFill>
                <a:prstClr val="white"/>
              </a:solidFill>
            </a:endParaRPr>
          </a:p>
        </p:txBody>
      </p:sp>
      <p:sp>
        <p:nvSpPr>
          <p:cNvPr id="28" name="Rectangle 27"/>
          <p:cNvSpPr/>
          <p:nvPr/>
        </p:nvSpPr>
        <p:spPr>
          <a:xfrm>
            <a:off x="10573187" y="3474720"/>
            <a:ext cx="1320797"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white"/>
                </a:solidFill>
              </a:rPr>
              <a:t>OPC-UAB</a:t>
            </a:r>
            <a:endParaRPr lang="en-US" dirty="0">
              <a:solidFill>
                <a:prstClr val="white"/>
              </a:solidFill>
            </a:endParaRPr>
          </a:p>
        </p:txBody>
      </p:sp>
      <p:sp>
        <p:nvSpPr>
          <p:cNvPr id="29" name="Rectangle 28"/>
          <p:cNvSpPr/>
          <p:nvPr/>
        </p:nvSpPr>
        <p:spPr>
          <a:xfrm>
            <a:off x="2743200" y="2468880"/>
            <a:ext cx="1985818" cy="91440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prstClr val="white"/>
                </a:solidFill>
              </a:rPr>
              <a:t>DDS</a:t>
            </a:r>
          </a:p>
        </p:txBody>
      </p:sp>
      <p:sp>
        <p:nvSpPr>
          <p:cNvPr id="31" name="Rectangle 30"/>
          <p:cNvSpPr/>
          <p:nvPr/>
        </p:nvSpPr>
        <p:spPr>
          <a:xfrm>
            <a:off x="4856616" y="2468880"/>
            <a:ext cx="4013063" cy="91440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prstClr val="white"/>
                </a:solidFill>
              </a:rPr>
              <a:t>Web Services</a:t>
            </a:r>
            <a:endParaRPr lang="en-US" dirty="0">
              <a:solidFill>
                <a:prstClr val="white"/>
              </a:solidFill>
            </a:endParaRPr>
          </a:p>
        </p:txBody>
      </p:sp>
      <p:sp>
        <p:nvSpPr>
          <p:cNvPr id="32" name="Rectangle 31"/>
          <p:cNvSpPr/>
          <p:nvPr/>
        </p:nvSpPr>
        <p:spPr>
          <a:xfrm>
            <a:off x="8944067" y="2468880"/>
            <a:ext cx="2943133" cy="91440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prstClr val="white"/>
                </a:solidFill>
              </a:rPr>
              <a:t>OPC-UA</a:t>
            </a:r>
            <a:endParaRPr lang="en-US" dirty="0">
              <a:solidFill>
                <a:prstClr val="white"/>
              </a:solidFill>
            </a:endParaRPr>
          </a:p>
        </p:txBody>
      </p:sp>
      <p:sp>
        <p:nvSpPr>
          <p:cNvPr id="33" name="Rectangle 32"/>
          <p:cNvSpPr/>
          <p:nvPr/>
        </p:nvSpPr>
        <p:spPr>
          <a:xfrm>
            <a:off x="2760882" y="1645920"/>
            <a:ext cx="1968135"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prstClr val="white"/>
                </a:solidFill>
              </a:rPr>
              <a:t>Energy </a:t>
            </a:r>
            <a:r>
              <a:rPr lang="en-US" dirty="0" smtClean="0">
                <a:solidFill>
                  <a:prstClr val="white"/>
                </a:solidFill>
              </a:rPr>
              <a:t>Sector</a:t>
            </a:r>
            <a:endParaRPr lang="en-US" dirty="0">
              <a:solidFill>
                <a:prstClr val="white"/>
              </a:solidFill>
            </a:endParaRPr>
          </a:p>
        </p:txBody>
      </p:sp>
      <p:sp>
        <p:nvSpPr>
          <p:cNvPr id="34" name="Rectangle 33"/>
          <p:cNvSpPr/>
          <p:nvPr/>
        </p:nvSpPr>
        <p:spPr>
          <a:xfrm>
            <a:off x="4866177" y="1645920"/>
            <a:ext cx="2100315"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prstClr val="white"/>
                </a:solidFill>
              </a:rPr>
              <a:t>Health Care</a:t>
            </a:r>
            <a:endParaRPr lang="en-US" dirty="0">
              <a:solidFill>
                <a:prstClr val="white"/>
              </a:solidFill>
            </a:endParaRPr>
          </a:p>
        </p:txBody>
      </p:sp>
      <p:sp>
        <p:nvSpPr>
          <p:cNvPr id="35" name="Rectangle 34"/>
          <p:cNvSpPr/>
          <p:nvPr/>
        </p:nvSpPr>
        <p:spPr>
          <a:xfrm>
            <a:off x="9069612" y="1645920"/>
            <a:ext cx="1828800"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prstClr val="white"/>
                </a:solidFill>
              </a:rPr>
              <a:t>Manufacturing</a:t>
            </a:r>
            <a:endParaRPr lang="en-US" dirty="0">
              <a:solidFill>
                <a:prstClr val="white"/>
              </a:solidFill>
            </a:endParaRPr>
          </a:p>
        </p:txBody>
      </p:sp>
      <p:sp>
        <p:nvSpPr>
          <p:cNvPr id="36" name="Rectangle 35"/>
          <p:cNvSpPr/>
          <p:nvPr/>
        </p:nvSpPr>
        <p:spPr>
          <a:xfrm>
            <a:off x="7103652" y="1645920"/>
            <a:ext cx="1828800"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prstClr val="white"/>
                </a:solidFill>
              </a:rPr>
              <a:t>Transportation</a:t>
            </a:r>
            <a:endParaRPr lang="en-US" dirty="0">
              <a:solidFill>
                <a:prstClr val="white"/>
              </a:solidFill>
            </a:endParaRPr>
          </a:p>
        </p:txBody>
      </p:sp>
      <p:sp>
        <p:nvSpPr>
          <p:cNvPr id="37" name="Rectangle 36"/>
          <p:cNvSpPr/>
          <p:nvPr/>
        </p:nvSpPr>
        <p:spPr>
          <a:xfrm>
            <a:off x="470467" y="4470159"/>
            <a:ext cx="1920240" cy="73152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prstClr val="white"/>
                </a:solidFill>
                <a:latin typeface="Intel Clear Pro"/>
              </a:rPr>
              <a:t>Link</a:t>
            </a:r>
            <a:endParaRPr lang="en-US" sz="4400" dirty="0">
              <a:solidFill>
                <a:prstClr val="white"/>
              </a:solidFill>
              <a:latin typeface="Intel Clear Pro"/>
            </a:endParaRPr>
          </a:p>
        </p:txBody>
      </p:sp>
      <p:sp>
        <p:nvSpPr>
          <p:cNvPr id="38" name="Rectangle 37"/>
          <p:cNvSpPr/>
          <p:nvPr/>
        </p:nvSpPr>
        <p:spPr>
          <a:xfrm>
            <a:off x="470467" y="3581617"/>
            <a:ext cx="1920240" cy="780647"/>
          </a:xfrm>
          <a:prstGeom prst="rect">
            <a:avLst/>
          </a:prstGeom>
          <a:solidFill>
            <a:schemeClr val="accent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400" dirty="0">
                <a:solidFill>
                  <a:prstClr val="white"/>
                </a:solidFill>
                <a:latin typeface="Intel Clear Pro"/>
              </a:rPr>
              <a:t>Network</a:t>
            </a:r>
          </a:p>
        </p:txBody>
      </p:sp>
      <p:sp>
        <p:nvSpPr>
          <p:cNvPr id="39" name="Rectangle 38"/>
          <p:cNvSpPr/>
          <p:nvPr/>
        </p:nvSpPr>
        <p:spPr>
          <a:xfrm>
            <a:off x="470467" y="2486969"/>
            <a:ext cx="1920240" cy="974145"/>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400" dirty="0">
                <a:solidFill>
                  <a:prstClr val="white"/>
                </a:solidFill>
                <a:latin typeface="Intel Clear Pro"/>
              </a:rPr>
              <a:t>Transport</a:t>
            </a:r>
          </a:p>
        </p:txBody>
      </p:sp>
      <p:sp>
        <p:nvSpPr>
          <p:cNvPr id="40" name="Rectangle 39"/>
          <p:cNvSpPr/>
          <p:nvPr/>
        </p:nvSpPr>
        <p:spPr>
          <a:xfrm>
            <a:off x="11020272" y="1652333"/>
            <a:ext cx="866928"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prstClr val="white"/>
                </a:solidFill>
              </a:rPr>
              <a:t>……</a:t>
            </a:r>
            <a:endParaRPr lang="en-US" dirty="0">
              <a:solidFill>
                <a:prstClr val="white"/>
              </a:solidFill>
            </a:endParaRPr>
          </a:p>
        </p:txBody>
      </p:sp>
    </p:spTree>
    <p:extLst>
      <p:ext uri="{BB962C8B-B14F-4D97-AF65-F5344CB8AC3E}">
        <p14:creationId xmlns:p14="http://schemas.microsoft.com/office/powerpoint/2010/main" val="216908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alpha val="90000"/>
                  </a:schemeClr>
                </a:solidFill>
              </a:rPr>
              <a:t>Data</a:t>
            </a:r>
            <a:r>
              <a:rPr lang="en-US" dirty="0"/>
              <a:t> Distribution </a:t>
            </a:r>
            <a:r>
              <a:rPr lang="en-US" dirty="0" smtClean="0"/>
              <a:t>Service (DDS)</a:t>
            </a:r>
            <a:endParaRPr lang="en-US" dirty="0"/>
          </a:p>
        </p:txBody>
      </p:sp>
      <p:sp>
        <p:nvSpPr>
          <p:cNvPr id="3" name="Text Placeholder 2"/>
          <p:cNvSpPr>
            <a:spLocks noGrp="1"/>
          </p:cNvSpPr>
          <p:nvPr>
            <p:ph type="body" sz="quarter" idx="13"/>
          </p:nvPr>
        </p:nvSpPr>
        <p:spPr/>
        <p:txBody>
          <a:bodyPr/>
          <a:lstStyle/>
          <a:p>
            <a:endParaRPr lang="en-US" dirty="0"/>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11</a:t>
            </a:fld>
            <a:endParaRPr lang="en-US" dirty="0">
              <a:solidFill>
                <a:prstClr val="white"/>
              </a:solidFill>
            </a:endParaRPr>
          </a:p>
        </p:txBody>
      </p:sp>
      <p:sp>
        <p:nvSpPr>
          <p:cNvPr id="5" name="Content Placeholder 4"/>
          <p:cNvSpPr>
            <a:spLocks noGrp="1"/>
          </p:cNvSpPr>
          <p:nvPr>
            <p:ph sz="quarter" idx="15"/>
          </p:nvPr>
        </p:nvSpPr>
        <p:spPr>
          <a:xfrm>
            <a:off x="471951" y="1233488"/>
            <a:ext cx="5060748" cy="4649787"/>
          </a:xfrm>
        </p:spPr>
        <p:txBody>
          <a:bodyPr/>
          <a:lstStyle/>
          <a:p>
            <a:r>
              <a:rPr lang="en-US" sz="1800" dirty="0"/>
              <a:t>The </a:t>
            </a:r>
            <a:r>
              <a:rPr lang="en-US" sz="1800" b="1" dirty="0"/>
              <a:t>Data Distribution Service</a:t>
            </a:r>
            <a:r>
              <a:rPr lang="en-US" sz="1800" dirty="0"/>
              <a:t> for real-time systems (</a:t>
            </a:r>
            <a:r>
              <a:rPr lang="en-US" sz="1800" b="1" dirty="0"/>
              <a:t>DDS</a:t>
            </a:r>
            <a:r>
              <a:rPr lang="en-US" sz="1800" dirty="0"/>
              <a:t>) is an </a:t>
            </a:r>
            <a:r>
              <a:rPr lang="en-US" sz="1800" dirty="0">
                <a:hlinkClick r:id="rId3"/>
              </a:rPr>
              <a:t>Object Management Group</a:t>
            </a:r>
            <a:r>
              <a:rPr lang="en-US" sz="1800" dirty="0"/>
              <a:t> (OMG) </a:t>
            </a:r>
            <a:r>
              <a:rPr lang="en-US" sz="1800" dirty="0">
                <a:hlinkClick r:id="rId4" tooltip="Machine-to-machine"/>
              </a:rPr>
              <a:t>machine-to-machine</a:t>
            </a:r>
            <a:r>
              <a:rPr lang="en-US" sz="1800" dirty="0"/>
              <a:t>(sometimes called </a:t>
            </a:r>
            <a:r>
              <a:rPr lang="en-US" sz="1800" dirty="0">
                <a:hlinkClick r:id="rId5"/>
              </a:rPr>
              <a:t>middleware</a:t>
            </a:r>
            <a:r>
              <a:rPr lang="en-US" sz="1800" dirty="0"/>
              <a:t>) standard that aims to enable </a:t>
            </a:r>
            <a:r>
              <a:rPr lang="en-US" sz="1800" dirty="0">
                <a:hlinkClick r:id="rId6"/>
              </a:rPr>
              <a:t>scalable</a:t>
            </a:r>
            <a:r>
              <a:rPr lang="en-US" sz="1800" dirty="0"/>
              <a:t>, </a:t>
            </a:r>
            <a:r>
              <a:rPr lang="en-US" sz="1800" dirty="0">
                <a:hlinkClick r:id="rId7" tooltip="Real-time computing"/>
              </a:rPr>
              <a:t>real-time</a:t>
            </a:r>
            <a:r>
              <a:rPr lang="en-US" sz="1800" dirty="0"/>
              <a:t>, </a:t>
            </a:r>
            <a:r>
              <a:rPr lang="en-US" sz="1800" dirty="0">
                <a:hlinkClick r:id="rId8"/>
              </a:rPr>
              <a:t>dependable</a:t>
            </a:r>
            <a:r>
              <a:rPr lang="en-US" sz="1800" dirty="0"/>
              <a:t>, </a:t>
            </a:r>
            <a:r>
              <a:rPr lang="en-US" sz="1800" dirty="0">
                <a:hlinkClick r:id="rId9"/>
              </a:rPr>
              <a:t>high-performance</a:t>
            </a:r>
            <a:r>
              <a:rPr lang="en-US" sz="1800" dirty="0"/>
              <a:t> and </a:t>
            </a:r>
            <a:r>
              <a:rPr lang="en-US" sz="1800" dirty="0">
                <a:hlinkClick r:id="rId10"/>
              </a:rPr>
              <a:t>interoperable</a:t>
            </a:r>
            <a:r>
              <a:rPr lang="en-US" sz="1800" dirty="0"/>
              <a:t> </a:t>
            </a:r>
            <a:r>
              <a:rPr lang="en-US" sz="1800" dirty="0">
                <a:hlinkClick r:id="rId11"/>
              </a:rPr>
              <a:t>data exchanges</a:t>
            </a:r>
            <a:r>
              <a:rPr lang="en-US" sz="1800" dirty="0"/>
              <a:t> using a </a:t>
            </a:r>
            <a:r>
              <a:rPr lang="en-US" sz="1800" dirty="0">
                <a:hlinkClick r:id="rId12"/>
              </a:rPr>
              <a:t>publish–subscribe pattern</a:t>
            </a:r>
            <a:r>
              <a:rPr lang="en-US" sz="1800" dirty="0"/>
              <a:t>. DDS addresses the needs of applications like </a:t>
            </a:r>
            <a:r>
              <a:rPr lang="en-US" sz="1800" dirty="0">
                <a:hlinkClick r:id="rId13"/>
              </a:rPr>
              <a:t>financial trading</a:t>
            </a:r>
            <a:r>
              <a:rPr lang="en-US" sz="1800" dirty="0"/>
              <a:t>, </a:t>
            </a:r>
            <a:r>
              <a:rPr lang="en-US" sz="1800" dirty="0">
                <a:hlinkClick r:id="rId14"/>
              </a:rPr>
              <a:t>air-traffic control</a:t>
            </a:r>
            <a:r>
              <a:rPr lang="en-US" sz="1800" dirty="0"/>
              <a:t>, </a:t>
            </a:r>
            <a:r>
              <a:rPr lang="en-US" sz="1800" dirty="0">
                <a:hlinkClick r:id="rId15"/>
              </a:rPr>
              <a:t>smart grid</a:t>
            </a:r>
            <a:r>
              <a:rPr lang="en-US" sz="1800" dirty="0"/>
              <a:t> management, and other </a:t>
            </a:r>
            <a:r>
              <a:rPr lang="en-US" sz="1800" dirty="0">
                <a:hlinkClick r:id="rId16"/>
              </a:rPr>
              <a:t>big data</a:t>
            </a:r>
            <a:r>
              <a:rPr lang="en-US" sz="1800" dirty="0"/>
              <a:t> applications. The standard is used in applications such as smartphone operating systems,</a:t>
            </a:r>
            <a:r>
              <a:rPr lang="en-US" sz="1800" baseline="30000" dirty="0">
                <a:hlinkClick r:id="rId17"/>
              </a:rPr>
              <a:t>[1]</a:t>
            </a:r>
            <a:r>
              <a:rPr lang="en-US" sz="1800" dirty="0"/>
              <a:t> transportation systems and vehicles,</a:t>
            </a:r>
            <a:r>
              <a:rPr lang="en-US" sz="1800" baseline="30000" dirty="0">
                <a:hlinkClick r:id="rId18"/>
              </a:rPr>
              <a:t>[2]</a:t>
            </a:r>
            <a:r>
              <a:rPr lang="en-US" sz="1800" dirty="0"/>
              <a:t> </a:t>
            </a:r>
            <a:r>
              <a:rPr lang="en-US" sz="1800" dirty="0">
                <a:hlinkClick r:id="rId19"/>
              </a:rPr>
              <a:t>software-defined radio</a:t>
            </a:r>
            <a:r>
              <a:rPr lang="en-US" sz="1800" dirty="0"/>
              <a:t>, and by healthcare providers. DDS was promoted for use in the </a:t>
            </a:r>
            <a:r>
              <a:rPr lang="en-US" sz="1800" dirty="0">
                <a:hlinkClick r:id="rId20"/>
              </a:rPr>
              <a:t>Internet of things</a:t>
            </a:r>
            <a:r>
              <a:rPr lang="en-US" sz="1800" dirty="0"/>
              <a:t>.</a:t>
            </a:r>
            <a:r>
              <a:rPr lang="en-US" sz="1800" baseline="30000" dirty="0">
                <a:hlinkClick r:id="rId21"/>
              </a:rPr>
              <a:t>[3]</a:t>
            </a:r>
            <a:endParaRPr lang="en-US" sz="1800" dirty="0"/>
          </a:p>
          <a:p>
            <a:endParaRPr lang="en-US" sz="1800" dirty="0"/>
          </a:p>
        </p:txBody>
      </p:sp>
      <p:sp>
        <p:nvSpPr>
          <p:cNvPr id="7" name="Cloud Callout 6"/>
          <p:cNvSpPr/>
          <p:nvPr/>
        </p:nvSpPr>
        <p:spPr>
          <a:xfrm>
            <a:off x="6246472" y="1619604"/>
            <a:ext cx="4671070" cy="3657600"/>
          </a:xfrm>
          <a:prstGeom prst="cloudCallou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mtClean="0"/>
          </a:p>
        </p:txBody>
      </p:sp>
      <p:sp>
        <p:nvSpPr>
          <p:cNvPr id="8" name="Rounded Rectangle 7"/>
          <p:cNvSpPr/>
          <p:nvPr/>
        </p:nvSpPr>
        <p:spPr>
          <a:xfrm>
            <a:off x="8913472" y="3338267"/>
            <a:ext cx="1250066" cy="7589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solidFill>
                  <a:schemeClr val="accent1">
                    <a:lumMod val="75000"/>
                  </a:schemeClr>
                </a:solidFill>
                <a:latin typeface="Intel Clear Light" panose="020B0404020203020204" pitchFamily="34" charset="0"/>
                <a:ea typeface="Intel Clear Light" panose="020B0404020203020204" pitchFamily="34" charset="0"/>
                <a:cs typeface="Intel Clear Light" panose="020B0404020203020204" pitchFamily="34" charset="0"/>
              </a:rPr>
              <a:t>Topic D</a:t>
            </a:r>
          </a:p>
        </p:txBody>
      </p:sp>
      <p:sp>
        <p:nvSpPr>
          <p:cNvPr id="9" name="Rounded Rectangle 8"/>
          <p:cNvSpPr/>
          <p:nvPr/>
        </p:nvSpPr>
        <p:spPr>
          <a:xfrm>
            <a:off x="8913472" y="1943696"/>
            <a:ext cx="1250066" cy="7589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solidFill>
                  <a:schemeClr val="accent1">
                    <a:lumMod val="75000"/>
                  </a:schemeClr>
                </a:solidFill>
                <a:latin typeface="Intel Clear Light" panose="020B0404020203020204" pitchFamily="34" charset="0"/>
                <a:ea typeface="Intel Clear Light" panose="020B0404020203020204" pitchFamily="34" charset="0"/>
                <a:cs typeface="Intel Clear Light" panose="020B0404020203020204" pitchFamily="34" charset="0"/>
              </a:rPr>
              <a:t>Topic B</a:t>
            </a:r>
          </a:p>
        </p:txBody>
      </p:sp>
      <p:sp>
        <p:nvSpPr>
          <p:cNvPr id="10" name="Rounded Rectangle 9"/>
          <p:cNvSpPr/>
          <p:nvPr/>
        </p:nvSpPr>
        <p:spPr>
          <a:xfrm>
            <a:off x="7271795" y="3706695"/>
            <a:ext cx="1250066" cy="7589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solidFill>
                  <a:schemeClr val="accent1">
                    <a:lumMod val="75000"/>
                  </a:schemeClr>
                </a:solidFill>
                <a:latin typeface="Intel Clear Light" panose="020B0404020203020204" pitchFamily="34" charset="0"/>
                <a:ea typeface="Intel Clear Light" panose="020B0404020203020204" pitchFamily="34" charset="0"/>
                <a:cs typeface="Intel Clear Light" panose="020B0404020203020204" pitchFamily="34" charset="0"/>
              </a:rPr>
              <a:t>Topic C</a:t>
            </a:r>
          </a:p>
        </p:txBody>
      </p:sp>
      <p:sp>
        <p:nvSpPr>
          <p:cNvPr id="11" name="Rounded Rectangle 10"/>
          <p:cNvSpPr/>
          <p:nvPr/>
        </p:nvSpPr>
        <p:spPr>
          <a:xfrm>
            <a:off x="6978570" y="2473418"/>
            <a:ext cx="1250066" cy="7589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solidFill>
                  <a:schemeClr val="accent1">
                    <a:lumMod val="75000"/>
                  </a:schemeClr>
                </a:solidFill>
                <a:latin typeface="Intel Clear Light" panose="020B0404020203020204" pitchFamily="34" charset="0"/>
                <a:ea typeface="Intel Clear Light" panose="020B0404020203020204" pitchFamily="34" charset="0"/>
                <a:cs typeface="Intel Clear Light" panose="020B0404020203020204" pitchFamily="34" charset="0"/>
              </a:rPr>
              <a:t>Topic A</a:t>
            </a:r>
          </a:p>
        </p:txBody>
      </p:sp>
      <p:sp>
        <p:nvSpPr>
          <p:cNvPr id="12" name="Oval 11"/>
          <p:cNvSpPr/>
          <p:nvPr/>
        </p:nvSpPr>
        <p:spPr>
          <a:xfrm>
            <a:off x="10163538" y="514420"/>
            <a:ext cx="1458410" cy="1029295"/>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Data Reader</a:t>
            </a:r>
          </a:p>
        </p:txBody>
      </p:sp>
      <p:sp>
        <p:nvSpPr>
          <p:cNvPr id="13" name="Oval 12"/>
          <p:cNvSpPr/>
          <p:nvPr/>
        </p:nvSpPr>
        <p:spPr>
          <a:xfrm>
            <a:off x="10510370" y="4509316"/>
            <a:ext cx="1458410" cy="1029295"/>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Data Reader</a:t>
            </a:r>
          </a:p>
        </p:txBody>
      </p:sp>
      <p:sp>
        <p:nvSpPr>
          <p:cNvPr id="14" name="Oval 13"/>
          <p:cNvSpPr/>
          <p:nvPr/>
        </p:nvSpPr>
        <p:spPr>
          <a:xfrm>
            <a:off x="5782380" y="4819683"/>
            <a:ext cx="1458410" cy="1029295"/>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Data Reader</a:t>
            </a:r>
          </a:p>
        </p:txBody>
      </p:sp>
      <p:sp>
        <p:nvSpPr>
          <p:cNvPr id="15" name="Oval 14"/>
          <p:cNvSpPr/>
          <p:nvPr/>
        </p:nvSpPr>
        <p:spPr>
          <a:xfrm>
            <a:off x="5488330" y="1543715"/>
            <a:ext cx="1458410" cy="102929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Writer</a:t>
            </a:r>
          </a:p>
        </p:txBody>
      </p:sp>
      <p:sp>
        <p:nvSpPr>
          <p:cNvPr id="16" name="Oval 15"/>
          <p:cNvSpPr/>
          <p:nvPr/>
        </p:nvSpPr>
        <p:spPr>
          <a:xfrm>
            <a:off x="7792656" y="428558"/>
            <a:ext cx="1458410" cy="102929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Writer</a:t>
            </a:r>
          </a:p>
        </p:txBody>
      </p:sp>
      <p:sp>
        <p:nvSpPr>
          <p:cNvPr id="17" name="Oval 16"/>
          <p:cNvSpPr/>
          <p:nvPr/>
        </p:nvSpPr>
        <p:spPr>
          <a:xfrm>
            <a:off x="5300724" y="3706695"/>
            <a:ext cx="1458410" cy="102929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Writer</a:t>
            </a:r>
          </a:p>
        </p:txBody>
      </p:sp>
      <p:sp>
        <p:nvSpPr>
          <p:cNvPr id="18" name="Oval 17"/>
          <p:cNvSpPr/>
          <p:nvPr/>
        </p:nvSpPr>
        <p:spPr>
          <a:xfrm>
            <a:off x="10545083" y="2940361"/>
            <a:ext cx="1458410" cy="102929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Writer</a:t>
            </a:r>
          </a:p>
        </p:txBody>
      </p:sp>
      <p:cxnSp>
        <p:nvCxnSpPr>
          <p:cNvPr id="23" name="Straight Arrow Connector 22"/>
          <p:cNvCxnSpPr>
            <a:stCxn id="15" idx="4"/>
            <a:endCxn id="11" idx="1"/>
          </p:cNvCxnSpPr>
          <p:nvPr/>
        </p:nvCxnSpPr>
        <p:spPr>
          <a:xfrm>
            <a:off x="6217535" y="2573010"/>
            <a:ext cx="761035" cy="27987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4" name="Straight Arrow Connector 23"/>
          <p:cNvCxnSpPr/>
          <p:nvPr/>
        </p:nvCxnSpPr>
        <p:spPr>
          <a:xfrm flipV="1">
            <a:off x="6755619" y="4126501"/>
            <a:ext cx="529133" cy="338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6" name="Straight Arrow Connector 25"/>
          <p:cNvCxnSpPr>
            <a:stCxn id="14" idx="6"/>
          </p:cNvCxnSpPr>
          <p:nvPr/>
        </p:nvCxnSpPr>
        <p:spPr>
          <a:xfrm flipV="1">
            <a:off x="7240790" y="4473093"/>
            <a:ext cx="656038" cy="86123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9" name="Straight Arrow Connector 28"/>
          <p:cNvCxnSpPr>
            <a:stCxn id="16" idx="4"/>
            <a:endCxn id="9" idx="0"/>
          </p:cNvCxnSpPr>
          <p:nvPr/>
        </p:nvCxnSpPr>
        <p:spPr>
          <a:xfrm>
            <a:off x="8521861" y="1457853"/>
            <a:ext cx="1016644" cy="48584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2" name="Straight Arrow Connector 31"/>
          <p:cNvCxnSpPr>
            <a:stCxn id="18" idx="2"/>
            <a:endCxn id="8" idx="3"/>
          </p:cNvCxnSpPr>
          <p:nvPr/>
        </p:nvCxnSpPr>
        <p:spPr>
          <a:xfrm flipH="1">
            <a:off x="10163538" y="3455009"/>
            <a:ext cx="381545" cy="26272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5" name="Straight Arrow Connector 34"/>
          <p:cNvCxnSpPr>
            <a:stCxn id="13" idx="1"/>
          </p:cNvCxnSpPr>
          <p:nvPr/>
        </p:nvCxnSpPr>
        <p:spPr>
          <a:xfrm flipH="1" flipV="1">
            <a:off x="9538505" y="4097194"/>
            <a:ext cx="1185444" cy="5628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0" name="Straight Arrow Connector 39"/>
          <p:cNvCxnSpPr>
            <a:stCxn id="12" idx="4"/>
          </p:cNvCxnSpPr>
          <p:nvPr/>
        </p:nvCxnSpPr>
        <p:spPr>
          <a:xfrm flipH="1">
            <a:off x="10163538" y="1543715"/>
            <a:ext cx="729205" cy="78578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56173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Properties</a:t>
            </a:r>
            <a:r>
              <a:rPr lang="en-US" dirty="0" smtClean="0"/>
              <a:t> of DDS</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12</a:t>
            </a:fld>
            <a:endParaRPr lang="en-US" dirty="0">
              <a:solidFill>
                <a:prstClr val="white"/>
              </a:solidFill>
            </a:endParaRPr>
          </a:p>
        </p:txBody>
      </p:sp>
      <p:pic>
        <p:nvPicPr>
          <p:cNvPr id="8" name="Content Placeholder 7"/>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3861254" y="1216281"/>
            <a:ext cx="7858798" cy="4721532"/>
          </a:xfrm>
        </p:spPr>
      </p:pic>
      <p:sp>
        <p:nvSpPr>
          <p:cNvPr id="6" name="AutoShape 2" descr="Figure 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Figure 4"/>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471951" y="1325834"/>
            <a:ext cx="3139350" cy="3108543"/>
          </a:xfrm>
          <a:prstGeom prst="rect">
            <a:avLst/>
          </a:prstGeom>
          <a:noFill/>
        </p:spPr>
        <p:txBody>
          <a:bodyPr wrap="square" rtlCol="0">
            <a:spAutoFit/>
          </a:bodyPr>
          <a:lstStyle/>
          <a:p>
            <a:pPr fontAlgn="base"/>
            <a:r>
              <a:rPr lang="en-US" sz="2800" b="1" dirty="0"/>
              <a:t>Quality of </a:t>
            </a:r>
            <a:r>
              <a:rPr lang="en-US" sz="2800" b="1" dirty="0" smtClean="0"/>
              <a:t>Service</a:t>
            </a:r>
          </a:p>
          <a:p>
            <a:pPr fontAlgn="base"/>
            <a:endParaRPr lang="en-US" sz="2800" b="1" dirty="0" smtClean="0"/>
          </a:p>
          <a:p>
            <a:pPr fontAlgn="base"/>
            <a:r>
              <a:rPr lang="en-US" sz="2800" b="1" dirty="0"/>
              <a:t>Dynamic </a:t>
            </a:r>
            <a:r>
              <a:rPr lang="en-US" sz="2800" b="1" dirty="0" smtClean="0"/>
              <a:t>Discovery</a:t>
            </a:r>
          </a:p>
          <a:p>
            <a:pPr fontAlgn="base"/>
            <a:endParaRPr lang="en-US" sz="2800" b="1" dirty="0" smtClean="0"/>
          </a:p>
          <a:p>
            <a:pPr fontAlgn="base"/>
            <a:r>
              <a:rPr lang="en-US" sz="2800" b="1" dirty="0" smtClean="0"/>
              <a:t>Scalable Architecture</a:t>
            </a:r>
            <a:endParaRPr lang="en-US" sz="2800" b="1" dirty="0"/>
          </a:p>
        </p:txBody>
      </p:sp>
    </p:spTree>
    <p:extLst>
      <p:ext uri="{BB962C8B-B14F-4D97-AF65-F5344CB8AC3E}">
        <p14:creationId xmlns:p14="http://schemas.microsoft.com/office/powerpoint/2010/main" val="245304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DDS</a:t>
            </a:r>
            <a:r>
              <a:rPr lang="en-US" dirty="0" smtClean="0"/>
              <a:t>: Functional Summary</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13</a:t>
            </a:fld>
            <a:endParaRPr lang="en-US" dirty="0">
              <a:solidFill>
                <a:prstClr val="white"/>
              </a:solidFill>
            </a:endParaRPr>
          </a:p>
        </p:txBody>
      </p:sp>
      <p:sp>
        <p:nvSpPr>
          <p:cNvPr id="9" name="Content Placeholder 8"/>
          <p:cNvSpPr>
            <a:spLocks noGrp="1"/>
          </p:cNvSpPr>
          <p:nvPr>
            <p:ph sz="quarter" idx="15"/>
          </p:nvPr>
        </p:nvSpPr>
        <p:spPr>
          <a:xfrm>
            <a:off x="471951" y="1198728"/>
            <a:ext cx="5122025" cy="4649787"/>
          </a:xfrm>
        </p:spPr>
        <p:txBody>
          <a:bodyPr/>
          <a:lstStyle/>
          <a:p>
            <a:r>
              <a:rPr lang="en-US" sz="1800" dirty="0" smtClean="0"/>
              <a:t>DDS </a:t>
            </a:r>
            <a:r>
              <a:rPr lang="en-US" sz="1800" dirty="0"/>
              <a:t>has been applied in multiple verticals to realize higher domain-specific </a:t>
            </a:r>
            <a:r>
              <a:rPr lang="en-US" sz="1800" dirty="0" err="1" smtClean="0"/>
              <a:t>interoperablity</a:t>
            </a:r>
            <a:r>
              <a:rPr lang="en-US" sz="1800" dirty="0"/>
              <a:t/>
            </a:r>
            <a:br>
              <a:rPr lang="en-US" sz="1800" dirty="0"/>
            </a:br>
            <a:endParaRPr lang="en-US" sz="1800" dirty="0" smtClean="0"/>
          </a:p>
          <a:p>
            <a:r>
              <a:rPr lang="en-US" sz="1400" dirty="0" smtClean="0"/>
              <a:t>open </a:t>
            </a:r>
            <a:r>
              <a:rPr lang="en-US" sz="1400" dirty="0"/>
              <a:t>architecture specifications. These include:</a:t>
            </a:r>
            <a:br>
              <a:rPr lang="en-US" sz="1400" dirty="0"/>
            </a:br>
            <a:r>
              <a:rPr lang="en-US" sz="1400" dirty="0"/>
              <a:t>• SGIP </a:t>
            </a:r>
            <a:r>
              <a:rPr lang="en-US" sz="1400" dirty="0" err="1"/>
              <a:t>OpenFMB</a:t>
            </a:r>
            <a:r>
              <a:rPr lang="en-US" sz="1400" dirty="0"/>
              <a:t> v1.0 (uses CIM extensions over DDS) - NAESB Standard</a:t>
            </a:r>
            <a:br>
              <a:rPr lang="en-US" sz="1400" dirty="0"/>
            </a:br>
            <a:r>
              <a:rPr lang="en-US" sz="1400" dirty="0"/>
              <a:t>• </a:t>
            </a:r>
            <a:r>
              <a:rPr lang="en-US" sz="1400" dirty="0" err="1"/>
              <a:t>MDPnP</a:t>
            </a:r>
            <a:r>
              <a:rPr lang="en-US" sz="1400" dirty="0"/>
              <a:t> </a:t>
            </a:r>
            <a:r>
              <a:rPr lang="en-US" sz="1400" dirty="0" err="1"/>
              <a:t>OpenICE</a:t>
            </a:r>
            <a:r>
              <a:rPr lang="en-US" sz="1400" dirty="0"/>
              <a:t> Integrated Clinical Environment for Medical Device</a:t>
            </a:r>
            <a:br>
              <a:rPr lang="en-US" sz="1400" dirty="0"/>
            </a:br>
            <a:r>
              <a:rPr lang="en-US" sz="1400" dirty="0"/>
              <a:t>Interoperability</a:t>
            </a:r>
            <a:br>
              <a:rPr lang="en-US" sz="1400" dirty="0"/>
            </a:br>
            <a:r>
              <a:rPr lang="en-US" sz="1400" dirty="0"/>
              <a:t>• ROS: Robot Operating System (Open Source)</a:t>
            </a:r>
            <a:br>
              <a:rPr lang="en-US" sz="1400" dirty="0"/>
            </a:br>
            <a:r>
              <a:rPr lang="en-US" sz="1400" dirty="0"/>
              <a:t>• EUROCAE ED-133 flight data exchange between air traffic control centers</a:t>
            </a:r>
            <a:br>
              <a:rPr lang="en-US" sz="1400" dirty="0"/>
            </a:br>
            <a:r>
              <a:rPr lang="en-US" sz="1400" dirty="0"/>
              <a:t>• Generic Vehicle Architecture (GVA)</a:t>
            </a:r>
            <a:br>
              <a:rPr lang="en-US" sz="1400" dirty="0"/>
            </a:br>
            <a:r>
              <a:rPr lang="en-US" sz="1400" dirty="0"/>
              <a:t>• Future Airborne Capability Environment (FACE)</a:t>
            </a:r>
            <a:br>
              <a:rPr lang="en-US" sz="1400" dirty="0"/>
            </a:br>
            <a:r>
              <a:rPr lang="en-US" sz="1400" dirty="0"/>
              <a:t>• Open Mission Systems (OMS)</a:t>
            </a:r>
            <a:br>
              <a:rPr lang="en-US" sz="1400" dirty="0"/>
            </a:br>
            <a:r>
              <a:rPr lang="en-US" sz="1400" dirty="0"/>
              <a:t>• Open Architecture Radar Interface Standard (OARIS)</a:t>
            </a:r>
            <a:br>
              <a:rPr lang="en-US" sz="1400" dirty="0"/>
            </a:br>
            <a:r>
              <a:rPr lang="en-US" sz="1400" dirty="0"/>
              <a:t>• Unmanned Aircraft Systems Control Segment (UCS)</a:t>
            </a:r>
            <a:br>
              <a:rPr lang="en-US" sz="1400" dirty="0"/>
            </a:br>
            <a:r>
              <a:rPr lang="en-US" sz="1400" dirty="0"/>
              <a:t>• Joint Architecture for Unmanned Systems (JAUS) over DDS</a:t>
            </a:r>
            <a:br>
              <a:rPr lang="en-US" sz="1400" dirty="0"/>
            </a:br>
            <a:r>
              <a:rPr lang="en-US" sz="1400" dirty="0"/>
              <a:t>• Layered Simulation Architecture</a:t>
            </a:r>
            <a:br>
              <a:rPr lang="en-US" sz="1400" dirty="0"/>
            </a:br>
            <a:r>
              <a:rPr lang="en-US" sz="1400" dirty="0"/>
              <a:t>• Navy Open </a:t>
            </a:r>
            <a:r>
              <a:rPr lang="en-US" sz="1400" dirty="0" smtClean="0"/>
              <a:t>Architecture</a:t>
            </a:r>
            <a:endParaRPr lang="en-US" sz="1400" dirty="0"/>
          </a:p>
        </p:txBody>
      </p:sp>
      <p:graphicFrame>
        <p:nvGraphicFramePr>
          <p:cNvPr id="10" name="Table 9"/>
          <p:cNvGraphicFramePr>
            <a:graphicFrameLocks noGrp="1"/>
          </p:cNvGraphicFramePr>
          <p:nvPr>
            <p:extLst>
              <p:ext uri="{D42A27DB-BD31-4B8C-83A1-F6EECF244321}">
                <p14:modId xmlns:p14="http://schemas.microsoft.com/office/powerpoint/2010/main" val="2466808547"/>
              </p:ext>
            </p:extLst>
          </p:nvPr>
        </p:nvGraphicFramePr>
        <p:xfrm>
          <a:off x="5880282" y="403985"/>
          <a:ext cx="6088498" cy="5478516"/>
        </p:xfrm>
        <a:graphic>
          <a:graphicData uri="http://schemas.openxmlformats.org/drawingml/2006/table">
            <a:tbl>
              <a:tblPr firstRow="1" bandRow="1">
                <a:tableStyleId>{5C22544A-7EE6-4342-B048-85BDC9FD1C3A}</a:tableStyleId>
              </a:tblPr>
              <a:tblGrid>
                <a:gridCol w="4850582"/>
                <a:gridCol w="1237916"/>
              </a:tblGrid>
              <a:tr h="596571">
                <a:tc>
                  <a:txBody>
                    <a:bodyPr/>
                    <a:lstStyle/>
                    <a:p>
                      <a:pPr algn="ctr"/>
                      <a:r>
                        <a:rPr lang="en-US" sz="1600" dirty="0" smtClean="0"/>
                        <a:t>Core Standard</a:t>
                      </a:r>
                      <a:r>
                        <a:rPr lang="en-US" sz="1600" baseline="0" dirty="0" smtClean="0"/>
                        <a:t> Criterion</a:t>
                      </a:r>
                      <a:endParaRPr lang="en-US" sz="1600" dirty="0"/>
                    </a:p>
                  </a:txBody>
                  <a:tcPr anchor="ctr"/>
                </a:tc>
                <a:tc>
                  <a:txBody>
                    <a:bodyPr/>
                    <a:lstStyle/>
                    <a:p>
                      <a:pPr algn="ctr"/>
                      <a:r>
                        <a:rPr lang="en-US" sz="1600" dirty="0" smtClean="0"/>
                        <a:t>Protocol Checklist</a:t>
                      </a:r>
                      <a:endParaRPr lang="en-US" sz="1600" dirty="0"/>
                    </a:p>
                  </a:txBody>
                  <a:tcPr anchor="ctr"/>
                </a:tc>
              </a:tr>
              <a:tr h="421070">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Provide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syntactic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interoperability</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20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endParaRPr lang="en-US" sz="2000" b="1"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Open standard with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strong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independent</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international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governance</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endParaRPr lang="en-US" sz="1600" b="1"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Horizontal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 its applicability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across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industries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84945">
                <a:tc>
                  <a:txBody>
                    <a:bodyPr/>
                    <a:lstStyle/>
                    <a:p>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Stable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and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deployed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across multiple</a:t>
                      </a:r>
                      <a:b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b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vertical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industries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1200" b="0"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Military, Software Integration</a:t>
                      </a:r>
                      <a:endParaRPr lang="en-US" sz="12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Have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standards-defined </a:t>
                      </a:r>
                      <a:r>
                        <a:rPr lang="en-US" sz="1400" b="1" i="1" dirty="0">
                          <a:solidFill>
                            <a:schemeClr val="accent1">
                              <a:lumMod val="75000"/>
                            </a:schemeClr>
                          </a:solidFill>
                          <a:effectLst/>
                          <a:latin typeface="+mn-lt"/>
                          <a:ea typeface="Intel Clear Light" panose="020B0404020203020204" pitchFamily="34" charset="0"/>
                          <a:cs typeface="Intel Clear Light" panose="020B0404020203020204" pitchFamily="34" charset="0"/>
                        </a:rPr>
                        <a:t>Core Gateways</a:t>
                      </a:r>
                      <a:br>
                        <a:rPr lang="en-US" sz="1400" b="1" i="1" dirty="0">
                          <a:solidFill>
                            <a:schemeClr val="accent1">
                              <a:lumMod val="75000"/>
                            </a:schemeClr>
                          </a:solidFill>
                          <a:effectLst/>
                          <a:latin typeface="+mn-lt"/>
                          <a:ea typeface="Intel Clear Light" panose="020B0404020203020204" pitchFamily="34" charset="0"/>
                          <a:cs typeface="Intel Clear Light" panose="020B0404020203020204" pitchFamily="34" charset="0"/>
                        </a:rPr>
                      </a:b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to all other core connectivity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standards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1200" b="0"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Web Services, OPC-UA</a:t>
                      </a:r>
                      <a:endParaRPr lang="en-US" sz="12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b="0" i="0" dirty="0" smtClean="0">
                          <a:solidFill>
                            <a:schemeClr val="accent1">
                              <a:lumMod val="75000"/>
                            </a:schemeClr>
                          </a:solidFill>
                          <a:effectLst/>
                          <a:latin typeface="+mn-lt"/>
                        </a:rPr>
                        <a:t>Meets</a:t>
                      </a:r>
                      <a:r>
                        <a:rPr lang="en-US" sz="1400" b="0" i="0" baseline="0" dirty="0" smtClean="0">
                          <a:solidFill>
                            <a:schemeClr val="accent1">
                              <a:lumMod val="75000"/>
                            </a:schemeClr>
                          </a:solidFill>
                          <a:effectLst/>
                          <a:latin typeface="+mn-lt"/>
                        </a:rPr>
                        <a:t> </a:t>
                      </a:r>
                      <a:r>
                        <a:rPr lang="en-US" sz="1400" b="0" i="0" dirty="0" smtClean="0">
                          <a:solidFill>
                            <a:schemeClr val="accent1">
                              <a:lumMod val="75000"/>
                            </a:schemeClr>
                          </a:solidFill>
                          <a:effectLst/>
                          <a:latin typeface="+mn-lt"/>
                        </a:rPr>
                        <a:t>connectivity </a:t>
                      </a:r>
                      <a:r>
                        <a:rPr lang="en-US" sz="1400" b="1" i="0" dirty="0" smtClean="0">
                          <a:solidFill>
                            <a:schemeClr val="accent1">
                              <a:lumMod val="75000"/>
                            </a:schemeClr>
                          </a:solidFill>
                          <a:effectLst/>
                          <a:latin typeface="+mn-lt"/>
                        </a:rPr>
                        <a:t>functional </a:t>
                      </a:r>
                      <a:r>
                        <a:rPr lang="en-US" sz="1400" b="0" i="0" dirty="0" smtClean="0">
                          <a:solidFill>
                            <a:schemeClr val="accent1">
                              <a:lumMod val="75000"/>
                            </a:schemeClr>
                          </a:solidFill>
                          <a:effectLst/>
                          <a:latin typeface="+mn-lt"/>
                        </a:rPr>
                        <a:t>requirements</a:t>
                      </a:r>
                      <a:endParaRPr lang="en-US" sz="1400" dirty="0" smtClean="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84945">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b="0" i="0" dirty="0" smtClean="0">
                          <a:solidFill>
                            <a:schemeClr val="accent1">
                              <a:lumMod val="75000"/>
                            </a:schemeClr>
                          </a:solidFill>
                          <a:effectLst/>
                          <a:latin typeface="+mn-lt"/>
                        </a:rPr>
                        <a:t>Meet </a:t>
                      </a:r>
                      <a:r>
                        <a:rPr lang="en-US" sz="1400" b="1" i="0" dirty="0" smtClean="0">
                          <a:solidFill>
                            <a:schemeClr val="accent1">
                              <a:lumMod val="75000"/>
                            </a:schemeClr>
                          </a:solidFill>
                          <a:effectLst/>
                          <a:latin typeface="+mn-lt"/>
                        </a:rPr>
                        <a:t>non-functional </a:t>
                      </a:r>
                      <a:r>
                        <a:rPr lang="en-US" sz="1400" b="0" i="0" dirty="0" smtClean="0">
                          <a:solidFill>
                            <a:schemeClr val="accent1">
                              <a:lumMod val="75000"/>
                            </a:schemeClr>
                          </a:solidFill>
                          <a:effectLst/>
                          <a:latin typeface="+mn-lt"/>
                        </a:rPr>
                        <a:t>requirements of performance, scalability, reliability, resilience</a:t>
                      </a:r>
                      <a:endParaRPr lang="en-US" sz="1400" dirty="0" smtClean="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21070">
                <a:tc>
                  <a:txBody>
                    <a:bodyPr/>
                    <a:lstStyle/>
                    <a:p>
                      <a:r>
                        <a:rPr lang="en-US" sz="1400" b="0" i="0" dirty="0">
                          <a:solidFill>
                            <a:schemeClr val="accent1">
                              <a:lumMod val="75000"/>
                            </a:schemeClr>
                          </a:solidFill>
                          <a:effectLst/>
                          <a:latin typeface="+mn-lt"/>
                        </a:rPr>
                        <a:t>Meet </a:t>
                      </a:r>
                      <a:r>
                        <a:rPr lang="en-US" sz="1400" b="1" i="0" dirty="0">
                          <a:solidFill>
                            <a:schemeClr val="accent1">
                              <a:lumMod val="75000"/>
                            </a:schemeClr>
                          </a:solidFill>
                          <a:effectLst/>
                          <a:latin typeface="+mn-lt"/>
                        </a:rPr>
                        <a:t>security </a:t>
                      </a:r>
                      <a:r>
                        <a:rPr lang="en-US" sz="1400" b="0" i="0" dirty="0">
                          <a:solidFill>
                            <a:schemeClr val="accent1">
                              <a:lumMod val="75000"/>
                            </a:schemeClr>
                          </a:solidFill>
                          <a:effectLst/>
                          <a:latin typeface="+mn-lt"/>
                        </a:rPr>
                        <a:t>and </a:t>
                      </a:r>
                      <a:r>
                        <a:rPr lang="en-US" sz="1400" b="1" i="0" dirty="0">
                          <a:solidFill>
                            <a:schemeClr val="accent1">
                              <a:lumMod val="75000"/>
                            </a:schemeClr>
                          </a:solidFill>
                          <a:effectLst/>
                          <a:latin typeface="+mn-lt"/>
                        </a:rPr>
                        <a:t>safety </a:t>
                      </a:r>
                      <a:r>
                        <a:rPr lang="en-US" sz="1400" b="0" i="0" dirty="0">
                          <a:solidFill>
                            <a:schemeClr val="accent1">
                              <a:lumMod val="75000"/>
                            </a:schemeClr>
                          </a:solidFill>
                          <a:effectLst/>
                          <a:latin typeface="+mn-lt"/>
                        </a:rPr>
                        <a:t>requirements</a:t>
                      </a:r>
                      <a:endParaRPr lang="en-US" sz="1400" dirty="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84945">
                <a:tc>
                  <a:txBody>
                    <a:bodyPr/>
                    <a:lstStyle/>
                    <a:p>
                      <a:r>
                        <a:rPr lang="en-US" sz="1400" b="0" i="0" dirty="0">
                          <a:solidFill>
                            <a:schemeClr val="accent1">
                              <a:lumMod val="75000"/>
                            </a:schemeClr>
                          </a:solidFill>
                          <a:effectLst/>
                          <a:latin typeface="+mn-lt"/>
                        </a:rPr>
                        <a:t>Not require any single component </a:t>
                      </a:r>
                      <a:r>
                        <a:rPr lang="en-US" sz="1400" b="0" i="0" dirty="0" smtClean="0">
                          <a:solidFill>
                            <a:schemeClr val="accent1">
                              <a:lumMod val="75000"/>
                            </a:schemeClr>
                          </a:solidFill>
                          <a:effectLst/>
                          <a:latin typeface="+mn-lt"/>
                        </a:rPr>
                        <a:t>from any </a:t>
                      </a:r>
                      <a:r>
                        <a:rPr lang="en-US" sz="1400" b="0" i="0" dirty="0">
                          <a:solidFill>
                            <a:schemeClr val="accent1">
                              <a:lumMod val="75000"/>
                            </a:schemeClr>
                          </a:solidFill>
                          <a:effectLst/>
                          <a:latin typeface="+mn-lt"/>
                        </a:rPr>
                        <a:t>single vendor</a:t>
                      </a:r>
                      <a:endParaRPr lang="en-US" sz="1400" dirty="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84945">
                <a:tc>
                  <a:txBody>
                    <a:bodyPr/>
                    <a:lstStyle/>
                    <a:p>
                      <a:r>
                        <a:rPr lang="en-US" sz="1400" b="0" i="0" dirty="0">
                          <a:solidFill>
                            <a:schemeClr val="accent1">
                              <a:lumMod val="75000"/>
                            </a:schemeClr>
                          </a:solidFill>
                          <a:effectLst/>
                          <a:latin typeface="+mn-lt"/>
                        </a:rPr>
                        <a:t>Have </a:t>
                      </a:r>
                      <a:r>
                        <a:rPr lang="en-US" sz="1400" b="0" i="0" dirty="0" smtClean="0">
                          <a:solidFill>
                            <a:schemeClr val="accent1">
                              <a:lumMod val="75000"/>
                            </a:schemeClr>
                          </a:solidFill>
                          <a:effectLst/>
                          <a:latin typeface="+mn-lt"/>
                        </a:rPr>
                        <a:t>readily-available </a:t>
                      </a:r>
                      <a:r>
                        <a:rPr lang="en-US" sz="1400" b="0" i="0" dirty="0">
                          <a:solidFill>
                            <a:schemeClr val="accent1">
                              <a:lumMod val="75000"/>
                            </a:schemeClr>
                          </a:solidFill>
                          <a:effectLst/>
                          <a:latin typeface="+mn-lt"/>
                        </a:rPr>
                        <a:t>SDKs </a:t>
                      </a:r>
                      <a:r>
                        <a:rPr lang="en-US" sz="1400" b="0" i="0" dirty="0" smtClean="0">
                          <a:solidFill>
                            <a:schemeClr val="accent1">
                              <a:lumMod val="75000"/>
                            </a:schemeClr>
                          </a:solidFill>
                          <a:effectLst/>
                          <a:latin typeface="+mn-lt"/>
                        </a:rPr>
                        <a:t>both </a:t>
                      </a:r>
                      <a:r>
                        <a:rPr lang="en-US" sz="1400" b="1" i="0" dirty="0" smtClean="0">
                          <a:solidFill>
                            <a:schemeClr val="accent1">
                              <a:lumMod val="75000"/>
                            </a:schemeClr>
                          </a:solidFill>
                          <a:effectLst/>
                          <a:latin typeface="+mn-lt"/>
                        </a:rPr>
                        <a:t>commercial </a:t>
                      </a:r>
                      <a:r>
                        <a:rPr lang="en-US" sz="1400" b="0" i="0" dirty="0">
                          <a:solidFill>
                            <a:schemeClr val="accent1">
                              <a:lumMod val="75000"/>
                            </a:schemeClr>
                          </a:solidFill>
                          <a:effectLst/>
                          <a:latin typeface="+mn-lt"/>
                        </a:rPr>
                        <a:t>and </a:t>
                      </a:r>
                      <a:r>
                        <a:rPr lang="en-US" sz="1400" b="1" i="0" dirty="0">
                          <a:solidFill>
                            <a:schemeClr val="accent1">
                              <a:lumMod val="75000"/>
                            </a:schemeClr>
                          </a:solidFill>
                          <a:effectLst/>
                          <a:latin typeface="+mn-lt"/>
                        </a:rPr>
                        <a:t>open source</a:t>
                      </a:r>
                      <a:endParaRPr lang="en-US" sz="1400" dirty="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bl>
          </a:graphicData>
        </a:graphic>
      </p:graphicFrame>
    </p:spTree>
    <p:extLst>
      <p:ext uri="{BB962C8B-B14F-4D97-AF65-F5344CB8AC3E}">
        <p14:creationId xmlns:p14="http://schemas.microsoft.com/office/powerpoint/2010/main" val="354512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accent3">
                    <a:alpha val="90000"/>
                  </a:schemeClr>
                </a:solidFill>
              </a:rPr>
              <a:t>What</a:t>
            </a:r>
            <a:r>
              <a:rPr lang="en-US" dirty="0" smtClean="0"/>
              <a:t> is OPC-UA?</a:t>
            </a:r>
            <a:endParaRPr lang="en-US" dirty="0"/>
          </a:p>
        </p:txBody>
      </p:sp>
      <p:sp>
        <p:nvSpPr>
          <p:cNvPr id="4" name="Text Placeholder 3"/>
          <p:cNvSpPr>
            <a:spLocks noGrp="1"/>
          </p:cNvSpPr>
          <p:nvPr>
            <p:ph type="body" sz="quarter" idx="13"/>
          </p:nvPr>
        </p:nvSpPr>
        <p:spPr/>
        <p:txBody>
          <a:bodyPr/>
          <a:lstStyle/>
          <a:p>
            <a:endParaRPr lang="en-US"/>
          </a:p>
        </p:txBody>
      </p:sp>
      <p:sp>
        <p:nvSpPr>
          <p:cNvPr id="5" name="Content Placeholder 4"/>
          <p:cNvSpPr>
            <a:spLocks noGrp="1"/>
          </p:cNvSpPr>
          <p:nvPr>
            <p:ph sz="quarter" idx="15"/>
          </p:nvPr>
        </p:nvSpPr>
        <p:spPr/>
        <p:txBody>
          <a:bodyPr/>
          <a:lstStyle/>
          <a:p>
            <a:r>
              <a:rPr lang="en-US" sz="2000" dirty="0"/>
              <a:t>OPC UA is a protocol for industrial communication and has been standardized in the IEC 62541 series. At its core, OPC UA </a:t>
            </a:r>
            <a:r>
              <a:rPr lang="en-US" sz="2000" dirty="0" smtClean="0"/>
              <a:t>defines: </a:t>
            </a:r>
          </a:p>
          <a:p>
            <a:pPr marL="342900" indent="-342900">
              <a:buFont typeface="Arial" panose="020B0604020202020204" pitchFamily="34" charset="0"/>
              <a:buChar char="•"/>
            </a:pPr>
            <a:r>
              <a:rPr lang="en-US" sz="2000" b="1" dirty="0" smtClean="0"/>
              <a:t>an </a:t>
            </a:r>
            <a:r>
              <a:rPr lang="en-US" sz="2000" b="1" dirty="0"/>
              <a:t>asynchronous protocol </a:t>
            </a:r>
            <a:r>
              <a:rPr lang="en-US" sz="2000" dirty="0"/>
              <a:t>(built upon TCP, HTTP or SOAP) that defines the exchange of messages via sessions, (on top of) secure communication channels, (on top of) raw </a:t>
            </a:r>
            <a:r>
              <a:rPr lang="en-US" sz="2000" dirty="0" smtClean="0"/>
              <a:t>connections,</a:t>
            </a:r>
          </a:p>
          <a:p>
            <a:pPr marL="342900" indent="-342900">
              <a:buFont typeface="Arial" panose="020B0604020202020204" pitchFamily="34" charset="0"/>
              <a:buChar char="•"/>
            </a:pPr>
            <a:r>
              <a:rPr lang="en-US" sz="2000" b="1" dirty="0" smtClean="0"/>
              <a:t>a </a:t>
            </a:r>
            <a:r>
              <a:rPr lang="en-US" sz="2000" b="1" dirty="0"/>
              <a:t>type system </a:t>
            </a:r>
            <a:r>
              <a:rPr lang="en-US" sz="2000" dirty="0"/>
              <a:t>for protocol messages with a binary and XML-based encoding </a:t>
            </a:r>
            <a:r>
              <a:rPr lang="en-US" sz="2000" dirty="0" smtClean="0"/>
              <a:t>scheme,</a:t>
            </a:r>
          </a:p>
          <a:p>
            <a:pPr marL="342900" indent="-342900">
              <a:buFont typeface="Arial" panose="020B0604020202020204" pitchFamily="34" charset="0"/>
              <a:buChar char="•"/>
            </a:pPr>
            <a:r>
              <a:rPr lang="en-US" sz="2000" b="1" dirty="0" smtClean="0"/>
              <a:t>a </a:t>
            </a:r>
            <a:r>
              <a:rPr lang="en-US" sz="2000" b="1" dirty="0"/>
              <a:t>meta-model </a:t>
            </a:r>
            <a:r>
              <a:rPr lang="en-US" sz="2000" dirty="0"/>
              <a:t>for information modeling, that combines object-orientation with semantic triple-relations, and </a:t>
            </a:r>
          </a:p>
          <a:p>
            <a:pPr marL="342900" indent="-342900">
              <a:buFont typeface="Arial" panose="020B0604020202020204" pitchFamily="34" charset="0"/>
              <a:buChar char="•"/>
            </a:pPr>
            <a:r>
              <a:rPr lang="en-US" sz="2000" b="1" dirty="0" smtClean="0"/>
              <a:t>a </a:t>
            </a:r>
            <a:r>
              <a:rPr lang="en-US" sz="2000" b="1" dirty="0"/>
              <a:t>set of 37 standard services</a:t>
            </a:r>
            <a:r>
              <a:rPr lang="en-US" sz="2000" dirty="0"/>
              <a:t> to interact with server-side information models. The signature of each service is defined as a request and response message in the protocol type system. </a:t>
            </a:r>
            <a:endParaRPr lang="en-US" sz="2000" dirty="0" smtClean="0"/>
          </a:p>
          <a:p>
            <a:pPr marL="342900" indent="-342900">
              <a:buFont typeface="Arial" panose="020B0604020202020204" pitchFamily="34" charset="0"/>
              <a:buChar char="•"/>
            </a:pPr>
            <a:endParaRPr lang="en-US" sz="2000" dirty="0"/>
          </a:p>
          <a:p>
            <a:r>
              <a:rPr lang="en-US" sz="2000" dirty="0" smtClean="0"/>
              <a:t>The </a:t>
            </a:r>
            <a:r>
              <a:rPr lang="en-US" sz="2000" dirty="0"/>
              <a:t>standard itself can be purchased from IEC or downloaded for free on the website of the OPC Foundation at </a:t>
            </a:r>
            <a:r>
              <a:rPr lang="en-US" sz="2000" dirty="0">
                <a:hlinkClick r:id="rId2"/>
              </a:rPr>
              <a:t>https://opcfoundation.org</a:t>
            </a:r>
            <a:r>
              <a:rPr lang="en-US" sz="2000" dirty="0" smtClean="0">
                <a:hlinkClick r:id="rId2"/>
              </a:rPr>
              <a:t>/</a:t>
            </a:r>
            <a:r>
              <a:rPr lang="en-US" sz="2000" dirty="0" smtClean="0"/>
              <a:t>.</a:t>
            </a:r>
            <a:endParaRPr lang="en-US" sz="2000" dirty="0"/>
          </a:p>
        </p:txBody>
      </p:sp>
    </p:spTree>
    <p:extLst>
      <p:ext uri="{BB962C8B-B14F-4D97-AF65-F5344CB8AC3E}">
        <p14:creationId xmlns:p14="http://schemas.microsoft.com/office/powerpoint/2010/main" val="1847734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1951" y="304703"/>
            <a:ext cx="11248101" cy="609398"/>
          </a:xfrm>
        </p:spPr>
        <p:txBody>
          <a:bodyPr/>
          <a:lstStyle/>
          <a:p>
            <a:r>
              <a:rPr lang="en-US" sz="4800" dirty="0">
                <a:solidFill>
                  <a:schemeClr val="accent3">
                    <a:alpha val="90000"/>
                  </a:schemeClr>
                </a:solidFill>
              </a:rPr>
              <a:t>Secure</a:t>
            </a:r>
            <a:r>
              <a:rPr lang="en-US" sz="4800" dirty="0"/>
              <a:t> client/server communications</a:t>
            </a:r>
          </a:p>
        </p:txBody>
      </p:sp>
      <p:sp>
        <p:nvSpPr>
          <p:cNvPr id="32" name="Text Placeholder 31"/>
          <p:cNvSpPr>
            <a:spLocks noGrp="1"/>
          </p:cNvSpPr>
          <p:nvPr>
            <p:ph type="body" sz="quarter" idx="13"/>
          </p:nvPr>
        </p:nvSpPr>
        <p:spPr/>
        <p:txBody>
          <a:bodyPr/>
          <a:lstStyle/>
          <a:p>
            <a:endParaRPr lang="en-US"/>
          </a:p>
        </p:txBody>
      </p:sp>
      <p:grpSp>
        <p:nvGrpSpPr>
          <p:cNvPr id="3" name="Group 2"/>
          <p:cNvGrpSpPr/>
          <p:nvPr/>
        </p:nvGrpSpPr>
        <p:grpSpPr>
          <a:xfrm>
            <a:off x="678350" y="2471977"/>
            <a:ext cx="7966055" cy="2750072"/>
            <a:chOff x="928148" y="1409413"/>
            <a:chExt cx="7617712" cy="2062554"/>
          </a:xfrm>
        </p:grpSpPr>
        <p:sp>
          <p:nvSpPr>
            <p:cNvPr id="12" name="Rectangle 11"/>
            <p:cNvSpPr/>
            <p:nvPr/>
          </p:nvSpPr>
          <p:spPr>
            <a:xfrm>
              <a:off x="928148" y="2646944"/>
              <a:ext cx="7617711" cy="825023"/>
            </a:xfrm>
            <a:prstGeom prst="rect">
              <a:avLst/>
            </a:prstGeom>
            <a:solidFill>
              <a:schemeClr val="accent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defTabSz="609585"/>
              <a:r>
                <a:rPr lang="en-GB" sz="1867" dirty="0">
                  <a:solidFill>
                    <a:prstClr val="white"/>
                  </a:solidFill>
                </a:rPr>
                <a:t>TCP/IP</a:t>
              </a:r>
            </a:p>
          </p:txBody>
        </p:sp>
        <p:sp>
          <p:nvSpPr>
            <p:cNvPr id="2" name="Rectangle 1"/>
            <p:cNvSpPr/>
            <p:nvPr/>
          </p:nvSpPr>
          <p:spPr>
            <a:xfrm>
              <a:off x="928150" y="1409414"/>
              <a:ext cx="3176338" cy="412511"/>
            </a:xfrm>
            <a:prstGeom prst="rect">
              <a:avLst/>
            </a:prstGeom>
            <a:solidFill>
              <a:schemeClr val="accent2">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UA XML</a:t>
              </a:r>
            </a:p>
          </p:txBody>
        </p:sp>
        <p:sp>
          <p:nvSpPr>
            <p:cNvPr id="6" name="Rectangle 5"/>
            <p:cNvSpPr/>
            <p:nvPr/>
          </p:nvSpPr>
          <p:spPr>
            <a:xfrm>
              <a:off x="4104488" y="1409413"/>
              <a:ext cx="4441372" cy="412511"/>
            </a:xfrm>
            <a:prstGeom prst="rect">
              <a:avLst/>
            </a:prstGeom>
            <a:solidFill>
              <a:schemeClr val="accent2">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UA Binary</a:t>
              </a:r>
            </a:p>
          </p:txBody>
        </p:sp>
        <p:sp>
          <p:nvSpPr>
            <p:cNvPr id="7" name="Rectangle 6"/>
            <p:cNvSpPr/>
            <p:nvPr/>
          </p:nvSpPr>
          <p:spPr>
            <a:xfrm>
              <a:off x="928150" y="1821924"/>
              <a:ext cx="3808855" cy="412511"/>
            </a:xfrm>
            <a:prstGeom prst="rect">
              <a:avLst/>
            </a:prstGeom>
            <a:solidFill>
              <a:schemeClr val="accent2">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err="1">
                  <a:solidFill>
                    <a:prstClr val="white"/>
                  </a:solidFill>
                </a:rPr>
                <a:t>WebServices</a:t>
              </a:r>
              <a:r>
                <a:rPr lang="en-GB" sz="1867" dirty="0">
                  <a:solidFill>
                    <a:prstClr val="white"/>
                  </a:solidFill>
                </a:rPr>
                <a:t> Secure Conversation</a:t>
              </a:r>
            </a:p>
          </p:txBody>
        </p:sp>
        <p:sp>
          <p:nvSpPr>
            <p:cNvPr id="8" name="Rectangle 7"/>
            <p:cNvSpPr/>
            <p:nvPr/>
          </p:nvSpPr>
          <p:spPr>
            <a:xfrm>
              <a:off x="4737005" y="1821924"/>
              <a:ext cx="3808855" cy="412511"/>
            </a:xfrm>
            <a:prstGeom prst="rect">
              <a:avLst/>
            </a:prstGeom>
            <a:solidFill>
              <a:schemeClr val="accent2">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UA Secure Conversation</a:t>
              </a:r>
            </a:p>
          </p:txBody>
        </p:sp>
        <p:sp>
          <p:nvSpPr>
            <p:cNvPr id="9" name="Rectangle 8"/>
            <p:cNvSpPr/>
            <p:nvPr/>
          </p:nvSpPr>
          <p:spPr>
            <a:xfrm>
              <a:off x="928149" y="2234435"/>
              <a:ext cx="4448248" cy="412511"/>
            </a:xfrm>
            <a:prstGeom prst="rect">
              <a:avLst/>
            </a:prstGeom>
            <a:solidFill>
              <a:schemeClr val="accent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SOAP</a:t>
              </a:r>
            </a:p>
          </p:txBody>
        </p:sp>
        <p:sp>
          <p:nvSpPr>
            <p:cNvPr id="10" name="Rectangle 9"/>
            <p:cNvSpPr/>
            <p:nvPr/>
          </p:nvSpPr>
          <p:spPr>
            <a:xfrm>
              <a:off x="5376397" y="2234435"/>
              <a:ext cx="3169463" cy="412511"/>
            </a:xfrm>
            <a:prstGeom prst="rect">
              <a:avLst/>
            </a:prstGeom>
            <a:solidFill>
              <a:schemeClr val="accent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OPC TCP</a:t>
              </a:r>
            </a:p>
          </p:txBody>
        </p:sp>
        <p:sp>
          <p:nvSpPr>
            <p:cNvPr id="11" name="Rectangle 10"/>
            <p:cNvSpPr/>
            <p:nvPr/>
          </p:nvSpPr>
          <p:spPr>
            <a:xfrm>
              <a:off x="928149" y="2646945"/>
              <a:ext cx="4448248" cy="412511"/>
            </a:xfrm>
            <a:prstGeom prst="rect">
              <a:avLst/>
            </a:prstGeom>
            <a:solidFill>
              <a:schemeClr val="accent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HTTPS</a:t>
              </a:r>
            </a:p>
          </p:txBody>
        </p:sp>
      </p:grpSp>
      <p:sp>
        <p:nvSpPr>
          <p:cNvPr id="14" name="Rectangle 13"/>
          <p:cNvSpPr/>
          <p:nvPr/>
        </p:nvSpPr>
        <p:spPr>
          <a:xfrm>
            <a:off x="376167" y="6444876"/>
            <a:ext cx="11355488" cy="307777"/>
          </a:xfrm>
          <a:prstGeom prst="rect">
            <a:avLst/>
          </a:prstGeom>
        </p:spPr>
        <p:txBody>
          <a:bodyPr wrap="square">
            <a:spAutoFit/>
          </a:bodyPr>
          <a:lstStyle/>
          <a:p>
            <a:pPr defTabSz="609585"/>
            <a:r>
              <a:rPr lang="en-GB" sz="1400" dirty="0">
                <a:solidFill>
                  <a:prstClr val="white"/>
                </a:solidFill>
              </a:rPr>
              <a:t>Protocol Stack diagram: GFDL-self/cc-by-sa3.0 </a:t>
            </a:r>
            <a:r>
              <a:rPr lang="en-US" sz="1400" dirty="0">
                <a:solidFill>
                  <a:prstClr val="white"/>
                </a:solidFill>
              </a:rPr>
              <a:t>https://de.wikipedia.org/wiki/Datei:Uaprotocols.png</a:t>
            </a:r>
          </a:p>
        </p:txBody>
      </p:sp>
      <p:sp>
        <p:nvSpPr>
          <p:cNvPr id="15" name="Up-Down Arrow 14"/>
          <p:cNvSpPr/>
          <p:nvPr/>
        </p:nvSpPr>
        <p:spPr>
          <a:xfrm>
            <a:off x="1456431" y="1894459"/>
            <a:ext cx="559183" cy="3905108"/>
          </a:xfrm>
          <a:prstGeom prst="upDownArrow">
            <a:avLst/>
          </a:prstGeom>
          <a:solidFill>
            <a:srgbClr val="FFFF66">
              <a:alpha val="3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16" name="Up-Down Arrow 15"/>
          <p:cNvSpPr/>
          <p:nvPr/>
        </p:nvSpPr>
        <p:spPr>
          <a:xfrm>
            <a:off x="4763637" y="1894994"/>
            <a:ext cx="559183" cy="3905108"/>
          </a:xfrm>
          <a:prstGeom prst="upDownArrow">
            <a:avLst/>
          </a:prstGeom>
          <a:solidFill>
            <a:srgbClr val="FFFF66">
              <a:alpha val="3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17" name="Up-Down Arrow 16"/>
          <p:cNvSpPr/>
          <p:nvPr/>
        </p:nvSpPr>
        <p:spPr>
          <a:xfrm>
            <a:off x="6850219" y="1894459"/>
            <a:ext cx="559183" cy="3905108"/>
          </a:xfrm>
          <a:prstGeom prst="upDownArrow">
            <a:avLst/>
          </a:prstGeom>
          <a:solidFill>
            <a:srgbClr val="FFFF66">
              <a:alpha val="3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18" name="TextBox 17"/>
          <p:cNvSpPr txBox="1"/>
          <p:nvPr/>
        </p:nvSpPr>
        <p:spPr>
          <a:xfrm>
            <a:off x="907525" y="1525331"/>
            <a:ext cx="1677545" cy="332460"/>
          </a:xfrm>
          <a:prstGeom prst="rect">
            <a:avLst/>
          </a:prstGeom>
          <a:noFill/>
        </p:spPr>
        <p:txBody>
          <a:bodyPr vert="horz" wrap="none" lIns="0" tIns="0" rIns="0" bIns="0" rtlCol="0">
            <a:noAutofit/>
          </a:bodyPr>
          <a:lstStyle/>
          <a:p>
            <a:pPr defTabSz="609585"/>
            <a:r>
              <a:rPr lang="en-GB" sz="1467" dirty="0">
                <a:solidFill>
                  <a:prstClr val="white"/>
                </a:solidFill>
              </a:rPr>
              <a:t>XML Web Services</a:t>
            </a:r>
            <a:endParaRPr lang="en-US" sz="1467" dirty="0">
              <a:solidFill>
                <a:prstClr val="white"/>
              </a:solidFill>
            </a:endParaRPr>
          </a:p>
        </p:txBody>
      </p:sp>
      <p:sp>
        <p:nvSpPr>
          <p:cNvPr id="19" name="TextBox 18"/>
          <p:cNvSpPr txBox="1"/>
          <p:nvPr/>
        </p:nvSpPr>
        <p:spPr>
          <a:xfrm>
            <a:off x="3859113" y="1525330"/>
            <a:ext cx="2368227" cy="332460"/>
          </a:xfrm>
          <a:prstGeom prst="rect">
            <a:avLst/>
          </a:prstGeom>
          <a:noFill/>
        </p:spPr>
        <p:txBody>
          <a:bodyPr vert="horz" wrap="none" lIns="0" tIns="0" rIns="0" bIns="0" rtlCol="0">
            <a:noAutofit/>
          </a:bodyPr>
          <a:lstStyle/>
          <a:p>
            <a:pPr defTabSz="609585"/>
            <a:r>
              <a:rPr lang="en-GB" sz="1467" dirty="0">
                <a:solidFill>
                  <a:prstClr val="white"/>
                </a:solidFill>
              </a:rPr>
              <a:t>SOAP/HTTPS with UA Binary</a:t>
            </a:r>
            <a:endParaRPr lang="en-US" sz="1467" dirty="0">
              <a:solidFill>
                <a:prstClr val="white"/>
              </a:solidFill>
            </a:endParaRPr>
          </a:p>
        </p:txBody>
      </p:sp>
      <p:sp>
        <p:nvSpPr>
          <p:cNvPr id="20" name="TextBox 19"/>
          <p:cNvSpPr txBox="1"/>
          <p:nvPr/>
        </p:nvSpPr>
        <p:spPr>
          <a:xfrm>
            <a:off x="6537753" y="1521703"/>
            <a:ext cx="1184113" cy="314980"/>
          </a:xfrm>
          <a:prstGeom prst="rect">
            <a:avLst/>
          </a:prstGeom>
          <a:noFill/>
        </p:spPr>
        <p:txBody>
          <a:bodyPr vert="horz" wrap="none" lIns="0" tIns="0" rIns="0" bIns="0" rtlCol="0">
            <a:noAutofit/>
          </a:bodyPr>
          <a:lstStyle/>
          <a:p>
            <a:pPr defTabSz="609585"/>
            <a:r>
              <a:rPr lang="en-GB" sz="1467" dirty="0">
                <a:solidFill>
                  <a:prstClr val="white"/>
                </a:solidFill>
              </a:rPr>
              <a:t>Native Binary</a:t>
            </a:r>
            <a:endParaRPr lang="en-US" sz="1467" dirty="0">
              <a:solidFill>
                <a:prstClr val="white"/>
              </a:solidFill>
            </a:endParaRPr>
          </a:p>
        </p:txBody>
      </p:sp>
      <p:sp>
        <p:nvSpPr>
          <p:cNvPr id="21" name="TextBox 20"/>
          <p:cNvSpPr txBox="1"/>
          <p:nvPr/>
        </p:nvSpPr>
        <p:spPr>
          <a:xfrm>
            <a:off x="9267499" y="2864503"/>
            <a:ext cx="1440255" cy="1041139"/>
          </a:xfrm>
          <a:prstGeom prst="rect">
            <a:avLst/>
          </a:prstGeom>
          <a:noFill/>
        </p:spPr>
        <p:txBody>
          <a:bodyPr vert="horz" wrap="none" lIns="0" tIns="0" rIns="0" bIns="0" rtlCol="0">
            <a:noAutofit/>
          </a:bodyPr>
          <a:lstStyle/>
          <a:p>
            <a:pPr marL="228594" indent="-228594" defTabSz="609585">
              <a:buFont typeface="Arial" panose="020B0604020202020204" pitchFamily="34" charset="0"/>
              <a:buChar char="•"/>
            </a:pPr>
            <a:r>
              <a:rPr lang="en-GB" sz="1467" dirty="0">
                <a:solidFill>
                  <a:prstClr val="white"/>
                </a:solidFill>
              </a:rPr>
              <a:t>Authentication</a:t>
            </a:r>
          </a:p>
          <a:p>
            <a:pPr marL="228594" indent="-228594" defTabSz="609585">
              <a:buFont typeface="Arial" panose="020B0604020202020204" pitchFamily="34" charset="0"/>
              <a:buChar char="•"/>
            </a:pPr>
            <a:r>
              <a:rPr lang="en-GB" sz="1467" dirty="0">
                <a:solidFill>
                  <a:prstClr val="white"/>
                </a:solidFill>
              </a:rPr>
              <a:t>Authorization</a:t>
            </a:r>
          </a:p>
          <a:p>
            <a:pPr marL="228594" indent="-228594" defTabSz="609585">
              <a:buFont typeface="Arial" panose="020B0604020202020204" pitchFamily="34" charset="0"/>
              <a:buChar char="•"/>
            </a:pPr>
            <a:r>
              <a:rPr lang="en-GB" sz="1467" dirty="0">
                <a:solidFill>
                  <a:prstClr val="white"/>
                </a:solidFill>
              </a:rPr>
              <a:t>Encryption</a:t>
            </a:r>
          </a:p>
          <a:p>
            <a:pPr marL="228594" indent="-228594" defTabSz="609585">
              <a:buFont typeface="Arial" panose="020B0604020202020204" pitchFamily="34" charset="0"/>
              <a:buChar char="•"/>
            </a:pPr>
            <a:r>
              <a:rPr lang="en-GB" sz="1467" dirty="0">
                <a:solidFill>
                  <a:prstClr val="white"/>
                </a:solidFill>
              </a:rPr>
              <a:t>Data integrity</a:t>
            </a:r>
            <a:endParaRPr lang="en-US" sz="1467" dirty="0">
              <a:solidFill>
                <a:prstClr val="white"/>
              </a:solidFill>
            </a:endParaRPr>
          </a:p>
        </p:txBody>
      </p:sp>
      <p:sp>
        <p:nvSpPr>
          <p:cNvPr id="22" name="Left Brace 21"/>
          <p:cNvSpPr/>
          <p:nvPr/>
        </p:nvSpPr>
        <p:spPr>
          <a:xfrm>
            <a:off x="8918358" y="2717670"/>
            <a:ext cx="320813" cy="1129343"/>
          </a:xfrm>
          <a:prstGeom prst="leftBrace">
            <a:avLst>
              <a:gd name="adj1" fmla="val 8333"/>
              <a:gd name="adj2" fmla="val 51000"/>
            </a:avLst>
          </a:prstGeom>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09585"/>
            <a:endParaRPr lang="en-US" sz="2400">
              <a:solidFill>
                <a:prstClr val="black"/>
              </a:solidFill>
            </a:endParaRPr>
          </a:p>
        </p:txBody>
      </p:sp>
    </p:spTree>
    <p:custDataLst>
      <p:tags r:id="rId1"/>
    </p:custDataLst>
    <p:extLst>
      <p:ext uri="{BB962C8B-B14F-4D97-AF65-F5344CB8AC3E}">
        <p14:creationId xmlns:p14="http://schemas.microsoft.com/office/powerpoint/2010/main" val="2817251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1951" y="304703"/>
            <a:ext cx="11248101" cy="609398"/>
          </a:xfrm>
        </p:spPr>
        <p:txBody>
          <a:bodyPr/>
          <a:lstStyle/>
          <a:p>
            <a:r>
              <a:rPr lang="en-US" sz="4800" dirty="0">
                <a:solidFill>
                  <a:schemeClr val="accent3">
                    <a:alpha val="90000"/>
                  </a:schemeClr>
                </a:solidFill>
              </a:rPr>
              <a:t>Resilient</a:t>
            </a:r>
            <a:r>
              <a:rPr lang="en-US" sz="4800" dirty="0"/>
              <a:t> communications</a:t>
            </a:r>
          </a:p>
        </p:txBody>
      </p:sp>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5"/>
          </p:nvPr>
        </p:nvSpPr>
        <p:spPr/>
        <p:txBody>
          <a:bodyPr/>
          <a:lstStyle/>
          <a:p>
            <a:r>
              <a:rPr lang="en-US" dirty="0">
                <a:solidFill>
                  <a:schemeClr val="accent3"/>
                </a:solidFill>
                <a:latin typeface="+mn-lt"/>
              </a:rPr>
              <a:t>Redundancy</a:t>
            </a:r>
          </a:p>
          <a:p>
            <a:pPr marL="681500" lvl="1" indent="-380981">
              <a:buFont typeface="Arial" panose="020B0604020202020204" pitchFamily="34" charset="0"/>
              <a:buChar char="•"/>
            </a:pPr>
            <a:r>
              <a:rPr lang="en-GB" sz="2133" dirty="0">
                <a:solidFill>
                  <a:prstClr val="white"/>
                </a:solidFill>
                <a:latin typeface="+mn-lt"/>
              </a:rPr>
              <a:t>OPC UA client and server high-availability</a:t>
            </a:r>
          </a:p>
          <a:p>
            <a:pPr marL="681500" lvl="1" indent="-380981">
              <a:buFont typeface="Arial" panose="020B0604020202020204" pitchFamily="34" charset="0"/>
              <a:buChar char="•"/>
            </a:pPr>
            <a:r>
              <a:rPr lang="en-GB" sz="2133" dirty="0">
                <a:solidFill>
                  <a:prstClr val="white"/>
                </a:solidFill>
                <a:latin typeface="+mn-lt"/>
              </a:rPr>
              <a:t>Client: Active/Active</a:t>
            </a:r>
          </a:p>
          <a:p>
            <a:pPr marL="681500" lvl="1" indent="-380981">
              <a:buFont typeface="Arial" panose="020B0604020202020204" pitchFamily="34" charset="0"/>
              <a:buChar char="•"/>
            </a:pPr>
            <a:r>
              <a:rPr lang="en-GB" sz="2133" dirty="0">
                <a:solidFill>
                  <a:prstClr val="white"/>
                </a:solidFill>
                <a:latin typeface="+mn-lt"/>
              </a:rPr>
              <a:t>Server: Passive/Active</a:t>
            </a:r>
            <a:endParaRPr lang="en-US" sz="2133" dirty="0">
              <a:solidFill>
                <a:prstClr val="white"/>
              </a:solidFill>
              <a:latin typeface="+mn-lt"/>
            </a:endParaRPr>
          </a:p>
          <a:p>
            <a:endParaRPr lang="en-US" b="1" dirty="0">
              <a:solidFill>
                <a:prstClr val="white"/>
              </a:solidFill>
              <a:latin typeface="+mn-lt"/>
            </a:endParaRPr>
          </a:p>
          <a:p>
            <a:r>
              <a:rPr lang="en-US" dirty="0">
                <a:solidFill>
                  <a:schemeClr val="accent3"/>
                </a:solidFill>
                <a:latin typeface="+mn-lt"/>
              </a:rPr>
              <a:t>Bidirectional</a:t>
            </a:r>
            <a:r>
              <a:rPr lang="en-US" dirty="0">
                <a:solidFill>
                  <a:prstClr val="white"/>
                </a:solidFill>
                <a:latin typeface="+mn-lt"/>
              </a:rPr>
              <a:t> “heartbeat”</a:t>
            </a:r>
          </a:p>
          <a:p>
            <a:pPr marL="681500" lvl="1" indent="-380981">
              <a:buFont typeface="Arial" panose="020B0604020202020204" pitchFamily="34" charset="0"/>
              <a:buChar char="•"/>
            </a:pPr>
            <a:r>
              <a:rPr lang="en-GB" sz="2133" dirty="0">
                <a:solidFill>
                  <a:prstClr val="white"/>
                </a:solidFill>
                <a:latin typeface="+mn-lt"/>
              </a:rPr>
              <a:t>OPC UA clients and servers detect connection failures</a:t>
            </a:r>
          </a:p>
          <a:p>
            <a:pPr marL="681500" lvl="1" indent="-380981">
              <a:buFont typeface="Arial" panose="020B0604020202020204" pitchFamily="34" charset="0"/>
              <a:buChar char="•"/>
            </a:pPr>
            <a:endParaRPr lang="en-GB" sz="2133" dirty="0">
              <a:solidFill>
                <a:prstClr val="white"/>
              </a:solidFill>
              <a:latin typeface="+mn-lt"/>
            </a:endParaRPr>
          </a:p>
          <a:p>
            <a:r>
              <a:rPr lang="en-US" dirty="0">
                <a:solidFill>
                  <a:schemeClr val="accent3"/>
                </a:solidFill>
                <a:latin typeface="+mn-lt"/>
              </a:rPr>
              <a:t>Buffering</a:t>
            </a:r>
          </a:p>
          <a:p>
            <a:pPr marL="681500" lvl="1" indent="-380981">
              <a:buFont typeface="Arial" panose="020B0604020202020204" pitchFamily="34" charset="0"/>
              <a:buChar char="•"/>
            </a:pPr>
            <a:r>
              <a:rPr lang="en-GB" sz="2133" dirty="0">
                <a:solidFill>
                  <a:prstClr val="white"/>
                </a:solidFill>
                <a:latin typeface="+mn-lt"/>
              </a:rPr>
              <a:t>OPC UA clients detect missing data and may request </a:t>
            </a:r>
            <a:r>
              <a:rPr lang="en-GB" sz="2133" dirty="0" smtClean="0">
                <a:solidFill>
                  <a:prstClr val="white"/>
                </a:solidFill>
                <a:latin typeface="+mn-lt"/>
              </a:rPr>
              <a:t>again</a:t>
            </a:r>
            <a:endParaRPr lang="en-US" dirty="0">
              <a:latin typeface="+mn-lt"/>
            </a:endParaRPr>
          </a:p>
        </p:txBody>
      </p:sp>
    </p:spTree>
    <p:custDataLst>
      <p:tags r:id="rId1"/>
    </p:custDataLst>
    <p:extLst>
      <p:ext uri="{BB962C8B-B14F-4D97-AF65-F5344CB8AC3E}">
        <p14:creationId xmlns:p14="http://schemas.microsoft.com/office/powerpoint/2010/main" val="309425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solidFill>
                  <a:schemeClr val="accent4"/>
                </a:solidFill>
                <a:latin typeface="+mj-lt"/>
              </a:rPr>
              <a:t>Sophisticated</a:t>
            </a:r>
            <a:r>
              <a:rPr lang="en-US" sz="4800" dirty="0">
                <a:latin typeface="+mj-lt"/>
              </a:rPr>
              <a:t> interactions</a:t>
            </a:r>
          </a:p>
        </p:txBody>
      </p:sp>
      <p:sp>
        <p:nvSpPr>
          <p:cNvPr id="2" name="Text Placeholder 1"/>
          <p:cNvSpPr>
            <a:spLocks noGrp="1"/>
          </p:cNvSpPr>
          <p:nvPr>
            <p:ph type="body" sz="quarter" idx="13"/>
          </p:nvPr>
        </p:nvSpPr>
        <p:spPr>
          <a:xfrm>
            <a:off x="436391" y="5523110"/>
            <a:ext cx="11248101" cy="215508"/>
          </a:xfrm>
        </p:spPr>
        <p:txBody>
          <a:bodyPr/>
          <a:lstStyle/>
          <a:p>
            <a:endParaRPr lang="en-US"/>
          </a:p>
        </p:txBody>
      </p:sp>
      <p:grpSp>
        <p:nvGrpSpPr>
          <p:cNvPr id="43" name="Group 42"/>
          <p:cNvGrpSpPr/>
          <p:nvPr/>
        </p:nvGrpSpPr>
        <p:grpSpPr>
          <a:xfrm>
            <a:off x="1048096" y="747256"/>
            <a:ext cx="2133600" cy="1847900"/>
            <a:chOff x="2743142" y="1824879"/>
            <a:chExt cx="1600200" cy="1385925"/>
          </a:xfrm>
        </p:grpSpPr>
        <p:sp>
          <p:nvSpPr>
            <p:cNvPr id="11" name="Oval 10"/>
            <p:cNvSpPr/>
            <p:nvPr/>
          </p:nvSpPr>
          <p:spPr bwMode="auto">
            <a:xfrm>
              <a:off x="2743142" y="1824879"/>
              <a:ext cx="1600200" cy="540967"/>
            </a:xfrm>
            <a:prstGeom prst="ellipse">
              <a:avLst/>
            </a:prstGeom>
            <a:solidFill>
              <a:schemeClr val="bg1">
                <a:lumMod val="20000"/>
                <a:lumOff val="80000"/>
              </a:schemeClr>
            </a:solidFill>
            <a:ln w="9525" cap="flat" cmpd="sng" algn="ctr">
              <a:noFill/>
              <a:prstDash val="solid"/>
              <a:round/>
              <a:headEnd type="none" w="med" len="med"/>
              <a:tailEnd type="none" w="med" len="med"/>
            </a:ln>
            <a:effectLst>
              <a:softEdge rad="127000"/>
            </a:effectLst>
          </p:spPr>
          <p:txBody>
            <a:bodyPr vert="horz" wrap="square" lIns="121829" tIns="60917" rIns="121829" bIns="60917" numCol="1" rtlCol="0" anchor="t" anchorCtr="1" compatLnSpc="1">
              <a:prstTxWarp prst="textNoShape">
                <a:avLst/>
              </a:prstTxWarp>
              <a:spAutoFit/>
            </a:bodyPr>
            <a:lstStyle/>
            <a:p>
              <a:pPr algn="ctr" fontAlgn="base">
                <a:lnSpc>
                  <a:spcPct val="95000"/>
                </a:lnSpc>
                <a:spcBef>
                  <a:spcPct val="30000"/>
                </a:spcBef>
                <a:spcAft>
                  <a:spcPct val="0"/>
                </a:spcAft>
                <a:buClr>
                  <a:srgbClr val="FFFFFF"/>
                </a:buClr>
                <a:buFont typeface="Wingdings" pitchFamily="2" charset="2"/>
                <a:buNone/>
              </a:pPr>
              <a:endParaRPr lang="en-US" sz="2667">
                <a:solidFill>
                  <a:srgbClr val="FFFFFF"/>
                </a:solidFill>
                <a:effectLst>
                  <a:outerShdw blurRad="38100" dist="38100" dir="2700000" algn="tl">
                    <a:srgbClr val="000000">
                      <a:alpha val="43137"/>
                    </a:srgbClr>
                  </a:outerShdw>
                </a:effectLst>
                <a:latin typeface="Arial Narrow" pitchFamily="34" charset="0"/>
              </a:endParaRPr>
            </a:p>
          </p:txBody>
        </p:sp>
        <p:sp>
          <p:nvSpPr>
            <p:cNvPr id="19" name="Oval 18"/>
            <p:cNvSpPr/>
            <p:nvPr/>
          </p:nvSpPr>
          <p:spPr bwMode="auto">
            <a:xfrm>
              <a:off x="2956376" y="2015272"/>
              <a:ext cx="1167708" cy="1195532"/>
            </a:xfrm>
            <a:prstGeom prst="ellipse">
              <a:avLst/>
            </a:prstGeom>
            <a:solidFill>
              <a:srgbClr val="015389"/>
            </a:solidFill>
            <a:ln w="15875" cap="flat" cmpd="sng" algn="ctr">
              <a:solidFill>
                <a:srgbClr val="0071C5">
                  <a:alpha val="41000"/>
                </a:srgbClr>
              </a:solidFill>
              <a:prstDash val="solid"/>
              <a:round/>
              <a:headEnd type="none" w="med" len="med"/>
              <a:tailEnd type="none" w="med" len="med"/>
            </a:ln>
            <a:effectLst/>
          </p:spPr>
          <p:txBody>
            <a:bodyPr vert="horz" wrap="square" lIns="39376" tIns="19687" rIns="39376" bIns="19687" numCol="1" rtlCol="0" anchor="t" anchorCtr="1" compatLnSpc="1">
              <a:prstTxWarp prst="textNoShape">
                <a:avLst/>
              </a:prstTxWarp>
              <a:noAutofit/>
            </a:bodyPr>
            <a:lstStyle/>
            <a:p>
              <a:pPr algn="ctr" defTabSz="394047">
                <a:lnSpc>
                  <a:spcPct val="95000"/>
                </a:lnSpc>
                <a:spcBef>
                  <a:spcPct val="30000"/>
                </a:spcBef>
                <a:buClr>
                  <a:prstClr val="white"/>
                </a:buClr>
                <a:defRPr/>
              </a:pPr>
              <a:endParaRPr lang="en-US" sz="933" kern="0" dirty="0">
                <a:solidFill>
                  <a:srgbClr val="FFFFFF"/>
                </a:solidFill>
                <a:effectLst>
                  <a:outerShdw blurRad="38100" dist="38100" dir="2700000" algn="tl">
                    <a:srgbClr val="000000">
                      <a:alpha val="43137"/>
                    </a:srgbClr>
                  </a:outerShdw>
                </a:effectLst>
                <a:latin typeface="Verdana"/>
                <a:ea typeface="MS PGothic" pitchFamily="34" charset="-128"/>
              </a:endParaRPr>
            </a:p>
          </p:txBody>
        </p:sp>
        <p:sp>
          <p:nvSpPr>
            <p:cNvPr id="20" name="Freeform 19"/>
            <p:cNvSpPr>
              <a:spLocks/>
            </p:cNvSpPr>
            <p:nvPr/>
          </p:nvSpPr>
          <p:spPr bwMode="auto">
            <a:xfrm>
              <a:off x="3260860" y="2094561"/>
              <a:ext cx="574784" cy="658332"/>
            </a:xfrm>
            <a:custGeom>
              <a:avLst/>
              <a:gdLst>
                <a:gd name="connsiteX0" fmla="*/ 3115638 w 3941217"/>
                <a:gd name="connsiteY0" fmla="*/ 4195801 h 4703328"/>
                <a:gd name="connsiteX1" fmla="*/ 3115638 w 3941217"/>
                <a:gd name="connsiteY1" fmla="*/ 4447420 h 4703328"/>
                <a:gd name="connsiteX2" fmla="*/ 3367257 w 3941217"/>
                <a:gd name="connsiteY2" fmla="*/ 4447420 h 4703328"/>
                <a:gd name="connsiteX3" fmla="*/ 3367257 w 3941217"/>
                <a:gd name="connsiteY3" fmla="*/ 4195801 h 4703328"/>
                <a:gd name="connsiteX4" fmla="*/ 3423872 w 3941217"/>
                <a:gd name="connsiteY4" fmla="*/ 4195800 h 4703328"/>
                <a:gd name="connsiteX5" fmla="*/ 3423872 w 3941217"/>
                <a:gd name="connsiteY5" fmla="*/ 4447419 h 4703328"/>
                <a:gd name="connsiteX6" fmla="*/ 3675491 w 3941217"/>
                <a:gd name="connsiteY6" fmla="*/ 4447419 h 4703328"/>
                <a:gd name="connsiteX7" fmla="*/ 3675491 w 3941217"/>
                <a:gd name="connsiteY7" fmla="*/ 4195800 h 4703328"/>
                <a:gd name="connsiteX8" fmla="*/ 3115638 w 3941217"/>
                <a:gd name="connsiteY8" fmla="*/ 3904571 h 4703328"/>
                <a:gd name="connsiteX9" fmla="*/ 3115638 w 3941217"/>
                <a:gd name="connsiteY9" fmla="*/ 4156190 h 4703328"/>
                <a:gd name="connsiteX10" fmla="*/ 3367257 w 3941217"/>
                <a:gd name="connsiteY10" fmla="*/ 4156190 h 4703328"/>
                <a:gd name="connsiteX11" fmla="*/ 3367257 w 3941217"/>
                <a:gd name="connsiteY11" fmla="*/ 3904571 h 4703328"/>
                <a:gd name="connsiteX12" fmla="*/ 3423872 w 3941217"/>
                <a:gd name="connsiteY12" fmla="*/ 3904570 h 4703328"/>
                <a:gd name="connsiteX13" fmla="*/ 3423872 w 3941217"/>
                <a:gd name="connsiteY13" fmla="*/ 4156189 h 4703328"/>
                <a:gd name="connsiteX14" fmla="*/ 3675491 w 3941217"/>
                <a:gd name="connsiteY14" fmla="*/ 4156189 h 4703328"/>
                <a:gd name="connsiteX15" fmla="*/ 3675491 w 3941217"/>
                <a:gd name="connsiteY15" fmla="*/ 3904570 h 4703328"/>
                <a:gd name="connsiteX16" fmla="*/ 3115637 w 3941217"/>
                <a:gd name="connsiteY16" fmla="*/ 3491744 h 4703328"/>
                <a:gd name="connsiteX17" fmla="*/ 3115637 w 3941217"/>
                <a:gd name="connsiteY17" fmla="*/ 3743363 h 4703328"/>
                <a:gd name="connsiteX18" fmla="*/ 3367256 w 3941217"/>
                <a:gd name="connsiteY18" fmla="*/ 3743363 h 4703328"/>
                <a:gd name="connsiteX19" fmla="*/ 3367256 w 3941217"/>
                <a:gd name="connsiteY19" fmla="*/ 3491744 h 4703328"/>
                <a:gd name="connsiteX20" fmla="*/ 3423871 w 3941217"/>
                <a:gd name="connsiteY20" fmla="*/ 3491743 h 4703328"/>
                <a:gd name="connsiteX21" fmla="*/ 3423871 w 3941217"/>
                <a:gd name="connsiteY21" fmla="*/ 3743362 h 4703328"/>
                <a:gd name="connsiteX22" fmla="*/ 3675490 w 3941217"/>
                <a:gd name="connsiteY22" fmla="*/ 3743362 h 4703328"/>
                <a:gd name="connsiteX23" fmla="*/ 3675490 w 3941217"/>
                <a:gd name="connsiteY23" fmla="*/ 3491743 h 4703328"/>
                <a:gd name="connsiteX24" fmla="*/ 660499 w 3941217"/>
                <a:gd name="connsiteY24" fmla="*/ 3215392 h 4703328"/>
                <a:gd name="connsiteX25" fmla="*/ 660499 w 3941217"/>
                <a:gd name="connsiteY25" fmla="*/ 4703328 h 4703328"/>
                <a:gd name="connsiteX26" fmla="*/ 500818 w 3941217"/>
                <a:gd name="connsiteY26" fmla="*/ 4703328 h 4703328"/>
                <a:gd name="connsiteX27" fmla="*/ 500818 w 3941217"/>
                <a:gd name="connsiteY27" fmla="*/ 3600078 h 4703328"/>
                <a:gd name="connsiteX28" fmla="*/ 399202 w 3941217"/>
                <a:gd name="connsiteY28" fmla="*/ 3600078 h 4703328"/>
                <a:gd name="connsiteX29" fmla="*/ 399202 w 3941217"/>
                <a:gd name="connsiteY29" fmla="*/ 4703328 h 4703328"/>
                <a:gd name="connsiteX30" fmla="*/ 275813 w 3941217"/>
                <a:gd name="connsiteY30" fmla="*/ 4703328 h 4703328"/>
                <a:gd name="connsiteX31" fmla="*/ 275813 w 3941217"/>
                <a:gd name="connsiteY31" fmla="*/ 3600078 h 4703328"/>
                <a:gd name="connsiteX32" fmla="*/ 152423 w 3941217"/>
                <a:gd name="connsiteY32" fmla="*/ 3600078 h 4703328"/>
                <a:gd name="connsiteX33" fmla="*/ 152423 w 3941217"/>
                <a:gd name="connsiteY33" fmla="*/ 4703328 h 4703328"/>
                <a:gd name="connsiteX34" fmla="*/ 0 w 3941217"/>
                <a:gd name="connsiteY34" fmla="*/ 4703328 h 4703328"/>
                <a:gd name="connsiteX35" fmla="*/ 0 w 3941217"/>
                <a:gd name="connsiteY35" fmla="*/ 3549270 h 4703328"/>
                <a:gd name="connsiteX36" fmla="*/ 3115637 w 3941217"/>
                <a:gd name="connsiteY36" fmla="*/ 3200514 h 4703328"/>
                <a:gd name="connsiteX37" fmla="*/ 3115637 w 3941217"/>
                <a:gd name="connsiteY37" fmla="*/ 3452133 h 4703328"/>
                <a:gd name="connsiteX38" fmla="*/ 3367256 w 3941217"/>
                <a:gd name="connsiteY38" fmla="*/ 3452133 h 4703328"/>
                <a:gd name="connsiteX39" fmla="*/ 3367256 w 3941217"/>
                <a:gd name="connsiteY39" fmla="*/ 3200514 h 4703328"/>
                <a:gd name="connsiteX40" fmla="*/ 3423871 w 3941217"/>
                <a:gd name="connsiteY40" fmla="*/ 3200513 h 4703328"/>
                <a:gd name="connsiteX41" fmla="*/ 3423871 w 3941217"/>
                <a:gd name="connsiteY41" fmla="*/ 3452132 h 4703328"/>
                <a:gd name="connsiteX42" fmla="*/ 3675490 w 3941217"/>
                <a:gd name="connsiteY42" fmla="*/ 3452132 h 4703328"/>
                <a:gd name="connsiteX43" fmla="*/ 3675490 w 3941217"/>
                <a:gd name="connsiteY43" fmla="*/ 3200513 h 4703328"/>
                <a:gd name="connsiteX44" fmla="*/ 3941217 w 3941217"/>
                <a:gd name="connsiteY44" fmla="*/ 2402471 h 4703328"/>
                <a:gd name="connsiteX45" fmla="*/ 3941217 w 3941217"/>
                <a:gd name="connsiteY45" fmla="*/ 4703328 h 4703328"/>
                <a:gd name="connsiteX46" fmla="*/ 2743610 w 3941217"/>
                <a:gd name="connsiteY46" fmla="*/ 4703328 h 4703328"/>
                <a:gd name="connsiteX47" fmla="*/ 2743610 w 3941217"/>
                <a:gd name="connsiteY47" fmla="*/ 3215392 h 4703328"/>
                <a:gd name="connsiteX48" fmla="*/ 2656511 w 3941217"/>
                <a:gd name="connsiteY48" fmla="*/ 2402471 h 4703328"/>
                <a:gd name="connsiteX49" fmla="*/ 2656511 w 3941217"/>
                <a:gd name="connsiteY49" fmla="*/ 4703328 h 4703328"/>
                <a:gd name="connsiteX50" fmla="*/ 1444387 w 3941217"/>
                <a:gd name="connsiteY50" fmla="*/ 4703328 h 4703328"/>
                <a:gd name="connsiteX51" fmla="*/ 1444387 w 3941217"/>
                <a:gd name="connsiteY51" fmla="*/ 3215392 h 4703328"/>
                <a:gd name="connsiteX52" fmla="*/ 762114 w 3941217"/>
                <a:gd name="connsiteY52" fmla="*/ 1727456 h 4703328"/>
                <a:gd name="connsiteX53" fmla="*/ 2366182 w 3941217"/>
                <a:gd name="connsiteY53" fmla="*/ 1727456 h 4703328"/>
                <a:gd name="connsiteX54" fmla="*/ 2366182 w 3941217"/>
                <a:gd name="connsiteY54" fmla="*/ 2402471 h 4703328"/>
                <a:gd name="connsiteX55" fmla="*/ 1284706 w 3941217"/>
                <a:gd name="connsiteY55" fmla="*/ 3150068 h 4703328"/>
                <a:gd name="connsiteX56" fmla="*/ 1284706 w 3941217"/>
                <a:gd name="connsiteY56" fmla="*/ 4703328 h 4703328"/>
                <a:gd name="connsiteX57" fmla="*/ 762114 w 3941217"/>
                <a:gd name="connsiteY57" fmla="*/ 4703328 h 4703328"/>
                <a:gd name="connsiteX58" fmla="*/ 1792782 w 3941217"/>
                <a:gd name="connsiteY58" fmla="*/ 841954 h 4703328"/>
                <a:gd name="connsiteX59" fmla="*/ 2119403 w 3941217"/>
                <a:gd name="connsiteY59" fmla="*/ 841954 h 4703328"/>
                <a:gd name="connsiteX60" fmla="*/ 2170210 w 3941217"/>
                <a:gd name="connsiteY60" fmla="*/ 1640359 h 4703328"/>
                <a:gd name="connsiteX61" fmla="*/ 1734716 w 3941217"/>
                <a:gd name="connsiteY61" fmla="*/ 1640359 h 4703328"/>
                <a:gd name="connsiteX62" fmla="*/ 1807299 w 3941217"/>
                <a:gd name="connsiteY62" fmla="*/ 551625 h 4703328"/>
                <a:gd name="connsiteX63" fmla="*/ 2104886 w 3941217"/>
                <a:gd name="connsiteY63" fmla="*/ 551625 h 4703328"/>
                <a:gd name="connsiteX64" fmla="*/ 2119402 w 3941217"/>
                <a:gd name="connsiteY64" fmla="*/ 762113 h 4703328"/>
                <a:gd name="connsiteX65" fmla="*/ 1792782 w 3941217"/>
                <a:gd name="connsiteY65" fmla="*/ 762113 h 4703328"/>
                <a:gd name="connsiteX66" fmla="*/ 1045185 w 3941217"/>
                <a:gd name="connsiteY66" fmla="*/ 450010 h 4703328"/>
                <a:gd name="connsiteX67" fmla="*/ 1546003 w 3941217"/>
                <a:gd name="connsiteY67" fmla="*/ 450010 h 4703328"/>
                <a:gd name="connsiteX68" fmla="*/ 1633101 w 3941217"/>
                <a:gd name="connsiteY68" fmla="*/ 1640359 h 4703328"/>
                <a:gd name="connsiteX69" fmla="*/ 958086 w 3941217"/>
                <a:gd name="connsiteY69" fmla="*/ 1640359 h 4703328"/>
                <a:gd name="connsiteX70" fmla="*/ 1074218 w 3941217"/>
                <a:gd name="connsiteY70" fmla="*/ 0 h 4703328"/>
                <a:gd name="connsiteX71" fmla="*/ 1509712 w 3941217"/>
                <a:gd name="connsiteY71" fmla="*/ 0 h 4703328"/>
                <a:gd name="connsiteX72" fmla="*/ 1546003 w 3941217"/>
                <a:gd name="connsiteY72" fmla="*/ 304845 h 4703328"/>
                <a:gd name="connsiteX73" fmla="*/ 1045185 w 3941217"/>
                <a:gd name="connsiteY73" fmla="*/ 304845 h 470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941217" h="4703328">
                  <a:moveTo>
                    <a:pt x="3115638" y="4195801"/>
                  </a:moveTo>
                  <a:lnTo>
                    <a:pt x="3115638" y="4447420"/>
                  </a:lnTo>
                  <a:lnTo>
                    <a:pt x="3367257" y="4447420"/>
                  </a:lnTo>
                  <a:lnTo>
                    <a:pt x="3367257" y="4195801"/>
                  </a:lnTo>
                  <a:close/>
                  <a:moveTo>
                    <a:pt x="3423872" y="4195800"/>
                  </a:moveTo>
                  <a:lnTo>
                    <a:pt x="3423872" y="4447419"/>
                  </a:lnTo>
                  <a:lnTo>
                    <a:pt x="3675491" y="4447419"/>
                  </a:lnTo>
                  <a:lnTo>
                    <a:pt x="3675491" y="4195800"/>
                  </a:lnTo>
                  <a:close/>
                  <a:moveTo>
                    <a:pt x="3115638" y="3904571"/>
                  </a:moveTo>
                  <a:lnTo>
                    <a:pt x="3115638" y="4156190"/>
                  </a:lnTo>
                  <a:lnTo>
                    <a:pt x="3367257" y="4156190"/>
                  </a:lnTo>
                  <a:lnTo>
                    <a:pt x="3367257" y="3904571"/>
                  </a:lnTo>
                  <a:close/>
                  <a:moveTo>
                    <a:pt x="3423872" y="3904570"/>
                  </a:moveTo>
                  <a:lnTo>
                    <a:pt x="3423872" y="4156189"/>
                  </a:lnTo>
                  <a:lnTo>
                    <a:pt x="3675491" y="4156189"/>
                  </a:lnTo>
                  <a:lnTo>
                    <a:pt x="3675491" y="3904570"/>
                  </a:lnTo>
                  <a:close/>
                  <a:moveTo>
                    <a:pt x="3115637" y="3491744"/>
                  </a:moveTo>
                  <a:lnTo>
                    <a:pt x="3115637" y="3743363"/>
                  </a:lnTo>
                  <a:lnTo>
                    <a:pt x="3367256" y="3743363"/>
                  </a:lnTo>
                  <a:lnTo>
                    <a:pt x="3367256" y="3491744"/>
                  </a:lnTo>
                  <a:close/>
                  <a:moveTo>
                    <a:pt x="3423871" y="3491743"/>
                  </a:moveTo>
                  <a:lnTo>
                    <a:pt x="3423871" y="3743362"/>
                  </a:lnTo>
                  <a:lnTo>
                    <a:pt x="3675490" y="3743362"/>
                  </a:lnTo>
                  <a:lnTo>
                    <a:pt x="3675490" y="3491743"/>
                  </a:lnTo>
                  <a:close/>
                  <a:moveTo>
                    <a:pt x="660499" y="3215392"/>
                  </a:moveTo>
                  <a:lnTo>
                    <a:pt x="660499" y="4703328"/>
                  </a:lnTo>
                  <a:lnTo>
                    <a:pt x="500818" y="4703328"/>
                  </a:lnTo>
                  <a:lnTo>
                    <a:pt x="500818" y="3600078"/>
                  </a:lnTo>
                  <a:lnTo>
                    <a:pt x="399202" y="3600078"/>
                  </a:lnTo>
                  <a:lnTo>
                    <a:pt x="399202" y="4703328"/>
                  </a:lnTo>
                  <a:lnTo>
                    <a:pt x="275813" y="4703328"/>
                  </a:lnTo>
                  <a:lnTo>
                    <a:pt x="275813" y="3600078"/>
                  </a:lnTo>
                  <a:lnTo>
                    <a:pt x="152423" y="3600078"/>
                  </a:lnTo>
                  <a:lnTo>
                    <a:pt x="152423" y="4703328"/>
                  </a:lnTo>
                  <a:lnTo>
                    <a:pt x="0" y="4703328"/>
                  </a:lnTo>
                  <a:lnTo>
                    <a:pt x="0" y="3549270"/>
                  </a:lnTo>
                  <a:close/>
                  <a:moveTo>
                    <a:pt x="3115637" y="3200514"/>
                  </a:moveTo>
                  <a:lnTo>
                    <a:pt x="3115637" y="3452133"/>
                  </a:lnTo>
                  <a:lnTo>
                    <a:pt x="3367256" y="3452133"/>
                  </a:lnTo>
                  <a:lnTo>
                    <a:pt x="3367256" y="3200514"/>
                  </a:lnTo>
                  <a:close/>
                  <a:moveTo>
                    <a:pt x="3423871" y="3200513"/>
                  </a:moveTo>
                  <a:lnTo>
                    <a:pt x="3423871" y="3452132"/>
                  </a:lnTo>
                  <a:lnTo>
                    <a:pt x="3675490" y="3452132"/>
                  </a:lnTo>
                  <a:lnTo>
                    <a:pt x="3675490" y="3200513"/>
                  </a:lnTo>
                  <a:close/>
                  <a:moveTo>
                    <a:pt x="3941217" y="2402471"/>
                  </a:moveTo>
                  <a:lnTo>
                    <a:pt x="3941217" y="4703328"/>
                  </a:lnTo>
                  <a:lnTo>
                    <a:pt x="2743610" y="4703328"/>
                  </a:lnTo>
                  <a:lnTo>
                    <a:pt x="2743610" y="3215392"/>
                  </a:lnTo>
                  <a:close/>
                  <a:moveTo>
                    <a:pt x="2656511" y="2402471"/>
                  </a:moveTo>
                  <a:lnTo>
                    <a:pt x="2656511" y="4703328"/>
                  </a:lnTo>
                  <a:lnTo>
                    <a:pt x="1444387" y="4703328"/>
                  </a:lnTo>
                  <a:lnTo>
                    <a:pt x="1444387" y="3215392"/>
                  </a:lnTo>
                  <a:close/>
                  <a:moveTo>
                    <a:pt x="762114" y="1727456"/>
                  </a:moveTo>
                  <a:lnTo>
                    <a:pt x="2366182" y="1727456"/>
                  </a:lnTo>
                  <a:lnTo>
                    <a:pt x="2366182" y="2402471"/>
                  </a:lnTo>
                  <a:lnTo>
                    <a:pt x="1284706" y="3150068"/>
                  </a:lnTo>
                  <a:lnTo>
                    <a:pt x="1284706" y="4703328"/>
                  </a:lnTo>
                  <a:lnTo>
                    <a:pt x="762114" y="4703328"/>
                  </a:lnTo>
                  <a:close/>
                  <a:moveTo>
                    <a:pt x="1792782" y="841954"/>
                  </a:moveTo>
                  <a:lnTo>
                    <a:pt x="2119403" y="841954"/>
                  </a:lnTo>
                  <a:lnTo>
                    <a:pt x="2170210" y="1640359"/>
                  </a:lnTo>
                  <a:lnTo>
                    <a:pt x="1734716" y="1640359"/>
                  </a:lnTo>
                  <a:close/>
                  <a:moveTo>
                    <a:pt x="1807299" y="551625"/>
                  </a:moveTo>
                  <a:lnTo>
                    <a:pt x="2104886" y="551625"/>
                  </a:lnTo>
                  <a:lnTo>
                    <a:pt x="2119402" y="762113"/>
                  </a:lnTo>
                  <a:lnTo>
                    <a:pt x="1792782" y="762113"/>
                  </a:lnTo>
                  <a:close/>
                  <a:moveTo>
                    <a:pt x="1045185" y="450010"/>
                  </a:moveTo>
                  <a:lnTo>
                    <a:pt x="1546003" y="450010"/>
                  </a:lnTo>
                  <a:lnTo>
                    <a:pt x="1633101" y="1640359"/>
                  </a:lnTo>
                  <a:lnTo>
                    <a:pt x="958086" y="1640359"/>
                  </a:lnTo>
                  <a:close/>
                  <a:moveTo>
                    <a:pt x="1074218" y="0"/>
                  </a:moveTo>
                  <a:lnTo>
                    <a:pt x="1509712" y="0"/>
                  </a:lnTo>
                  <a:lnTo>
                    <a:pt x="1546003" y="304845"/>
                  </a:lnTo>
                  <a:lnTo>
                    <a:pt x="1045185" y="304845"/>
                  </a:lnTo>
                  <a:close/>
                </a:path>
              </a:pathLst>
            </a:custGeom>
            <a:gradFill>
              <a:gsLst>
                <a:gs pos="0">
                  <a:srgbClr val="3FC5F7">
                    <a:lumMod val="0"/>
                    <a:lumOff val="100000"/>
                  </a:srgbClr>
                </a:gs>
                <a:gs pos="38000">
                  <a:srgbClr val="0071C5">
                    <a:lumMod val="48000"/>
                    <a:lumOff val="52000"/>
                  </a:srgbClr>
                </a:gs>
                <a:gs pos="93000">
                  <a:srgbClr val="0071C5">
                    <a:alpha val="29000"/>
                  </a:srgbClr>
                </a:gs>
              </a:gsLst>
              <a:lin ang="8400000" scaled="0"/>
            </a:gradFill>
            <a:ln w="9525" cap="flat" cmpd="sng" algn="ctr">
              <a:noFill/>
              <a:prstDash val="solid"/>
              <a:round/>
              <a:headEnd type="none" w="med" len="med"/>
              <a:tailEnd type="none" w="med" len="med"/>
            </a:ln>
            <a:effectLst/>
          </p:spPr>
          <p:txBody>
            <a:bodyPr vert="horz" wrap="square" lIns="39369" tIns="19685" rIns="39369" bIns="19685" numCol="1" rtlCol="0" anchor="t" anchorCtr="1" compatLnSpc="1">
              <a:prstTxWarp prst="textNoShape">
                <a:avLst/>
              </a:prstTxWarp>
              <a:noAutofit/>
            </a:bodyPr>
            <a:lstStyle/>
            <a:p>
              <a:pPr algn="ctr" defTabSz="394013">
                <a:lnSpc>
                  <a:spcPct val="95000"/>
                </a:lnSpc>
                <a:spcBef>
                  <a:spcPct val="30000"/>
                </a:spcBef>
                <a:buClr>
                  <a:prstClr val="white"/>
                </a:buClr>
                <a:defRPr/>
              </a:pPr>
              <a:endParaRPr lang="en-US" sz="933" kern="0">
                <a:solidFill>
                  <a:srgbClr val="FFFFFF"/>
                </a:solidFill>
                <a:effectLst>
                  <a:outerShdw blurRad="38100" dist="38100" dir="2700000" algn="tl">
                    <a:srgbClr val="000000">
                      <a:alpha val="43137"/>
                    </a:srgbClr>
                  </a:outerShdw>
                </a:effectLst>
                <a:latin typeface="Arial Narrow" pitchFamily="34" charset="0"/>
                <a:ea typeface="MS PGothic" pitchFamily="34" charset="-128"/>
              </a:endParaRPr>
            </a:p>
          </p:txBody>
        </p:sp>
        <p:sp>
          <p:nvSpPr>
            <p:cNvPr id="23" name="Oval 22"/>
            <p:cNvSpPr>
              <a:spLocks noChangeAspect="1"/>
            </p:cNvSpPr>
            <p:nvPr/>
          </p:nvSpPr>
          <p:spPr bwMode="auto">
            <a:xfrm rot="18431140">
              <a:off x="3068459" y="2107227"/>
              <a:ext cx="963569" cy="943204"/>
            </a:xfrm>
            <a:prstGeom prst="ellipse">
              <a:avLst/>
            </a:prstGeom>
            <a:noFill/>
            <a:ln w="44450" cap="rnd" cmpd="sng" algn="ctr">
              <a:gradFill>
                <a:gsLst>
                  <a:gs pos="0">
                    <a:srgbClr val="939598">
                      <a:alpha val="14000"/>
                    </a:srgbClr>
                  </a:gs>
                  <a:gs pos="100000">
                    <a:srgbClr val="0071C5">
                      <a:lumMod val="45000"/>
                      <a:lumOff val="55000"/>
                      <a:alpha val="13000"/>
                    </a:srgbClr>
                  </a:gs>
                  <a:gs pos="47000">
                    <a:srgbClr val="9AE4FF">
                      <a:alpha val="0"/>
                    </a:srgbClr>
                  </a:gs>
                  <a:gs pos="65000">
                    <a:srgbClr val="0071C5">
                      <a:lumMod val="30000"/>
                      <a:lumOff val="70000"/>
                      <a:alpha val="0"/>
                    </a:srgbClr>
                  </a:gs>
                </a:gsLst>
                <a:lin ang="5400000" scaled="1"/>
              </a:gradFill>
              <a:prstDash val="sysDot"/>
              <a:round/>
              <a:headEnd type="none" w="med" len="med"/>
              <a:tailEnd type="none" w="med" len="med"/>
            </a:ln>
            <a:effectLst/>
          </p:spPr>
          <p:txBody>
            <a:bodyPr vert="horz" wrap="square" lIns="76136" tIns="38069" rIns="76136" bIns="38069" numCol="1" rtlCol="0" anchor="ctr" anchorCtr="0" compatLnSpc="1">
              <a:prstTxWarp prst="textNoShape">
                <a:avLst/>
              </a:prstTxWarp>
              <a:noAutofit/>
            </a:bodyPr>
            <a:lstStyle/>
            <a:p>
              <a:pPr algn="ctr" defTabSz="761901">
                <a:lnSpc>
                  <a:spcPct val="95000"/>
                </a:lnSpc>
                <a:spcBef>
                  <a:spcPct val="30000"/>
                </a:spcBef>
                <a:buClr>
                  <a:prstClr val="white"/>
                </a:buClr>
                <a:defRPr/>
              </a:pPr>
              <a:endParaRPr lang="en-US" sz="1600" kern="0">
                <a:solidFill>
                  <a:srgbClr val="FFFFFF"/>
                </a:solidFill>
                <a:effectLst>
                  <a:outerShdw blurRad="38100" dist="38100" dir="2700000" algn="tl">
                    <a:srgbClr val="000000">
                      <a:alpha val="43137"/>
                    </a:srgbClr>
                  </a:outerShdw>
                </a:effectLst>
                <a:latin typeface="Arial Narrow" pitchFamily="34" charset="0"/>
              </a:endParaRPr>
            </a:p>
          </p:txBody>
        </p:sp>
      </p:grpSp>
      <p:grpSp>
        <p:nvGrpSpPr>
          <p:cNvPr id="36" name="Group 35"/>
          <p:cNvGrpSpPr/>
          <p:nvPr/>
        </p:nvGrpSpPr>
        <p:grpSpPr>
          <a:xfrm>
            <a:off x="8668329" y="817663"/>
            <a:ext cx="1456111" cy="1098915"/>
            <a:chOff x="1042707" y="1070964"/>
            <a:chExt cx="731520" cy="552072"/>
          </a:xfrm>
        </p:grpSpPr>
        <p:sp>
          <p:nvSpPr>
            <p:cNvPr id="37" name="Oval 36"/>
            <p:cNvSpPr/>
            <p:nvPr/>
          </p:nvSpPr>
          <p:spPr bwMode="auto">
            <a:xfrm>
              <a:off x="1042707" y="1070964"/>
              <a:ext cx="731520" cy="362361"/>
            </a:xfrm>
            <a:prstGeom prst="ellipse">
              <a:avLst/>
            </a:prstGeom>
            <a:solidFill>
              <a:schemeClr val="bg1">
                <a:lumMod val="20000"/>
                <a:lumOff val="80000"/>
              </a:schemeClr>
            </a:solidFill>
            <a:ln w="9525" cap="flat" cmpd="sng" algn="ctr">
              <a:noFill/>
              <a:prstDash val="solid"/>
              <a:round/>
              <a:headEnd type="none" w="med" len="med"/>
              <a:tailEnd type="none" w="med" len="med"/>
            </a:ln>
            <a:effectLst>
              <a:softEdge rad="127000"/>
            </a:effectLst>
          </p:spPr>
          <p:txBody>
            <a:bodyPr vert="horz" wrap="square" lIns="121829" tIns="60917" rIns="121829" bIns="60917" numCol="1" rtlCol="0" anchor="t" anchorCtr="1" compatLnSpc="1">
              <a:prstTxWarp prst="textNoShape">
                <a:avLst/>
              </a:prstTxWarp>
              <a:spAutoFit/>
            </a:bodyPr>
            <a:lstStyle/>
            <a:p>
              <a:pPr algn="ctr" fontAlgn="base">
                <a:lnSpc>
                  <a:spcPct val="95000"/>
                </a:lnSpc>
                <a:spcBef>
                  <a:spcPct val="30000"/>
                </a:spcBef>
                <a:spcAft>
                  <a:spcPct val="0"/>
                </a:spcAft>
                <a:buClr>
                  <a:srgbClr val="FFFFFF"/>
                </a:buClr>
                <a:buFont typeface="Wingdings" pitchFamily="2" charset="2"/>
                <a:buNone/>
              </a:pPr>
              <a:endParaRPr lang="en-US" sz="2667">
                <a:solidFill>
                  <a:srgbClr val="FFFFFF"/>
                </a:solidFill>
                <a:effectLst>
                  <a:outerShdw blurRad="38100" dist="38100" dir="2700000" algn="tl">
                    <a:srgbClr val="000000">
                      <a:alpha val="43137"/>
                    </a:srgbClr>
                  </a:outerShdw>
                </a:effectLst>
                <a:latin typeface="Arial Narrow" pitchFamily="34" charset="0"/>
              </a:endParaRPr>
            </a:p>
          </p:txBody>
        </p:sp>
        <p:grpSp>
          <p:nvGrpSpPr>
            <p:cNvPr id="38" name="Group 37"/>
            <p:cNvGrpSpPr/>
            <p:nvPr/>
          </p:nvGrpSpPr>
          <p:grpSpPr>
            <a:xfrm>
              <a:off x="1238118" y="1260151"/>
              <a:ext cx="354439" cy="362885"/>
              <a:chOff x="2235508" y="2091832"/>
              <a:chExt cx="500944" cy="500945"/>
            </a:xfrm>
          </p:grpSpPr>
          <p:sp>
            <p:nvSpPr>
              <p:cNvPr id="39" name="Oval 38"/>
              <p:cNvSpPr/>
              <p:nvPr/>
            </p:nvSpPr>
            <p:spPr bwMode="auto">
              <a:xfrm rot="20669487">
                <a:off x="2235508" y="2091832"/>
                <a:ext cx="500944" cy="500945"/>
              </a:xfrm>
              <a:prstGeom prst="ellipse">
                <a:avLst/>
              </a:prstGeom>
              <a:solidFill>
                <a:srgbClr val="033960"/>
              </a:solidFill>
              <a:ln w="15875" cap="flat" cmpd="sng" algn="ctr">
                <a:solidFill>
                  <a:srgbClr val="0071C5">
                    <a:alpha val="41000"/>
                  </a:srgbClr>
                </a:solidFill>
                <a:prstDash val="solid"/>
                <a:round/>
                <a:headEnd type="none" w="med" len="med"/>
                <a:tailEnd type="none" w="med" len="med"/>
              </a:ln>
              <a:effectLst/>
            </p:spPr>
            <p:txBody>
              <a:bodyPr vert="horz" wrap="square" lIns="63007" tIns="31504" rIns="63007" bIns="31504" numCol="1" rtlCol="0" anchor="t" anchorCtr="1" compatLnSpc="1">
                <a:prstTxWarp prst="textNoShape">
                  <a:avLst/>
                </a:prstTxWarp>
                <a:noAutofit/>
              </a:bodyPr>
              <a:lstStyle/>
              <a:p>
                <a:pPr algn="ctr" defTabSz="394047">
                  <a:lnSpc>
                    <a:spcPct val="95000"/>
                  </a:lnSpc>
                  <a:spcBef>
                    <a:spcPct val="30000"/>
                  </a:spcBef>
                  <a:buClr>
                    <a:prstClr val="white"/>
                  </a:buClr>
                  <a:defRPr/>
                </a:pPr>
                <a:endParaRPr lang="en-US" sz="933" kern="0" dirty="0">
                  <a:solidFill>
                    <a:srgbClr val="FFFFFF"/>
                  </a:solidFill>
                  <a:effectLst>
                    <a:outerShdw blurRad="38100" dist="38100" dir="2700000" algn="tl">
                      <a:srgbClr val="000000">
                        <a:alpha val="43137"/>
                      </a:srgbClr>
                    </a:outerShdw>
                  </a:effectLst>
                  <a:latin typeface="Verdana"/>
                  <a:ea typeface="MS PGothic" pitchFamily="34" charset="-128"/>
                </a:endParaRPr>
              </a:p>
            </p:txBody>
          </p:sp>
          <p:pic>
            <p:nvPicPr>
              <p:cNvPr id="40" name="Picture 39"/>
              <p:cNvPicPr>
                <a:picLocks noChangeAspect="1"/>
              </p:cNvPicPr>
              <p:nvPr/>
            </p:nvPicPr>
            <p:blipFill>
              <a:blip r:embed="rId4" cstate="email">
                <a:lum bright="70000" contrast="-70000"/>
                <a:extLst>
                  <a:ext uri="{28A0092B-C50C-407E-A947-70E740481C1C}">
                    <a14:useLocalDpi xmlns:a14="http://schemas.microsoft.com/office/drawing/2010/main" val="0"/>
                  </a:ext>
                </a:extLst>
              </a:blip>
              <a:stretch>
                <a:fillRect/>
              </a:stretch>
            </p:blipFill>
            <p:spPr>
              <a:xfrm>
                <a:off x="2356189" y="2164275"/>
                <a:ext cx="259579" cy="335094"/>
              </a:xfrm>
              <a:prstGeom prst="rect">
                <a:avLst/>
              </a:prstGeom>
            </p:spPr>
          </p:pic>
        </p:grpSp>
      </p:grpSp>
      <p:cxnSp>
        <p:nvCxnSpPr>
          <p:cNvPr id="41" name="Straight Connector 40"/>
          <p:cNvCxnSpPr/>
          <p:nvPr/>
        </p:nvCxnSpPr>
        <p:spPr bwMode="auto">
          <a:xfrm flipH="1">
            <a:off x="3226725" y="1872346"/>
            <a:ext cx="5441604" cy="50537"/>
          </a:xfrm>
          <a:prstGeom prst="line">
            <a:avLst/>
          </a:prstGeom>
          <a:noFill/>
          <a:ln w="31750" cap="rnd" cmpd="sng" algn="ctr">
            <a:solidFill>
              <a:schemeClr val="bg1"/>
            </a:solidFill>
            <a:prstDash val="sysDot"/>
            <a:round/>
            <a:headEnd type="none" w="med" len="med"/>
            <a:tailEnd type="none" w="med" len="med"/>
          </a:ln>
          <a:effectLst/>
        </p:spPr>
      </p:cxnSp>
      <p:sp>
        <p:nvSpPr>
          <p:cNvPr id="48" name="TextBox 47"/>
          <p:cNvSpPr txBox="1"/>
          <p:nvPr/>
        </p:nvSpPr>
        <p:spPr>
          <a:xfrm>
            <a:off x="3194596" y="1600200"/>
            <a:ext cx="2791627" cy="332263"/>
          </a:xfrm>
          <a:prstGeom prst="rect">
            <a:avLst/>
          </a:prstGeom>
          <a:noFill/>
        </p:spPr>
        <p:txBody>
          <a:bodyPr vert="horz" wrap="none" lIns="0" tIns="0" rIns="0" bIns="0" rtlCol="0">
            <a:noAutofit/>
          </a:bodyPr>
          <a:lstStyle/>
          <a:p>
            <a:pPr defTabSz="609585"/>
            <a:r>
              <a:rPr lang="en-GB" sz="1467" dirty="0">
                <a:solidFill>
                  <a:prstClr val="white"/>
                </a:solidFill>
              </a:rPr>
              <a:t>Are you able to drill materials?</a:t>
            </a:r>
            <a:endParaRPr lang="en-US" sz="1467" dirty="0">
              <a:solidFill>
                <a:prstClr val="white"/>
              </a:solidFill>
            </a:endParaRPr>
          </a:p>
        </p:txBody>
      </p:sp>
      <p:sp>
        <p:nvSpPr>
          <p:cNvPr id="50" name="TextBox 49"/>
          <p:cNvSpPr txBox="1"/>
          <p:nvPr/>
        </p:nvSpPr>
        <p:spPr>
          <a:xfrm>
            <a:off x="5205754" y="1111233"/>
            <a:ext cx="2596444" cy="340629"/>
          </a:xfrm>
          <a:prstGeom prst="rect">
            <a:avLst/>
          </a:prstGeom>
          <a:noFill/>
        </p:spPr>
        <p:txBody>
          <a:bodyPr vert="horz" wrap="none" lIns="0" tIns="0" rIns="0" bIns="0" rtlCol="0">
            <a:noAutofit/>
          </a:bodyPr>
          <a:lstStyle/>
          <a:p>
            <a:pPr defTabSz="609585"/>
            <a:r>
              <a:rPr lang="en-GB" sz="1467" dirty="0">
                <a:solidFill>
                  <a:prstClr val="white"/>
                </a:solidFill>
              </a:rPr>
              <a:t>I need to drill this plate</a:t>
            </a:r>
            <a:endParaRPr lang="en-US" sz="1467" dirty="0">
              <a:solidFill>
                <a:prstClr val="white"/>
              </a:solidFill>
            </a:endParaRPr>
          </a:p>
        </p:txBody>
      </p:sp>
      <p:sp>
        <p:nvSpPr>
          <p:cNvPr id="51" name="TextBox 50"/>
          <p:cNvSpPr txBox="1"/>
          <p:nvPr/>
        </p:nvSpPr>
        <p:spPr>
          <a:xfrm>
            <a:off x="7332812" y="1997749"/>
            <a:ext cx="2791627" cy="332263"/>
          </a:xfrm>
          <a:prstGeom prst="rect">
            <a:avLst/>
          </a:prstGeom>
          <a:noFill/>
        </p:spPr>
        <p:txBody>
          <a:bodyPr vert="horz" wrap="none" lIns="0" tIns="0" rIns="0" bIns="0" rtlCol="0">
            <a:noAutofit/>
          </a:bodyPr>
          <a:lstStyle/>
          <a:p>
            <a:pPr defTabSz="609585"/>
            <a:r>
              <a:rPr lang="en-GB" sz="1467" dirty="0">
                <a:solidFill>
                  <a:prstClr val="white"/>
                </a:solidFill>
              </a:rPr>
              <a:t>Yes, which one?</a:t>
            </a:r>
            <a:endParaRPr lang="en-US" sz="1467" dirty="0">
              <a:solidFill>
                <a:prstClr val="white"/>
              </a:solidFill>
            </a:endParaRPr>
          </a:p>
        </p:txBody>
      </p:sp>
      <p:sp>
        <p:nvSpPr>
          <p:cNvPr id="52" name="TextBox 51"/>
          <p:cNvSpPr txBox="1"/>
          <p:nvPr/>
        </p:nvSpPr>
        <p:spPr>
          <a:xfrm>
            <a:off x="3226724" y="2493873"/>
            <a:ext cx="2791627" cy="332263"/>
          </a:xfrm>
          <a:prstGeom prst="rect">
            <a:avLst/>
          </a:prstGeom>
          <a:noFill/>
        </p:spPr>
        <p:txBody>
          <a:bodyPr vert="horz" wrap="none" lIns="0" tIns="0" rIns="0" bIns="0" rtlCol="0">
            <a:noAutofit/>
          </a:bodyPr>
          <a:lstStyle/>
          <a:p>
            <a:pPr defTabSz="609585"/>
            <a:r>
              <a:rPr lang="en-GB" sz="1467" dirty="0">
                <a:solidFill>
                  <a:prstClr val="white"/>
                </a:solidFill>
              </a:rPr>
              <a:t>Steel</a:t>
            </a:r>
            <a:endParaRPr lang="en-US" sz="1467" dirty="0">
              <a:solidFill>
                <a:prstClr val="white"/>
              </a:solidFill>
            </a:endParaRPr>
          </a:p>
        </p:txBody>
      </p:sp>
      <p:sp>
        <p:nvSpPr>
          <p:cNvPr id="53" name="TextBox 52"/>
          <p:cNvSpPr txBox="1"/>
          <p:nvPr/>
        </p:nvSpPr>
        <p:spPr>
          <a:xfrm>
            <a:off x="6976495" y="2802044"/>
            <a:ext cx="2791627" cy="332263"/>
          </a:xfrm>
          <a:prstGeom prst="rect">
            <a:avLst/>
          </a:prstGeom>
          <a:noFill/>
        </p:spPr>
        <p:txBody>
          <a:bodyPr vert="horz" wrap="none" lIns="0" tIns="0" rIns="0" bIns="0" rtlCol="0">
            <a:noAutofit/>
          </a:bodyPr>
          <a:lstStyle/>
          <a:p>
            <a:pPr defTabSz="609585"/>
            <a:r>
              <a:rPr lang="en-GB" sz="1467" dirty="0">
                <a:solidFill>
                  <a:prstClr val="white"/>
                </a:solidFill>
              </a:rPr>
              <a:t>Fine, which diameter?</a:t>
            </a:r>
            <a:endParaRPr lang="en-US" sz="1467" dirty="0">
              <a:solidFill>
                <a:prstClr val="white"/>
              </a:solidFill>
            </a:endParaRPr>
          </a:p>
        </p:txBody>
      </p:sp>
      <p:sp>
        <p:nvSpPr>
          <p:cNvPr id="54" name="TextBox 53"/>
          <p:cNvSpPr txBox="1"/>
          <p:nvPr/>
        </p:nvSpPr>
        <p:spPr>
          <a:xfrm>
            <a:off x="3226724" y="3379220"/>
            <a:ext cx="2791627" cy="332263"/>
          </a:xfrm>
          <a:prstGeom prst="rect">
            <a:avLst/>
          </a:prstGeom>
          <a:noFill/>
        </p:spPr>
        <p:txBody>
          <a:bodyPr vert="horz" wrap="none" lIns="0" tIns="0" rIns="0" bIns="0" rtlCol="0">
            <a:noAutofit/>
          </a:bodyPr>
          <a:lstStyle/>
          <a:p>
            <a:pPr defTabSz="609585"/>
            <a:r>
              <a:rPr lang="en-GB" sz="1467" dirty="0">
                <a:solidFill>
                  <a:prstClr val="white"/>
                </a:solidFill>
              </a:rPr>
              <a:t>1 inch (2.54 cm) </a:t>
            </a:r>
            <a:endParaRPr lang="en-US" sz="1467" dirty="0">
              <a:solidFill>
                <a:prstClr val="white"/>
              </a:solidFill>
            </a:endParaRPr>
          </a:p>
        </p:txBody>
      </p:sp>
      <p:sp>
        <p:nvSpPr>
          <p:cNvPr id="55" name="TextBox 54"/>
          <p:cNvSpPr txBox="1"/>
          <p:nvPr/>
        </p:nvSpPr>
        <p:spPr>
          <a:xfrm>
            <a:off x="5064025" y="3705517"/>
            <a:ext cx="3664600" cy="353515"/>
          </a:xfrm>
          <a:prstGeom prst="rect">
            <a:avLst/>
          </a:prstGeom>
          <a:noFill/>
        </p:spPr>
        <p:txBody>
          <a:bodyPr vert="horz" wrap="none" lIns="0" tIns="0" rIns="0" bIns="0" rtlCol="0">
            <a:noAutofit/>
          </a:bodyPr>
          <a:lstStyle/>
          <a:p>
            <a:pPr defTabSz="609585"/>
            <a:r>
              <a:rPr lang="en-GB" sz="1467" dirty="0">
                <a:solidFill>
                  <a:prstClr val="white"/>
                </a:solidFill>
              </a:rPr>
              <a:t>Fine, please provide coordinates and depth</a:t>
            </a:r>
            <a:endParaRPr lang="en-US" sz="1467" dirty="0">
              <a:solidFill>
                <a:prstClr val="white"/>
              </a:solidFill>
            </a:endParaRPr>
          </a:p>
        </p:txBody>
      </p:sp>
      <p:sp>
        <p:nvSpPr>
          <p:cNvPr id="56" name="TextBox 55"/>
          <p:cNvSpPr txBox="1"/>
          <p:nvPr/>
        </p:nvSpPr>
        <p:spPr>
          <a:xfrm>
            <a:off x="3273005" y="5174891"/>
            <a:ext cx="2791627" cy="332263"/>
          </a:xfrm>
          <a:prstGeom prst="rect">
            <a:avLst/>
          </a:prstGeom>
          <a:noFill/>
        </p:spPr>
        <p:txBody>
          <a:bodyPr vert="horz" wrap="none" lIns="0" tIns="0" rIns="0" bIns="0" rtlCol="0">
            <a:noAutofit/>
          </a:bodyPr>
          <a:lstStyle/>
          <a:p>
            <a:pPr defTabSz="609585"/>
            <a:r>
              <a:rPr lang="en-GB" sz="1467" dirty="0">
                <a:solidFill>
                  <a:prstClr val="white"/>
                </a:solidFill>
              </a:rPr>
              <a:t>I am sending you the plate</a:t>
            </a:r>
            <a:endParaRPr lang="en-US" sz="1467" dirty="0">
              <a:solidFill>
                <a:prstClr val="white"/>
              </a:solidFill>
            </a:endParaRPr>
          </a:p>
        </p:txBody>
      </p:sp>
      <p:sp>
        <p:nvSpPr>
          <p:cNvPr id="57" name="TextBox 56"/>
          <p:cNvSpPr txBox="1"/>
          <p:nvPr/>
        </p:nvSpPr>
        <p:spPr>
          <a:xfrm>
            <a:off x="3273005" y="4337669"/>
            <a:ext cx="2791627" cy="332263"/>
          </a:xfrm>
          <a:prstGeom prst="rect">
            <a:avLst/>
          </a:prstGeom>
          <a:noFill/>
        </p:spPr>
        <p:txBody>
          <a:bodyPr vert="horz" wrap="none" lIns="0" tIns="0" rIns="0" bIns="0" rtlCol="0">
            <a:noAutofit/>
          </a:bodyPr>
          <a:lstStyle/>
          <a:p>
            <a:pPr defTabSz="609585"/>
            <a:r>
              <a:rPr lang="en-GB" sz="1467" dirty="0">
                <a:solidFill>
                  <a:prstClr val="white"/>
                </a:solidFill>
              </a:rPr>
              <a:t>X: 10, Y: 5, Z: 1</a:t>
            </a:r>
            <a:endParaRPr lang="en-US" sz="1467" dirty="0">
              <a:solidFill>
                <a:prstClr val="white"/>
              </a:solidFill>
            </a:endParaRPr>
          </a:p>
        </p:txBody>
      </p:sp>
      <p:sp>
        <p:nvSpPr>
          <p:cNvPr id="58" name="TextBox 57"/>
          <p:cNvSpPr txBox="1"/>
          <p:nvPr/>
        </p:nvSpPr>
        <p:spPr>
          <a:xfrm>
            <a:off x="6713349" y="4669932"/>
            <a:ext cx="2791627" cy="332263"/>
          </a:xfrm>
          <a:prstGeom prst="rect">
            <a:avLst/>
          </a:prstGeom>
          <a:noFill/>
        </p:spPr>
        <p:txBody>
          <a:bodyPr vert="horz" wrap="none" lIns="0" tIns="0" rIns="0" bIns="0" rtlCol="0">
            <a:noAutofit/>
          </a:bodyPr>
          <a:lstStyle/>
          <a:p>
            <a:pPr defTabSz="609585"/>
            <a:r>
              <a:rPr lang="en-GB" sz="1467" dirty="0">
                <a:solidFill>
                  <a:prstClr val="white"/>
                </a:solidFill>
              </a:rPr>
              <a:t>Fine, I am available now</a:t>
            </a:r>
            <a:endParaRPr lang="en-US" sz="1467" dirty="0">
              <a:solidFill>
                <a:prstClr val="white"/>
              </a:solidFill>
            </a:endParaRPr>
          </a:p>
        </p:txBody>
      </p:sp>
      <p:cxnSp>
        <p:nvCxnSpPr>
          <p:cNvPr id="59" name="Straight Connector 58"/>
          <p:cNvCxnSpPr/>
          <p:nvPr/>
        </p:nvCxnSpPr>
        <p:spPr bwMode="auto">
          <a:xfrm flipH="1">
            <a:off x="3226724" y="2706611"/>
            <a:ext cx="5501901" cy="51097"/>
          </a:xfrm>
          <a:prstGeom prst="line">
            <a:avLst/>
          </a:prstGeom>
          <a:noFill/>
          <a:ln w="31750" cap="rnd" cmpd="sng" algn="ctr">
            <a:solidFill>
              <a:schemeClr val="bg1"/>
            </a:solidFill>
            <a:prstDash val="sysDot"/>
            <a:round/>
            <a:headEnd type="none" w="med" len="med"/>
            <a:tailEnd type="none" w="med" len="med"/>
          </a:ln>
          <a:effectLst/>
        </p:spPr>
      </p:cxnSp>
      <p:cxnSp>
        <p:nvCxnSpPr>
          <p:cNvPr id="64" name="Straight Connector 63"/>
          <p:cNvCxnSpPr/>
          <p:nvPr/>
        </p:nvCxnSpPr>
        <p:spPr bwMode="auto">
          <a:xfrm flipH="1">
            <a:off x="3166427" y="3603222"/>
            <a:ext cx="5501901" cy="51097"/>
          </a:xfrm>
          <a:prstGeom prst="line">
            <a:avLst/>
          </a:prstGeom>
          <a:noFill/>
          <a:ln w="31750" cap="rnd" cmpd="sng" algn="ctr">
            <a:solidFill>
              <a:schemeClr val="bg1"/>
            </a:solidFill>
            <a:prstDash val="sysDot"/>
            <a:round/>
            <a:headEnd type="none" w="med" len="med"/>
            <a:tailEnd type="none" w="med" len="med"/>
          </a:ln>
          <a:effectLst/>
        </p:spPr>
      </p:cxnSp>
      <p:cxnSp>
        <p:nvCxnSpPr>
          <p:cNvPr id="65" name="Straight Connector 64"/>
          <p:cNvCxnSpPr/>
          <p:nvPr/>
        </p:nvCxnSpPr>
        <p:spPr bwMode="auto">
          <a:xfrm flipH="1">
            <a:off x="3220396" y="4574254"/>
            <a:ext cx="5501901" cy="51097"/>
          </a:xfrm>
          <a:prstGeom prst="line">
            <a:avLst/>
          </a:prstGeom>
          <a:noFill/>
          <a:ln w="31750" cap="rnd" cmpd="sng" algn="ctr">
            <a:solidFill>
              <a:schemeClr val="bg1"/>
            </a:solidFill>
            <a:prstDash val="sysDot"/>
            <a:round/>
            <a:headEnd type="none" w="med" len="med"/>
            <a:tailEnd type="none" w="med" len="med"/>
          </a:ln>
          <a:effectLst/>
        </p:spPr>
      </p:cxnSp>
      <p:cxnSp>
        <p:nvCxnSpPr>
          <p:cNvPr id="66" name="Straight Connector 65"/>
          <p:cNvCxnSpPr/>
          <p:nvPr/>
        </p:nvCxnSpPr>
        <p:spPr bwMode="auto">
          <a:xfrm flipH="1">
            <a:off x="3235272" y="5456056"/>
            <a:ext cx="5501901" cy="51097"/>
          </a:xfrm>
          <a:prstGeom prst="line">
            <a:avLst/>
          </a:prstGeom>
          <a:noFill/>
          <a:ln w="31750" cap="rnd" cmpd="sng" algn="ctr">
            <a:solidFill>
              <a:schemeClr val="bg1"/>
            </a:solidFill>
            <a:prstDash val="sysDot"/>
            <a:round/>
            <a:headEnd type="none" w="med" len="med"/>
            <a:tailEnd type="none" w="med" len="med"/>
          </a:ln>
          <a:effectLst/>
        </p:spPr>
      </p:cxnSp>
      <p:sp>
        <p:nvSpPr>
          <p:cNvPr id="67" name="TextBox 66"/>
          <p:cNvSpPr txBox="1"/>
          <p:nvPr/>
        </p:nvSpPr>
        <p:spPr>
          <a:xfrm>
            <a:off x="7348481" y="5545285"/>
            <a:ext cx="1625092" cy="292763"/>
          </a:xfrm>
          <a:prstGeom prst="rect">
            <a:avLst/>
          </a:prstGeom>
          <a:noFill/>
        </p:spPr>
        <p:txBody>
          <a:bodyPr vert="horz" wrap="none" lIns="0" tIns="0" rIns="0" bIns="0" rtlCol="0">
            <a:noAutofit/>
          </a:bodyPr>
          <a:lstStyle/>
          <a:p>
            <a:pPr defTabSz="609585"/>
            <a:r>
              <a:rPr lang="en-GB" sz="1467" dirty="0">
                <a:solidFill>
                  <a:prstClr val="white"/>
                </a:solidFill>
              </a:rPr>
              <a:t>Ok, waiting for it</a:t>
            </a:r>
            <a:endParaRPr lang="en-US" sz="1467" dirty="0">
              <a:solidFill>
                <a:prstClr val="white"/>
              </a:solidFill>
            </a:endParaRPr>
          </a:p>
        </p:txBody>
      </p:sp>
    </p:spTree>
    <p:custDataLst>
      <p:tags r:id="rId1"/>
    </p:custDataLst>
    <p:extLst>
      <p:ext uri="{BB962C8B-B14F-4D97-AF65-F5344CB8AC3E}">
        <p14:creationId xmlns:p14="http://schemas.microsoft.com/office/powerpoint/2010/main" val="124968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solidFill>
                  <a:schemeClr val="accent3">
                    <a:alpha val="90000"/>
                  </a:schemeClr>
                </a:solidFill>
              </a:rPr>
              <a:t>Open62541</a:t>
            </a:r>
            <a:r>
              <a:rPr lang="en-US" dirty="0" smtClean="0"/>
              <a:t> Features</a:t>
            </a:r>
            <a:endParaRPr lang="en-US" dirty="0"/>
          </a:p>
        </p:txBody>
      </p:sp>
      <p:sp>
        <p:nvSpPr>
          <p:cNvPr id="9" name="Content Placeholder 8"/>
          <p:cNvSpPr>
            <a:spLocks noGrp="1"/>
          </p:cNvSpPr>
          <p:nvPr>
            <p:ph sz="quarter" idx="15"/>
          </p:nvPr>
        </p:nvSpPr>
        <p:spPr>
          <a:xfrm>
            <a:off x="471951" y="1033243"/>
            <a:ext cx="11248562" cy="4649787"/>
          </a:xfrm>
        </p:spPr>
        <p:txBody>
          <a:bodyPr/>
          <a:lstStyle/>
          <a:p>
            <a:r>
              <a:rPr lang="en-US" sz="1600" b="1" dirty="0" smtClean="0">
                <a:solidFill>
                  <a:schemeClr val="accent3"/>
                </a:solidFill>
                <a:latin typeface="+mn-lt"/>
              </a:rPr>
              <a:t>Communication </a:t>
            </a:r>
            <a:r>
              <a:rPr lang="en-US" sz="1600" b="1" dirty="0">
                <a:solidFill>
                  <a:schemeClr val="accent3"/>
                </a:solidFill>
                <a:latin typeface="+mn-lt"/>
              </a:rPr>
              <a:t>Stack </a:t>
            </a:r>
            <a:endParaRPr lang="en-US" sz="1600" b="1" dirty="0" smtClean="0">
              <a:solidFill>
                <a:schemeClr val="accent3"/>
              </a:solidFill>
              <a:latin typeface="+mn-lt"/>
            </a:endParaRPr>
          </a:p>
          <a:p>
            <a:pPr marL="285750" indent="-285750">
              <a:buFont typeface="Arial" panose="020B0604020202020204" pitchFamily="34" charset="0"/>
              <a:buChar char="•"/>
            </a:pPr>
            <a:r>
              <a:rPr lang="en-US" sz="1600" dirty="0" smtClean="0">
                <a:latin typeface="+mn-lt"/>
              </a:rPr>
              <a:t>model </a:t>
            </a:r>
            <a:r>
              <a:rPr lang="en-US" sz="1600" dirty="0">
                <a:latin typeface="+mn-lt"/>
              </a:rPr>
              <a:t>– Support for all OPC UA node types (including method nodes) – Support for adding and </a:t>
            </a:r>
            <a:r>
              <a:rPr lang="en-US" sz="1600" dirty="0" err="1" smtClean="0">
                <a:latin typeface="+mn-lt"/>
              </a:rPr>
              <a:t>re</a:t>
            </a:r>
            <a:r>
              <a:rPr lang="en-US" sz="1600" dirty="0" err="1">
                <a:latin typeface="+mn-lt"/>
              </a:rPr>
              <a:t>OPC</a:t>
            </a:r>
            <a:r>
              <a:rPr lang="en-US" sz="1600" dirty="0">
                <a:latin typeface="+mn-lt"/>
              </a:rPr>
              <a:t> UA binary protocol </a:t>
            </a:r>
          </a:p>
          <a:p>
            <a:pPr marL="285750" indent="-285750">
              <a:buFont typeface="Arial" panose="020B0604020202020204" pitchFamily="34" charset="0"/>
              <a:buChar char="•"/>
            </a:pPr>
            <a:r>
              <a:rPr lang="en-US" sz="1600" dirty="0">
                <a:latin typeface="+mn-lt"/>
              </a:rPr>
              <a:t>Chunking (splitting of large messages) </a:t>
            </a:r>
          </a:p>
          <a:p>
            <a:pPr marL="285750" indent="-285750">
              <a:buFont typeface="Arial" panose="020B0604020202020204" pitchFamily="34" charset="0"/>
              <a:buChar char="•"/>
            </a:pPr>
            <a:r>
              <a:rPr lang="en-US" sz="1600" dirty="0">
                <a:latin typeface="+mn-lt"/>
              </a:rPr>
              <a:t>Exchangeable network layer (plugin) for using custom networking APIs (e.g. on embedded targets</a:t>
            </a:r>
            <a:r>
              <a:rPr lang="en-US" sz="1600" dirty="0" smtClean="0">
                <a:latin typeface="+mn-lt"/>
              </a:rPr>
              <a:t>)</a:t>
            </a:r>
          </a:p>
          <a:p>
            <a:r>
              <a:rPr lang="en-US" sz="1600" dirty="0" smtClean="0"/>
              <a:t> </a:t>
            </a:r>
            <a:r>
              <a:rPr lang="en-US" sz="1600" b="1" dirty="0">
                <a:solidFill>
                  <a:schemeClr val="accent3"/>
                </a:solidFill>
              </a:rPr>
              <a:t>Information </a:t>
            </a:r>
            <a:r>
              <a:rPr lang="en-US" sz="1600" b="1" dirty="0" smtClean="0">
                <a:solidFill>
                  <a:schemeClr val="accent3"/>
                </a:solidFill>
              </a:rPr>
              <a:t>model</a:t>
            </a:r>
          </a:p>
          <a:p>
            <a:pPr marL="285750" indent="-285750">
              <a:buFont typeface="Arial" panose="020B0604020202020204" pitchFamily="34" charset="0"/>
              <a:buChar char="•"/>
            </a:pPr>
            <a:r>
              <a:rPr lang="en-US" sz="1600" dirty="0"/>
              <a:t>Support for all OPC UA node types (including method nodes) </a:t>
            </a:r>
          </a:p>
          <a:p>
            <a:pPr marL="285750" indent="-285750">
              <a:buFont typeface="Arial" panose="020B0604020202020204" pitchFamily="34" charset="0"/>
              <a:buChar char="•"/>
            </a:pPr>
            <a:r>
              <a:rPr lang="en-US" sz="1600" dirty="0" smtClean="0"/>
              <a:t>Support </a:t>
            </a:r>
            <a:r>
              <a:rPr lang="en-US" sz="1600" dirty="0"/>
              <a:t>for adding and removing nodes and references also at runtime. </a:t>
            </a:r>
          </a:p>
          <a:p>
            <a:pPr marL="285750" indent="-285750">
              <a:buFont typeface="Arial" panose="020B0604020202020204" pitchFamily="34" charset="0"/>
              <a:buChar char="•"/>
            </a:pPr>
            <a:r>
              <a:rPr lang="en-US" sz="1600" dirty="0" smtClean="0"/>
              <a:t>Support </a:t>
            </a:r>
            <a:r>
              <a:rPr lang="en-US" sz="1600" dirty="0"/>
              <a:t>for inheritance and instantiation of object- and variable-types (custom constructor/destructor, instantiation of child nodes</a:t>
            </a:r>
            <a:r>
              <a:rPr lang="en-US" sz="1600" dirty="0" smtClean="0"/>
              <a:t>)</a:t>
            </a:r>
          </a:p>
          <a:p>
            <a:r>
              <a:rPr lang="en-US" sz="1600" b="1" dirty="0" smtClean="0">
                <a:solidFill>
                  <a:schemeClr val="accent3"/>
                </a:solidFill>
              </a:rPr>
              <a:t>Subscriptions</a:t>
            </a:r>
          </a:p>
          <a:p>
            <a:pPr marL="285750" indent="-285750">
              <a:buFont typeface="Arial" panose="020B0604020202020204" pitchFamily="34" charset="0"/>
              <a:buChar char="•"/>
            </a:pPr>
            <a:r>
              <a:rPr lang="en-US" sz="1600" dirty="0" smtClean="0"/>
              <a:t>Support </a:t>
            </a:r>
            <a:r>
              <a:rPr lang="en-US" sz="1600" dirty="0"/>
              <a:t>for </a:t>
            </a:r>
            <a:r>
              <a:rPr lang="en-US" sz="1600" dirty="0" smtClean="0"/>
              <a:t>subscriptions/monitor </a:t>
            </a:r>
            <a:r>
              <a:rPr lang="en-US" sz="1600" dirty="0"/>
              <a:t>i</a:t>
            </a:r>
            <a:r>
              <a:rPr lang="en-US" sz="1600" dirty="0" smtClean="0"/>
              <a:t>tems </a:t>
            </a:r>
            <a:r>
              <a:rPr lang="en-US" sz="1600" dirty="0"/>
              <a:t>for data change notifications </a:t>
            </a:r>
          </a:p>
          <a:p>
            <a:pPr marL="285750" indent="-285750">
              <a:buFont typeface="Arial" panose="020B0604020202020204" pitchFamily="34" charset="0"/>
              <a:buChar char="•"/>
            </a:pPr>
            <a:r>
              <a:rPr lang="en-US" sz="1600" dirty="0" smtClean="0"/>
              <a:t>Very </a:t>
            </a:r>
            <a:r>
              <a:rPr lang="en-US" sz="1600" dirty="0"/>
              <a:t>low resource consumption for each monitored value (event-based server architecture</a:t>
            </a:r>
            <a:r>
              <a:rPr lang="en-US" sz="1600" dirty="0" smtClean="0"/>
              <a:t>)</a:t>
            </a:r>
          </a:p>
          <a:p>
            <a:r>
              <a:rPr lang="en-US" sz="1600" b="1" dirty="0" smtClean="0">
                <a:solidFill>
                  <a:schemeClr val="accent3"/>
                </a:solidFill>
              </a:rPr>
              <a:t>Code-Generation </a:t>
            </a:r>
          </a:p>
          <a:p>
            <a:pPr marL="285750" indent="-285750">
              <a:buFont typeface="Arial" panose="020B0604020202020204" pitchFamily="34" charset="0"/>
              <a:buChar char="•"/>
            </a:pPr>
            <a:r>
              <a:rPr lang="en-US" sz="1600" dirty="0" smtClean="0"/>
              <a:t>Support </a:t>
            </a:r>
            <a:r>
              <a:rPr lang="en-US" sz="1600" dirty="0"/>
              <a:t>for generating data types from standard XML definitions </a:t>
            </a:r>
          </a:p>
          <a:p>
            <a:pPr marL="285750" indent="-285750">
              <a:buFont typeface="Arial" panose="020B0604020202020204" pitchFamily="34" charset="0"/>
              <a:buChar char="•"/>
            </a:pPr>
            <a:r>
              <a:rPr lang="en-US" sz="1600" dirty="0" smtClean="0"/>
              <a:t>Support </a:t>
            </a:r>
            <a:r>
              <a:rPr lang="en-US" sz="1600" dirty="0"/>
              <a:t>for generating server-side information models (</a:t>
            </a:r>
            <a:r>
              <a:rPr lang="en-US" sz="1600" dirty="0" err="1"/>
              <a:t>nodesets</a:t>
            </a:r>
            <a:r>
              <a:rPr lang="en-US" sz="1600" dirty="0"/>
              <a:t>) from standard XML </a:t>
            </a:r>
            <a:r>
              <a:rPr lang="en-US" sz="1600" dirty="0" smtClean="0"/>
              <a:t>definitions	</a:t>
            </a:r>
            <a:endParaRPr lang="en-US" sz="1600" dirty="0">
              <a:latin typeface="+mn-lt"/>
            </a:endParaRPr>
          </a:p>
        </p:txBody>
      </p:sp>
    </p:spTree>
    <p:extLst>
      <p:ext uri="{BB962C8B-B14F-4D97-AF65-F5344CB8AC3E}">
        <p14:creationId xmlns:p14="http://schemas.microsoft.com/office/powerpoint/2010/main" val="280996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2022138" y="6553200"/>
            <a:ext cx="169862" cy="163513"/>
          </a:xfrm>
          <a:prstGeom prst="rect">
            <a:avLst/>
          </a:prstGeom>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19</a:t>
            </a:fld>
            <a:endParaRPr lang="en-US" dirty="0">
              <a:solidFill>
                <a:prstClr val="white"/>
              </a:solidFill>
            </a:endParaRPr>
          </a:p>
        </p:txBody>
      </p:sp>
    </p:spTree>
    <p:extLst>
      <p:ext uri="{BB962C8B-B14F-4D97-AF65-F5344CB8AC3E}">
        <p14:creationId xmlns:p14="http://schemas.microsoft.com/office/powerpoint/2010/main" val="344380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accent3">
                    <a:alpha val="90000"/>
                  </a:schemeClr>
                </a:solidFill>
              </a:rPr>
              <a:t>IIoT</a:t>
            </a:r>
            <a:r>
              <a:rPr lang="en-US" dirty="0" smtClean="0"/>
              <a:t> Connectivity Challenge</a:t>
            </a:r>
            <a:endParaRPr lang="en-US" dirty="0"/>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2</a:t>
            </a:fld>
            <a:endParaRPr lang="en-US" dirty="0">
              <a:solidFill>
                <a:prstClr val="white"/>
              </a:solidFill>
            </a:endParaRPr>
          </a:p>
        </p:txBody>
      </p:sp>
      <p:sp>
        <p:nvSpPr>
          <p:cNvPr id="5" name="Content Placeholder 4"/>
          <p:cNvSpPr>
            <a:spLocks noGrp="1"/>
          </p:cNvSpPr>
          <p:nvPr>
            <p:ph sz="quarter" idx="15"/>
          </p:nvPr>
        </p:nvSpPr>
        <p:spPr>
          <a:xfrm>
            <a:off x="471951" y="1233488"/>
            <a:ext cx="4885053" cy="4649787"/>
          </a:xfrm>
        </p:spPr>
        <p:txBody>
          <a:bodyPr/>
          <a:lstStyle/>
          <a:p>
            <a:r>
              <a:rPr lang="en-US" sz="2000" dirty="0"/>
              <a:t>The goal of the industrial internet is to enable seamless information sharing across domains </a:t>
            </a:r>
            <a:r>
              <a:rPr lang="en-US" sz="2000" dirty="0" smtClean="0"/>
              <a:t>and industries</a:t>
            </a:r>
            <a:r>
              <a:rPr lang="en-US" sz="2000" dirty="0"/>
              <a:t>. </a:t>
            </a:r>
            <a:endParaRPr lang="en-US" sz="2000" dirty="0" smtClean="0"/>
          </a:p>
          <a:p>
            <a:endParaRPr lang="en-US" sz="2000" dirty="0" smtClean="0"/>
          </a:p>
          <a:p>
            <a:r>
              <a:rPr lang="en-US" sz="2000" dirty="0" smtClean="0"/>
              <a:t>Past capital investments in </a:t>
            </a:r>
            <a:r>
              <a:rPr lang="en-US" sz="2000" dirty="0"/>
              <a:t>equipment</a:t>
            </a:r>
            <a:r>
              <a:rPr lang="en-US" sz="2000" dirty="0" smtClean="0"/>
              <a:t> </a:t>
            </a:r>
            <a:r>
              <a:rPr lang="en-US" sz="2000" smtClean="0"/>
              <a:t>have created </a:t>
            </a:r>
            <a:r>
              <a:rPr lang="en-US" sz="2000" dirty="0" smtClean="0"/>
              <a:t>a myriad of </a:t>
            </a:r>
            <a:r>
              <a:rPr lang="en-US" sz="2000" dirty="0"/>
              <a:t>domain specific connectivity technologies</a:t>
            </a:r>
            <a:r>
              <a:rPr lang="en-US" sz="2000" dirty="0" smtClean="0"/>
              <a:t>, tightly vertically integrated </a:t>
            </a:r>
            <a:r>
              <a:rPr lang="en-US" sz="2000" dirty="0"/>
              <a:t>and optimized to solve domain specific </a:t>
            </a:r>
            <a:r>
              <a:rPr lang="en-US" sz="2000" dirty="0" smtClean="0"/>
              <a:t>needs.</a:t>
            </a:r>
          </a:p>
          <a:p>
            <a:endParaRPr lang="en-US" sz="2000" dirty="0" smtClean="0"/>
          </a:p>
          <a:p>
            <a:r>
              <a:rPr lang="en-US" sz="2000" dirty="0" smtClean="0"/>
              <a:t>IIoT systems usually integrate with </a:t>
            </a:r>
            <a:r>
              <a:rPr lang="en-US" sz="2000" b="1" dirty="0"/>
              <a:t>brownfield</a:t>
            </a:r>
            <a:r>
              <a:rPr lang="en-US" sz="2000" dirty="0"/>
              <a:t> technologies to preserve the </a:t>
            </a:r>
            <a:r>
              <a:rPr lang="en-US" sz="2000" dirty="0" smtClean="0"/>
              <a:t>capital investments, and </a:t>
            </a:r>
            <a:r>
              <a:rPr lang="en-US" sz="2000" b="1" dirty="0" smtClean="0"/>
              <a:t>greenfield</a:t>
            </a:r>
            <a:r>
              <a:rPr lang="en-US" sz="2000" dirty="0" smtClean="0"/>
              <a:t> </a:t>
            </a:r>
            <a:r>
              <a:rPr lang="en-US" sz="2000" dirty="0"/>
              <a:t>technologies to spur innovation. </a:t>
            </a:r>
            <a:br>
              <a:rPr lang="en-US" sz="2000" dirty="0"/>
            </a:b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6773" y="1233488"/>
            <a:ext cx="6113279" cy="4382279"/>
          </a:xfrm>
          <a:prstGeom prst="rect">
            <a:avLst/>
          </a:prstGeom>
        </p:spPr>
      </p:pic>
    </p:spTree>
    <p:extLst>
      <p:ext uri="{BB962C8B-B14F-4D97-AF65-F5344CB8AC3E}">
        <p14:creationId xmlns:p14="http://schemas.microsoft.com/office/powerpoint/2010/main" val="65455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MQTT - message queue telemetry transport</a:t>
            </a:r>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20</a:t>
            </a:fld>
            <a:endParaRPr lang="en-US" dirty="0">
              <a:solidFill>
                <a:prstClr val="white"/>
              </a:solidFill>
            </a:endParaRPr>
          </a:p>
        </p:txBody>
      </p:sp>
      <p:sp>
        <p:nvSpPr>
          <p:cNvPr id="6" name="Shape 177"/>
          <p:cNvSpPr/>
          <p:nvPr/>
        </p:nvSpPr>
        <p:spPr>
          <a:xfrm>
            <a:off x="385687" y="1492158"/>
            <a:ext cx="2080499" cy="807900"/>
          </a:xfrm>
          <a:prstGeom prst="roundRect">
            <a:avLst>
              <a:gd name="adj" fmla="val 16667"/>
            </a:avLst>
          </a:prstGeom>
          <a:solidFill>
            <a:schemeClr val="accent1"/>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ct val="25000"/>
              <a:buFont typeface="Arial"/>
              <a:buNone/>
            </a:pPr>
            <a:r>
              <a:rPr lang="en-US" sz="1800" b="1" i="0" u="none" strike="noStrike" cap="none" dirty="0">
                <a:solidFill>
                  <a:schemeClr val="lt1"/>
                </a:solidFill>
                <a:latin typeface="Arial"/>
                <a:ea typeface="Arial"/>
                <a:cs typeface="Arial"/>
                <a:sym typeface="Arial"/>
              </a:rPr>
              <a:t>Publisher (Source)</a:t>
            </a:r>
          </a:p>
        </p:txBody>
      </p:sp>
      <p:sp>
        <p:nvSpPr>
          <p:cNvPr id="7" name="Shape 178"/>
          <p:cNvSpPr/>
          <p:nvPr/>
        </p:nvSpPr>
        <p:spPr>
          <a:xfrm>
            <a:off x="5275397" y="1492158"/>
            <a:ext cx="2080499" cy="807900"/>
          </a:xfrm>
          <a:prstGeom prst="roundRect">
            <a:avLst>
              <a:gd name="adj" fmla="val 16667"/>
            </a:avLst>
          </a:prstGeom>
          <a:solidFill>
            <a:schemeClr val="accent1"/>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ct val="25000"/>
              <a:buFont typeface="Arial"/>
              <a:buNone/>
            </a:pPr>
            <a:r>
              <a:rPr lang="en-US" sz="1800" b="1" i="0" u="none" strike="noStrike" cap="none" dirty="0">
                <a:solidFill>
                  <a:schemeClr val="lt1"/>
                </a:solidFill>
                <a:latin typeface="Arial"/>
                <a:ea typeface="Arial"/>
                <a:cs typeface="Arial"/>
                <a:sym typeface="Arial"/>
              </a:rPr>
              <a:t>Subscriber (Sink)</a:t>
            </a:r>
          </a:p>
        </p:txBody>
      </p:sp>
      <p:sp>
        <p:nvSpPr>
          <p:cNvPr id="8" name="Shape 179"/>
          <p:cNvSpPr/>
          <p:nvPr/>
        </p:nvSpPr>
        <p:spPr>
          <a:xfrm>
            <a:off x="2830542" y="1492158"/>
            <a:ext cx="2080499" cy="807900"/>
          </a:xfrm>
          <a:prstGeom prst="roundRect">
            <a:avLst>
              <a:gd name="adj" fmla="val 16667"/>
            </a:avLst>
          </a:prstGeom>
          <a:solidFill>
            <a:srgbClr val="6D9EEB"/>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ct val="25000"/>
              <a:buFont typeface="Arial"/>
              <a:buNone/>
            </a:pPr>
            <a:r>
              <a:rPr lang="en-US" sz="1800" b="1" i="0" u="none" strike="noStrike" cap="none" dirty="0">
                <a:solidFill>
                  <a:schemeClr val="lt1"/>
                </a:solidFill>
                <a:latin typeface="Arial"/>
                <a:ea typeface="Arial"/>
                <a:cs typeface="Arial"/>
                <a:sym typeface="Arial"/>
              </a:rPr>
              <a:t>MQTT Broker</a:t>
            </a:r>
          </a:p>
        </p:txBody>
      </p:sp>
      <p:cxnSp>
        <p:nvCxnSpPr>
          <p:cNvPr id="9" name="Shape 180"/>
          <p:cNvCxnSpPr>
            <a:stCxn id="6" idx="2"/>
          </p:cNvCxnSpPr>
          <p:nvPr/>
        </p:nvCxnSpPr>
        <p:spPr>
          <a:xfrm>
            <a:off x="1425937" y="2300058"/>
            <a:ext cx="5977" cy="3505519"/>
          </a:xfrm>
          <a:prstGeom prst="straightConnector1">
            <a:avLst/>
          </a:prstGeom>
          <a:noFill/>
          <a:ln w="19050" cap="flat" cmpd="sng">
            <a:solidFill>
              <a:schemeClr val="accent2"/>
            </a:solidFill>
            <a:prstDash val="solid"/>
            <a:round/>
            <a:headEnd type="none" w="med" len="med"/>
            <a:tailEnd type="none" w="med" len="med"/>
          </a:ln>
        </p:spPr>
      </p:cxnSp>
      <p:cxnSp>
        <p:nvCxnSpPr>
          <p:cNvPr id="10" name="Shape 181"/>
          <p:cNvCxnSpPr/>
          <p:nvPr/>
        </p:nvCxnSpPr>
        <p:spPr>
          <a:xfrm>
            <a:off x="3870803" y="2300157"/>
            <a:ext cx="42075" cy="3565805"/>
          </a:xfrm>
          <a:prstGeom prst="straightConnector1">
            <a:avLst/>
          </a:prstGeom>
          <a:noFill/>
          <a:ln w="19050" cap="flat" cmpd="sng">
            <a:solidFill>
              <a:srgbClr val="00B0F0"/>
            </a:solidFill>
            <a:prstDash val="solid"/>
            <a:round/>
            <a:headEnd type="none" w="med" len="med"/>
            <a:tailEnd type="none" w="med" len="med"/>
          </a:ln>
        </p:spPr>
      </p:cxnSp>
      <p:cxnSp>
        <p:nvCxnSpPr>
          <p:cNvPr id="11" name="Shape 182"/>
          <p:cNvCxnSpPr/>
          <p:nvPr/>
        </p:nvCxnSpPr>
        <p:spPr>
          <a:xfrm>
            <a:off x="6387876" y="2300157"/>
            <a:ext cx="15902" cy="3505420"/>
          </a:xfrm>
          <a:prstGeom prst="straightConnector1">
            <a:avLst/>
          </a:prstGeom>
          <a:noFill/>
          <a:ln w="19050" cap="flat" cmpd="sng">
            <a:solidFill>
              <a:srgbClr val="00B0F0"/>
            </a:solidFill>
            <a:prstDash val="solid"/>
            <a:round/>
            <a:headEnd type="none" w="med" len="med"/>
            <a:tailEnd type="none" w="med" len="med"/>
          </a:ln>
        </p:spPr>
      </p:cxnSp>
      <p:cxnSp>
        <p:nvCxnSpPr>
          <p:cNvPr id="12" name="Shape 183"/>
          <p:cNvCxnSpPr/>
          <p:nvPr/>
        </p:nvCxnSpPr>
        <p:spPr>
          <a:xfrm flipH="1">
            <a:off x="3906795" y="3160102"/>
            <a:ext cx="2465099" cy="16200"/>
          </a:xfrm>
          <a:prstGeom prst="straightConnector1">
            <a:avLst/>
          </a:prstGeom>
          <a:noFill/>
          <a:ln w="19050" cap="flat" cmpd="sng">
            <a:solidFill>
              <a:srgbClr val="00B0F0"/>
            </a:solidFill>
            <a:prstDash val="solid"/>
            <a:round/>
            <a:headEnd type="none" w="med" len="med"/>
            <a:tailEnd type="triangle" w="lg" len="lg"/>
          </a:ln>
        </p:spPr>
      </p:cxnSp>
      <p:cxnSp>
        <p:nvCxnSpPr>
          <p:cNvPr id="13" name="Shape 184"/>
          <p:cNvCxnSpPr/>
          <p:nvPr/>
        </p:nvCxnSpPr>
        <p:spPr>
          <a:xfrm rot="10800000" flipH="1">
            <a:off x="1440601" y="4344321"/>
            <a:ext cx="2432999" cy="16200"/>
          </a:xfrm>
          <a:prstGeom prst="straightConnector1">
            <a:avLst/>
          </a:prstGeom>
          <a:noFill/>
          <a:ln w="19050" cap="flat" cmpd="sng">
            <a:solidFill>
              <a:srgbClr val="00B0F0"/>
            </a:solidFill>
            <a:prstDash val="solid"/>
            <a:round/>
            <a:headEnd type="none" w="med" len="med"/>
            <a:tailEnd type="triangle" w="lg" len="lg"/>
          </a:ln>
        </p:spPr>
      </p:cxnSp>
      <p:cxnSp>
        <p:nvCxnSpPr>
          <p:cNvPr id="14" name="Shape 185"/>
          <p:cNvCxnSpPr/>
          <p:nvPr/>
        </p:nvCxnSpPr>
        <p:spPr>
          <a:xfrm rot="10800000" flipH="1">
            <a:off x="3885261" y="5392864"/>
            <a:ext cx="2490899" cy="8100"/>
          </a:xfrm>
          <a:prstGeom prst="straightConnector1">
            <a:avLst/>
          </a:prstGeom>
          <a:noFill/>
          <a:ln w="19050" cap="flat" cmpd="sng">
            <a:solidFill>
              <a:srgbClr val="00B0F0"/>
            </a:solidFill>
            <a:prstDash val="solid"/>
            <a:round/>
            <a:headEnd type="none" w="med" len="med"/>
            <a:tailEnd type="triangle" w="lg" len="lg"/>
          </a:ln>
        </p:spPr>
      </p:cxnSp>
      <p:sp>
        <p:nvSpPr>
          <p:cNvPr id="15" name="Shape 186"/>
          <p:cNvSpPr txBox="1"/>
          <p:nvPr/>
        </p:nvSpPr>
        <p:spPr>
          <a:xfrm>
            <a:off x="4486152" y="2698543"/>
            <a:ext cx="1306800" cy="46169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ct val="25000"/>
              <a:buFont typeface="Arial"/>
              <a:buNone/>
            </a:pPr>
            <a:r>
              <a:rPr lang="en-US" sz="1800" b="1" i="0" u="none" strike="noStrike" cap="none" dirty="0">
                <a:solidFill>
                  <a:schemeClr val="tx1"/>
                </a:solidFill>
                <a:latin typeface="Arial"/>
                <a:ea typeface="Arial"/>
                <a:cs typeface="Arial"/>
                <a:sym typeface="Arial"/>
              </a:rPr>
              <a:t>sub(</a:t>
            </a:r>
            <a:r>
              <a:rPr lang="en-US" sz="1800" b="1" i="0" u="none" strike="noStrike" cap="none" dirty="0">
                <a:solidFill>
                  <a:srgbClr val="FFFF00"/>
                </a:solidFill>
                <a:latin typeface="Arial"/>
                <a:ea typeface="Arial"/>
                <a:cs typeface="Arial"/>
                <a:sym typeface="Arial"/>
              </a:rPr>
              <a:t>topic</a:t>
            </a:r>
            <a:r>
              <a:rPr lang="en-US" sz="1800" b="1" i="0" u="none" strike="noStrike" cap="none" dirty="0">
                <a:solidFill>
                  <a:schemeClr val="tx1"/>
                </a:solidFill>
                <a:latin typeface="Arial"/>
                <a:ea typeface="Arial"/>
                <a:cs typeface="Arial"/>
                <a:sym typeface="Arial"/>
              </a:rPr>
              <a:t>)</a:t>
            </a:r>
          </a:p>
        </p:txBody>
      </p:sp>
      <p:sp>
        <p:nvSpPr>
          <p:cNvPr id="16" name="Shape 187"/>
          <p:cNvSpPr txBox="1"/>
          <p:nvPr/>
        </p:nvSpPr>
        <p:spPr>
          <a:xfrm>
            <a:off x="4140608" y="4920842"/>
            <a:ext cx="1942798" cy="528314"/>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ct val="25000"/>
              <a:buFont typeface="Arial"/>
              <a:buNone/>
            </a:pPr>
            <a:r>
              <a:rPr lang="en-US" sz="1800" b="1" i="0" u="none" strike="noStrike" cap="none" dirty="0">
                <a:solidFill>
                  <a:schemeClr val="tx1"/>
                </a:solidFill>
                <a:latin typeface="Arial"/>
                <a:ea typeface="Arial"/>
                <a:cs typeface="Arial"/>
                <a:sym typeface="Arial"/>
              </a:rPr>
              <a:t>pub(</a:t>
            </a:r>
            <a:r>
              <a:rPr lang="en-US" sz="1800" b="1" i="0" u="none" strike="noStrike" cap="none" dirty="0">
                <a:solidFill>
                  <a:srgbClr val="FFFF00"/>
                </a:solidFill>
                <a:latin typeface="Arial"/>
                <a:ea typeface="Arial"/>
                <a:cs typeface="Arial"/>
                <a:sym typeface="Arial"/>
              </a:rPr>
              <a:t>topic</a:t>
            </a:r>
            <a:r>
              <a:rPr lang="en-US" sz="1800" b="1" i="0" u="none" strike="noStrike" cap="none" dirty="0">
                <a:solidFill>
                  <a:schemeClr val="tx1"/>
                </a:solidFill>
                <a:latin typeface="Arial"/>
                <a:ea typeface="Arial"/>
                <a:cs typeface="Arial"/>
                <a:sym typeface="Arial"/>
              </a:rPr>
              <a:t>, data)</a:t>
            </a:r>
          </a:p>
        </p:txBody>
      </p:sp>
      <p:sp>
        <p:nvSpPr>
          <p:cNvPr id="17" name="Shape 188"/>
          <p:cNvSpPr txBox="1"/>
          <p:nvPr/>
        </p:nvSpPr>
        <p:spPr>
          <a:xfrm>
            <a:off x="1685722" y="3882450"/>
            <a:ext cx="1942798" cy="46169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ct val="25000"/>
              <a:buFont typeface="Arial"/>
              <a:buNone/>
            </a:pPr>
            <a:r>
              <a:rPr lang="en-US" sz="1800" b="1" i="0" u="none" strike="noStrike" cap="none" dirty="0">
                <a:solidFill>
                  <a:schemeClr val="tx1"/>
                </a:solidFill>
                <a:latin typeface="Arial"/>
                <a:ea typeface="Arial"/>
                <a:cs typeface="Arial"/>
                <a:sym typeface="Arial"/>
              </a:rPr>
              <a:t>pub(</a:t>
            </a:r>
            <a:r>
              <a:rPr lang="en-US" sz="1800" b="1" i="0" u="none" strike="noStrike" cap="none" dirty="0">
                <a:solidFill>
                  <a:srgbClr val="FFFF00"/>
                </a:solidFill>
                <a:latin typeface="Arial"/>
                <a:ea typeface="Arial"/>
                <a:cs typeface="Arial"/>
                <a:sym typeface="Arial"/>
              </a:rPr>
              <a:t>topic</a:t>
            </a:r>
            <a:r>
              <a:rPr lang="en-US" sz="1800" b="1" i="0" u="none" strike="noStrike" cap="none" dirty="0">
                <a:solidFill>
                  <a:schemeClr val="tx1"/>
                </a:solidFill>
                <a:latin typeface="Arial"/>
                <a:ea typeface="Arial"/>
                <a:cs typeface="Arial"/>
                <a:sym typeface="Arial"/>
              </a:rPr>
              <a:t>, data)</a:t>
            </a:r>
          </a:p>
        </p:txBody>
      </p:sp>
      <p:sp>
        <p:nvSpPr>
          <p:cNvPr id="18" name="Shape 189"/>
          <p:cNvSpPr txBox="1">
            <a:spLocks noGrp="1"/>
          </p:cNvSpPr>
          <p:nvPr/>
        </p:nvSpPr>
        <p:spPr>
          <a:xfrm>
            <a:off x="7619194" y="1145005"/>
            <a:ext cx="3941698" cy="4853700"/>
          </a:xfrm>
          <a:prstGeom prst="rect">
            <a:avLst/>
          </a:prstGeom>
          <a:noFill/>
          <a:ln>
            <a:noFill/>
          </a:ln>
        </p:spPr>
        <p:txBody>
          <a:bodyPr wrap="square" lIns="121900" tIns="121900" rIns="121900" bIns="121900" anchor="ctr" anchorCtr="0">
            <a:noAutofit/>
          </a:bodyPr>
          <a:lstStyle>
            <a:defPPr marR="0" lvl="0" algn="l" rtl="0">
              <a:lnSpc>
                <a:spcPct val="100000"/>
              </a:lnSpc>
              <a:spcBef>
                <a:spcPts val="0"/>
              </a:spcBef>
              <a:spcAft>
                <a:spcPts val="0"/>
              </a:spcAft>
            </a:defPPr>
            <a:lvl1pPr marL="0" marR="0" lvl="0" indent="0" algn="l" rtl="0">
              <a:lnSpc>
                <a:spcPct val="115000"/>
              </a:lnSpc>
              <a:spcBef>
                <a:spcPts val="0"/>
              </a:spcBef>
              <a:spcAft>
                <a:spcPts val="2100"/>
              </a:spcAft>
              <a:buClr>
                <a:schemeClr val="lt2"/>
              </a:buClr>
              <a:buSzPct val="79166"/>
              <a:buFont typeface="Roboto"/>
              <a:buChar char="●"/>
              <a:defRPr sz="2400" b="0" i="0" u="none" strike="noStrike" cap="none">
                <a:solidFill>
                  <a:schemeClr val="lt2"/>
                </a:solidFill>
                <a:latin typeface="Roboto"/>
                <a:ea typeface="Roboto"/>
                <a:cs typeface="Roboto"/>
                <a:sym typeface="Roboto"/>
              </a:defRPr>
            </a:lvl1pPr>
            <a:lvl2pPr marL="609600" marR="0" lvl="1"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2pPr>
            <a:lvl3pPr marL="1219200" marR="0" lvl="2"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3pPr>
            <a:lvl4pPr marL="1828800" marR="0" lvl="3"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4pPr>
            <a:lvl5pPr marL="2438400" marR="0" lvl="4"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5pPr>
            <a:lvl6pPr marL="3048000" marR="0" lvl="5"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6pPr>
            <a:lvl7pPr marL="3657600" marR="0" lvl="6"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7pPr>
            <a:lvl8pPr marL="4267200" marR="0" lvl="7"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8pPr>
            <a:lvl9pPr marL="4876800" marR="0" lvl="8"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9pPr>
          </a:lstStyle>
          <a:p>
            <a:pPr marL="0" marR="0" lvl="0" indent="0" algn="l" rtl="0">
              <a:lnSpc>
                <a:spcPct val="100000"/>
              </a:lnSpc>
              <a:spcBef>
                <a:spcPts val="0"/>
              </a:spcBef>
              <a:spcAft>
                <a:spcPts val="0"/>
              </a:spcAft>
              <a:buClr>
                <a:srgbClr val="404040"/>
              </a:buClr>
              <a:buSzPct val="25000"/>
              <a:buFont typeface="Arial"/>
              <a:buNone/>
            </a:pPr>
            <a:r>
              <a:rPr lang="en-US" sz="1800" dirty="0">
                <a:solidFill>
                  <a:schemeClr val="tx1"/>
                </a:solidFill>
              </a:rPr>
              <a:t>Network decoupling: publisher and subscriber do not need to know each other IP address</a:t>
            </a:r>
          </a:p>
          <a:p>
            <a:pPr marL="0" marR="0" lvl="0" indent="0" algn="l" rtl="0">
              <a:lnSpc>
                <a:spcPct val="100000"/>
              </a:lnSpc>
              <a:spcBef>
                <a:spcPts val="0"/>
              </a:spcBef>
              <a:spcAft>
                <a:spcPts val="0"/>
              </a:spcAft>
              <a:buClr>
                <a:srgbClr val="404040"/>
              </a:buClr>
              <a:buSzPct val="25000"/>
              <a:buFont typeface="Arial"/>
              <a:buNone/>
            </a:pPr>
            <a:endParaRPr sz="1800" dirty="0">
              <a:solidFill>
                <a:schemeClr val="tx1"/>
              </a:solidFill>
            </a:endParaRPr>
          </a:p>
          <a:p>
            <a:pPr marL="0" marR="0" lvl="0" indent="0" algn="l" rtl="0">
              <a:lnSpc>
                <a:spcPct val="100000"/>
              </a:lnSpc>
              <a:spcBef>
                <a:spcPts val="0"/>
              </a:spcBef>
              <a:spcAft>
                <a:spcPts val="0"/>
              </a:spcAft>
              <a:buClr>
                <a:srgbClr val="404040"/>
              </a:buClr>
              <a:buSzPct val="25000"/>
              <a:buFont typeface="Arial"/>
              <a:buNone/>
            </a:pPr>
            <a:r>
              <a:rPr lang="en-US" sz="1800" dirty="0">
                <a:solidFill>
                  <a:schemeClr val="tx1"/>
                </a:solidFill>
              </a:rPr>
              <a:t>Time decoupling: Publisher and subscriber do not need to run at the same time. </a:t>
            </a:r>
          </a:p>
          <a:p>
            <a:pPr marL="0" marR="0" lvl="0" indent="0" algn="l" rtl="0">
              <a:lnSpc>
                <a:spcPct val="100000"/>
              </a:lnSpc>
              <a:spcBef>
                <a:spcPts val="0"/>
              </a:spcBef>
              <a:spcAft>
                <a:spcPts val="0"/>
              </a:spcAft>
              <a:buClr>
                <a:srgbClr val="404040"/>
              </a:buClr>
              <a:buSzPct val="25000"/>
              <a:buFont typeface="Arial"/>
              <a:buNone/>
            </a:pPr>
            <a:endParaRPr sz="1800" dirty="0">
              <a:solidFill>
                <a:schemeClr val="tx1"/>
              </a:solidFill>
            </a:endParaRPr>
          </a:p>
          <a:p>
            <a:pPr marL="0" marR="0" lvl="0" indent="0" algn="l" rtl="0">
              <a:lnSpc>
                <a:spcPct val="100000"/>
              </a:lnSpc>
              <a:spcBef>
                <a:spcPts val="0"/>
              </a:spcBef>
              <a:spcAft>
                <a:spcPts val="0"/>
              </a:spcAft>
              <a:buClr>
                <a:srgbClr val="404040"/>
              </a:buClr>
              <a:buSzPct val="25000"/>
              <a:buFont typeface="Arial"/>
              <a:buNone/>
            </a:pPr>
            <a:r>
              <a:rPr lang="en-US" sz="1800" dirty="0">
                <a:solidFill>
                  <a:schemeClr val="tx1"/>
                </a:solidFill>
              </a:rPr>
              <a:t>Synchronization decoupling: pub/sub is non-blocking</a:t>
            </a:r>
            <a:r>
              <a:rPr lang="en-US" sz="1800" dirty="0" smtClean="0">
                <a:solidFill>
                  <a:schemeClr val="tx1"/>
                </a:solidFill>
              </a:rPr>
              <a:t>.</a:t>
            </a:r>
          </a:p>
          <a:p>
            <a:pPr>
              <a:lnSpc>
                <a:spcPct val="100000"/>
              </a:lnSpc>
              <a:spcAft>
                <a:spcPts val="0"/>
              </a:spcAft>
              <a:buClr>
                <a:srgbClr val="404040"/>
              </a:buClr>
              <a:buSzPct val="25000"/>
              <a:buNone/>
            </a:pPr>
            <a:r>
              <a:rPr lang="en-US" sz="1800" dirty="0">
                <a:solidFill>
                  <a:schemeClr val="tx1"/>
                </a:solidFill>
              </a:rPr>
              <a:t>Pub/Sub provides a greater scalability than the traditional client-server approach because its operations can be highly parallelized and event-driven. </a:t>
            </a:r>
          </a:p>
          <a:p>
            <a:pPr marL="0" marR="0" lvl="0" indent="0" algn="l" rtl="0">
              <a:lnSpc>
                <a:spcPct val="100000"/>
              </a:lnSpc>
              <a:spcBef>
                <a:spcPts val="0"/>
              </a:spcBef>
              <a:spcAft>
                <a:spcPts val="0"/>
              </a:spcAft>
              <a:buClr>
                <a:srgbClr val="404040"/>
              </a:buClr>
              <a:buSzPct val="25000"/>
              <a:buFont typeface="Arial"/>
              <a:buNone/>
            </a:pPr>
            <a:endParaRPr lang="en-US" sz="1800" dirty="0">
              <a:solidFill>
                <a:schemeClr val="tx1"/>
              </a:solidFill>
            </a:endParaRPr>
          </a:p>
        </p:txBody>
      </p:sp>
      <p:sp>
        <p:nvSpPr>
          <p:cNvPr id="20" name="Shape 191"/>
          <p:cNvSpPr txBox="1">
            <a:spLocks noGrp="1"/>
          </p:cNvSpPr>
          <p:nvPr/>
        </p:nvSpPr>
        <p:spPr>
          <a:xfrm>
            <a:off x="11036735" y="5660653"/>
            <a:ext cx="731700" cy="524700"/>
          </a:xfrm>
          <a:prstGeom prst="rect">
            <a:avLst/>
          </a:prstGeom>
          <a:noFill/>
          <a:ln>
            <a:noFill/>
          </a:ln>
        </p:spPr>
        <p:txBody>
          <a:bodyPr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rtl="0">
              <a:spcBef>
                <a:spcPts val="0"/>
              </a:spcBef>
              <a:buClr>
                <a:srgbClr val="000000"/>
              </a:buClr>
              <a:buSzPct val="25000"/>
              <a:buFont typeface="Arial"/>
              <a:buNone/>
            </a:pPr>
            <a:fld id="{00000000-1234-1234-1234-123412341234}" type="slidenum">
              <a:rPr lang="en-US" sz="1900"/>
              <a:pPr lvl="0" rtl="0">
                <a:spcBef>
                  <a:spcPts val="0"/>
                </a:spcBef>
                <a:buClr>
                  <a:srgbClr val="000000"/>
                </a:buClr>
                <a:buSzPct val="25000"/>
                <a:buFont typeface="Arial"/>
                <a:buNone/>
              </a:pPr>
              <a:t>20</a:t>
            </a:fld>
            <a:endParaRPr lang="en-US" sz="1900"/>
          </a:p>
        </p:txBody>
      </p:sp>
    </p:spTree>
    <p:extLst>
      <p:ext uri="{BB962C8B-B14F-4D97-AF65-F5344CB8AC3E}">
        <p14:creationId xmlns:p14="http://schemas.microsoft.com/office/powerpoint/2010/main" val="73035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a:noFill/>
          <a:ln>
            <a:noFill/>
          </a:ln>
        </p:spPr>
        <p:txBody>
          <a:bodyPr wrap="square" lIns="121900" tIns="121900" rIns="121900" bIns="121900" anchor="ctr" anchorCtr="0">
            <a:noAutofit/>
          </a:bodyPr>
          <a:lstStyle/>
          <a:p>
            <a:pPr lvl="0" rtl="0">
              <a:spcBef>
                <a:spcPts val="0"/>
              </a:spcBef>
              <a:buClr>
                <a:schemeClr val="lt1"/>
              </a:buClr>
              <a:buSzPct val="25000"/>
              <a:buFont typeface="Roboto"/>
              <a:buNone/>
            </a:pPr>
            <a:r>
              <a:rPr lang="en-US" dirty="0" smtClean="0">
                <a:solidFill>
                  <a:schemeClr val="accent3">
                    <a:alpha val="90000"/>
                  </a:schemeClr>
                </a:solidFill>
              </a:rPr>
              <a:t>Example</a:t>
            </a:r>
            <a:r>
              <a:rPr lang="en-US" dirty="0" smtClean="0"/>
              <a:t> RESTFUL HTTP API</a:t>
            </a:r>
            <a:endParaRPr lang="en-US" dirty="0"/>
          </a:p>
        </p:txBody>
      </p:sp>
      <p:sp>
        <p:nvSpPr>
          <p:cNvPr id="232" name="Shape 232"/>
          <p:cNvSpPr txBox="1">
            <a:spLocks noGrp="1"/>
          </p:cNvSpPr>
          <p:nvPr>
            <p:ph type="sldNum" sz="quarter" idx="14"/>
          </p:nvPr>
        </p:nvSpPr>
        <p:spPr>
          <a:xfrm>
            <a:off x="11644594" y="6518873"/>
            <a:ext cx="547406" cy="221642"/>
          </a:xfrm>
          <a:prstGeom prst="rect">
            <a:avLst/>
          </a:prstGeom>
          <a:noFill/>
          <a:ln>
            <a:noFill/>
          </a:ln>
        </p:spPr>
        <p:txBody>
          <a:bodyPr wrap="square" lIns="121900" tIns="121900" rIns="121900" bIns="121900" anchor="ctr" anchorCtr="0">
            <a:noAutofit/>
          </a:bodyPr>
          <a:lstStyle/>
          <a:p>
            <a:pPr lvl="0" rtl="0">
              <a:spcBef>
                <a:spcPts val="0"/>
              </a:spcBef>
              <a:buClr>
                <a:srgbClr val="000000"/>
              </a:buClr>
              <a:buSzPct val="25000"/>
              <a:buFont typeface="Arial"/>
              <a:buNone/>
            </a:pPr>
            <a:fld id="{00000000-1234-1234-1234-123412341234}" type="slidenum">
              <a:rPr lang="en-US"/>
              <a:t>21</a:t>
            </a:fld>
            <a:endParaRPr lang="en-US" dirty="0"/>
          </a:p>
        </p:txBody>
      </p:sp>
      <p:graphicFrame>
        <p:nvGraphicFramePr>
          <p:cNvPr id="231" name="Shape 231"/>
          <p:cNvGraphicFramePr/>
          <p:nvPr>
            <p:extLst>
              <p:ext uri="{D42A27DB-BD31-4B8C-83A1-F6EECF244321}">
                <p14:modId xmlns:p14="http://schemas.microsoft.com/office/powerpoint/2010/main" val="3319090377"/>
              </p:ext>
            </p:extLst>
          </p:nvPr>
        </p:nvGraphicFramePr>
        <p:xfrm>
          <a:off x="471951" y="1211973"/>
          <a:ext cx="7452849" cy="4949565"/>
        </p:xfrm>
        <a:graphic>
          <a:graphicData uri="http://schemas.openxmlformats.org/drawingml/2006/table">
            <a:tbl>
              <a:tblPr>
                <a:noFill/>
              </a:tblPr>
              <a:tblGrid>
                <a:gridCol w="1745891"/>
                <a:gridCol w="2656650"/>
                <a:gridCol w="3050308"/>
              </a:tblGrid>
              <a:tr h="729922">
                <a:tc>
                  <a:txBody>
                    <a:bodyPr/>
                    <a:lstStyle/>
                    <a:p>
                      <a:pPr marL="0" marR="0" lvl="0" indent="-69850" algn="ctr" rtl="0">
                        <a:lnSpc>
                          <a:spcPct val="90000"/>
                        </a:lnSpc>
                        <a:spcBef>
                          <a:spcPts val="400"/>
                        </a:spcBef>
                        <a:spcAft>
                          <a:spcPts val="0"/>
                        </a:spcAft>
                        <a:buClr>
                          <a:srgbClr val="000000"/>
                        </a:buClr>
                        <a:buSzPct val="45833"/>
                        <a:buFont typeface="Arial"/>
                        <a:buNone/>
                      </a:pPr>
                      <a:r>
                        <a:rPr lang="en-US" sz="2400" b="1" dirty="0">
                          <a:solidFill>
                            <a:schemeClr val="tx1"/>
                          </a:solidFill>
                          <a:latin typeface="Roboto"/>
                          <a:ea typeface="Roboto"/>
                          <a:cs typeface="Roboto"/>
                          <a:sym typeface="Roboto"/>
                        </a:rPr>
                        <a:t>HTTP Verb</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ctr" rtl="0">
                        <a:lnSpc>
                          <a:spcPct val="90000"/>
                        </a:lnSpc>
                        <a:spcBef>
                          <a:spcPts val="400"/>
                        </a:spcBef>
                        <a:spcAft>
                          <a:spcPts val="0"/>
                        </a:spcAft>
                        <a:buClr>
                          <a:srgbClr val="000000"/>
                        </a:buClr>
                        <a:buSzPct val="45833"/>
                        <a:buFont typeface="Arial"/>
                        <a:buNone/>
                      </a:pPr>
                      <a:r>
                        <a:rPr lang="en-US" sz="2400" b="1">
                          <a:solidFill>
                            <a:schemeClr val="tx1"/>
                          </a:solidFill>
                          <a:latin typeface="Roboto"/>
                          <a:ea typeface="Roboto"/>
                          <a:cs typeface="Roboto"/>
                          <a:sym typeface="Roboto"/>
                        </a:rPr>
                        <a:t>URI Path</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ctr" rtl="0">
                        <a:lnSpc>
                          <a:spcPct val="90000"/>
                        </a:lnSpc>
                        <a:spcBef>
                          <a:spcPts val="400"/>
                        </a:spcBef>
                        <a:spcAft>
                          <a:spcPts val="0"/>
                        </a:spcAft>
                        <a:buClr>
                          <a:srgbClr val="000000"/>
                        </a:buClr>
                        <a:buSzPct val="45833"/>
                        <a:buFont typeface="Arial"/>
                        <a:buNone/>
                      </a:pPr>
                      <a:r>
                        <a:rPr lang="en-US" sz="2400" b="1" dirty="0">
                          <a:solidFill>
                            <a:schemeClr val="tx1"/>
                          </a:solidFill>
                          <a:latin typeface="Roboto"/>
                          <a:ea typeface="Roboto"/>
                          <a:cs typeface="Roboto"/>
                          <a:sym typeface="Roboto"/>
                        </a:rPr>
                        <a:t>Purpose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GET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dirty="0">
                          <a:solidFill>
                            <a:schemeClr val="tx1"/>
                          </a:solidFill>
                          <a:latin typeface="Roboto"/>
                          <a:ea typeface="Roboto"/>
                          <a:cs typeface="Roboto"/>
                          <a:sym typeface="Roboto"/>
                        </a:rPr>
                        <a:t>/</a:t>
                      </a:r>
                      <a:r>
                        <a:rPr lang="en-US" sz="1800" dirty="0" err="1">
                          <a:solidFill>
                            <a:schemeClr val="tx1"/>
                          </a:solidFill>
                          <a:latin typeface="Roboto"/>
                          <a:ea typeface="Roboto"/>
                          <a:cs typeface="Roboto"/>
                          <a:sym typeface="Roboto"/>
                        </a:rPr>
                        <a:t>lcd</a:t>
                      </a:r>
                      <a:r>
                        <a:rPr lang="en-US" sz="1800" dirty="0">
                          <a:solidFill>
                            <a:schemeClr val="tx1"/>
                          </a:solidFill>
                          <a:latin typeface="Roboto"/>
                          <a:ea typeface="Roboto"/>
                          <a:cs typeface="Roboto"/>
                          <a:sym typeface="Roboto"/>
                        </a:rPr>
                        <a:t>/text/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Returns the current text on the LCD screen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POST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/lcd/text/   json: {value:”Hello World”}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Sets the text on the LCD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DELETE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/lcd/text/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Clear Texts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64553">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GET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/lcd/backlight/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dirty="0">
                          <a:solidFill>
                            <a:schemeClr val="tx1"/>
                          </a:solidFill>
                          <a:latin typeface="Roboto"/>
                          <a:ea typeface="Roboto"/>
                          <a:cs typeface="Roboto"/>
                          <a:sym typeface="Roboto"/>
                        </a:rPr>
                        <a:t>Returns the current state of the LCD backlight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POST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/lcd/backlight/   json:{r:255, b:0, g:0}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Sets the backlight to rgb(255,0,0) or RED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DELETE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/lcd/backlight/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dirty="0">
                          <a:solidFill>
                            <a:schemeClr val="tx1"/>
                          </a:solidFill>
                          <a:latin typeface="Roboto"/>
                          <a:ea typeface="Roboto"/>
                          <a:cs typeface="Roboto"/>
                          <a:sym typeface="Roboto"/>
                        </a:rPr>
                        <a:t>Turns the backlight off</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Shape 189"/>
          <p:cNvSpPr txBox="1">
            <a:spLocks noGrp="1"/>
          </p:cNvSpPr>
          <p:nvPr/>
        </p:nvSpPr>
        <p:spPr>
          <a:xfrm>
            <a:off x="8141708" y="1029068"/>
            <a:ext cx="3941698" cy="485370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15000"/>
              </a:lnSpc>
              <a:spcBef>
                <a:spcPts val="0"/>
              </a:spcBef>
              <a:spcAft>
                <a:spcPts val="2100"/>
              </a:spcAft>
              <a:buClr>
                <a:schemeClr val="lt2"/>
              </a:buClr>
              <a:buSzPct val="79166"/>
              <a:buFont typeface="Roboto"/>
              <a:buChar char="●"/>
              <a:defRPr sz="2400" b="0" i="0" u="none" strike="noStrike" cap="none">
                <a:solidFill>
                  <a:schemeClr val="lt2"/>
                </a:solidFill>
                <a:latin typeface="Roboto"/>
                <a:ea typeface="Roboto"/>
                <a:cs typeface="Roboto"/>
                <a:sym typeface="Roboto"/>
              </a:defRPr>
            </a:lvl1pPr>
            <a:lvl2pPr marL="609600" marR="0" lvl="1"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2pPr>
            <a:lvl3pPr marL="1219200" marR="0" lvl="2"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3pPr>
            <a:lvl4pPr marL="1828800" marR="0" lvl="3"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4pPr>
            <a:lvl5pPr marL="2438400" marR="0" lvl="4"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5pPr>
            <a:lvl6pPr marL="3048000" marR="0" lvl="5"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6pPr>
            <a:lvl7pPr marL="3657600" marR="0" lvl="6"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7pPr>
            <a:lvl8pPr marL="4267200" marR="0" lvl="7"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8pPr>
            <a:lvl9pPr marL="4876800" marR="0" lvl="8"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9pPr>
          </a:lstStyle>
          <a:p>
            <a:pPr marL="285750" indent="-285750">
              <a:lnSpc>
                <a:spcPct val="100000"/>
              </a:lnSpc>
              <a:spcAft>
                <a:spcPts val="0"/>
              </a:spcAft>
              <a:buClr>
                <a:srgbClr val="404040"/>
              </a:buClr>
              <a:buSzPct val="25000"/>
            </a:pPr>
            <a:r>
              <a:rPr lang="en-US" sz="2000" dirty="0" smtClean="0">
                <a:solidFill>
                  <a:schemeClr val="tx1"/>
                </a:solidFill>
              </a:rPr>
              <a:t>Addressable Resources</a:t>
            </a:r>
          </a:p>
          <a:p>
            <a:pPr marL="285750" indent="-285750">
              <a:lnSpc>
                <a:spcPct val="100000"/>
              </a:lnSpc>
              <a:spcAft>
                <a:spcPts val="0"/>
              </a:spcAft>
              <a:buClr>
                <a:srgbClr val="404040"/>
              </a:buClr>
              <a:buSzPct val="25000"/>
            </a:pPr>
            <a:endParaRPr lang="en-US" sz="2000" dirty="0" smtClean="0">
              <a:solidFill>
                <a:schemeClr val="tx1"/>
              </a:solidFill>
            </a:endParaRPr>
          </a:p>
          <a:p>
            <a:pPr marL="285750" indent="-285750">
              <a:lnSpc>
                <a:spcPct val="100000"/>
              </a:lnSpc>
              <a:spcAft>
                <a:spcPts val="0"/>
              </a:spcAft>
              <a:buClr>
                <a:srgbClr val="404040"/>
              </a:buClr>
              <a:buSzPct val="25000"/>
            </a:pPr>
            <a:r>
              <a:rPr lang="en-US" sz="2000" dirty="0" smtClean="0">
                <a:solidFill>
                  <a:schemeClr val="tx1"/>
                </a:solidFill>
              </a:rPr>
              <a:t>Constraint Interface</a:t>
            </a:r>
          </a:p>
          <a:p>
            <a:pPr marL="285750" indent="-285750">
              <a:lnSpc>
                <a:spcPct val="100000"/>
              </a:lnSpc>
              <a:spcAft>
                <a:spcPts val="0"/>
              </a:spcAft>
              <a:buClr>
                <a:srgbClr val="404040"/>
              </a:buClr>
              <a:buSzPct val="25000"/>
            </a:pPr>
            <a:endParaRPr lang="en-US" sz="2000" dirty="0" smtClean="0">
              <a:solidFill>
                <a:schemeClr val="tx1"/>
              </a:solidFill>
            </a:endParaRPr>
          </a:p>
          <a:p>
            <a:pPr marL="285750" indent="-285750">
              <a:lnSpc>
                <a:spcPct val="100000"/>
              </a:lnSpc>
              <a:spcAft>
                <a:spcPts val="0"/>
              </a:spcAft>
              <a:buClr>
                <a:srgbClr val="404040"/>
              </a:buClr>
              <a:buSzPct val="25000"/>
            </a:pPr>
            <a:r>
              <a:rPr lang="en-US" sz="2000" dirty="0" smtClean="0">
                <a:solidFill>
                  <a:schemeClr val="tx1"/>
                </a:solidFill>
              </a:rPr>
              <a:t>Resources may be consumed in multiple formats (JSON, XML, etc..)</a:t>
            </a:r>
            <a:endParaRPr lang="en-US" sz="2000" dirty="0">
              <a:solidFill>
                <a:schemeClr val="tx1"/>
              </a:solidFill>
            </a:endParaRPr>
          </a:p>
          <a:p>
            <a:pPr marL="285750" indent="-285750">
              <a:lnSpc>
                <a:spcPct val="100000"/>
              </a:lnSpc>
              <a:spcAft>
                <a:spcPts val="0"/>
              </a:spcAft>
              <a:buClr>
                <a:srgbClr val="404040"/>
              </a:buClr>
              <a:buSzPct val="25000"/>
            </a:pPr>
            <a:endParaRPr lang="en-US" sz="2000" dirty="0" smtClean="0">
              <a:solidFill>
                <a:schemeClr val="tx1"/>
              </a:solidFill>
            </a:endParaRPr>
          </a:p>
          <a:p>
            <a:pPr marL="285750" indent="-285750">
              <a:lnSpc>
                <a:spcPct val="100000"/>
              </a:lnSpc>
              <a:spcAft>
                <a:spcPts val="0"/>
              </a:spcAft>
              <a:buClr>
                <a:srgbClr val="404040"/>
              </a:buClr>
              <a:buSzPct val="25000"/>
            </a:pPr>
            <a:r>
              <a:rPr lang="en-US" sz="2000" dirty="0" smtClean="0">
                <a:solidFill>
                  <a:schemeClr val="tx1"/>
                </a:solidFill>
              </a:rPr>
              <a:t>All </a:t>
            </a:r>
            <a:r>
              <a:rPr lang="en-US" sz="2000" dirty="0" err="1" smtClean="0">
                <a:solidFill>
                  <a:schemeClr val="tx1"/>
                </a:solidFill>
              </a:rPr>
              <a:t>stateful</a:t>
            </a:r>
            <a:r>
              <a:rPr lang="en-US" sz="2000" dirty="0" smtClean="0">
                <a:solidFill>
                  <a:schemeClr val="tx1"/>
                </a:solidFill>
              </a:rPr>
              <a:t> information is held on the client side.</a:t>
            </a:r>
            <a:endParaRPr lang="en-US" sz="2000" dirty="0">
              <a:solidFill>
                <a:schemeClr val="tx1"/>
              </a:solidFill>
            </a:endParaRPr>
          </a:p>
        </p:txBody>
      </p:sp>
    </p:spTree>
    <p:extLst>
      <p:ext uri="{BB962C8B-B14F-4D97-AF65-F5344CB8AC3E}">
        <p14:creationId xmlns:p14="http://schemas.microsoft.com/office/powerpoint/2010/main" val="383582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71951" y="304703"/>
            <a:ext cx="11248101" cy="724686"/>
          </a:xfrm>
        </p:spPr>
        <p:txBody>
          <a:bodyPr/>
          <a:lstStyle/>
          <a:p>
            <a:r>
              <a:rPr lang="en-US" sz="5870" kern="0" dirty="0" smtClean="0">
                <a:solidFill>
                  <a:srgbClr val="F3D54E"/>
                </a:solidFill>
                <a:effectLst>
                  <a:outerShdw blurRad="431800" algn="ctr" rotWithShape="0">
                    <a:prstClr val="black"/>
                  </a:outerShdw>
                </a:effectLst>
              </a:rPr>
              <a:t>NETWORKING </a:t>
            </a:r>
            <a:r>
              <a:rPr lang="en-US" sz="5870" dirty="0" smtClean="0"/>
              <a:t>for Automation and Robotics</a:t>
            </a:r>
            <a:endParaRPr lang="en-US" sz="5870" dirty="0"/>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3</a:t>
            </a:fld>
            <a:endParaRPr lang="en-US" dirty="0">
              <a:solidFill>
                <a:prstClr val="white"/>
              </a:solidFill>
            </a:endParaRPr>
          </a:p>
        </p:txBody>
      </p:sp>
      <p:pic>
        <p:nvPicPr>
          <p:cNvPr id="19" name="Picture 2" descr="Image result for sensor site:intel.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403" y="740975"/>
            <a:ext cx="6716761" cy="3778180"/>
          </a:xfrm>
          <a:prstGeom prst="rect">
            <a:avLst/>
          </a:prstGeom>
          <a:ln>
            <a:noFill/>
          </a:ln>
          <a:effectLst>
            <a:softEdge rad="317500"/>
          </a:effectLst>
          <a:extLst>
            <a:ext uri="{909E8E84-426E-40DD-AFC4-6F175D3DCCD1}">
              <a14:hiddenFill xmlns:a14="http://schemas.microsoft.com/office/drawing/2010/main">
                <a:solidFill>
                  <a:srgbClr val="FFFFFF"/>
                </a:solidFill>
              </a14:hiddenFill>
            </a:ext>
          </a:extLst>
        </p:spPr>
      </p:pic>
      <p:sp>
        <p:nvSpPr>
          <p:cNvPr id="17" name="Rectangle 16"/>
          <p:cNvSpPr/>
          <p:nvPr/>
        </p:nvSpPr>
        <p:spPr>
          <a:xfrm>
            <a:off x="132515" y="1087628"/>
            <a:ext cx="5178242" cy="2631490"/>
          </a:xfrm>
          <a:prstGeom prst="rect">
            <a:avLst/>
          </a:prstGeom>
        </p:spPr>
        <p:txBody>
          <a:bodyPr wrap="square">
            <a:spAutoFit/>
          </a:bodyPr>
          <a:lstStyle/>
          <a:p>
            <a:r>
              <a:rPr lang="en-US" sz="1600" dirty="0"/>
              <a:t>For machine-to-machine and process communication (the distributed controller level), the role </a:t>
            </a:r>
            <a:r>
              <a:rPr lang="en-US" sz="1600" b="1" dirty="0" smtClean="0"/>
              <a:t>of OPC </a:t>
            </a:r>
            <a:r>
              <a:rPr lang="en-US" sz="1600" b="1" dirty="0"/>
              <a:t>UA (IEC 62541) is rapidly increasing in significance alongside the traditional Ethernet-based M2M fieldbus systems </a:t>
            </a:r>
            <a:r>
              <a:rPr lang="en-US" sz="1600" dirty="0" smtClean="0"/>
              <a:t>(</a:t>
            </a:r>
            <a:r>
              <a:rPr lang="en-US" sz="1600" dirty="0"/>
              <a:t>PROFINET, </a:t>
            </a:r>
            <a:r>
              <a:rPr lang="en-US" sz="1600" dirty="0" err="1"/>
              <a:t>EtherNet</a:t>
            </a:r>
            <a:r>
              <a:rPr lang="en-US" sz="1600" dirty="0"/>
              <a:t>/IP, CC-Link IE</a:t>
            </a:r>
            <a:r>
              <a:rPr lang="en-US" sz="1600" dirty="0" smtClean="0"/>
              <a:t>).</a:t>
            </a:r>
          </a:p>
          <a:p>
            <a:pPr>
              <a:spcBef>
                <a:spcPts val="600"/>
              </a:spcBef>
            </a:pPr>
            <a:r>
              <a:rPr lang="en-US" altLang="ja-JP" sz="1600" dirty="0"/>
              <a:t>Although these technologies share common requirements, their implementations differ substantially. </a:t>
            </a:r>
            <a:r>
              <a:rPr lang="en-US" altLang="ja-JP" sz="1600" dirty="0" smtClean="0"/>
              <a:t>Hence, comparing </a:t>
            </a:r>
            <a:r>
              <a:rPr lang="en-US" altLang="ja-JP" sz="1600" dirty="0"/>
              <a:t>them </a:t>
            </a:r>
            <a:r>
              <a:rPr lang="en-US" altLang="ja-JP" sz="1600" dirty="0" smtClean="0"/>
              <a:t>depends heavily on </a:t>
            </a:r>
            <a:r>
              <a:rPr lang="en-US" altLang="ja-JP" sz="1600" dirty="0"/>
              <a:t>the intended application (process control, motion, </a:t>
            </a:r>
            <a:r>
              <a:rPr lang="en-US" altLang="ja-JP" sz="1600" dirty="0" smtClean="0"/>
              <a:t>I/O, centralized </a:t>
            </a:r>
            <a:r>
              <a:rPr lang="en-US" altLang="ja-JP" sz="1600" dirty="0"/>
              <a:t>vs. decentralized control, etc.). </a:t>
            </a:r>
            <a:endParaRPr lang="en-US" sz="1600" dirty="0"/>
          </a:p>
        </p:txBody>
      </p:sp>
      <p:sp>
        <p:nvSpPr>
          <p:cNvPr id="18" name="Text Placeholder 17"/>
          <p:cNvSpPr>
            <a:spLocks noGrp="1"/>
          </p:cNvSpPr>
          <p:nvPr>
            <p:ph type="body" sz="quarter" idx="13"/>
          </p:nvPr>
        </p:nvSpPr>
        <p:spPr/>
        <p:txBody>
          <a:bodyPr/>
          <a:lstStyle/>
          <a:p>
            <a:endParaRPr lang="en-US"/>
          </a:p>
        </p:txBody>
      </p:sp>
      <p:pic>
        <p:nvPicPr>
          <p:cNvPr id="21" name="Picture 20"/>
          <p:cNvPicPr>
            <a:picLocks noChangeAspect="1"/>
          </p:cNvPicPr>
          <p:nvPr/>
        </p:nvPicPr>
        <p:blipFill rotWithShape="1">
          <a:blip r:embed="rId4"/>
          <a:srcRect l="3443"/>
          <a:stretch/>
        </p:blipFill>
        <p:spPr>
          <a:xfrm>
            <a:off x="0" y="3937254"/>
            <a:ext cx="7497936" cy="2546481"/>
          </a:xfrm>
          <a:prstGeom prst="rect">
            <a:avLst/>
          </a:prstGeom>
        </p:spPr>
      </p:pic>
      <p:pic>
        <p:nvPicPr>
          <p:cNvPr id="2" name="Picture 1"/>
          <p:cNvPicPr>
            <a:picLocks noChangeAspect="1"/>
          </p:cNvPicPr>
          <p:nvPr/>
        </p:nvPicPr>
        <p:blipFill rotWithShape="1">
          <a:blip r:embed="rId5"/>
          <a:srcRect r="7746"/>
          <a:stretch/>
        </p:blipFill>
        <p:spPr>
          <a:xfrm>
            <a:off x="7467600" y="3937254"/>
            <a:ext cx="4724400" cy="2945740"/>
          </a:xfrm>
          <a:prstGeom prst="rect">
            <a:avLst/>
          </a:prstGeom>
        </p:spPr>
      </p:pic>
    </p:spTree>
    <p:extLst>
      <p:ext uri="{BB962C8B-B14F-4D97-AF65-F5344CB8AC3E}">
        <p14:creationId xmlns:p14="http://schemas.microsoft.com/office/powerpoint/2010/main" val="294581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kumimoji="1" lang="en-US" altLang="ja-JP" dirty="0">
                <a:solidFill>
                  <a:schemeClr val="accent3"/>
                </a:solidFill>
              </a:rPr>
              <a:t>Industrial</a:t>
            </a:r>
            <a:r>
              <a:rPr kumimoji="1" lang="en-US" altLang="ja-JP" dirty="0">
                <a:solidFill>
                  <a:schemeClr val="bg1"/>
                </a:solidFill>
              </a:rPr>
              <a:t> </a:t>
            </a:r>
            <a:r>
              <a:rPr kumimoji="1" lang="en-US" altLang="ja-JP" dirty="0" smtClean="0">
                <a:solidFill>
                  <a:schemeClr val="tx1"/>
                </a:solidFill>
              </a:rPr>
              <a:t>Ethernet market share</a:t>
            </a:r>
            <a:endParaRPr kumimoji="1" lang="ja-JP" altLang="en-US" dirty="0">
              <a:solidFill>
                <a:schemeClr val="tx1"/>
              </a:solidFill>
            </a:endParaRPr>
          </a:p>
        </p:txBody>
      </p:sp>
      <p:sp>
        <p:nvSpPr>
          <p:cNvPr id="15" name="Text Placeholder 14"/>
          <p:cNvSpPr>
            <a:spLocks noGrp="1"/>
          </p:cNvSpPr>
          <p:nvPr>
            <p:ph type="body" sz="quarter" idx="13"/>
          </p:nvPr>
        </p:nvSpPr>
        <p:spPr/>
        <p:txBody>
          <a:bodyPr/>
          <a:lstStyle/>
          <a:p>
            <a:endParaRPr lang="en-US"/>
          </a:p>
        </p:txBody>
      </p:sp>
      <p:sp>
        <p:nvSpPr>
          <p:cNvPr id="2" name="Slide Number Placeholder 1"/>
          <p:cNvSpPr>
            <a:spLocks noGrp="1"/>
          </p:cNvSpPr>
          <p:nvPr>
            <p:ph type="sldNum" sz="quarter" idx="14"/>
          </p:nvPr>
        </p:nvSpPr>
        <p:spPr/>
        <p:txBody>
          <a:bodyPr/>
          <a:lstStyle/>
          <a:p>
            <a:fld id="{EE2556C5-CE8C-6547-B838-EA80C61A4AF7}" type="slidenum">
              <a:rPr lang="en-US" smtClean="0">
                <a:solidFill>
                  <a:prstClr val="white"/>
                </a:solidFill>
              </a:rPr>
              <a:pPr/>
              <a:t>4</a:t>
            </a:fld>
            <a:endParaRPr lang="en-US" dirty="0">
              <a:solidFill>
                <a:prstClr val="white"/>
              </a:solidFill>
            </a:endParaRPr>
          </a:p>
        </p:txBody>
      </p:sp>
      <p:sp>
        <p:nvSpPr>
          <p:cNvPr id="16" name="Content Placeholder 15"/>
          <p:cNvSpPr>
            <a:spLocks noGrp="1"/>
          </p:cNvSpPr>
          <p:nvPr>
            <p:ph sz="quarter" idx="15"/>
          </p:nvPr>
        </p:nvSpPr>
        <p:spPr>
          <a:xfrm>
            <a:off x="471951" y="1029068"/>
            <a:ext cx="4785849" cy="4649787"/>
          </a:xfrm>
        </p:spPr>
        <p:txBody>
          <a:bodyPr/>
          <a:lstStyle/>
          <a:p>
            <a:pPr marL="285750" indent="-285750">
              <a:buFont typeface="Arial" panose="020B0604020202020204" pitchFamily="34" charset="0"/>
              <a:buChar char="•"/>
            </a:pPr>
            <a:r>
              <a:rPr lang="en-US" dirty="0"/>
              <a:t>Growth powered by </a:t>
            </a:r>
            <a:r>
              <a:rPr lang="en-US" dirty="0" err="1"/>
              <a:t>IIoT</a:t>
            </a:r>
            <a:r>
              <a:rPr lang="en-US" dirty="0"/>
              <a:t> (</a:t>
            </a:r>
            <a:r>
              <a:rPr lang="en-US" dirty="0" err="1"/>
              <a:t>e.g</a:t>
            </a:r>
            <a:r>
              <a:rPr lang="en-US" dirty="0"/>
              <a:t> OT/IT)</a:t>
            </a:r>
          </a:p>
          <a:p>
            <a:pPr marL="285750" indent="-285750">
              <a:buFont typeface="Arial" panose="020B0604020202020204" pitchFamily="34" charset="0"/>
              <a:buChar char="•"/>
            </a:pPr>
            <a:r>
              <a:rPr lang="en-US" altLang="ja-JP" dirty="0" smtClean="0"/>
              <a:t>Wireless </a:t>
            </a:r>
            <a:r>
              <a:rPr lang="en-US" altLang="ja-JP" dirty="0"/>
              <a:t>redefining network picture</a:t>
            </a:r>
          </a:p>
          <a:p>
            <a:pPr marL="285750" indent="-285750">
              <a:buFont typeface="Arial" panose="020B0604020202020204" pitchFamily="34" charset="0"/>
              <a:buChar char="•"/>
            </a:pPr>
            <a:r>
              <a:rPr lang="en-US" altLang="ja-JP" dirty="0"/>
              <a:t>Regional network </a:t>
            </a:r>
            <a:r>
              <a:rPr lang="en-US" altLang="ja-JP" dirty="0" smtClean="0"/>
              <a:t>variations : </a:t>
            </a:r>
            <a:endParaRPr lang="en-US" altLang="ja-JP" dirty="0"/>
          </a:p>
          <a:p>
            <a:pPr marL="742950" lvl="1" indent="-285750">
              <a:buFont typeface="Arial" panose="020B0604020202020204" pitchFamily="34" charset="0"/>
              <a:buChar char="•"/>
            </a:pPr>
            <a:r>
              <a:rPr lang="en-US" altLang="ja-JP" sz="1800" b="1" u="sng" dirty="0"/>
              <a:t>EMEA</a:t>
            </a:r>
            <a:r>
              <a:rPr lang="en-US" altLang="ja-JP" sz="1800" dirty="0"/>
              <a:t> - PROFINET and </a:t>
            </a:r>
            <a:r>
              <a:rPr lang="en-US" altLang="ja-JP" sz="1800" dirty="0" err="1"/>
              <a:t>EtherNet</a:t>
            </a:r>
            <a:r>
              <a:rPr lang="en-US" altLang="ja-JP" sz="1800" dirty="0"/>
              <a:t>/IP </a:t>
            </a:r>
            <a:r>
              <a:rPr lang="en-US" altLang="ja-JP" sz="1800" dirty="0" smtClean="0"/>
              <a:t>are dominant </a:t>
            </a:r>
            <a:endParaRPr lang="en-US" altLang="ja-JP" sz="1800" dirty="0"/>
          </a:p>
          <a:p>
            <a:pPr marL="742950" lvl="1" indent="-285750">
              <a:buFont typeface="Arial" panose="020B0604020202020204" pitchFamily="34" charset="0"/>
              <a:buChar char="•"/>
            </a:pPr>
            <a:r>
              <a:rPr lang="en-US" altLang="ja-JP" sz="1800" b="1" u="sng" dirty="0"/>
              <a:t>US</a:t>
            </a:r>
            <a:r>
              <a:rPr lang="en-US" altLang="ja-JP" sz="1800" dirty="0"/>
              <a:t> - Movement towards </a:t>
            </a:r>
            <a:r>
              <a:rPr lang="en-US" altLang="ja-JP" sz="1800" dirty="0" err="1"/>
              <a:t>EtherNet</a:t>
            </a:r>
            <a:r>
              <a:rPr lang="en-US" altLang="ja-JP" sz="1800" dirty="0"/>
              <a:t>/IP</a:t>
            </a:r>
          </a:p>
          <a:p>
            <a:pPr marL="742950" lvl="1" indent="-285750">
              <a:buFont typeface="Arial" panose="020B0604020202020204" pitchFamily="34" charset="0"/>
              <a:buChar char="•"/>
            </a:pPr>
            <a:r>
              <a:rPr lang="en-US" altLang="ja-JP" sz="1800" b="1" u="sng" dirty="0"/>
              <a:t>Asia </a:t>
            </a:r>
            <a:r>
              <a:rPr lang="en-US" altLang="ja-JP" sz="1800" b="1" dirty="0" smtClean="0"/>
              <a:t>- </a:t>
            </a:r>
            <a:r>
              <a:rPr lang="en-US" altLang="ja-JP" sz="1800" dirty="0"/>
              <a:t>no network stands out as truly </a:t>
            </a:r>
            <a:r>
              <a:rPr lang="en-US" altLang="ja-JP" sz="1800" dirty="0" smtClean="0"/>
              <a:t>market-leading: PROFINET</a:t>
            </a:r>
            <a:r>
              <a:rPr lang="en-US" altLang="ja-JP" sz="1800" dirty="0"/>
              <a:t>, </a:t>
            </a:r>
            <a:r>
              <a:rPr lang="en-US" altLang="ja-JP" sz="1800" dirty="0" err="1"/>
              <a:t>EtherNet</a:t>
            </a:r>
            <a:r>
              <a:rPr lang="en-US" altLang="ja-JP" sz="1800" dirty="0"/>
              <a:t>/IP, PROFIBUS, </a:t>
            </a:r>
            <a:r>
              <a:rPr lang="en-US" altLang="ja-JP" sz="1800" dirty="0" err="1"/>
              <a:t>EtherCAT</a:t>
            </a:r>
            <a:r>
              <a:rPr lang="en-US" altLang="ja-JP" sz="1800" dirty="0"/>
              <a:t>, Modbus and </a:t>
            </a:r>
            <a:r>
              <a:rPr lang="en-US" altLang="ja-JP" sz="1800" dirty="0" smtClean="0"/>
              <a:t>CC-Link  </a:t>
            </a:r>
            <a:endParaRPr lang="en-US" altLang="ja-JP" sz="1800" dirty="0"/>
          </a:p>
          <a:p>
            <a:pPr marL="285750" indent="-285750">
              <a:buFont typeface="Arial" panose="020B0604020202020204" pitchFamily="34" charset="0"/>
              <a:buChar char="•"/>
            </a:pPr>
            <a:r>
              <a:rPr lang="en-US" dirty="0"/>
              <a:t>Fieldbuses expected to decline</a:t>
            </a:r>
          </a:p>
          <a:p>
            <a:pPr marL="514339" lvl="1" indent="-285750">
              <a:buFont typeface="Arial" panose="020B0604020202020204" pitchFamily="34" charset="0"/>
              <a:buChar char="•"/>
            </a:pPr>
            <a:r>
              <a:rPr lang="en-US" sz="1800" dirty="0"/>
              <a:t>PROFIBUS and </a:t>
            </a:r>
            <a:r>
              <a:rPr lang="en-US" altLang="ja-JP" sz="1800" dirty="0"/>
              <a:t>Modbus still </a:t>
            </a:r>
            <a:r>
              <a:rPr lang="en-US" altLang="ja-JP" sz="1800" dirty="0" smtClean="0"/>
              <a:t>significant</a:t>
            </a:r>
            <a:endParaRPr lang="en-US" sz="1800" dirty="0"/>
          </a:p>
        </p:txBody>
      </p:sp>
      <p:sp>
        <p:nvSpPr>
          <p:cNvPr id="13" name="TextBox 12"/>
          <p:cNvSpPr txBox="1"/>
          <p:nvPr/>
        </p:nvSpPr>
        <p:spPr>
          <a:xfrm>
            <a:off x="259504" y="6488631"/>
            <a:ext cx="9174056" cy="309011"/>
          </a:xfrm>
          <a:prstGeom prst="rect">
            <a:avLst/>
          </a:prstGeom>
          <a:noFill/>
        </p:spPr>
        <p:txBody>
          <a:bodyPr vert="horz" wrap="square" lIns="0" tIns="0" rIns="0" bIns="0" rtlCol="0">
            <a:noAutofit/>
          </a:bodyPr>
          <a:lstStyle/>
          <a:p>
            <a:pPr defTabSz="609585"/>
            <a:r>
              <a:rPr lang="en-US" altLang="ja-JP" sz="1067" dirty="0">
                <a:solidFill>
                  <a:prstClr val="white"/>
                </a:solidFill>
              </a:rPr>
              <a:t>Source: Industrial Ethernet Book Issue 105 / 2 : Industrial Ethernet book  April,2018</a:t>
            </a:r>
            <a:endParaRPr kumimoji="1" lang="ja-JP" altLang="en-US" sz="1067" dirty="0">
              <a:solidFill>
                <a:prstClr val="white"/>
              </a:solidFill>
            </a:endParaRPr>
          </a:p>
        </p:txBody>
      </p:sp>
      <p:sp>
        <p:nvSpPr>
          <p:cNvPr id="3" name="TextBox 2"/>
          <p:cNvSpPr txBox="1"/>
          <p:nvPr/>
        </p:nvSpPr>
        <p:spPr>
          <a:xfrm>
            <a:off x="259504" y="6643136"/>
            <a:ext cx="10549467" cy="441960"/>
          </a:xfrm>
          <a:prstGeom prst="rect">
            <a:avLst/>
          </a:prstGeom>
          <a:noFill/>
        </p:spPr>
        <p:txBody>
          <a:bodyPr vert="horz" wrap="square" lIns="0" tIns="0" rIns="0" bIns="0" rtlCol="0">
            <a:noAutofit/>
          </a:bodyPr>
          <a:lstStyle/>
          <a:p>
            <a:pPr defTabSz="609585"/>
            <a:r>
              <a:rPr kumimoji="1" lang="en-US" altLang="ja-JP" sz="1067" dirty="0">
                <a:solidFill>
                  <a:prstClr val="white"/>
                </a:solidFill>
              </a:rPr>
              <a:t>http://www.iebmedia.com/index.php?id=12993&amp;parentid=74&amp;themeid=255&amp;hpid=2&amp;showdetail=true&amp;bb=1&amp;appsw=1 </a:t>
            </a:r>
          </a:p>
        </p:txBody>
      </p:sp>
      <p:pic>
        <p:nvPicPr>
          <p:cNvPr id="17" name="Content Placeholder 8"/>
          <p:cNvPicPr>
            <a:picLocks noChangeAspect="1"/>
          </p:cNvPicPr>
          <p:nvPr/>
        </p:nvPicPr>
        <p:blipFill>
          <a:blip r:embed="rId3"/>
          <a:stretch>
            <a:fillRect/>
          </a:stretch>
        </p:blipFill>
        <p:spPr>
          <a:xfrm>
            <a:off x="5265049" y="1183573"/>
            <a:ext cx="6703731" cy="47724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2874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1951" y="304703"/>
            <a:ext cx="11248101" cy="674031"/>
          </a:xfrm>
        </p:spPr>
        <p:txBody>
          <a:bodyPr/>
          <a:lstStyle/>
          <a:p>
            <a:r>
              <a:rPr lang="en-US" sz="5400" kern="0" dirty="0">
                <a:solidFill>
                  <a:srgbClr val="F3D54E"/>
                </a:solidFill>
                <a:effectLst>
                  <a:outerShdw blurRad="431800" algn="ctr" rotWithShape="0">
                    <a:prstClr val="black"/>
                  </a:outerShdw>
                </a:effectLst>
              </a:rPr>
              <a:t>NETWORKING </a:t>
            </a:r>
            <a:r>
              <a:rPr lang="en-US" sz="5400" dirty="0"/>
              <a:t>for Automation and Robotics</a:t>
            </a:r>
            <a:endParaRPr lang="en-US" dirty="0"/>
          </a:p>
        </p:txBody>
      </p:sp>
      <p:sp>
        <p:nvSpPr>
          <p:cNvPr id="5" name="Text Placeholder 4"/>
          <p:cNvSpPr>
            <a:spLocks noGrp="1"/>
          </p:cNvSpPr>
          <p:nvPr>
            <p:ph type="body" sz="quarter" idx="13"/>
          </p:nvPr>
        </p:nvSpPr>
        <p:spPr/>
        <p:txBody>
          <a:bodyPr/>
          <a:lstStyle/>
          <a:p>
            <a:endParaRPr lang="en-US"/>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5</a:t>
            </a:fld>
            <a:endParaRPr lang="en-US" dirty="0">
              <a:solidFill>
                <a:prstClr val="white"/>
              </a:solidFill>
            </a:endParaRPr>
          </a:p>
        </p:txBody>
      </p:sp>
      <p:sp>
        <p:nvSpPr>
          <p:cNvPr id="6" name="Content Placeholder 5"/>
          <p:cNvSpPr>
            <a:spLocks noGrp="1"/>
          </p:cNvSpPr>
          <p:nvPr>
            <p:ph sz="quarter" idx="15"/>
          </p:nvPr>
        </p:nvSpPr>
        <p:spPr>
          <a:xfrm>
            <a:off x="838200" y="1186604"/>
            <a:ext cx="3414249" cy="4797358"/>
          </a:xfrm>
        </p:spPr>
        <p:txBody>
          <a:bodyPr/>
          <a:lstStyle/>
          <a:p>
            <a:pPr marL="228594" indent="-228594">
              <a:buFont typeface="Arial" panose="020B0604020202020204" pitchFamily="34" charset="0"/>
              <a:buChar char="•"/>
            </a:pPr>
            <a:r>
              <a:rPr lang="en-US" b="1" dirty="0" smtClean="0">
                <a:solidFill>
                  <a:prstClr val="white"/>
                </a:solidFill>
              </a:rPr>
              <a:t>Time-Synchronized (IEEE 1588v2 or 802.1AS) real-time control.</a:t>
            </a:r>
          </a:p>
          <a:p>
            <a:pPr marL="228594" indent="-228594">
              <a:buFont typeface="Arial" panose="020B0604020202020204" pitchFamily="34" charset="0"/>
              <a:buChar char="•"/>
            </a:pPr>
            <a:r>
              <a:rPr lang="en-US" dirty="0" smtClean="0">
                <a:solidFill>
                  <a:prstClr val="white"/>
                </a:solidFill>
              </a:rPr>
              <a:t>Down </a:t>
            </a:r>
            <a:r>
              <a:rPr lang="en-US" dirty="0">
                <a:solidFill>
                  <a:prstClr val="white"/>
                </a:solidFill>
              </a:rPr>
              <a:t>the wire updates</a:t>
            </a:r>
          </a:p>
          <a:p>
            <a:pPr marL="228594" indent="-228594">
              <a:buFont typeface="Arial" panose="020B0604020202020204" pitchFamily="34" charset="0"/>
              <a:buChar char="•"/>
            </a:pPr>
            <a:r>
              <a:rPr lang="en-US" dirty="0">
                <a:solidFill>
                  <a:prstClr val="white"/>
                </a:solidFill>
              </a:rPr>
              <a:t>Reduced OPEX</a:t>
            </a:r>
          </a:p>
          <a:p>
            <a:pPr marL="228594" indent="-228594">
              <a:buFont typeface="Arial" panose="020B0604020202020204" pitchFamily="34" charset="0"/>
              <a:buChar char="•"/>
            </a:pPr>
            <a:r>
              <a:rPr lang="en-US" dirty="0">
                <a:solidFill>
                  <a:prstClr val="white"/>
                </a:solidFill>
              </a:rPr>
              <a:t>Flexible function</a:t>
            </a:r>
          </a:p>
          <a:p>
            <a:pPr marL="228594" indent="-228594">
              <a:buFont typeface="Arial" panose="020B0604020202020204" pitchFamily="34" charset="0"/>
              <a:buChar char="•"/>
            </a:pPr>
            <a:r>
              <a:rPr lang="en-US" dirty="0" smtClean="0">
                <a:solidFill>
                  <a:prstClr val="white"/>
                </a:solidFill>
              </a:rPr>
              <a:t>Reconfigurable production</a:t>
            </a:r>
            <a:endParaRPr lang="en-US" dirty="0">
              <a:solidFill>
                <a:prstClr val="white"/>
              </a:solidFill>
            </a:endParaRPr>
          </a:p>
        </p:txBody>
      </p:sp>
      <p:pic>
        <p:nvPicPr>
          <p:cNvPr id="13" name="Picture 12"/>
          <p:cNvPicPr>
            <a:picLocks noChangeAspect="1"/>
          </p:cNvPicPr>
          <p:nvPr/>
        </p:nvPicPr>
        <p:blipFill>
          <a:blip r:embed="rId2"/>
          <a:stretch>
            <a:fillRect/>
          </a:stretch>
        </p:blipFill>
        <p:spPr>
          <a:xfrm>
            <a:off x="3793408" y="1079567"/>
            <a:ext cx="8203947" cy="4572403"/>
          </a:xfrm>
          <a:prstGeom prst="rect">
            <a:avLst/>
          </a:prstGeom>
        </p:spPr>
      </p:pic>
      <p:pic>
        <p:nvPicPr>
          <p:cNvPr id="14" name="Picture 13"/>
          <p:cNvPicPr>
            <a:picLocks noChangeAspect="1"/>
          </p:cNvPicPr>
          <p:nvPr/>
        </p:nvPicPr>
        <p:blipFill>
          <a:blip r:embed="rId3"/>
          <a:stretch>
            <a:fillRect/>
          </a:stretch>
        </p:blipFill>
        <p:spPr>
          <a:xfrm>
            <a:off x="7467601" y="4267201"/>
            <a:ext cx="457200" cy="457200"/>
          </a:xfrm>
          <a:prstGeom prst="rect">
            <a:avLst/>
          </a:prstGeom>
          <a:scene3d>
            <a:camera prst="isometricOffAxis1Right"/>
            <a:lightRig rig="threePt" dir="t"/>
          </a:scene3d>
        </p:spPr>
      </p:pic>
      <p:pic>
        <p:nvPicPr>
          <p:cNvPr id="15" name="Picture 14"/>
          <p:cNvPicPr>
            <a:picLocks noChangeAspect="1"/>
          </p:cNvPicPr>
          <p:nvPr/>
        </p:nvPicPr>
        <p:blipFill>
          <a:blip r:embed="rId3"/>
          <a:stretch>
            <a:fillRect/>
          </a:stretch>
        </p:blipFill>
        <p:spPr>
          <a:xfrm>
            <a:off x="8763000" y="4010026"/>
            <a:ext cx="457200" cy="457200"/>
          </a:xfrm>
          <a:prstGeom prst="rect">
            <a:avLst/>
          </a:prstGeom>
          <a:scene3d>
            <a:camera prst="isometricOffAxis1Right"/>
            <a:lightRig rig="threePt" dir="t"/>
          </a:scene3d>
        </p:spPr>
      </p:pic>
      <p:pic>
        <p:nvPicPr>
          <p:cNvPr id="16" name="Picture 15"/>
          <p:cNvPicPr>
            <a:picLocks noChangeAspect="1"/>
          </p:cNvPicPr>
          <p:nvPr/>
        </p:nvPicPr>
        <p:blipFill>
          <a:blip r:embed="rId3"/>
          <a:stretch>
            <a:fillRect/>
          </a:stretch>
        </p:blipFill>
        <p:spPr>
          <a:xfrm>
            <a:off x="10058399" y="3810002"/>
            <a:ext cx="457200" cy="457200"/>
          </a:xfrm>
          <a:prstGeom prst="rect">
            <a:avLst/>
          </a:prstGeom>
          <a:scene3d>
            <a:camera prst="isometricOffAxis1Right"/>
            <a:lightRig rig="threePt" dir="t"/>
          </a:scene3d>
        </p:spPr>
      </p:pic>
      <p:pic>
        <p:nvPicPr>
          <p:cNvPr id="17" name="Picture 16"/>
          <p:cNvPicPr>
            <a:picLocks noChangeAspect="1"/>
          </p:cNvPicPr>
          <p:nvPr/>
        </p:nvPicPr>
        <p:blipFill>
          <a:blip r:embed="rId3"/>
          <a:stretch>
            <a:fillRect/>
          </a:stretch>
        </p:blipFill>
        <p:spPr>
          <a:xfrm>
            <a:off x="11298879" y="3585283"/>
            <a:ext cx="457200" cy="457200"/>
          </a:xfrm>
          <a:prstGeom prst="rect">
            <a:avLst/>
          </a:prstGeom>
          <a:scene3d>
            <a:camera prst="isometricOffAxis1Right"/>
            <a:lightRig rig="threePt" dir="t"/>
          </a:scene3d>
        </p:spPr>
      </p:pic>
      <p:pic>
        <p:nvPicPr>
          <p:cNvPr id="18" name="Picture 17"/>
          <p:cNvPicPr>
            <a:picLocks noChangeAspect="1"/>
          </p:cNvPicPr>
          <p:nvPr/>
        </p:nvPicPr>
        <p:blipFill>
          <a:blip r:embed="rId3"/>
          <a:stretch>
            <a:fillRect/>
          </a:stretch>
        </p:blipFill>
        <p:spPr>
          <a:xfrm>
            <a:off x="6172200" y="3200400"/>
            <a:ext cx="457200" cy="457200"/>
          </a:xfrm>
          <a:prstGeom prst="rect">
            <a:avLst/>
          </a:prstGeom>
          <a:scene3d>
            <a:camera prst="isometricOffAxis1Right"/>
            <a:lightRig rig="threePt" dir="t"/>
          </a:scene3d>
        </p:spPr>
      </p:pic>
    </p:spTree>
    <p:extLst>
      <p:ext uri="{BB962C8B-B14F-4D97-AF65-F5344CB8AC3E}">
        <p14:creationId xmlns:p14="http://schemas.microsoft.com/office/powerpoint/2010/main" val="1235442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Scalability Model </a:t>
            </a:r>
            <a:r>
              <a:rPr lang="en-US" dirty="0" smtClean="0"/>
              <a:t>Needs Domain Gateways</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6</a:t>
            </a:fld>
            <a:endParaRPr lang="en-US" dirty="0">
              <a:solidFill>
                <a:prstClr val="white"/>
              </a:solidFill>
            </a:endParaRPr>
          </a:p>
        </p:txBody>
      </p:sp>
      <p:pic>
        <p:nvPicPr>
          <p:cNvPr id="6" name="Content Placeholder 5"/>
          <p:cNvPicPr>
            <a:picLocks noGrp="1" noChangeAspect="1"/>
          </p:cNvPicPr>
          <p:nvPr>
            <p:ph sz="quarter" idx="15"/>
          </p:nvPr>
        </p:nvPicPr>
        <p:blipFill>
          <a:blip r:embed="rId3"/>
          <a:stretch>
            <a:fillRect/>
          </a:stretch>
        </p:blipFill>
        <p:spPr>
          <a:xfrm>
            <a:off x="6495689" y="1142530"/>
            <a:ext cx="5224361" cy="2346609"/>
          </a:xfrm>
          <a:prstGeom prst="rect">
            <a:avLst/>
          </a:prstGeom>
        </p:spPr>
      </p:pic>
      <p:pic>
        <p:nvPicPr>
          <p:cNvPr id="7" name="Picture 6"/>
          <p:cNvPicPr>
            <a:picLocks noChangeAspect="1"/>
          </p:cNvPicPr>
          <p:nvPr/>
        </p:nvPicPr>
        <p:blipFill>
          <a:blip r:embed="rId4"/>
          <a:stretch>
            <a:fillRect/>
          </a:stretch>
        </p:blipFill>
        <p:spPr>
          <a:xfrm>
            <a:off x="6495688" y="3598809"/>
            <a:ext cx="5224361" cy="2675579"/>
          </a:xfrm>
          <a:prstGeom prst="rect">
            <a:avLst/>
          </a:prstGeom>
        </p:spPr>
      </p:pic>
      <p:sp>
        <p:nvSpPr>
          <p:cNvPr id="9" name="TextBox 8"/>
          <p:cNvSpPr txBox="1"/>
          <p:nvPr/>
        </p:nvSpPr>
        <p:spPr>
          <a:xfrm>
            <a:off x="381000" y="1701164"/>
            <a:ext cx="5829096" cy="3139321"/>
          </a:xfrm>
          <a:prstGeom prst="rect">
            <a:avLst/>
          </a:prstGeom>
          <a:noFill/>
        </p:spPr>
        <p:txBody>
          <a:bodyPr wrap="square" rtlCol="0">
            <a:spAutoFit/>
          </a:bodyPr>
          <a:lstStyle/>
          <a:p>
            <a:r>
              <a:rPr lang="en-US" dirty="0" smtClean="0"/>
              <a:t>Complete connectivity rapidly becomes unmanageable.</a:t>
            </a:r>
          </a:p>
          <a:p>
            <a:endParaRPr lang="en-US" dirty="0" smtClean="0"/>
          </a:p>
          <a:p>
            <a:r>
              <a:rPr lang="en-US" dirty="0"/>
              <a:t>To keep the connectivity architecture manageable, a connectivity technology standard is chosen as the baseline within a functional domain, and referred to as the “</a:t>
            </a:r>
            <a:r>
              <a:rPr lang="en-US" b="1" dirty="0"/>
              <a:t>connectivity core standard</a:t>
            </a:r>
            <a:r>
              <a:rPr lang="en-US" dirty="0"/>
              <a:t>” </a:t>
            </a:r>
            <a:endParaRPr lang="en-US" dirty="0" smtClean="0"/>
          </a:p>
          <a:p>
            <a:endParaRPr lang="en-US" dirty="0"/>
          </a:p>
          <a:p>
            <a:r>
              <a:rPr lang="en-US" dirty="0"/>
              <a:t>To facilitate information exchange, one has to build </a:t>
            </a:r>
            <a:r>
              <a:rPr lang="en-US" dirty="0" smtClean="0"/>
              <a:t>bridges to </a:t>
            </a:r>
            <a:r>
              <a:rPr lang="en-US" dirty="0"/>
              <a:t>each of the other </a:t>
            </a:r>
            <a:r>
              <a:rPr lang="en-US" dirty="0" smtClean="0"/>
              <a:t>connectivity technologies</a:t>
            </a:r>
            <a:r>
              <a:rPr lang="en-US" dirty="0"/>
              <a:t>. </a:t>
            </a:r>
            <a:br>
              <a:rPr lang="en-US" dirty="0"/>
            </a:br>
            <a:endParaRPr lang="en-US" dirty="0"/>
          </a:p>
        </p:txBody>
      </p:sp>
      <p:pic>
        <p:nvPicPr>
          <p:cNvPr id="10" name="Picture 9"/>
          <p:cNvPicPr>
            <a:picLocks noChangeAspect="1"/>
          </p:cNvPicPr>
          <p:nvPr/>
        </p:nvPicPr>
        <p:blipFill>
          <a:blip r:embed="rId5"/>
          <a:stretch>
            <a:fillRect/>
          </a:stretch>
        </p:blipFill>
        <p:spPr>
          <a:xfrm>
            <a:off x="4800317" y="1591700"/>
            <a:ext cx="1552575" cy="704850"/>
          </a:xfrm>
          <a:prstGeom prst="rect">
            <a:avLst/>
          </a:prstGeom>
        </p:spPr>
      </p:pic>
    </p:spTree>
    <p:extLst>
      <p:ext uri="{BB962C8B-B14F-4D97-AF65-F5344CB8AC3E}">
        <p14:creationId xmlns:p14="http://schemas.microsoft.com/office/powerpoint/2010/main" val="176318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Bridging</a:t>
            </a:r>
            <a:r>
              <a:rPr lang="en-US" dirty="0" smtClean="0"/>
              <a:t> Core Connectivity Standards</a:t>
            </a:r>
            <a:endParaRPr lang="en-US" dirty="0"/>
          </a:p>
        </p:txBody>
      </p:sp>
      <p:sp>
        <p:nvSpPr>
          <p:cNvPr id="3" name="Text Placeholder 2"/>
          <p:cNvSpPr>
            <a:spLocks noGrp="1"/>
          </p:cNvSpPr>
          <p:nvPr>
            <p:ph type="body" sz="quarter" idx="13"/>
          </p:nvPr>
        </p:nvSpPr>
        <p:spPr/>
        <p:txBody>
          <a:bodyPr/>
          <a:lstStyle/>
          <a:p>
            <a:endParaRPr lang="en-US" dirty="0"/>
          </a:p>
        </p:txBody>
      </p:sp>
      <p:pic>
        <p:nvPicPr>
          <p:cNvPr id="4" name="Content Placeholder 3"/>
          <p:cNvPicPr>
            <a:picLocks noGrp="1" noChangeAspect="1"/>
          </p:cNvPicPr>
          <p:nvPr>
            <p:ph idx="4294967295"/>
          </p:nvPr>
        </p:nvPicPr>
        <p:blipFill>
          <a:blip r:embed="rId3"/>
          <a:stretch>
            <a:fillRect/>
          </a:stretch>
        </p:blipFill>
        <p:spPr>
          <a:xfrm>
            <a:off x="1478179" y="1443820"/>
            <a:ext cx="9235644" cy="4333260"/>
          </a:xfrm>
          <a:prstGeom prst="rect">
            <a:avLst/>
          </a:prstGeom>
        </p:spPr>
      </p:pic>
    </p:spTree>
    <p:extLst>
      <p:ext uri="{BB962C8B-B14F-4D97-AF65-F5344CB8AC3E}">
        <p14:creationId xmlns:p14="http://schemas.microsoft.com/office/powerpoint/2010/main" val="75360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Tools</a:t>
            </a:r>
            <a:r>
              <a:rPr lang="en-US" dirty="0" smtClean="0"/>
              <a:t>: Protocol Assessment template</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8</a:t>
            </a:fld>
            <a:endParaRPr lang="en-US" dirty="0">
              <a:solidFill>
                <a:prstClr val="white"/>
              </a:solidFill>
            </a:endParaRPr>
          </a:p>
        </p:txBody>
      </p:sp>
      <p:sp>
        <p:nvSpPr>
          <p:cNvPr id="5" name="Content Placeholder 4"/>
          <p:cNvSpPr>
            <a:spLocks noGrp="1"/>
          </p:cNvSpPr>
          <p:nvPr>
            <p:ph sz="quarter" idx="15"/>
          </p:nvPr>
        </p:nvSpPr>
        <p:spPr>
          <a:xfrm>
            <a:off x="471951" y="1233488"/>
            <a:ext cx="4700684" cy="4649787"/>
          </a:xfrm>
        </p:spPr>
        <p:txBody>
          <a:bodyPr/>
          <a:lstStyle/>
          <a:p>
            <a:r>
              <a:rPr lang="en-US" sz="1800" dirty="0"/>
              <a:t>The assessment template is intended to be a tool for understanding any connectivity </a:t>
            </a:r>
            <a:r>
              <a:rPr lang="en-US" sz="1800" dirty="0" smtClean="0"/>
              <a:t>technology in </a:t>
            </a:r>
            <a:r>
              <a:rPr lang="en-US" sz="1800" dirty="0"/>
              <a:t>the context of the IIoT needs. </a:t>
            </a:r>
            <a:endParaRPr lang="en-US" sz="1800" dirty="0" smtClean="0"/>
          </a:p>
          <a:p>
            <a:r>
              <a:rPr lang="en-US" sz="1800" dirty="0" smtClean="0"/>
              <a:t>The </a:t>
            </a:r>
            <a:r>
              <a:rPr lang="en-US" sz="1800" dirty="0"/>
              <a:t>worksheet is helpful </a:t>
            </a:r>
            <a:r>
              <a:rPr lang="en-US" sz="1800" dirty="0" smtClean="0"/>
              <a:t>for:</a:t>
            </a:r>
          </a:p>
          <a:p>
            <a:pPr marL="285750" indent="-285750">
              <a:buFont typeface="Arial" panose="020B0604020202020204" pitchFamily="34" charset="0"/>
              <a:buChar char="•"/>
            </a:pPr>
            <a:r>
              <a:rPr lang="en-US" sz="1800" dirty="0" smtClean="0"/>
              <a:t>understanding </a:t>
            </a:r>
            <a:r>
              <a:rPr lang="en-US" sz="1800" dirty="0"/>
              <a:t>how a connectivity technology supports specific IIoT functional </a:t>
            </a:r>
            <a:r>
              <a:rPr lang="en-US" sz="1800" dirty="0" smtClean="0"/>
              <a:t>needs,</a:t>
            </a:r>
            <a:r>
              <a:rPr lang="en-US" sz="1800" dirty="0"/>
              <a:t> </a:t>
            </a:r>
            <a:endParaRPr lang="en-US" sz="1800" dirty="0" smtClean="0"/>
          </a:p>
          <a:p>
            <a:pPr marL="285750" indent="-285750">
              <a:buFont typeface="Arial" panose="020B0604020202020204" pitchFamily="34" charset="0"/>
              <a:buChar char="•"/>
            </a:pPr>
            <a:r>
              <a:rPr lang="en-US" sz="1800" dirty="0" smtClean="0"/>
              <a:t>evaluating </a:t>
            </a:r>
            <a:r>
              <a:rPr lang="en-US" sz="1800" dirty="0"/>
              <a:t>a connectivity technology’s trades-offs for typical IIoT considerations </a:t>
            </a:r>
            <a:r>
              <a:rPr lang="en-US" sz="1800" dirty="0" smtClean="0"/>
              <a:t>and</a:t>
            </a:r>
            <a:endParaRPr lang="en-US" sz="1800" dirty="0"/>
          </a:p>
          <a:p>
            <a:pPr marL="285750" indent="-285750">
              <a:buFont typeface="Arial" panose="020B0604020202020204" pitchFamily="34" charset="0"/>
              <a:buChar char="•"/>
            </a:pPr>
            <a:r>
              <a:rPr lang="en-US" sz="1800" dirty="0" smtClean="0"/>
              <a:t>determining </a:t>
            </a:r>
            <a:r>
              <a:rPr lang="en-US" sz="1800" dirty="0"/>
              <a:t>a connectivity technology’s suitability for a particular use case (once </a:t>
            </a:r>
            <a:r>
              <a:rPr lang="en-US" sz="1800" dirty="0" smtClean="0"/>
              <a:t>the specific </a:t>
            </a:r>
            <a:r>
              <a:rPr lang="en-US" sz="1800" dirty="0"/>
              <a:t>requirements are understood). </a:t>
            </a:r>
          </a:p>
        </p:txBody>
      </p:sp>
      <p:graphicFrame>
        <p:nvGraphicFramePr>
          <p:cNvPr id="6" name="Table 5"/>
          <p:cNvGraphicFramePr>
            <a:graphicFrameLocks noGrp="1"/>
          </p:cNvGraphicFramePr>
          <p:nvPr>
            <p:extLst>
              <p:ext uri="{D42A27DB-BD31-4B8C-83A1-F6EECF244321}">
                <p14:modId xmlns:p14="http://schemas.microsoft.com/office/powerpoint/2010/main" val="2033437185"/>
              </p:ext>
            </p:extLst>
          </p:nvPr>
        </p:nvGraphicFramePr>
        <p:xfrm>
          <a:off x="5794788" y="1093216"/>
          <a:ext cx="6088498" cy="5339145"/>
        </p:xfrm>
        <a:graphic>
          <a:graphicData uri="http://schemas.openxmlformats.org/drawingml/2006/table">
            <a:tbl>
              <a:tblPr firstRow="1" bandRow="1">
                <a:tableStyleId>{5C22544A-7EE6-4342-B048-85BDC9FD1C3A}</a:tableStyleId>
              </a:tblPr>
              <a:tblGrid>
                <a:gridCol w="4850582"/>
                <a:gridCol w="1237916"/>
              </a:tblGrid>
              <a:tr h="484945">
                <a:tc>
                  <a:txBody>
                    <a:bodyPr/>
                    <a:lstStyle/>
                    <a:p>
                      <a:pPr algn="ctr"/>
                      <a:r>
                        <a:rPr lang="en-US" sz="1600" dirty="0" smtClean="0"/>
                        <a:t>Core Standard</a:t>
                      </a:r>
                      <a:r>
                        <a:rPr lang="en-US" sz="1600" baseline="0" dirty="0" smtClean="0"/>
                        <a:t> Criterion</a:t>
                      </a:r>
                      <a:endParaRPr lang="en-US" sz="1600" dirty="0"/>
                    </a:p>
                  </a:txBody>
                  <a:tcPr anchor="ctr"/>
                </a:tc>
                <a:tc>
                  <a:txBody>
                    <a:bodyPr/>
                    <a:lstStyle/>
                    <a:p>
                      <a:pPr algn="ctr"/>
                      <a:r>
                        <a:rPr lang="en-US" sz="1600" dirty="0" smtClean="0"/>
                        <a:t>Protocol Checklist</a:t>
                      </a:r>
                      <a:endParaRPr lang="en-US" sz="1600" dirty="0"/>
                    </a:p>
                  </a:txBody>
                  <a:tcPr anchor="ctr"/>
                </a:tc>
              </a:tr>
              <a:tr h="421070">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Provide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syntactic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interoperability</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20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endParaRPr lang="en-US" sz="2000" b="1"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Open standard with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strong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independent</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international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governance</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1600" b="0"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X</a:t>
                      </a:r>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Horizontal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 its applicability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across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industries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Stable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and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deployed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across multiple</a:t>
                      </a:r>
                      <a:b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b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vertical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industries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Have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standards-defined </a:t>
                      </a:r>
                      <a:r>
                        <a:rPr lang="en-US" sz="1400" b="1" i="1" dirty="0">
                          <a:solidFill>
                            <a:schemeClr val="accent1">
                              <a:lumMod val="75000"/>
                            </a:schemeClr>
                          </a:solidFill>
                          <a:effectLst/>
                          <a:latin typeface="+mn-lt"/>
                          <a:ea typeface="Intel Clear Light" panose="020B0404020203020204" pitchFamily="34" charset="0"/>
                          <a:cs typeface="Intel Clear Light" panose="020B0404020203020204" pitchFamily="34" charset="0"/>
                        </a:rPr>
                        <a:t>Core Gateways</a:t>
                      </a:r>
                      <a:br>
                        <a:rPr lang="en-US" sz="1400" b="1" i="1" dirty="0">
                          <a:solidFill>
                            <a:schemeClr val="accent1">
                              <a:lumMod val="75000"/>
                            </a:schemeClr>
                          </a:solidFill>
                          <a:effectLst/>
                          <a:latin typeface="+mn-lt"/>
                          <a:ea typeface="Intel Clear Light" panose="020B0404020203020204" pitchFamily="34" charset="0"/>
                          <a:cs typeface="Intel Clear Light" panose="020B0404020203020204" pitchFamily="34" charset="0"/>
                        </a:rPr>
                      </a:b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to all other core connectivity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standards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b="0" i="0" dirty="0" smtClean="0">
                          <a:solidFill>
                            <a:schemeClr val="accent1">
                              <a:lumMod val="75000"/>
                            </a:schemeClr>
                          </a:solidFill>
                          <a:effectLst/>
                          <a:latin typeface="+mn-lt"/>
                        </a:rPr>
                        <a:t>Meets</a:t>
                      </a:r>
                      <a:r>
                        <a:rPr lang="en-US" sz="1400" b="0" i="0" baseline="0" dirty="0" smtClean="0">
                          <a:solidFill>
                            <a:schemeClr val="accent1">
                              <a:lumMod val="75000"/>
                            </a:schemeClr>
                          </a:solidFill>
                          <a:effectLst/>
                          <a:latin typeface="+mn-lt"/>
                        </a:rPr>
                        <a:t> </a:t>
                      </a:r>
                      <a:r>
                        <a:rPr lang="en-US" sz="1400" b="0" i="0" dirty="0" smtClean="0">
                          <a:solidFill>
                            <a:schemeClr val="accent1">
                              <a:lumMod val="75000"/>
                            </a:schemeClr>
                          </a:solidFill>
                          <a:effectLst/>
                          <a:latin typeface="+mn-lt"/>
                        </a:rPr>
                        <a:t>connectivity </a:t>
                      </a:r>
                      <a:r>
                        <a:rPr lang="en-US" sz="1400" b="1" i="0" dirty="0" smtClean="0">
                          <a:solidFill>
                            <a:schemeClr val="accent1">
                              <a:lumMod val="75000"/>
                            </a:schemeClr>
                          </a:solidFill>
                          <a:effectLst/>
                          <a:latin typeface="+mn-lt"/>
                        </a:rPr>
                        <a:t>functional </a:t>
                      </a:r>
                      <a:r>
                        <a:rPr lang="en-US" sz="1400" b="0" i="0" dirty="0" smtClean="0">
                          <a:solidFill>
                            <a:schemeClr val="accent1">
                              <a:lumMod val="75000"/>
                            </a:schemeClr>
                          </a:solidFill>
                          <a:effectLst/>
                          <a:latin typeface="+mn-lt"/>
                        </a:rPr>
                        <a:t>requirements</a:t>
                      </a:r>
                      <a:endParaRPr lang="en-US" sz="1400" dirty="0" smtClean="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b="0" i="0" dirty="0" smtClean="0">
                          <a:solidFill>
                            <a:schemeClr val="accent1">
                              <a:lumMod val="75000"/>
                            </a:schemeClr>
                          </a:solidFill>
                          <a:effectLst/>
                          <a:latin typeface="+mn-lt"/>
                        </a:rPr>
                        <a:t>Meet </a:t>
                      </a:r>
                      <a:r>
                        <a:rPr lang="en-US" sz="1400" b="1" i="0" dirty="0" smtClean="0">
                          <a:solidFill>
                            <a:schemeClr val="accent1">
                              <a:lumMod val="75000"/>
                            </a:schemeClr>
                          </a:solidFill>
                          <a:effectLst/>
                          <a:latin typeface="+mn-lt"/>
                        </a:rPr>
                        <a:t>non-functional </a:t>
                      </a:r>
                      <a:r>
                        <a:rPr lang="en-US" sz="1400" b="0" i="0" dirty="0" smtClean="0">
                          <a:solidFill>
                            <a:schemeClr val="accent1">
                              <a:lumMod val="75000"/>
                            </a:schemeClr>
                          </a:solidFill>
                          <a:effectLst/>
                          <a:latin typeface="+mn-lt"/>
                        </a:rPr>
                        <a:t>requirements of performance, scalability, reliability, resilience</a:t>
                      </a:r>
                      <a:endParaRPr lang="en-US" sz="1400" dirty="0" smtClean="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r>
                        <a:rPr lang="en-US" sz="1400" b="0" i="0" dirty="0">
                          <a:solidFill>
                            <a:schemeClr val="accent1">
                              <a:lumMod val="75000"/>
                            </a:schemeClr>
                          </a:solidFill>
                          <a:effectLst/>
                          <a:latin typeface="+mn-lt"/>
                        </a:rPr>
                        <a:t>Meet </a:t>
                      </a:r>
                      <a:r>
                        <a:rPr lang="en-US" sz="1400" b="1" i="0" dirty="0">
                          <a:solidFill>
                            <a:schemeClr val="accent1">
                              <a:lumMod val="75000"/>
                            </a:schemeClr>
                          </a:solidFill>
                          <a:effectLst/>
                          <a:latin typeface="+mn-lt"/>
                        </a:rPr>
                        <a:t>security </a:t>
                      </a:r>
                      <a:r>
                        <a:rPr lang="en-US" sz="1400" b="0" i="0" dirty="0">
                          <a:solidFill>
                            <a:schemeClr val="accent1">
                              <a:lumMod val="75000"/>
                            </a:schemeClr>
                          </a:solidFill>
                          <a:effectLst/>
                          <a:latin typeface="+mn-lt"/>
                        </a:rPr>
                        <a:t>and </a:t>
                      </a:r>
                      <a:r>
                        <a:rPr lang="en-US" sz="1400" b="1" i="0" dirty="0">
                          <a:solidFill>
                            <a:schemeClr val="accent1">
                              <a:lumMod val="75000"/>
                            </a:schemeClr>
                          </a:solidFill>
                          <a:effectLst/>
                          <a:latin typeface="+mn-lt"/>
                        </a:rPr>
                        <a:t>safety </a:t>
                      </a:r>
                      <a:r>
                        <a:rPr lang="en-US" sz="1400" b="0" i="0" dirty="0">
                          <a:solidFill>
                            <a:schemeClr val="accent1">
                              <a:lumMod val="75000"/>
                            </a:schemeClr>
                          </a:solidFill>
                          <a:effectLst/>
                          <a:latin typeface="+mn-lt"/>
                        </a:rPr>
                        <a:t>requirements</a:t>
                      </a:r>
                      <a:endParaRPr lang="en-US" sz="1400" dirty="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rPr>
                        <a:t>Not require any single component </a:t>
                      </a:r>
                      <a:r>
                        <a:rPr lang="en-US" sz="1400" b="0" i="0" dirty="0" smtClean="0">
                          <a:solidFill>
                            <a:schemeClr val="accent1">
                              <a:lumMod val="75000"/>
                            </a:schemeClr>
                          </a:solidFill>
                          <a:effectLst/>
                          <a:latin typeface="+mn-lt"/>
                        </a:rPr>
                        <a:t>from any </a:t>
                      </a:r>
                      <a:r>
                        <a:rPr lang="en-US" sz="1400" b="0" i="0" dirty="0">
                          <a:solidFill>
                            <a:schemeClr val="accent1">
                              <a:lumMod val="75000"/>
                            </a:schemeClr>
                          </a:solidFill>
                          <a:effectLst/>
                          <a:latin typeface="+mn-lt"/>
                        </a:rPr>
                        <a:t>single vendor</a:t>
                      </a:r>
                      <a:endParaRPr lang="en-US" sz="1400" dirty="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rPr>
                        <a:t>Have </a:t>
                      </a:r>
                      <a:r>
                        <a:rPr lang="en-US" sz="1400" b="0" i="0" dirty="0" smtClean="0">
                          <a:solidFill>
                            <a:schemeClr val="accent1">
                              <a:lumMod val="75000"/>
                            </a:schemeClr>
                          </a:solidFill>
                          <a:effectLst/>
                          <a:latin typeface="+mn-lt"/>
                        </a:rPr>
                        <a:t>readily-available </a:t>
                      </a:r>
                      <a:r>
                        <a:rPr lang="en-US" sz="1400" b="0" i="0" dirty="0">
                          <a:solidFill>
                            <a:schemeClr val="accent1">
                              <a:lumMod val="75000"/>
                            </a:schemeClr>
                          </a:solidFill>
                          <a:effectLst/>
                          <a:latin typeface="+mn-lt"/>
                        </a:rPr>
                        <a:t>SDKs </a:t>
                      </a:r>
                      <a:r>
                        <a:rPr lang="en-US" sz="1400" b="0" i="0" dirty="0" smtClean="0">
                          <a:solidFill>
                            <a:schemeClr val="accent1">
                              <a:lumMod val="75000"/>
                            </a:schemeClr>
                          </a:solidFill>
                          <a:effectLst/>
                          <a:latin typeface="+mn-lt"/>
                        </a:rPr>
                        <a:t>both </a:t>
                      </a:r>
                      <a:r>
                        <a:rPr lang="en-US" sz="1400" b="1" i="0" dirty="0" smtClean="0">
                          <a:solidFill>
                            <a:schemeClr val="accent1">
                              <a:lumMod val="75000"/>
                            </a:schemeClr>
                          </a:solidFill>
                          <a:effectLst/>
                          <a:latin typeface="+mn-lt"/>
                        </a:rPr>
                        <a:t>commercial </a:t>
                      </a:r>
                      <a:r>
                        <a:rPr lang="en-US" sz="1400" b="0" i="0" dirty="0">
                          <a:solidFill>
                            <a:schemeClr val="accent1">
                              <a:lumMod val="75000"/>
                            </a:schemeClr>
                          </a:solidFill>
                          <a:effectLst/>
                          <a:latin typeface="+mn-lt"/>
                        </a:rPr>
                        <a:t>and </a:t>
                      </a:r>
                      <a:r>
                        <a:rPr lang="en-US" sz="1400" b="1" i="0" dirty="0">
                          <a:solidFill>
                            <a:schemeClr val="accent1">
                              <a:lumMod val="75000"/>
                            </a:schemeClr>
                          </a:solidFill>
                          <a:effectLst/>
                          <a:latin typeface="+mn-lt"/>
                        </a:rPr>
                        <a:t>open source</a:t>
                      </a:r>
                      <a:endParaRPr lang="en-US" sz="1400" dirty="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bl>
          </a:graphicData>
        </a:graphic>
      </p:graphicFrame>
    </p:spTree>
    <p:extLst>
      <p:ext uri="{BB962C8B-B14F-4D97-AF65-F5344CB8AC3E}">
        <p14:creationId xmlns:p14="http://schemas.microsoft.com/office/powerpoint/2010/main" val="178789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Connectivity</a:t>
            </a:r>
            <a:r>
              <a:rPr lang="en-US" dirty="0" smtClean="0"/>
              <a:t> Framework Core Functions</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9</a:t>
            </a:fld>
            <a:endParaRPr lang="en-US" dirty="0">
              <a:solidFill>
                <a:prstClr val="white"/>
              </a:solidFill>
            </a:endParaRPr>
          </a:p>
        </p:txBody>
      </p:sp>
      <p:sp>
        <p:nvSpPr>
          <p:cNvPr id="5" name="Content Placeholder 4"/>
          <p:cNvSpPr>
            <a:spLocks noGrp="1"/>
          </p:cNvSpPr>
          <p:nvPr>
            <p:ph sz="quarter" idx="15"/>
          </p:nvPr>
        </p:nvSpPr>
        <p:spPr/>
        <p:txBody>
          <a:bodyPr/>
          <a:lstStyle/>
          <a:p>
            <a:pPr marL="342900" indent="-342900">
              <a:buFont typeface="Arial" panose="020B0604020202020204" pitchFamily="34" charset="0"/>
              <a:buChar char="•"/>
            </a:pPr>
            <a:r>
              <a:rPr lang="en-US" sz="2000" b="1" dirty="0" smtClean="0"/>
              <a:t>Data Resource Model </a:t>
            </a:r>
            <a:r>
              <a:rPr lang="en-US" sz="2000" dirty="0" smtClean="0"/>
              <a:t>– represents structured data objects that can change state over time</a:t>
            </a:r>
          </a:p>
          <a:p>
            <a:pPr marL="342900" indent="-342900">
              <a:buFont typeface="Arial" panose="020B0604020202020204" pitchFamily="34" charset="0"/>
              <a:buChar char="•"/>
            </a:pPr>
            <a:r>
              <a:rPr lang="en-US" sz="2000" b="1" dirty="0" smtClean="0"/>
              <a:t>ID and Addressing </a:t>
            </a:r>
            <a:r>
              <a:rPr lang="en-US" sz="2000" dirty="0" smtClean="0"/>
              <a:t>– provides the means to identify and address each data object</a:t>
            </a:r>
          </a:p>
          <a:p>
            <a:pPr marL="342900" indent="-342900">
              <a:buFont typeface="Arial" panose="020B0604020202020204" pitchFamily="34" charset="0"/>
              <a:buChar char="•"/>
            </a:pPr>
            <a:r>
              <a:rPr lang="en-US" sz="2000" b="1" dirty="0" smtClean="0"/>
              <a:t>Data Type System </a:t>
            </a:r>
            <a:r>
              <a:rPr lang="en-US" sz="2000" dirty="0" smtClean="0"/>
              <a:t>– provides a way to describe the constrains place on data, includes a method of evolving and versioning the data syntax</a:t>
            </a:r>
          </a:p>
          <a:p>
            <a:pPr marL="342900" indent="-342900">
              <a:buFont typeface="Arial" panose="020B0604020202020204" pitchFamily="34" charset="0"/>
              <a:buChar char="•"/>
            </a:pPr>
            <a:r>
              <a:rPr lang="en-US" sz="2000" b="1" dirty="0" smtClean="0"/>
              <a:t>Publish/Subscribe</a:t>
            </a:r>
            <a:r>
              <a:rPr lang="en-US" sz="2000" dirty="0" smtClean="0"/>
              <a:t> – supports the well-know </a:t>
            </a:r>
            <a:r>
              <a:rPr lang="en-US" sz="2000" dirty="0" err="1" smtClean="0"/>
              <a:t>pubsub</a:t>
            </a:r>
            <a:r>
              <a:rPr lang="en-US" sz="2000" dirty="0" smtClean="0"/>
              <a:t> pattern for decoupled data exchange</a:t>
            </a:r>
          </a:p>
          <a:p>
            <a:pPr marL="342900" indent="-342900">
              <a:buFont typeface="Arial" panose="020B0604020202020204" pitchFamily="34" charset="0"/>
              <a:buChar char="•"/>
            </a:pPr>
            <a:r>
              <a:rPr lang="en-US" sz="2000" b="1" dirty="0" smtClean="0"/>
              <a:t>Request/Reply</a:t>
            </a:r>
            <a:r>
              <a:rPr lang="en-US" sz="2000" dirty="0" smtClean="0"/>
              <a:t> - </a:t>
            </a:r>
            <a:r>
              <a:rPr lang="en-US" sz="2000" dirty="0"/>
              <a:t>supports the well-know </a:t>
            </a:r>
            <a:r>
              <a:rPr lang="en-US" sz="2000" dirty="0" smtClean="0"/>
              <a:t>request/reply pattern </a:t>
            </a:r>
            <a:r>
              <a:rPr lang="en-US" sz="2000" dirty="0"/>
              <a:t>for </a:t>
            </a:r>
            <a:r>
              <a:rPr lang="en-US" sz="2000" dirty="0" smtClean="0"/>
              <a:t>data exchange</a:t>
            </a:r>
          </a:p>
          <a:p>
            <a:pPr marL="342900" indent="-342900">
              <a:buFont typeface="Arial" panose="020B0604020202020204" pitchFamily="34" charset="0"/>
              <a:buChar char="•"/>
            </a:pPr>
            <a:r>
              <a:rPr lang="en-US" sz="2000" b="1" dirty="0" smtClean="0"/>
              <a:t>Discovery</a:t>
            </a:r>
            <a:r>
              <a:rPr lang="en-US" sz="2000" dirty="0" smtClean="0"/>
              <a:t> – must be able to find </a:t>
            </a:r>
            <a:r>
              <a:rPr lang="en-US" sz="2000" dirty="0" err="1" smtClean="0"/>
              <a:t>pubsub</a:t>
            </a:r>
            <a:r>
              <a:rPr lang="en-US" sz="2000" dirty="0" smtClean="0"/>
              <a:t> services, request/reply services, endpoints and datatypes.</a:t>
            </a:r>
            <a:endParaRPr lang="en-US" sz="2000" dirty="0"/>
          </a:p>
          <a:p>
            <a:pPr marL="342900" indent="-342900">
              <a:buFont typeface="Arial" panose="020B0604020202020204" pitchFamily="34" charset="0"/>
              <a:buChar char="•"/>
            </a:pPr>
            <a:r>
              <a:rPr lang="en-US" sz="2000" b="1" dirty="0" smtClean="0"/>
              <a:t>Exception Handling </a:t>
            </a:r>
            <a:r>
              <a:rPr lang="en-US" sz="2000" dirty="0" smtClean="0"/>
              <a:t>– mechanisms for handling disconnections, changes in configuration or quality, endpoint failures, </a:t>
            </a:r>
            <a:r>
              <a:rPr lang="en-US" sz="2000" dirty="0" err="1" smtClean="0"/>
              <a:t>etc</a:t>
            </a:r>
            <a:r>
              <a:rPr lang="en-US" sz="2000" dirty="0" smtClean="0"/>
              <a:t>…</a:t>
            </a:r>
          </a:p>
          <a:p>
            <a:pPr marL="342900" indent="-342900">
              <a:buFont typeface="Arial" panose="020B0604020202020204" pitchFamily="34" charset="0"/>
              <a:buChar char="•"/>
            </a:pPr>
            <a:r>
              <a:rPr lang="en-US" sz="2000" b="1" dirty="0" smtClean="0"/>
              <a:t>Data Quality of Service</a:t>
            </a:r>
            <a:r>
              <a:rPr lang="en-US" sz="2000" dirty="0" smtClean="0"/>
              <a:t> – </a:t>
            </a:r>
            <a:r>
              <a:rPr lang="en-US" sz="2000" dirty="0" err="1" smtClean="0"/>
              <a:t>QoS</a:t>
            </a:r>
            <a:r>
              <a:rPr lang="en-US" sz="2000" dirty="0" smtClean="0"/>
              <a:t> method implemented, best-effort vs. reliable delivery</a:t>
            </a:r>
          </a:p>
          <a:p>
            <a:pPr marL="342900" indent="-342900">
              <a:buFont typeface="Arial" panose="020B0604020202020204" pitchFamily="34" charset="0"/>
              <a:buChar char="•"/>
            </a:pPr>
            <a:r>
              <a:rPr lang="en-US" sz="2000" b="1" dirty="0" smtClean="0"/>
              <a:t>Data Security </a:t>
            </a:r>
            <a:r>
              <a:rPr lang="en-US" sz="2000" dirty="0" smtClean="0"/>
              <a:t>– confidentiality, integrity, authenticity and non-repudiation of the data</a:t>
            </a:r>
          </a:p>
          <a:p>
            <a:pPr marL="342900" indent="-342900">
              <a:buFont typeface="Arial" panose="020B0604020202020204" pitchFamily="34" charset="0"/>
              <a:buChar char="•"/>
            </a:pPr>
            <a:r>
              <a:rPr lang="en-US" sz="2000" b="1" dirty="0" smtClean="0"/>
              <a:t>Data Governance </a:t>
            </a:r>
            <a:r>
              <a:rPr lang="en-US" sz="2000" dirty="0" smtClean="0"/>
              <a:t>– is there a standards body that directs this protocol’s evolution</a:t>
            </a:r>
            <a:endParaRPr lang="en-US" sz="2000" dirty="0"/>
          </a:p>
        </p:txBody>
      </p:sp>
    </p:spTree>
    <p:extLst>
      <p:ext uri="{BB962C8B-B14F-4D97-AF65-F5344CB8AC3E}">
        <p14:creationId xmlns:p14="http://schemas.microsoft.com/office/powerpoint/2010/main" val="41536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SYNC_SLIDE_GUID" val="6d500c93-bae6-4842-9436-e3372f02f639"/>
</p:tagLst>
</file>

<file path=ppt/tags/tag2.xml><?xml version="1.0" encoding="utf-8"?>
<p:tagLst xmlns:a="http://schemas.openxmlformats.org/drawingml/2006/main" xmlns:r="http://schemas.openxmlformats.org/officeDocument/2006/relationships" xmlns:p="http://schemas.openxmlformats.org/presentationml/2006/main">
  <p:tag name="OFFISYNC_SLIDE_GUID" val="b8127d45-1ab2-40d7-8af7-9d38d0cfdbf6"/>
</p:tagLst>
</file>

<file path=ppt/tags/tag3.xml><?xml version="1.0" encoding="utf-8"?>
<p:tagLst xmlns:a="http://schemas.openxmlformats.org/drawingml/2006/main" xmlns:r="http://schemas.openxmlformats.org/officeDocument/2006/relationships" xmlns:p="http://schemas.openxmlformats.org/presentationml/2006/main">
  <p:tag name="OFFISYNC_SLIDE_GUID" val="2adb44ec-42ae-4198-a1b9-39cf38be09e3"/>
</p:tagLst>
</file>

<file path=ppt/theme/theme1.xml><?xml version="1.0" encoding="utf-8"?>
<a:theme xmlns:a="http://schemas.openxmlformats.org/drawingml/2006/main" name="2_Intel 20150715">
  <a:themeElements>
    <a:clrScheme name="Custom 28">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B1BAB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28140</TotalTime>
  <Words>3025</Words>
  <Application>Microsoft Office PowerPoint</Application>
  <PresentationFormat>Widescreen</PresentationFormat>
  <Paragraphs>382</Paragraphs>
  <Slides>21</Slides>
  <Notes>18</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MS PGothic</vt:lpstr>
      <vt:lpstr>MS PGothic</vt:lpstr>
      <vt:lpstr>Arial</vt:lpstr>
      <vt:lpstr>Arial Narrow</vt:lpstr>
      <vt:lpstr>Calibri</vt:lpstr>
      <vt:lpstr>Intel Clear</vt:lpstr>
      <vt:lpstr>Intel Clear Light</vt:lpstr>
      <vt:lpstr>Intel Clear Pro</vt:lpstr>
      <vt:lpstr>Roboto</vt:lpstr>
      <vt:lpstr>Verdana</vt:lpstr>
      <vt:lpstr>Wingdings</vt:lpstr>
      <vt:lpstr>2_Intel 20150715</vt:lpstr>
      <vt:lpstr>PowerPoint Presentation</vt:lpstr>
      <vt:lpstr>IIoT Connectivity Challenge</vt:lpstr>
      <vt:lpstr>NETWORKING for Automation and Robotics</vt:lpstr>
      <vt:lpstr>Industrial Ethernet market share</vt:lpstr>
      <vt:lpstr>NETWORKING for Automation and Robotics</vt:lpstr>
      <vt:lpstr>Scalability Model Needs Domain Gateways</vt:lpstr>
      <vt:lpstr>Bridging Core Connectivity Standards</vt:lpstr>
      <vt:lpstr>Tools: Protocol Assessment template</vt:lpstr>
      <vt:lpstr>Connectivity Framework Core Functions</vt:lpstr>
      <vt:lpstr>IIoT CONNECTIVITY STACK MODEL</vt:lpstr>
      <vt:lpstr>Data Distribution Service (DDS)</vt:lpstr>
      <vt:lpstr>Properties of DDS</vt:lpstr>
      <vt:lpstr>DDS: Functional Summary</vt:lpstr>
      <vt:lpstr>What is OPC-UA?</vt:lpstr>
      <vt:lpstr>Secure client/server communications</vt:lpstr>
      <vt:lpstr>Resilient communications</vt:lpstr>
      <vt:lpstr>Sophisticated interactions</vt:lpstr>
      <vt:lpstr>Open62541 Features</vt:lpstr>
      <vt:lpstr>PowerPoint Presentation</vt:lpstr>
      <vt:lpstr>MQTT - message queue telemetry transport</vt:lpstr>
      <vt:lpstr>Example RESTFUL HTTP API</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Holmlund, Daniel W</dc:creator>
  <cp:keywords>CTPClassification=CTP_PUBLIC:VisualMarkings=, CTPClassification=CTP_NT</cp:keywords>
  <cp:lastModifiedBy>Holmlund, Daniel W</cp:lastModifiedBy>
  <cp:revision>146</cp:revision>
  <cp:lastPrinted>2017-10-19T22:33:41Z</cp:lastPrinted>
  <dcterms:created xsi:type="dcterms:W3CDTF">2017-08-17T18:19:10Z</dcterms:created>
  <dcterms:modified xsi:type="dcterms:W3CDTF">2018-08-28T15:45:48Z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55c214ac-f961-4949-9bc9-f7cf2fdba69e</vt:lpwstr>
  </property>
  <property fmtid="{D5CDD505-2E9C-101B-9397-08002B2CF9AE}" pid="3" name="CTP_TimeStamp">
    <vt:lpwstr>2018-08-28 15:45:47Z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