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65" r:id="rId4"/>
    <p:sldId id="263" r:id="rId5"/>
    <p:sldId id="264" r:id="rId6"/>
    <p:sldId id="261" r:id="rId7"/>
    <p:sldId id="272" r:id="rId8"/>
    <p:sldId id="268" r:id="rId9"/>
    <p:sldId id="262" r:id="rId10"/>
    <p:sldId id="269" r:id="rId11"/>
    <p:sldId id="270" r:id="rId12"/>
    <p:sldId id="258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242" autoAdjust="0"/>
  </p:normalViewPr>
  <p:slideViewPr>
    <p:cSldViewPr snapToGrid="0">
      <p:cViewPr varScale="1">
        <p:scale>
          <a:sx n="50" d="100"/>
          <a:sy n="50" d="100"/>
        </p:scale>
        <p:origin x="5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C0259C-16B0-4266-AFC7-1333BE129B1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331ECBF-CC2B-47B0-A627-BCA69053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5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89956-7041-41AC-97B5-8DE670E7B5B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04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019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wrap="square" lIns="93162" tIns="93162" rIns="93162" bIns="93162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6759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ECBF-CC2B-47B0-A627-BCA69053E9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7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ECBF-CC2B-47B0-A627-BCA69053E9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64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ECBF-CC2B-47B0-A627-BCA69053E9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0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ECBF-CC2B-47B0-A627-BCA69053E9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8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ECBF-CC2B-47B0-A627-BCA69053E9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563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93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wrap="square" lIns="93162" tIns="93162" rIns="93162" bIns="93162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5119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122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1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228589" indent="-152392">
              <a:defRPr sz="1200"/>
            </a:lvl2pPr>
            <a:lvl3pPr marL="457178" indent="-152392">
              <a:defRPr sz="1200"/>
            </a:lvl3pPr>
            <a:lvl4pPr marL="685766" indent="-152392">
              <a:defRPr sz="1200"/>
            </a:lvl4pPr>
            <a:lvl5pPr marL="914354" indent="-152392">
              <a:defRPr sz="12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left-picture-righ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4917" y="261570"/>
            <a:ext cx="5342253" cy="724365"/>
          </a:xfrm>
        </p:spPr>
        <p:txBody>
          <a:bodyPr/>
          <a:lstStyle>
            <a:lvl1pPr>
              <a:defRPr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1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228589" indent="-152392">
              <a:defRPr sz="1200"/>
            </a:lvl2pPr>
            <a:lvl3pPr marL="457178" indent="-152392">
              <a:defRPr sz="1200"/>
            </a:lvl3pPr>
            <a:lvl4pPr marL="685766" indent="-152392">
              <a:defRPr sz="1200"/>
            </a:lvl4pPr>
            <a:lvl5pPr marL="914354" indent="-152392">
              <a:defRPr sz="12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865813" y="0"/>
            <a:ext cx="6326187" cy="64071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241300" y="1225550"/>
            <a:ext cx="5375275" cy="47783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4pPr>
            <a:lvl5pPr>
              <a:defRPr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21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ll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8937" y="339664"/>
            <a:ext cx="11331575" cy="867930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>
                    <a:alpha val="9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3577" y="3070900"/>
            <a:ext cx="10486936" cy="2862322"/>
          </a:xfrm>
        </p:spPr>
        <p:txBody>
          <a:bodyPr wrap="square">
            <a:sp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2400">
                <a:solidFill>
                  <a:schemeClr val="accent2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2400">
                <a:solidFill>
                  <a:schemeClr val="accent2">
                    <a:lumMod val="40000"/>
                    <a:lumOff val="60000"/>
                  </a:schemeClr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2400">
                <a:solidFill>
                  <a:schemeClr val="accent2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2400">
                <a:solidFill>
                  <a:schemeClr val="accent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8938" y="1881188"/>
            <a:ext cx="11331575" cy="1095375"/>
          </a:xfrm>
        </p:spPr>
        <p:txBody>
          <a:bodyPr/>
          <a:lstStyle>
            <a:lvl1pPr>
              <a:defRPr sz="4000" baseline="0">
                <a:solidFill>
                  <a:srgbClr val="F3D54E"/>
                </a:solidFill>
              </a:defRPr>
            </a:lvl1pPr>
          </a:lstStyle>
          <a:p>
            <a:pPr lvl="0"/>
            <a:r>
              <a:rPr lang="en-US" dirty="0" smtClean="0"/>
              <a:t>Insert Poll Question 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42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ection Header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71951" y="3544791"/>
            <a:ext cx="11248100" cy="867930"/>
          </a:xfrm>
        </p:spPr>
        <p:txBody>
          <a:bodyPr anchor="t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>
                    <a:alpha val="9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951" y="4443499"/>
            <a:ext cx="11248100" cy="1569853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213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2pPr>
            <a:lvl3pPr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3pPr>
            <a:lvl4pPr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4pPr>
            <a:lvl5pPr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321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4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690112" y="2500173"/>
            <a:ext cx="2811779" cy="1853184"/>
            <a:chOff x="451796" y="386081"/>
            <a:chExt cx="1249194" cy="823318"/>
          </a:xfrm>
        </p:grpSpPr>
        <p:sp>
          <p:nvSpPr>
            <p:cNvPr id="12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93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Content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1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228589" indent="-152392">
              <a:defRPr sz="1200"/>
            </a:lvl2pPr>
            <a:lvl3pPr marL="457178" indent="-152392">
              <a:defRPr sz="1200"/>
            </a:lvl3pPr>
            <a:lvl4pPr marL="685766" indent="-152392">
              <a:defRPr sz="1200"/>
            </a:lvl4pPr>
            <a:lvl5pPr marL="914354" indent="-152392">
              <a:defRPr sz="12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71951" y="1233488"/>
            <a:ext cx="11248562" cy="464978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4pPr>
            <a:lvl5pPr>
              <a:defRPr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12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875197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31000" y="146616"/>
            <a:ext cx="11768800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364720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867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ct val="25000"/>
              </a:pPr>
              <a:t>‹#›</a:t>
            </a:fld>
            <a:endParaRPr lang="en"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39043" y="21800"/>
            <a:ext cx="1210000" cy="80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1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0" y="6406896"/>
            <a:ext cx="12192000" cy="451104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633712" y="6516197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951" y="304703"/>
            <a:ext cx="11248101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51" y="1558458"/>
            <a:ext cx="11248101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027965" y="6486791"/>
            <a:ext cx="452539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96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G-DRD-IOT/ultrasound_senso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hyperlink" Target="https://goo.gl/cbQmcH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hyperlink" Target="https://tech.moverio.epson.com/en/bt-350/" TargetMode="External"/><Relationship Id="rId10" Type="http://schemas.openxmlformats.org/officeDocument/2006/relationships/hyperlink" Target="http://www.knapp.com/service?sid=hf1egjm6bj0ssms72j7sob82r5" TargetMode="External"/><Relationship Id="rId4" Type="http://schemas.openxmlformats.org/officeDocument/2006/relationships/hyperlink" Target="http://blogs.intel.com/iot/2016/05/11/intel-iot-champions-industrial-internet-things-hannover-messe/" TargetMode="External"/><Relationship Id="rId9" Type="http://schemas.openxmlformats.org/officeDocument/2006/relationships/hyperlink" Target="https://sp.ts.fujitsu.com/dmsp/Publications/public/fly-fujitsu-iot-solution-ubiquitouswar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ntel-iot-devkit/mraa/blob/master/docs/phyboard-wega.md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github.com/intel-iot-devkit/mraa/blob/master/docs/beaglebone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intel-iot-devkit/mraa/blob/master/docs/banana_pi.md" TargetMode="External"/><Relationship Id="rId5" Type="http://schemas.openxmlformats.org/officeDocument/2006/relationships/hyperlink" Target="https://github.com/intel-iot-devkit/mraa/blob/master/docs/raspberry_pi.md" TargetMode="External"/><Relationship Id="rId4" Type="http://schemas.openxmlformats.org/officeDocument/2006/relationships/hyperlink" Target="https://github.com/intel-iot-devkit/mraa/blob/master/docs/joule.md" TargetMode="External"/><Relationship Id="rId9" Type="http://schemas.openxmlformats.org/officeDocument/2006/relationships/hyperlink" Target="https://github.com/intel-iot-devkit/mraa/blob/master/docs/96boards.m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Y4HudLuvEM" TargetMode="Externa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-iot-devkit/up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ntel-iot-devkit/mraa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gif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jp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873549" y="2885256"/>
            <a:ext cx="9546532" cy="2482344"/>
            <a:chOff x="-1728742" y="3438466"/>
            <a:chExt cx="7001329" cy="2930546"/>
          </a:xfrm>
        </p:grpSpPr>
        <p:sp>
          <p:nvSpPr>
            <p:cNvPr id="106" name="Title 3"/>
            <p:cNvSpPr txBox="1">
              <a:spLocks/>
            </p:cNvSpPr>
            <p:nvPr/>
          </p:nvSpPr>
          <p:spPr bwMode="auto">
            <a:xfrm>
              <a:off x="-1728742" y="3438466"/>
              <a:ext cx="7001329" cy="799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921" tIns="33960" rIns="67921" bIns="3396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8178">
                  <a:solidFill>
                    <a:schemeClr val="tx1">
                      <a:alpha val="8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73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eo Sans Intel Medium" pitchFamily="34" charset="0"/>
                  <a:cs typeface="Arial" charset="0"/>
                </a:defRPr>
              </a:lvl2pPr>
              <a:lvl3pPr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73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eo Sans Intel Medium" pitchFamily="34" charset="0"/>
                  <a:cs typeface="Arial" charset="0"/>
                </a:defRPr>
              </a:lvl3pPr>
              <a:lvl4pPr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73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eo Sans Intel Medium" pitchFamily="34" charset="0"/>
                  <a:cs typeface="Arial" charset="0"/>
                </a:defRPr>
              </a:lvl4pPr>
              <a:lvl5pPr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73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eo Sans Intel Medium" pitchFamily="34" charset="0"/>
                  <a:cs typeface="Arial" charset="0"/>
                </a:defRPr>
              </a:lvl5pPr>
              <a:lvl6pPr marL="67738"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73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eo Sans Intel Medium" pitchFamily="34" charset="0"/>
                  <a:cs typeface="Arial" charset="0"/>
                </a:defRPr>
              </a:lvl6pPr>
              <a:lvl7pPr marL="135474"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73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eo Sans Intel Medium" pitchFamily="34" charset="0"/>
                  <a:cs typeface="Arial" charset="0"/>
                </a:defRPr>
              </a:lvl7pPr>
              <a:lvl8pPr marL="203211"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73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eo Sans Intel Medium" pitchFamily="34" charset="0"/>
                  <a:cs typeface="Arial" charset="0"/>
                </a:defRPr>
              </a:lvl8pPr>
              <a:lvl9pPr marL="270949"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73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eo Sans Intel Medium" pitchFamily="34" charset="0"/>
                  <a:cs typeface="Arial" charset="0"/>
                </a:defRPr>
              </a:lvl9pPr>
            </a:lstStyle>
            <a:p>
              <a:pPr defTabSz="774538">
                <a:lnSpc>
                  <a:spcPct val="65000"/>
                </a:lnSpc>
              </a:pPr>
              <a:r>
                <a:rPr lang="en-US" sz="8800" kern="0" dirty="0" smtClean="0">
                  <a:solidFill>
                    <a:prstClr val="white"/>
                  </a:solidFill>
                  <a:effectLst>
                    <a:outerShdw blurRad="431800" algn="ctr" rotWithShape="0">
                      <a:prstClr val="black"/>
                    </a:outerShdw>
                  </a:effectLst>
                </a:rPr>
                <a:t>Sensors and Actuators</a:t>
              </a:r>
              <a:endParaRPr lang="en-US" sz="8800" kern="0" dirty="0">
                <a:solidFill>
                  <a:prstClr val="white"/>
                </a:solidFill>
                <a:effectLst>
                  <a:outerShdw blurRad="431800" algn="ctr" rotWithShape="0">
                    <a:prstClr val="black"/>
                  </a:outerShdw>
                </a:effectLst>
              </a:endParaRPr>
            </a:p>
            <a:p>
              <a:pPr defTabSz="774538">
                <a:lnSpc>
                  <a:spcPct val="65000"/>
                </a:lnSpc>
              </a:pPr>
              <a:r>
                <a:rPr lang="en-US" sz="11500" kern="0" dirty="0" smtClean="0">
                  <a:solidFill>
                    <a:srgbClr val="F3D54E"/>
                  </a:solidFill>
                  <a:effectLst>
                    <a:outerShdw blurRad="431800" algn="ctr" rotWithShape="0">
                      <a:prstClr val="black"/>
                    </a:outerShdw>
                  </a:effectLst>
                </a:rPr>
                <a:t>Industrial IoT</a:t>
              </a:r>
              <a:endParaRPr lang="en-US" sz="11500" kern="0" dirty="0">
                <a:solidFill>
                  <a:srgbClr val="F3D54E"/>
                </a:solidFill>
                <a:effectLst>
                  <a:outerShdw blurRad="431800" algn="ctr" rotWithShape="0">
                    <a:prstClr val="black"/>
                  </a:outerShdw>
                </a:effectLst>
              </a:endParaRPr>
            </a:p>
          </p:txBody>
        </p:sp>
        <p:sp>
          <p:nvSpPr>
            <p:cNvPr id="107" name="Content Placeholder 4"/>
            <p:cNvSpPr txBox="1">
              <a:spLocks/>
            </p:cNvSpPr>
            <p:nvPr/>
          </p:nvSpPr>
          <p:spPr bwMode="auto">
            <a:xfrm>
              <a:off x="-1728742" y="5285240"/>
              <a:ext cx="5670994" cy="108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921" tIns="33960" rIns="67921" bIns="33960" numCol="1" anchor="t" anchorCtr="0" compatLnSpc="1">
              <a:prstTxWarp prst="textNoShape">
                <a:avLst/>
              </a:prstTxWarp>
            </a:bodyPr>
            <a:lstStyle>
              <a:lvl1pPr marL="203203" indent="-203203" algn="l" rtl="0" eaLnBrk="1" fontAlgn="base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3"/>
                </a:buClr>
                <a:buSzPct val="118000"/>
                <a:buFont typeface="Wingdings" panose="05000000000000000000" pitchFamily="2" charset="2"/>
                <a:buChar char="§"/>
                <a:defRPr sz="1898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40272" indent="-220136" algn="l" rtl="0" eaLnBrk="1" fontAlgn="base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3"/>
                </a:buClr>
                <a:buChar char="–"/>
                <a:defRPr sz="1687">
                  <a:solidFill>
                    <a:schemeClr val="tx1"/>
                  </a:solidFill>
                  <a:effectLst/>
                  <a:latin typeface="+mn-lt"/>
                  <a:cs typeface="+mn-cs"/>
                </a:defRPr>
              </a:lvl2pPr>
              <a:lvl3pPr marL="575741" indent="-168395" algn="l" rtl="0" eaLnBrk="1" fontAlgn="base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3"/>
                </a:buClr>
                <a:buChar char="–"/>
                <a:defRPr sz="1546">
                  <a:solidFill>
                    <a:schemeClr val="tx1"/>
                  </a:solidFill>
                  <a:effectLst/>
                  <a:latin typeface="+mn-lt"/>
                  <a:cs typeface="+mn-cs"/>
                </a:defRPr>
              </a:lvl3pPr>
              <a:lvl4pPr marL="204858" indent="-35515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7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+mn-cs"/>
                </a:defRPr>
              </a:lvl4pPr>
              <a:lvl5pPr marL="255895" indent="-3410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87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+mn-cs"/>
                </a:defRPr>
              </a:lvl5pPr>
              <a:lvl6pPr marL="323633" indent="-3410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87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+mn-cs"/>
                </a:defRPr>
              </a:lvl6pPr>
              <a:lvl7pPr marL="391371" indent="-3410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87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+mn-cs"/>
                </a:defRPr>
              </a:lvl7pPr>
              <a:lvl8pPr marL="459107" indent="-3410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87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+mn-cs"/>
                </a:defRPr>
              </a:lvl8pPr>
              <a:lvl9pPr marL="526845" indent="-3410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87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+mn-cs"/>
                </a:defRPr>
              </a:lvl9pPr>
            </a:lstStyle>
            <a:p>
              <a:pPr marL="0" indent="0" defTabSz="774538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D54E"/>
                </a:buClr>
                <a:buSzTx/>
                <a:buFont typeface="Wingdings" panose="05000000000000000000" pitchFamily="2" charset="2"/>
                <a:buNone/>
              </a:pPr>
              <a:r>
                <a:rPr lang="en-US" sz="1800" kern="0" dirty="0" smtClean="0">
                  <a:solidFill>
                    <a:prstClr val="white"/>
                  </a:solidFill>
                </a:rPr>
                <a:t>Software and Services Group</a:t>
              </a:r>
              <a:endParaRPr lang="en-US" sz="1800" kern="0" dirty="0">
                <a:solidFill>
                  <a:prstClr val="white"/>
                </a:solidFill>
              </a:endParaRPr>
            </a:p>
            <a:p>
              <a:pPr marL="0" indent="0" defTabSz="774538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D54E"/>
                </a:buClr>
                <a:buSzTx/>
                <a:buFont typeface="Wingdings" panose="05000000000000000000" pitchFamily="2" charset="2"/>
                <a:buNone/>
              </a:pPr>
              <a:r>
                <a:rPr lang="en-US" sz="1800" kern="0" dirty="0" smtClean="0">
                  <a:solidFill>
                    <a:prstClr val="white"/>
                  </a:solidFill>
                </a:rPr>
                <a:t>IoT Developer Relations, Intel</a:t>
              </a:r>
              <a:endParaRPr lang="en-US" sz="1800" kern="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76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MRAA &amp; UPM – Architecture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4" name="Shape 314"/>
          <p:cNvSpPr txBox="1"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867">
                <a:solidFill>
                  <a:srgbClr val="000000"/>
                </a:solidFill>
              </a:rPr>
              <a:pPr>
                <a:buClr>
                  <a:srgbClr val="000000"/>
                </a:buClr>
                <a:buSzPct val="25000"/>
              </a:pPr>
              <a:t>10</a:t>
            </a:fld>
            <a:endParaRPr lang="en" sz="1867">
              <a:solidFill>
                <a:srgbClr val="000000"/>
              </a:solidFill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180975" y="1684867"/>
            <a:ext cx="11826800" cy="1896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spcBef>
                <a:spcPts val="800"/>
              </a:spcBef>
              <a:buSzPct val="25000"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UPM C++ Interfaces</a:t>
            </a:r>
          </a:p>
        </p:txBody>
      </p:sp>
      <p:sp>
        <p:nvSpPr>
          <p:cNvPr id="316" name="Shape 316"/>
          <p:cNvSpPr/>
          <p:nvPr/>
        </p:nvSpPr>
        <p:spPr>
          <a:xfrm>
            <a:off x="304660" y="1781805"/>
            <a:ext cx="939600" cy="5643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iTemp</a:t>
            </a:r>
          </a:p>
        </p:txBody>
      </p:sp>
      <p:sp>
        <p:nvSpPr>
          <p:cNvPr id="317" name="Shape 317"/>
          <p:cNvSpPr/>
          <p:nvPr/>
        </p:nvSpPr>
        <p:spPr>
          <a:xfrm>
            <a:off x="1383205" y="1781805"/>
            <a:ext cx="813200" cy="5643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iGyro</a:t>
            </a:r>
          </a:p>
        </p:txBody>
      </p:sp>
      <p:sp>
        <p:nvSpPr>
          <p:cNvPr id="318" name="Shape 318"/>
          <p:cNvSpPr/>
          <p:nvPr/>
        </p:nvSpPr>
        <p:spPr>
          <a:xfrm>
            <a:off x="2335200" y="1783467"/>
            <a:ext cx="1362800" cy="56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iCompass</a:t>
            </a:r>
          </a:p>
        </p:txBody>
      </p:sp>
      <p:sp>
        <p:nvSpPr>
          <p:cNvPr id="319" name="Shape 319"/>
          <p:cNvSpPr/>
          <p:nvPr/>
        </p:nvSpPr>
        <p:spPr>
          <a:xfrm>
            <a:off x="3763155" y="1781805"/>
            <a:ext cx="879999" cy="5643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iAccel</a:t>
            </a:r>
          </a:p>
        </p:txBody>
      </p:sp>
      <p:sp>
        <p:nvSpPr>
          <p:cNvPr id="320" name="Shape 320"/>
          <p:cNvSpPr/>
          <p:nvPr/>
        </p:nvSpPr>
        <p:spPr>
          <a:xfrm>
            <a:off x="10657895" y="2182912"/>
            <a:ext cx="1203200" cy="900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Others …</a:t>
            </a:r>
          </a:p>
        </p:txBody>
      </p:sp>
      <p:sp>
        <p:nvSpPr>
          <p:cNvPr id="321" name="Shape 321"/>
          <p:cNvSpPr/>
          <p:nvPr/>
        </p:nvSpPr>
        <p:spPr>
          <a:xfrm>
            <a:off x="180975" y="3661965"/>
            <a:ext cx="11826800" cy="580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UPM C generic interfaces</a:t>
            </a:r>
          </a:p>
        </p:txBody>
      </p:sp>
      <p:sp>
        <p:nvSpPr>
          <p:cNvPr id="322" name="Shape 322"/>
          <p:cNvSpPr/>
          <p:nvPr/>
        </p:nvSpPr>
        <p:spPr>
          <a:xfrm>
            <a:off x="180973" y="4333187"/>
            <a:ext cx="9401200" cy="11476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007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SzPct val="25000"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Mraa C/C++ APIs</a:t>
            </a:r>
          </a:p>
        </p:txBody>
      </p:sp>
      <p:sp>
        <p:nvSpPr>
          <p:cNvPr id="323" name="Shape 323"/>
          <p:cNvSpPr/>
          <p:nvPr/>
        </p:nvSpPr>
        <p:spPr>
          <a:xfrm>
            <a:off x="9582151" y="4333187"/>
            <a:ext cx="2425600" cy="11476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007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Libmodbus</a:t>
            </a:r>
          </a:p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Bacnet</a:t>
            </a:r>
          </a:p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Others …</a:t>
            </a:r>
          </a:p>
        </p:txBody>
      </p:sp>
      <p:sp>
        <p:nvSpPr>
          <p:cNvPr id="324" name="Shape 324"/>
          <p:cNvSpPr/>
          <p:nvPr/>
        </p:nvSpPr>
        <p:spPr>
          <a:xfrm>
            <a:off x="399837" y="4512659"/>
            <a:ext cx="1400400" cy="5336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</a:p>
        </p:txBody>
      </p:sp>
      <p:sp>
        <p:nvSpPr>
          <p:cNvPr id="325" name="Shape 325"/>
          <p:cNvSpPr/>
          <p:nvPr/>
        </p:nvSpPr>
        <p:spPr>
          <a:xfrm>
            <a:off x="1953179" y="4512656"/>
            <a:ext cx="1400400" cy="5336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i2c</a:t>
            </a:r>
          </a:p>
        </p:txBody>
      </p:sp>
      <p:sp>
        <p:nvSpPr>
          <p:cNvPr id="326" name="Shape 326"/>
          <p:cNvSpPr/>
          <p:nvPr/>
        </p:nvSpPr>
        <p:spPr>
          <a:xfrm>
            <a:off x="180972" y="5571125"/>
            <a:ext cx="11826800" cy="6660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8E9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Linux Kernel</a:t>
            </a:r>
          </a:p>
        </p:txBody>
      </p:sp>
      <p:sp>
        <p:nvSpPr>
          <p:cNvPr id="327" name="Shape 327"/>
          <p:cNvSpPr/>
          <p:nvPr/>
        </p:nvSpPr>
        <p:spPr>
          <a:xfrm>
            <a:off x="8211774" y="3581400"/>
            <a:ext cx="1370399" cy="26556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8E9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iio</a:t>
            </a:r>
          </a:p>
        </p:txBody>
      </p:sp>
      <p:sp>
        <p:nvSpPr>
          <p:cNvPr id="328" name="Shape 328"/>
          <p:cNvSpPr/>
          <p:nvPr/>
        </p:nvSpPr>
        <p:spPr>
          <a:xfrm>
            <a:off x="3506522" y="4512656"/>
            <a:ext cx="1400399" cy="5336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</a:p>
        </p:txBody>
      </p:sp>
      <p:sp>
        <p:nvSpPr>
          <p:cNvPr id="329" name="Shape 329"/>
          <p:cNvSpPr/>
          <p:nvPr/>
        </p:nvSpPr>
        <p:spPr>
          <a:xfrm>
            <a:off x="5059864" y="4505543"/>
            <a:ext cx="1400400" cy="5336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UART</a:t>
            </a:r>
          </a:p>
        </p:txBody>
      </p:sp>
      <p:sp>
        <p:nvSpPr>
          <p:cNvPr id="330" name="Shape 330"/>
          <p:cNvSpPr/>
          <p:nvPr/>
        </p:nvSpPr>
        <p:spPr>
          <a:xfrm>
            <a:off x="6613207" y="4505543"/>
            <a:ext cx="1400400" cy="5336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PWM</a:t>
            </a:r>
          </a:p>
        </p:txBody>
      </p:sp>
      <p:sp>
        <p:nvSpPr>
          <p:cNvPr id="331" name="Shape 331"/>
          <p:cNvSpPr/>
          <p:nvPr/>
        </p:nvSpPr>
        <p:spPr>
          <a:xfrm>
            <a:off x="1579305" y="2654104"/>
            <a:ext cx="1400400" cy="56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iSensor</a:t>
            </a:r>
          </a:p>
        </p:txBody>
      </p:sp>
      <p:sp>
        <p:nvSpPr>
          <p:cNvPr id="332" name="Shape 332"/>
          <p:cNvSpPr/>
          <p:nvPr/>
        </p:nvSpPr>
        <p:spPr>
          <a:xfrm>
            <a:off x="5313019" y="2654104"/>
            <a:ext cx="1551600" cy="56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iActuator</a:t>
            </a:r>
          </a:p>
        </p:txBody>
      </p:sp>
      <p:sp>
        <p:nvSpPr>
          <p:cNvPr id="333" name="Shape 333"/>
          <p:cNvSpPr/>
          <p:nvPr/>
        </p:nvSpPr>
        <p:spPr>
          <a:xfrm>
            <a:off x="8176216" y="2657901"/>
            <a:ext cx="1551600" cy="56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iRadio</a:t>
            </a:r>
          </a:p>
        </p:txBody>
      </p:sp>
      <p:sp>
        <p:nvSpPr>
          <p:cNvPr id="334" name="Shape 334"/>
          <p:cNvSpPr/>
          <p:nvPr/>
        </p:nvSpPr>
        <p:spPr>
          <a:xfrm>
            <a:off x="4987661" y="1787907"/>
            <a:ext cx="957600" cy="56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iMotor</a:t>
            </a:r>
          </a:p>
        </p:txBody>
      </p:sp>
      <p:sp>
        <p:nvSpPr>
          <p:cNvPr id="335" name="Shape 335"/>
          <p:cNvSpPr/>
          <p:nvPr/>
        </p:nvSpPr>
        <p:spPr>
          <a:xfrm>
            <a:off x="6088859" y="1787907"/>
            <a:ext cx="1093600" cy="56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iDisplay</a:t>
            </a:r>
          </a:p>
        </p:txBody>
      </p:sp>
      <p:sp>
        <p:nvSpPr>
          <p:cNvPr id="336" name="Shape 336"/>
          <p:cNvSpPr/>
          <p:nvPr/>
        </p:nvSpPr>
        <p:spPr>
          <a:xfrm>
            <a:off x="8988252" y="1790215"/>
            <a:ext cx="1362800" cy="56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iLTEClient</a:t>
            </a:r>
          </a:p>
        </p:txBody>
      </p:sp>
      <p:sp>
        <p:nvSpPr>
          <p:cNvPr id="337" name="Shape 337"/>
          <p:cNvSpPr/>
          <p:nvPr/>
        </p:nvSpPr>
        <p:spPr>
          <a:xfrm>
            <a:off x="7338832" y="1789000"/>
            <a:ext cx="1505200" cy="56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iLoRaWAN</a:t>
            </a:r>
          </a:p>
        </p:txBody>
      </p:sp>
      <p:cxnSp>
        <p:nvCxnSpPr>
          <p:cNvPr id="338" name="Shape 338"/>
          <p:cNvCxnSpPr>
            <a:stCxn id="336" idx="2"/>
            <a:endCxn id="333" idx="0"/>
          </p:cNvCxnSpPr>
          <p:nvPr/>
        </p:nvCxnSpPr>
        <p:spPr>
          <a:xfrm rot="5400000">
            <a:off x="9159252" y="2147415"/>
            <a:ext cx="303200" cy="7176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9" name="Shape 339"/>
          <p:cNvCxnSpPr>
            <a:stCxn id="337" idx="2"/>
            <a:endCxn id="333" idx="0"/>
          </p:cNvCxnSpPr>
          <p:nvPr/>
        </p:nvCxnSpPr>
        <p:spPr>
          <a:xfrm rot="-5400000" flipH="1">
            <a:off x="8369432" y="2075400"/>
            <a:ext cx="304400" cy="860400"/>
          </a:xfrm>
          <a:prstGeom prst="bentConnector3">
            <a:avLst>
              <a:gd name="adj1" fmla="val 50017"/>
            </a:avLst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0" name="Shape 340"/>
          <p:cNvCxnSpPr>
            <a:stCxn id="335" idx="2"/>
            <a:endCxn id="332" idx="0"/>
          </p:cNvCxnSpPr>
          <p:nvPr/>
        </p:nvCxnSpPr>
        <p:spPr>
          <a:xfrm rot="5400000">
            <a:off x="6211459" y="2229707"/>
            <a:ext cx="301600" cy="5468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1" name="Shape 341"/>
          <p:cNvCxnSpPr>
            <a:stCxn id="334" idx="2"/>
            <a:endCxn id="332" idx="0"/>
          </p:cNvCxnSpPr>
          <p:nvPr/>
        </p:nvCxnSpPr>
        <p:spPr>
          <a:xfrm rot="-5400000" flipH="1">
            <a:off x="5626861" y="2191907"/>
            <a:ext cx="301600" cy="6224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2" name="Shape 342"/>
          <p:cNvCxnSpPr>
            <a:stCxn id="319" idx="2"/>
            <a:endCxn id="331" idx="0"/>
          </p:cNvCxnSpPr>
          <p:nvPr/>
        </p:nvCxnSpPr>
        <p:spPr>
          <a:xfrm rot="5400000">
            <a:off x="3087355" y="1538404"/>
            <a:ext cx="308000" cy="19236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3" name="Shape 343"/>
          <p:cNvCxnSpPr>
            <a:stCxn id="318" idx="2"/>
            <a:endCxn id="331" idx="0"/>
          </p:cNvCxnSpPr>
          <p:nvPr/>
        </p:nvCxnSpPr>
        <p:spPr>
          <a:xfrm rot="5400000">
            <a:off x="2494800" y="2132467"/>
            <a:ext cx="306400" cy="737200"/>
          </a:xfrm>
          <a:prstGeom prst="bentConnector3">
            <a:avLst>
              <a:gd name="adj1" fmla="val 49974"/>
            </a:avLst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4" name="Shape 344"/>
          <p:cNvCxnSpPr>
            <a:stCxn id="317" idx="2"/>
            <a:endCxn id="331" idx="0"/>
          </p:cNvCxnSpPr>
          <p:nvPr/>
        </p:nvCxnSpPr>
        <p:spPr>
          <a:xfrm rot="-5400000" flipH="1">
            <a:off x="1880605" y="2255404"/>
            <a:ext cx="308000" cy="4896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5" name="Shape 345"/>
          <p:cNvCxnSpPr>
            <a:stCxn id="316" idx="2"/>
            <a:endCxn id="331" idx="0"/>
          </p:cNvCxnSpPr>
          <p:nvPr/>
        </p:nvCxnSpPr>
        <p:spPr>
          <a:xfrm rot="-5400000" flipH="1">
            <a:off x="1373060" y="1747604"/>
            <a:ext cx="308000" cy="15052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6" name="Shape 346"/>
          <p:cNvSpPr/>
          <p:nvPr/>
        </p:nvSpPr>
        <p:spPr>
          <a:xfrm>
            <a:off x="180009" y="1120439"/>
            <a:ext cx="2099600" cy="484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UPM Module</a:t>
            </a:r>
          </a:p>
        </p:txBody>
      </p:sp>
      <p:sp>
        <p:nvSpPr>
          <p:cNvPr id="347" name="Shape 347"/>
          <p:cNvSpPr/>
          <p:nvPr/>
        </p:nvSpPr>
        <p:spPr>
          <a:xfrm>
            <a:off x="2398955" y="1120439"/>
            <a:ext cx="2099600" cy="484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UPM Module</a:t>
            </a:r>
          </a:p>
        </p:txBody>
      </p:sp>
      <p:sp>
        <p:nvSpPr>
          <p:cNvPr id="348" name="Shape 348"/>
          <p:cNvSpPr/>
          <p:nvPr/>
        </p:nvSpPr>
        <p:spPr>
          <a:xfrm>
            <a:off x="4617897" y="1113015"/>
            <a:ext cx="2099600" cy="484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UPM Module</a:t>
            </a:r>
          </a:p>
        </p:txBody>
      </p:sp>
      <p:sp>
        <p:nvSpPr>
          <p:cNvPr id="349" name="Shape 349"/>
          <p:cNvSpPr/>
          <p:nvPr/>
        </p:nvSpPr>
        <p:spPr>
          <a:xfrm>
            <a:off x="9908447" y="1099621"/>
            <a:ext cx="2099600" cy="484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UPM Module</a:t>
            </a:r>
          </a:p>
        </p:txBody>
      </p:sp>
      <p:grpSp>
        <p:nvGrpSpPr>
          <p:cNvPr id="350" name="Shape 350"/>
          <p:cNvGrpSpPr/>
          <p:nvPr/>
        </p:nvGrpSpPr>
        <p:grpSpPr>
          <a:xfrm>
            <a:off x="8053015" y="1284913"/>
            <a:ext cx="636844" cy="113251"/>
            <a:chOff x="5971541" y="963666"/>
            <a:chExt cx="477633" cy="84938"/>
          </a:xfrm>
        </p:grpSpPr>
        <p:sp>
          <p:nvSpPr>
            <p:cNvPr id="351" name="Shape 351"/>
            <p:cNvSpPr/>
            <p:nvPr/>
          </p:nvSpPr>
          <p:spPr>
            <a:xfrm>
              <a:off x="5971541" y="963705"/>
              <a:ext cx="84600" cy="849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6170771" y="963666"/>
              <a:ext cx="84600" cy="849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6364575" y="963666"/>
              <a:ext cx="84600" cy="849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buSzPct val="25000"/>
            </a:pPr>
            <a:r>
              <a:rPr lang="en" dirty="0" smtClean="0"/>
              <a:t>MRAA and UPM Benefit </a:t>
            </a:r>
            <a:endParaRPr lang="en" dirty="0"/>
          </a:p>
        </p:txBody>
      </p:sp>
      <p:sp>
        <p:nvSpPr>
          <p:cNvPr id="2" name="Rectangle 1"/>
          <p:cNvSpPr/>
          <p:nvPr/>
        </p:nvSpPr>
        <p:spPr>
          <a:xfrm>
            <a:off x="1272051" y="1517134"/>
            <a:ext cx="92181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Let’s see what kind of advantage MRAA, UPM brings sensor software development with Ultrasound </a:t>
            </a:r>
            <a:r>
              <a:rPr lang="en-US" smtClean="0"/>
              <a:t>Sensor example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chemeClr val="accent3"/>
                </a:solidFill>
              </a:rPr>
              <a:t>GOTO</a:t>
            </a:r>
            <a:r>
              <a:rPr lang="en-US" dirty="0" smtClean="0"/>
              <a:t>: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github.com/SSG-DRD-IOT/ultrasound_sensor</a:t>
            </a:r>
            <a:r>
              <a:rPr lang="en-US" dirty="0" smtClean="0"/>
              <a:t> 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goo.gl/cbQmcH</a:t>
            </a:r>
            <a:r>
              <a:rPr lang="en-US" dirty="0" smtClean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713" y="2282825"/>
            <a:ext cx="4637087" cy="32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2022138" y="6553200"/>
            <a:ext cx="169862" cy="16351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6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917" y="261570"/>
            <a:ext cx="5342253" cy="724686"/>
          </a:xfrm>
        </p:spPr>
        <p:txBody>
          <a:bodyPr/>
          <a:lstStyle/>
          <a:p>
            <a:r>
              <a:rPr lang="en-US" sz="5870" kern="0" dirty="0" smtClean="0">
                <a:solidFill>
                  <a:srgbClr val="F3D54E"/>
                </a:solidFill>
                <a:effectLst>
                  <a:outerShdw blurRad="431800" algn="ctr" rotWithShape="0">
                    <a:prstClr val="black"/>
                  </a:outerShdw>
                </a:effectLst>
              </a:rPr>
              <a:t>Cyber</a:t>
            </a:r>
            <a:r>
              <a:rPr lang="en-US" sz="5870" dirty="0" smtClean="0"/>
              <a:t>-Physical</a:t>
            </a:r>
            <a:endParaRPr lang="en-US" sz="587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262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200" dirty="0" smtClean="0"/>
              <a:t>Cyber-Physical </a:t>
            </a:r>
            <a:r>
              <a:rPr lang="en-US" sz="2200" dirty="0"/>
              <a:t>Systems (CPS) are integrations of computation, networking, and physical processes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 smtClean="0"/>
              <a:t>Physical processes affect the computation model of the process and vice-versa.</a:t>
            </a:r>
          </a:p>
          <a:p>
            <a:endParaRPr lang="en-US" sz="2200" dirty="0"/>
          </a:p>
          <a:p>
            <a:r>
              <a:rPr lang="en-US" sz="2200" dirty="0"/>
              <a:t>The economic </a:t>
            </a:r>
            <a:r>
              <a:rPr lang="en-US" sz="2200" dirty="0" smtClean="0"/>
              <a:t>impact of cyber-physical systems </a:t>
            </a:r>
            <a:r>
              <a:rPr lang="en-US" sz="2200" dirty="0"/>
              <a:t>is vastly greater than what has been </a:t>
            </a:r>
            <a:r>
              <a:rPr lang="en-US" sz="2200" dirty="0" smtClean="0"/>
              <a:t>realized. Major </a:t>
            </a:r>
            <a:r>
              <a:rPr lang="en-US" sz="2200" dirty="0"/>
              <a:t>investments are being made worldwide to develop the </a:t>
            </a:r>
            <a:r>
              <a:rPr lang="en-US" sz="2200" dirty="0" smtClean="0"/>
              <a:t>technology. 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259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for products that enhance worker safety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 descr="DAQRI Brings AR to Indust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51" y="1512058"/>
            <a:ext cx="2642185" cy="151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1951" y="3168855"/>
            <a:ext cx="26421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hlinkClick r:id="rId4"/>
              </a:rPr>
              <a:t>DAQRI Brings Augmented Reality to Industry</a:t>
            </a:r>
            <a:endParaRPr lang="en-US" sz="16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16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The DAQRI Smart Helmet* powered by Intel allows wearers to overlay maps, schematics, and thermal images to effectively see through walls, pipes, and other solid objects.</a:t>
            </a:r>
            <a:endParaRPr lang="en-US" sz="1600" b="0" i="0" dirty="0">
              <a:effectLst/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93757" y="3197695"/>
            <a:ext cx="27012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hlinkClick r:id="rId5"/>
              </a:rPr>
              <a:t>Epson Offers Augmented-Reality-Ready Smart Glasses</a:t>
            </a:r>
            <a:endParaRPr lang="en-US" sz="16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16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MOVERIO* smart glasses are powered by an Intel Atom® </a:t>
            </a:r>
            <a:r>
              <a:rPr lang="en-US" sz="16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processor.The</a:t>
            </a:r>
            <a:r>
              <a:rPr lang="en-US" sz="16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BT-350 is designed for multi-user, augmented reality applications, such as remote support, arts &amp; culture, enterprise drone, and subtitling &amp; translation</a:t>
            </a:r>
            <a:r>
              <a:rPr lang="en-US" sz="1600" dirty="0">
                <a:solidFill>
                  <a:srgbClr val="555555"/>
                </a:solidFill>
                <a:latin typeface="intel-clear"/>
              </a:rPr>
              <a:t>.</a:t>
            </a:r>
            <a:endParaRPr lang="en-US" sz="1600" b="0" i="0" dirty="0">
              <a:solidFill>
                <a:srgbClr val="555555"/>
              </a:solidFill>
              <a:effectLst/>
              <a:latin typeface="intel-clear"/>
            </a:endParaRPr>
          </a:p>
        </p:txBody>
      </p:sp>
      <p:pic>
        <p:nvPicPr>
          <p:cNvPr id="2052" name="Picture 4" descr="Epson Offers AR-Ready Smart Glass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757" y="1512058"/>
            <a:ext cx="2701275" cy="151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ujitsu Improves Worker Manageme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67" y="1512058"/>
            <a:ext cx="2701275" cy="151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NAPP Aims at Zero Defect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777" y="1518227"/>
            <a:ext cx="2701275" cy="151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156267" y="3243860"/>
            <a:ext cx="27012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hlinkClick r:id="rId9"/>
              </a:rPr>
              <a:t>Fujitsu Improves Worker Management</a:t>
            </a:r>
            <a:endParaRPr lang="en-US" sz="16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16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Fujitsu’s UBIQUITOUSWARE* is an industrial worker management platform enabling data acquisition from a wide variety of sensors. An Intel® architecture-based </a:t>
            </a:r>
            <a:r>
              <a:rPr lang="en-US" sz="16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IoT</a:t>
            </a:r>
            <a:r>
              <a:rPr lang="en-US" sz="16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gateway gathers, filters, and applies local analytics.</a:t>
            </a:r>
            <a:endParaRPr lang="en-US" sz="1600" b="0" i="0" dirty="0">
              <a:effectLst/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18776" y="3243861"/>
            <a:ext cx="27012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hlinkClick r:id="rId10"/>
              </a:rPr>
              <a:t>KNAPP Aims at Zero Defects</a:t>
            </a:r>
            <a:endParaRPr lang="en-US" sz="16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16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The KNAPP IVII Headset* is an Intel-powered wireless, smart worker wearable solution with a unique see-through display that gives workers access to both real and virtual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74275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1951" y="304703"/>
            <a:ext cx="11248101" cy="724686"/>
          </a:xfrm>
        </p:spPr>
        <p:txBody>
          <a:bodyPr/>
          <a:lstStyle/>
          <a:p>
            <a:r>
              <a:rPr lang="en-US" sz="5870" kern="0" dirty="0">
                <a:solidFill>
                  <a:srgbClr val="F3D54E"/>
                </a:solidFill>
                <a:effectLst>
                  <a:outerShdw blurRad="431800" algn="ctr" rotWithShape="0">
                    <a:prstClr val="black"/>
                  </a:outerShdw>
                </a:effectLst>
              </a:rPr>
              <a:t>Sensing </a:t>
            </a:r>
            <a:r>
              <a:rPr lang="en-US" sz="5870" dirty="0" smtClean="0"/>
              <a:t>for Automation and Robotics</a:t>
            </a:r>
            <a:endParaRPr lang="en-US" sz="587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9" name="Picture 2" descr="Image result for sensor site:intel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576" y="1486268"/>
            <a:ext cx="6569476" cy="369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71951" y="1283464"/>
            <a:ext cx="4395324" cy="4241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Intel® architecture-based connected worker solutions bring essential capabilities,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Continuous environmental monitoring and alerts, both locally on the gateway, and in the remote command center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Immediate, one-to-one “over the shoulder” coaching by remote experts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Timely access to contextually relevant, critical information while on the job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Contextual augmented-reality-based training on site.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Industrial Sensors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0" b="38944"/>
          <a:stretch/>
        </p:blipFill>
        <p:spPr>
          <a:xfrm>
            <a:off x="0" y="0"/>
            <a:ext cx="12192000" cy="34321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4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246900" y="1136300"/>
            <a:ext cx="5259200" cy="8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</a:pPr>
            <a:r>
              <a:rPr lang="en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Roboto"/>
              </a:rPr>
              <a:t>Provides I/O abstraction across both Intel and non-Intel (community added) MCU boards, UNIX boards and IoT </a:t>
            </a:r>
            <a:r>
              <a:rPr lang="en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Roboto"/>
              </a:rPr>
              <a:t>Gateways.</a:t>
            </a:r>
            <a:endParaRPr lang="en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  <a:sym typeface="Roboto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MRAA - An I/O Library for the Internet of Things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0" name="Shape 240"/>
          <p:cNvSpPr txBox="1"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6</a:t>
            </a:fld>
            <a:endParaRPr lang="en"/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033" y="1450517"/>
            <a:ext cx="5867412" cy="41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131000" y="2250800"/>
            <a:ext cx="2798800" cy="3941032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>
              <a:lnSpc>
                <a:spcPts val="700"/>
              </a:lnSpc>
              <a:spcBef>
                <a:spcPts val="1333"/>
              </a:spcBef>
              <a:spcAft>
                <a:spcPts val="1333"/>
              </a:spcAft>
            </a:pPr>
            <a:r>
              <a:rPr lang="en" b="1" dirty="0" smtClean="0">
                <a:sym typeface="Roboto"/>
              </a:rPr>
              <a:t>X86</a:t>
            </a:r>
          </a:p>
          <a:p>
            <a:pPr>
              <a:lnSpc>
                <a:spcPts val="700"/>
              </a:lnSpc>
              <a:spcBef>
                <a:spcPts val="1333"/>
              </a:spcBef>
              <a:spcAft>
                <a:spcPts val="1333"/>
              </a:spcAft>
            </a:pPr>
            <a:r>
              <a:rPr lang="en" dirty="0" smtClean="0">
                <a:sym typeface="Roboto"/>
              </a:rPr>
              <a:t>Minnowboard</a:t>
            </a:r>
          </a:p>
          <a:p>
            <a:pPr>
              <a:lnSpc>
                <a:spcPts val="700"/>
              </a:lnSpc>
              <a:spcBef>
                <a:spcPts val="1333"/>
              </a:spcBef>
              <a:spcAft>
                <a:spcPts val="1333"/>
              </a:spcAft>
            </a:pPr>
            <a:r>
              <a:rPr lang="en" dirty="0" smtClean="0">
                <a:sym typeface="Roboto"/>
              </a:rPr>
              <a:t>NUC </a:t>
            </a:r>
            <a:endParaRPr lang="en" dirty="0">
              <a:sym typeface="Roboto"/>
            </a:endParaRPr>
          </a:p>
          <a:p>
            <a:r>
              <a:rPr lang="en" dirty="0">
                <a:sym typeface="Roboto"/>
              </a:rPr>
              <a:t>UP2 </a:t>
            </a:r>
            <a:r>
              <a:rPr lang="en" dirty="0" smtClean="0">
                <a:sym typeface="Roboto"/>
              </a:rPr>
              <a:t>Board</a:t>
            </a:r>
          </a:p>
          <a:p>
            <a:r>
              <a:rPr lang="en-US" dirty="0" smtClean="0"/>
              <a:t>Intel</a:t>
            </a:r>
            <a:r>
              <a:rPr lang="en-US" dirty="0"/>
              <a:t>® NUC</a:t>
            </a:r>
          </a:p>
          <a:p>
            <a:r>
              <a:rPr lang="en-US" dirty="0"/>
              <a:t>UP* and UP Squared*</a:t>
            </a:r>
          </a:p>
          <a:p>
            <a:r>
              <a:rPr lang="en-US" dirty="0"/>
              <a:t>Arduino* and </a:t>
            </a:r>
            <a:r>
              <a:rPr lang="en-US" dirty="0" err="1"/>
              <a:t>Genuino</a:t>
            </a:r>
            <a:r>
              <a:rPr lang="en-US" dirty="0"/>
              <a:t>* 101</a:t>
            </a:r>
          </a:p>
          <a:p>
            <a:pPr marL="609585" indent="-389457">
              <a:lnSpc>
                <a:spcPts val="700"/>
              </a:lnSpc>
              <a:spcBef>
                <a:spcPts val="400"/>
              </a:spcBef>
              <a:spcAft>
                <a:spcPts val="1600"/>
              </a:spcAft>
              <a:buClr>
                <a:srgbClr val="24292E"/>
              </a:buClr>
              <a:buSzPct val="100000"/>
              <a:buFont typeface="Roboto"/>
            </a:pPr>
            <a:endParaRPr lang="en" dirty="0">
              <a:sym typeface="Roboto"/>
              <a:hlinkClick r:id="rId4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3284733" y="2239400"/>
            <a:ext cx="2663200" cy="28520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>
              <a:lnSpc>
                <a:spcPts val="700"/>
              </a:lnSpc>
              <a:spcBef>
                <a:spcPts val="1333"/>
              </a:spcBef>
              <a:spcAft>
                <a:spcPts val="1333"/>
              </a:spcAft>
            </a:pPr>
            <a:r>
              <a:rPr lang="en" b="1" dirty="0">
                <a:sym typeface="Roboto"/>
              </a:rPr>
              <a:t>ARM</a:t>
            </a:r>
          </a:p>
          <a:p>
            <a:pPr marL="609585" indent="-389457">
              <a:lnSpc>
                <a:spcPts val="700"/>
              </a:lnSpc>
              <a:spcAft>
                <a:spcPts val="1600"/>
              </a:spcAft>
              <a:buClr>
                <a:srgbClr val="24292E"/>
              </a:buClr>
              <a:buSzPct val="100000"/>
              <a:buFont typeface="Roboto"/>
            </a:pPr>
            <a:r>
              <a:rPr lang="en" dirty="0">
                <a:sym typeface="Roboto"/>
              </a:rPr>
              <a:t>Raspberry Pi</a:t>
            </a:r>
            <a:endParaRPr lang="en" dirty="0">
              <a:sym typeface="Roboto"/>
              <a:hlinkClick r:id="rId5"/>
            </a:endParaRPr>
          </a:p>
          <a:p>
            <a:pPr marL="609585" indent="-389457">
              <a:lnSpc>
                <a:spcPts val="700"/>
              </a:lnSpc>
              <a:spcBef>
                <a:spcPts val="400"/>
              </a:spcBef>
              <a:spcAft>
                <a:spcPts val="1600"/>
              </a:spcAft>
              <a:buClr>
                <a:srgbClr val="24292E"/>
              </a:buClr>
              <a:buSzPct val="100000"/>
              <a:buFont typeface="Roboto"/>
            </a:pPr>
            <a:r>
              <a:rPr lang="en" dirty="0">
                <a:sym typeface="Roboto"/>
              </a:rPr>
              <a:t>Banana Pi</a:t>
            </a:r>
            <a:endParaRPr lang="en" dirty="0">
              <a:sym typeface="Roboto"/>
              <a:hlinkClick r:id="rId6"/>
            </a:endParaRPr>
          </a:p>
          <a:p>
            <a:pPr marL="609585" indent="-389457">
              <a:lnSpc>
                <a:spcPts val="700"/>
              </a:lnSpc>
              <a:spcBef>
                <a:spcPts val="400"/>
              </a:spcBef>
              <a:spcAft>
                <a:spcPts val="1600"/>
              </a:spcAft>
              <a:buClr>
                <a:srgbClr val="24292E"/>
              </a:buClr>
              <a:buSzPct val="100000"/>
              <a:buFont typeface="Roboto"/>
            </a:pPr>
            <a:r>
              <a:rPr lang="en" dirty="0">
                <a:sym typeface="Roboto"/>
              </a:rPr>
              <a:t>Beaglebone Black</a:t>
            </a:r>
            <a:endParaRPr lang="en" dirty="0">
              <a:sym typeface="Roboto"/>
              <a:hlinkClick r:id="rId7"/>
            </a:endParaRPr>
          </a:p>
          <a:p>
            <a:pPr marL="609585" indent="-389457">
              <a:lnSpc>
                <a:spcPts val="700"/>
              </a:lnSpc>
              <a:spcBef>
                <a:spcPts val="400"/>
              </a:spcBef>
              <a:spcAft>
                <a:spcPts val="1600"/>
              </a:spcAft>
              <a:buClr>
                <a:srgbClr val="24292E"/>
              </a:buClr>
              <a:buSzPct val="100000"/>
              <a:buFont typeface="Roboto"/>
            </a:pPr>
            <a:r>
              <a:rPr lang="en" dirty="0">
                <a:sym typeface="Roboto"/>
              </a:rPr>
              <a:t>phyBOARD-Wega</a:t>
            </a:r>
            <a:endParaRPr lang="en" dirty="0">
              <a:sym typeface="Roboto"/>
              <a:hlinkClick r:id="rId8"/>
            </a:endParaRPr>
          </a:p>
          <a:p>
            <a:pPr marL="609585" indent="-389457">
              <a:lnSpc>
                <a:spcPts val="700"/>
              </a:lnSpc>
              <a:spcBef>
                <a:spcPts val="400"/>
              </a:spcBef>
              <a:spcAft>
                <a:spcPts val="1600"/>
              </a:spcAft>
              <a:buClr>
                <a:srgbClr val="24292E"/>
              </a:buClr>
              <a:buSzPct val="100000"/>
              <a:buFont typeface="Roboto"/>
            </a:pPr>
            <a:r>
              <a:rPr lang="en" dirty="0" smtClean="0">
                <a:sym typeface="Roboto"/>
              </a:rPr>
              <a:t>96Boards</a:t>
            </a:r>
          </a:p>
          <a:p>
            <a:pPr marL="609585" indent="-389457">
              <a:lnSpc>
                <a:spcPts val="700"/>
              </a:lnSpc>
              <a:spcBef>
                <a:spcPts val="400"/>
              </a:spcBef>
              <a:spcAft>
                <a:spcPts val="1600"/>
              </a:spcAft>
              <a:buClr>
                <a:srgbClr val="24292E"/>
              </a:buClr>
              <a:buSzPct val="100000"/>
              <a:buFont typeface="Roboto"/>
            </a:pPr>
            <a:endParaRPr lang="en" dirty="0">
              <a:sym typeface="Roboto"/>
              <a:hlinkClick r:id="rId9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101148" y="5693986"/>
            <a:ext cx="3939600" cy="605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https://github.com/intel-iot-devkit/mraa</a:t>
            </a:r>
          </a:p>
        </p:txBody>
      </p:sp>
    </p:spTree>
    <p:extLst>
      <p:ext uri="{BB962C8B-B14F-4D97-AF65-F5344CB8AC3E}">
        <p14:creationId xmlns:p14="http://schemas.microsoft.com/office/powerpoint/2010/main" val="12256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r>
              <a:rPr lang="en" dirty="0" smtClean="0">
                <a:solidFill>
                  <a:schemeClr val="accent3">
                    <a:alpha val="90000"/>
                  </a:schemeClr>
                </a:solidFill>
              </a:rPr>
              <a:t>MRAA, UPM</a:t>
            </a:r>
            <a:r>
              <a:rPr lang="en" dirty="0" smtClean="0"/>
              <a:t> Introdction video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0" name="Shape 240"/>
          <p:cNvSpPr txBox="1"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7</a:t>
            </a:fld>
            <a:endParaRPr lang="en"/>
          </a:p>
        </p:txBody>
      </p:sp>
      <p:pic>
        <p:nvPicPr>
          <p:cNvPr id="3" name="hY4HudLuvE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97000" y="1120853"/>
            <a:ext cx="8851900" cy="497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258943" y="3589577"/>
            <a:ext cx="11127925" cy="400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1828754" indent="609585">
              <a:buClr>
                <a:srgbClr val="000000"/>
              </a:buClr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UPM: 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https://github.com/intel-iot-devkit/upm</a:t>
            </a:r>
          </a:p>
        </p:txBody>
      </p:sp>
      <p:sp>
        <p:nvSpPr>
          <p:cNvPr id="305" name="Shape 305"/>
          <p:cNvSpPr/>
          <p:nvPr/>
        </p:nvSpPr>
        <p:spPr>
          <a:xfrm>
            <a:off x="258943" y="1284959"/>
            <a:ext cx="11127925" cy="400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1828754" indent="609585">
              <a:buClr>
                <a:srgbClr val="000000"/>
              </a:buClr>
            </a:pPr>
            <a:r>
              <a:rPr lang="en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libmraa aka “MRAA”: </a:t>
            </a:r>
            <a:r>
              <a:rPr lang="en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https://github.com/intel-iot-devkit/mraa</a:t>
            </a:r>
          </a:p>
        </p:txBody>
      </p:sp>
      <p:sp>
        <p:nvSpPr>
          <p:cNvPr id="306" name="Shape 306"/>
          <p:cNvSpPr/>
          <p:nvPr/>
        </p:nvSpPr>
        <p:spPr>
          <a:xfrm>
            <a:off x="258932" y="1684967"/>
            <a:ext cx="9769600" cy="2174000"/>
          </a:xfrm>
          <a:prstGeom prst="roundRect">
            <a:avLst>
              <a:gd name="adj" fmla="val 7880"/>
            </a:avLst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marL="761981" indent="-169329">
              <a:lnSpc>
                <a:spcPct val="115000"/>
              </a:lnSpc>
              <a:buClr>
                <a:schemeClr val="lt2"/>
              </a:buClr>
              <a:buFont typeface="Roboto"/>
              <a:buChar char="•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Open Source IO Libs (UART, SPI, GPIO, I2C, AIO) </a:t>
            </a:r>
          </a:p>
          <a:p>
            <a:pPr marL="761981" indent="-169329">
              <a:lnSpc>
                <a:spcPct val="115000"/>
              </a:lnSpc>
              <a:buClr>
                <a:schemeClr val="lt2"/>
              </a:buClr>
              <a:buFont typeface="Roboto"/>
              <a:buChar char="•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Provides higher level abstraction making hardware IO easier to use from userspace</a:t>
            </a:r>
          </a:p>
          <a:p>
            <a:pPr marL="761981" indent="-169329">
              <a:lnSpc>
                <a:spcPct val="115000"/>
              </a:lnSpc>
              <a:buClr>
                <a:schemeClr val="lt2"/>
              </a:buClr>
              <a:buFont typeface="Roboto"/>
              <a:buChar char="•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Enables portability between devices</a:t>
            </a:r>
          </a:p>
          <a:p>
            <a:pPr marL="761981" indent="-169329">
              <a:lnSpc>
                <a:spcPct val="115000"/>
              </a:lnSpc>
              <a:buClr>
                <a:schemeClr val="lt2"/>
              </a:buClr>
              <a:buFont typeface="Roboto"/>
              <a:buChar char="•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Supports Intel® Galileo and Intel® Edison boards, MinnowBoard MAX, etc.</a:t>
            </a:r>
          </a:p>
        </p:txBody>
      </p:sp>
      <p:sp>
        <p:nvSpPr>
          <p:cNvPr id="307" name="Shape 307"/>
          <p:cNvSpPr/>
          <p:nvPr/>
        </p:nvSpPr>
        <p:spPr>
          <a:xfrm>
            <a:off x="258935" y="4045744"/>
            <a:ext cx="8470800" cy="1533600"/>
          </a:xfrm>
          <a:prstGeom prst="roundRect">
            <a:avLst>
              <a:gd name="adj" fmla="val 11079"/>
            </a:avLst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marL="761981" indent="-169329">
              <a:lnSpc>
                <a:spcPct val="115000"/>
              </a:lnSpc>
              <a:buClr>
                <a:schemeClr val="lt2"/>
              </a:buClr>
              <a:buFont typeface="Roboto"/>
              <a:buChar char="•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High level library repository of sensor drivers</a:t>
            </a:r>
          </a:p>
          <a:p>
            <a:pPr marL="761981" indent="-169329">
              <a:lnSpc>
                <a:spcPct val="115000"/>
              </a:lnSpc>
              <a:buClr>
                <a:schemeClr val="lt2"/>
              </a:buClr>
              <a:buFont typeface="Roboto"/>
              <a:buChar char="•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Sensors/Actuators using libmraa</a:t>
            </a:r>
          </a:p>
          <a:p>
            <a:pPr marL="761981" indent="-169329">
              <a:lnSpc>
                <a:spcPct val="115000"/>
              </a:lnSpc>
              <a:buClr>
                <a:schemeClr val="lt2"/>
              </a:buClr>
              <a:buFont typeface="Roboto"/>
              <a:buChar char="•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Making it easy to control</a:t>
            </a:r>
          </a:p>
          <a:p>
            <a:pPr marL="761981" indent="-169329">
              <a:lnSpc>
                <a:spcPct val="115000"/>
              </a:lnSpc>
              <a:buClr>
                <a:schemeClr val="lt2"/>
              </a:buClr>
              <a:buFont typeface="Roboto"/>
              <a:buChar char="•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Expanding support to Industrial grade sensors</a:t>
            </a:r>
          </a:p>
        </p:txBody>
      </p:sp>
      <p:sp>
        <p:nvSpPr>
          <p:cNvPr id="308" name="Shape 308"/>
          <p:cNvSpPr/>
          <p:nvPr/>
        </p:nvSpPr>
        <p:spPr>
          <a:xfrm>
            <a:off x="2088800" y="5894167"/>
            <a:ext cx="7853200" cy="60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5998"/>
              </a:gs>
              <a:gs pos="100000">
                <a:srgbClr val="003A5D"/>
              </a:gs>
            </a:gsLst>
            <a:lin ang="2700006" scaled="0"/>
          </a:gradFill>
          <a:ln w="19050" cap="flat" cmpd="sng">
            <a:solidFill>
              <a:srgbClr val="292929">
                <a:alpha val="6941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24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UPM and MRAA make it easy to build IoT projects!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buSzPct val="25000"/>
            </a:pPr>
            <a:r>
              <a:rPr lang="en"/>
              <a:t>Introducing Intel IoT Device Libraries: MRAA and UPM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3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Making Sensors and Actuators Accessible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9</a:t>
            </a:fld>
            <a:endParaRPr lang="en"/>
          </a:p>
        </p:txBody>
      </p:sp>
      <p:grpSp>
        <p:nvGrpSpPr>
          <p:cNvPr id="264" name="Shape 264"/>
          <p:cNvGrpSpPr/>
          <p:nvPr/>
        </p:nvGrpSpPr>
        <p:grpSpPr>
          <a:xfrm>
            <a:off x="6325427" y="1139221"/>
            <a:ext cx="5654968" cy="1728516"/>
            <a:chOff x="350209" y="1396423"/>
            <a:chExt cx="4241226" cy="1296387"/>
          </a:xfrm>
        </p:grpSpPr>
        <p:pic>
          <p:nvPicPr>
            <p:cNvPr id="265" name="Shape 265" descr="https://linuxlink.timesys.com/static/img/yocto-project-logo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03240" y="1419726"/>
              <a:ext cx="1203599" cy="53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Shape 266" descr="http://simplecore.intel.com/ultimatecoder/wp-content/uploads/sites/39/2016/06/Zephyrlogo-noire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0209" y="1489567"/>
              <a:ext cx="882900" cy="46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Shape 267" descr="https://marketplace.windriver.com/layout/customer/images/wr-logo-white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776969" y="1396423"/>
              <a:ext cx="954900" cy="54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Shape 268" descr="Image result for ubuntu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902335" y="1396925"/>
              <a:ext cx="689100" cy="54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Shape 269" descr="https://up-community.org/images/up_img/ubilinux_logo_big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39335" y="1990201"/>
              <a:ext cx="1363200" cy="46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Shape 270" descr="https://androidthings.rocks/images/android-heart-pi-header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906979" y="1990211"/>
              <a:ext cx="679800" cy="70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Shape 271" descr="http://cinderwick.ca/files/archlinux/artwork-unofficial/webpages/archer/vertic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957500" y="1990212"/>
              <a:ext cx="754500" cy="63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Shape 272" descr="https://upload.wikimedia.org/wikipedia/en/thumb/9/98/OpenSUSE_official-logo-color.svg/320px-OpenSUSE_official-logo-color.svg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866927" y="2056795"/>
              <a:ext cx="786900" cy="49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Shape 274"/>
          <p:cNvSpPr txBox="1"/>
          <p:nvPr/>
        </p:nvSpPr>
        <p:spPr>
          <a:xfrm>
            <a:off x="211600" y="1139233"/>
            <a:ext cx="5817200" cy="1728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Support for Multiple Operating Systems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3331017" y="6013475"/>
            <a:ext cx="8568796" cy="621620"/>
            <a:chOff x="560239" y="2823282"/>
            <a:chExt cx="8059440" cy="584668"/>
          </a:xfrm>
        </p:grpSpPr>
        <p:pic>
          <p:nvPicPr>
            <p:cNvPr id="276" name="Shape 27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688472" y="2823282"/>
              <a:ext cx="612300" cy="52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Shape 27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612010" y="2979701"/>
              <a:ext cx="795300" cy="309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Shape 27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560239" y="2912841"/>
              <a:ext cx="1381499" cy="366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Shape 27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2044710" y="2843950"/>
              <a:ext cx="515400" cy="50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Shape 280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550567" y="2867722"/>
              <a:ext cx="510900" cy="50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Shape 28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323694" y="2896847"/>
              <a:ext cx="1126200" cy="47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Shape 282" descr="Image result for stmicro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6569531" y="2867722"/>
              <a:ext cx="789300" cy="50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Shape 283" descr="Image result for honeywell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7491679" y="2843950"/>
              <a:ext cx="1128000" cy="56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" name="Shape 284"/>
          <p:cNvGrpSpPr/>
          <p:nvPr/>
        </p:nvGrpSpPr>
        <p:grpSpPr>
          <a:xfrm>
            <a:off x="3373307" y="4972105"/>
            <a:ext cx="8526477" cy="740755"/>
            <a:chOff x="1224723" y="1707025"/>
            <a:chExt cx="7215230" cy="626838"/>
          </a:xfrm>
        </p:grpSpPr>
        <p:pic>
          <p:nvPicPr>
            <p:cNvPr id="285" name="Shape 285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3026756" y="1782763"/>
              <a:ext cx="1345499" cy="55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Shape 286"/>
            <p:cNvPicPr preferRelativeResize="0"/>
            <p:nvPr/>
          </p:nvPicPr>
          <p:blipFill rotWithShape="1">
            <a:blip r:embed="rId20">
              <a:alphaModFix/>
            </a:blip>
            <a:srcRect t="9423" b="9334"/>
            <a:stretch/>
          </p:blipFill>
          <p:spPr>
            <a:xfrm>
              <a:off x="4724601" y="1707025"/>
              <a:ext cx="1693800" cy="62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Shape 287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224723" y="1961794"/>
              <a:ext cx="1449900" cy="22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Shape 288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6770753" y="1782763"/>
              <a:ext cx="1669200" cy="509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" name="Shape 289"/>
          <p:cNvGrpSpPr/>
          <p:nvPr/>
        </p:nvGrpSpPr>
        <p:grpSpPr>
          <a:xfrm>
            <a:off x="255117" y="3023016"/>
            <a:ext cx="11681767" cy="1728400"/>
            <a:chOff x="191337" y="2267262"/>
            <a:chExt cx="8761325" cy="1296300"/>
          </a:xfrm>
        </p:grpSpPr>
        <p:pic>
          <p:nvPicPr>
            <p:cNvPr id="290" name="Shape 290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4311231" y="2634239"/>
              <a:ext cx="471000" cy="45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Shape 291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4918440" y="2595543"/>
              <a:ext cx="892800" cy="54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Shape 292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6802877" y="2673170"/>
              <a:ext cx="1303800" cy="39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Shape 293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3705079" y="2623060"/>
              <a:ext cx="470100" cy="47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Shape 294" descr="https://upload.wikimedia.org/wikipedia/commons/thumb/6/6a/Lua-logo-nolabel.svg/2000px-Lua-logo-nolabel.svg.png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6100930" y="2626057"/>
              <a:ext cx="493500" cy="49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Shape 295"/>
            <p:cNvSpPr txBox="1"/>
            <p:nvPr/>
          </p:nvSpPr>
          <p:spPr>
            <a:xfrm>
              <a:off x="191337" y="2267262"/>
              <a:ext cx="2770500" cy="1296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r>
                <a:rPr lang="en" sz="2400" dirty="0">
                  <a:latin typeface="Roboto"/>
                  <a:ea typeface="Roboto"/>
                  <a:cs typeface="Roboto"/>
                  <a:sym typeface="Roboto"/>
                </a:rPr>
                <a:t>Support for Multiple Languages</a:t>
              </a:r>
            </a:p>
          </p:txBody>
        </p:sp>
        <p:pic>
          <p:nvPicPr>
            <p:cNvPr id="296" name="Shape 296"/>
            <p:cNvPicPr preferRelativeResize="0"/>
            <p:nvPr/>
          </p:nvPicPr>
          <p:blipFill>
            <a:blip r:embed="rId28">
              <a:alphaModFix/>
            </a:blip>
            <a:stretch>
              <a:fillRect/>
            </a:stretch>
          </p:blipFill>
          <p:spPr>
            <a:xfrm>
              <a:off x="8315137" y="2597737"/>
              <a:ext cx="637525" cy="63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" name="Shape 297"/>
          <p:cNvSpPr txBox="1"/>
          <p:nvPr/>
        </p:nvSpPr>
        <p:spPr>
          <a:xfrm>
            <a:off x="218033" y="4906700"/>
            <a:ext cx="2576800" cy="1728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Maker Sensors</a:t>
            </a:r>
          </a:p>
          <a:p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Industrial Sensors</a:t>
            </a:r>
          </a:p>
        </p:txBody>
      </p:sp>
      <p:cxnSp>
        <p:nvCxnSpPr>
          <p:cNvPr id="298" name="Shape 298"/>
          <p:cNvCxnSpPr/>
          <p:nvPr/>
        </p:nvCxnSpPr>
        <p:spPr>
          <a:xfrm>
            <a:off x="4793933" y="3123067"/>
            <a:ext cx="74128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" name="Shape 299"/>
          <p:cNvCxnSpPr/>
          <p:nvPr/>
        </p:nvCxnSpPr>
        <p:spPr>
          <a:xfrm>
            <a:off x="4793933" y="4751433"/>
            <a:ext cx="74128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820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Intel 20150715">
  <a:themeElements>
    <a:clrScheme name="Custom 28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B1BAB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14844</TotalTime>
  <Words>545</Words>
  <Application>Microsoft Office PowerPoint</Application>
  <PresentationFormat>Widescreen</PresentationFormat>
  <Paragraphs>130</Paragraphs>
  <Slides>12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Intel Clear</vt:lpstr>
      <vt:lpstr>Intel Clear Light</vt:lpstr>
      <vt:lpstr>Intel Clear Pro</vt:lpstr>
      <vt:lpstr>intel-clear</vt:lpstr>
      <vt:lpstr>Roboto</vt:lpstr>
      <vt:lpstr>Wingdings</vt:lpstr>
      <vt:lpstr>2_Intel 20150715</vt:lpstr>
      <vt:lpstr>PowerPoint Presentation</vt:lpstr>
      <vt:lpstr>Cyber-Physical</vt:lpstr>
      <vt:lpstr>Sensors for products that enhance worker safety</vt:lpstr>
      <vt:lpstr>Sensing for Automation and Robotics</vt:lpstr>
      <vt:lpstr>Industrial Sensors</vt:lpstr>
      <vt:lpstr>MRAA - An I/O Library for the Internet of Things</vt:lpstr>
      <vt:lpstr>MRAA, UPM Introdction video</vt:lpstr>
      <vt:lpstr>Introducing Intel IoT Device Libraries: MRAA and UPM</vt:lpstr>
      <vt:lpstr>Making Sensors and Actuators Accessible</vt:lpstr>
      <vt:lpstr>MRAA &amp; UPM – Architecture</vt:lpstr>
      <vt:lpstr>MRAA and UPM Benefit 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Holmlund, Daniel W</dc:creator>
  <cp:keywords>CTPClassification=CTP_IC:VisualMarkings=, CTPClassification=CTP_IC</cp:keywords>
  <cp:lastModifiedBy>Dundar, OnurX</cp:lastModifiedBy>
  <cp:revision>56</cp:revision>
  <cp:lastPrinted>2017-10-19T22:33:03Z</cp:lastPrinted>
  <dcterms:created xsi:type="dcterms:W3CDTF">2017-08-17T18:19:10Z</dcterms:created>
  <dcterms:modified xsi:type="dcterms:W3CDTF">2018-05-10T13:21:19Z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61b97537-f4ad-4717-a4ba-6cb1fa0f9d44</vt:lpwstr>
  </property>
  <property fmtid="{D5CDD505-2E9C-101B-9397-08002B2CF9AE}" pid="3" name="CTP_BU">
    <vt:lpwstr>DEVELOPER RELATIONS GROUP</vt:lpwstr>
  </property>
  <property fmtid="{D5CDD505-2E9C-101B-9397-08002B2CF9AE}" pid="4" name="CTP_TimeStamp">
    <vt:lpwstr>2018-05-10 13:21:18Z</vt:lpwstr>
  </property>
  <property fmtid="{D5CDD505-2E9C-101B-9397-08002B2CF9AE}" pid="5" name="CTPClassification">
    <vt:lpwstr>CTP_IC</vt:lpwstr>
  </property>
</Properties>
</file>