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22"/>
  </p:notesMasterIdLst>
  <p:sldIdLst>
    <p:sldId id="292" r:id="rId3"/>
    <p:sldId id="286" r:id="rId4"/>
    <p:sldId id="287" r:id="rId5"/>
    <p:sldId id="271" r:id="rId6"/>
    <p:sldId id="290" r:id="rId7"/>
    <p:sldId id="289" r:id="rId8"/>
    <p:sldId id="291" r:id="rId9"/>
    <p:sldId id="294" r:id="rId10"/>
    <p:sldId id="302" r:id="rId11"/>
    <p:sldId id="303" r:id="rId12"/>
    <p:sldId id="304" r:id="rId13"/>
    <p:sldId id="273" r:id="rId14"/>
    <p:sldId id="301" r:id="rId15"/>
    <p:sldId id="272" r:id="rId16"/>
    <p:sldId id="293" r:id="rId17"/>
    <p:sldId id="299" r:id="rId18"/>
    <p:sldId id="295" r:id="rId19"/>
    <p:sldId id="306" r:id="rId20"/>
    <p:sldId id="283"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079A2F3F-0FD2-4E76-812B-5CC62E09D600}">
          <p14:sldIdLst>
            <p14:sldId id="292"/>
            <p14:sldId id="286"/>
            <p14:sldId id="287"/>
            <p14:sldId id="271"/>
            <p14:sldId id="290"/>
            <p14:sldId id="289"/>
            <p14:sldId id="291"/>
            <p14:sldId id="294"/>
            <p14:sldId id="302"/>
            <p14:sldId id="303"/>
            <p14:sldId id="304"/>
            <p14:sldId id="273"/>
            <p14:sldId id="301"/>
            <p14:sldId id="272"/>
            <p14:sldId id="293"/>
            <p14:sldId id="299"/>
            <p14:sldId id="295"/>
            <p14:sldId id="306"/>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0E600"/>
    <a:srgbClr val="788500"/>
    <a:srgbClr val="0073D4"/>
    <a:srgbClr val="003C71"/>
    <a:srgbClr val="FFDD42"/>
    <a:srgbClr val="958022"/>
    <a:srgbClr val="FF4400"/>
    <a:srgbClr val="9E2300"/>
    <a:srgbClr val="FF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73455" autoAdjust="0"/>
  </p:normalViewPr>
  <p:slideViewPr>
    <p:cSldViewPr snapToGrid="0">
      <p:cViewPr varScale="1">
        <p:scale>
          <a:sx n="65" d="100"/>
          <a:sy n="65" d="100"/>
        </p:scale>
        <p:origin x="136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CE64A34-91C8-4FD8-A5DE-B167412C2F22}" type="datetimeFigureOut">
              <a:rPr lang="en-US" smtClean="0"/>
              <a:t>10/19/2017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8F1D1A0-1B1E-4AF3-8776-D184071874B4}" type="slidenum">
              <a:rPr lang="en-US" smtClean="0"/>
              <a:t>‹#›</a:t>
            </a:fld>
            <a:endParaRPr lang="en-US"/>
          </a:p>
        </p:txBody>
      </p:sp>
    </p:spTree>
    <p:extLst>
      <p:ext uri="{BB962C8B-B14F-4D97-AF65-F5344CB8AC3E}">
        <p14:creationId xmlns:p14="http://schemas.microsoft.com/office/powerpoint/2010/main" val="2595414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797015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THE OPERATIONS DOMAIN</a:t>
            </a:r>
            <a:br>
              <a:rPr lang="en-US" b="1" dirty="0"/>
            </a:br>
            <a:r>
              <a:rPr lang="en-US" dirty="0"/>
              <a:t>The </a:t>
            </a:r>
            <a:r>
              <a:rPr lang="en-US" i="1" dirty="0"/>
              <a:t>operations domain </a:t>
            </a:r>
            <a:r>
              <a:rPr lang="en-US" dirty="0"/>
              <a:t>represents the collection of functions responsible for the provisioning, management, monitoring and optimization of the systems in the control domain. Existing industrial control systems mostly focus on optimizing the assets in a single physical plant. The control systems of the Industrial Internet must move up a level, and optimize operations across asset types, fleets and customers. This opens up opportunities for added business and customer value as set out by higher-level, business-oriented domains. </a:t>
            </a:r>
          </a:p>
          <a:p>
            <a:pPr defTabSz="931774">
              <a:defRPr/>
            </a:pPr>
            <a:endParaRPr lang="en-US" dirty="0"/>
          </a:p>
          <a:p>
            <a:pPr defTabSz="931774">
              <a:defRPr/>
            </a:pPr>
            <a:r>
              <a:rPr lang="en-US" b="1" i="1" dirty="0"/>
              <a:t>Provisioning and Deployment </a:t>
            </a:r>
            <a:r>
              <a:rPr lang="en-US" dirty="0"/>
              <a:t>consists of a set of functions required to configure, onboard, register, and track assets, and to deploy and retire assets from operations. These functions must be able to provision and bring assets online remotely, securely and at scale. They must be able to communicate with them at the asset level as well as the fleet level, given the harsh, dynamic and remote environments common in industrial contexts.</a:t>
            </a:r>
          </a:p>
          <a:p>
            <a:pPr defTabSz="931774">
              <a:defRPr/>
            </a:pPr>
            <a:r>
              <a:rPr lang="en-US" dirty="0"/>
              <a:t/>
            </a:r>
            <a:br>
              <a:rPr lang="en-US" dirty="0"/>
            </a:br>
            <a:r>
              <a:rPr lang="en-US" b="1" i="1" dirty="0"/>
              <a:t>Management </a:t>
            </a:r>
            <a:r>
              <a:rPr lang="en-US" b="1" dirty="0"/>
              <a:t>consists </a:t>
            </a:r>
            <a:r>
              <a:rPr lang="en-US" dirty="0"/>
              <a:t>of a set of functions that enable assets management centers to issue a suite of management commands to the control systems, and from the control systems to the assets in which the control systems are installed, and in the reverse direction enable the control systems and the assets to respond to these commands. For this, many of the legacy “dumb” assets need to be retrofitted to have compute, storage and connectivity capabilities.</a:t>
            </a:r>
          </a:p>
          <a:p>
            <a:pPr defTabSz="931774">
              <a:defRPr/>
            </a:pPr>
            <a:r>
              <a:rPr lang="en-US" dirty="0"/>
              <a:t/>
            </a:r>
            <a:br>
              <a:rPr lang="en-US" dirty="0"/>
            </a:br>
            <a:r>
              <a:rPr lang="en-US" b="1" i="1" dirty="0"/>
              <a:t>Monitoring and Diagnostics </a:t>
            </a:r>
            <a:r>
              <a:rPr lang="en-US" dirty="0"/>
              <a:t>consists of functions that enable the detection and prediction of occurrences of problems. It is responsible for real-time monitoring of asset key performance indicators, collecting and processing asset health data with intelligence so that it can diagnose the real cause of a problem, and then alerting on abnormal conditions and deviations. This set of functions should assist operations and maintenance personnel to reduce the response time between detecting and addressing a problem. </a:t>
            </a:r>
          </a:p>
          <a:p>
            <a:pPr defTabSz="931774">
              <a:defRPr/>
            </a:pPr>
            <a:r>
              <a:rPr lang="en-US" dirty="0"/>
              <a:t/>
            </a:r>
            <a:br>
              <a:rPr lang="en-US" dirty="0"/>
            </a:br>
            <a:r>
              <a:rPr lang="en-US" b="1" i="1" dirty="0"/>
              <a:t>Prognostics </a:t>
            </a:r>
            <a:r>
              <a:rPr lang="en-US" b="1" dirty="0"/>
              <a:t>consists </a:t>
            </a:r>
            <a:r>
              <a:rPr lang="en-US" dirty="0"/>
              <a:t>of the set of functions that serves as a predictive analytics engine of the IIoT systems. It relies on historical data of asset operation and performance, engineering and physics properties of assets, and modeling information. The main goal is to identify potential issues before they occur and provide recommendations on their mitigation.</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10</a:t>
            </a:fld>
            <a:endParaRPr lang="en-US"/>
          </a:p>
        </p:txBody>
      </p:sp>
    </p:spTree>
    <p:extLst>
      <p:ext uri="{BB962C8B-B14F-4D97-AF65-F5344CB8AC3E}">
        <p14:creationId xmlns:p14="http://schemas.microsoft.com/office/powerpoint/2010/main" val="1976437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THE INFORMATION DOMAIN</a:t>
            </a:r>
            <a:br>
              <a:rPr lang="en-US" b="1" dirty="0"/>
            </a:br>
            <a:r>
              <a:rPr lang="en-US" dirty="0"/>
              <a:t>The </a:t>
            </a:r>
            <a:r>
              <a:rPr lang="en-US" i="1" dirty="0"/>
              <a:t>information domain </a:t>
            </a:r>
            <a:r>
              <a:rPr lang="en-US" dirty="0"/>
              <a:t>represents the collection of functions for gathering data from various</a:t>
            </a:r>
            <a:br>
              <a:rPr lang="en-US" dirty="0"/>
            </a:br>
            <a:r>
              <a:rPr lang="en-US" dirty="0"/>
              <a:t>domains, most significantly from the control domain, and transforming, persisting, and modeling</a:t>
            </a:r>
            <a:br>
              <a:rPr lang="en-US" dirty="0"/>
            </a:br>
            <a:r>
              <a:rPr lang="en-US" dirty="0"/>
              <a:t>or analyzing those data to acquire high-level intelligence about the overall system.1 The data</a:t>
            </a:r>
            <a:br>
              <a:rPr lang="en-US" dirty="0"/>
            </a:br>
            <a:r>
              <a:rPr lang="en-US" dirty="0"/>
              <a:t>collection and analysis functions in this domain are complementary to those implemented in the</a:t>
            </a:r>
            <a:br>
              <a:rPr lang="en-US" dirty="0"/>
            </a:br>
            <a:r>
              <a:rPr lang="en-US" dirty="0"/>
              <a:t>control domain. In the control domain, these functions participate directly in the immediate</a:t>
            </a:r>
            <a:br>
              <a:rPr lang="en-US" dirty="0"/>
            </a:br>
            <a:r>
              <a:rPr lang="en-US" dirty="0"/>
              <a:t>control of the physical systems whereas in the information domain they are for aiding </a:t>
            </a:r>
            <a:r>
              <a:rPr lang="en-US" dirty="0" err="1"/>
              <a:t>decisionmaking</a:t>
            </a:r>
            <a:r>
              <a:rPr lang="en-US" dirty="0"/>
              <a:t>, optimization of system-wide operations and improving the system models over the long</a:t>
            </a:r>
            <a:br>
              <a:rPr lang="en-US" dirty="0"/>
            </a:br>
            <a:r>
              <a:rPr lang="en-US" dirty="0"/>
              <a:t>term. Components implementing these functions may or may not be co-located with their</a:t>
            </a:r>
            <a:br>
              <a:rPr lang="en-US" dirty="0"/>
            </a:br>
            <a:r>
              <a:rPr lang="en-US" dirty="0"/>
              <a:t>counterparts in the control domain. They may be deployed in building closets, in factory control</a:t>
            </a:r>
            <a:br>
              <a:rPr lang="en-US" dirty="0"/>
            </a:br>
            <a:r>
              <a:rPr lang="en-US" dirty="0"/>
              <a:t>rooms, in corporate datacenters, or in the cloud as a service.</a:t>
            </a:r>
            <a:br>
              <a:rPr lang="en-US" dirty="0"/>
            </a:br>
            <a:r>
              <a:rPr lang="en-US" dirty="0" err="1"/>
              <a:t>ExampleOptimizing</a:t>
            </a:r>
            <a:r>
              <a:rPr lang="en-US" dirty="0"/>
              <a:t> the electricity generation level of a plant or a generator based on the</a:t>
            </a:r>
            <a:br>
              <a:rPr lang="en-US" dirty="0"/>
            </a:br>
            <a:r>
              <a:rPr lang="en-US" dirty="0"/>
              <a:t>condition of the facility, fuel cost and electricity price.</a:t>
            </a:r>
            <a:br>
              <a:rPr lang="en-US" dirty="0"/>
            </a:br>
            <a:r>
              <a:rPr lang="en-US" dirty="0"/>
              <a:t>Changing the route of a fleet of freight trucks based on weather, traffic and the</a:t>
            </a:r>
            <a:br>
              <a:rPr lang="en-US" dirty="0"/>
            </a:br>
            <a:r>
              <a:rPr lang="en-US" dirty="0"/>
              <a:t>condition of the goods in the trucks.</a:t>
            </a:r>
            <a:br>
              <a:rPr lang="en-US" dirty="0"/>
            </a:br>
            <a:r>
              <a:rPr lang="en-US" dirty="0"/>
              <a:t>Changing the output of an automated production plant based on condition of the</a:t>
            </a:r>
            <a:br>
              <a:rPr lang="en-US" dirty="0"/>
            </a:br>
            <a:r>
              <a:rPr lang="en-US" dirty="0"/>
              <a:t>facility, energy and material cost, demand patterns and logistic.</a:t>
            </a:r>
            <a:br>
              <a:rPr lang="en-US" dirty="0"/>
            </a:br>
            <a:r>
              <a:rPr lang="en-US" dirty="0"/>
              <a:t>Changing the temperature set-point of a boiler based on energy cost, weather</a:t>
            </a:r>
            <a:br>
              <a:rPr lang="en-US" dirty="0"/>
            </a:br>
            <a:r>
              <a:rPr lang="en-US" dirty="0"/>
              <a:t>condition and usage pattern.</a:t>
            </a:r>
            <a:r>
              <a:rPr lang="en-US" dirty="0" smtClean="0"/>
              <a:t/>
            </a:r>
            <a:br>
              <a:rPr lang="en-US" dirty="0" smtClean="0"/>
            </a:br>
            <a:r>
              <a:rPr lang="en-US" dirty="0" smtClean="0"/>
              <a:t/>
            </a:r>
            <a:br>
              <a:rPr lang="en-US" dirty="0" smtClean="0"/>
            </a:br>
            <a:r>
              <a:rPr lang="en-US" i="1" dirty="0"/>
              <a:t>Data </a:t>
            </a:r>
            <a:r>
              <a:rPr lang="en-US" dirty="0"/>
              <a:t>consists of functions for:</a:t>
            </a:r>
            <a:br>
              <a:rPr lang="en-US" dirty="0"/>
            </a:br>
            <a:r>
              <a:rPr lang="en-US" dirty="0"/>
              <a:t> ingesting sensor and operation state data from all domains,</a:t>
            </a:r>
            <a:br>
              <a:rPr lang="en-US" dirty="0"/>
            </a:br>
            <a:r>
              <a:rPr lang="en-US" dirty="0"/>
              <a:t> quality-of-data processing (data cleansing, filtering, de-duplication, etc.),</a:t>
            </a:r>
            <a:br>
              <a:rPr lang="en-US" dirty="0"/>
            </a:br>
            <a:r>
              <a:rPr lang="en-US" dirty="0"/>
              <a:t> syntactical transformation (e.g., format and value normalization),</a:t>
            </a:r>
            <a:br>
              <a:rPr lang="en-US" dirty="0"/>
            </a:br>
            <a:r>
              <a:rPr lang="en-US" dirty="0"/>
              <a:t> semantic transformation (semantic assignment, context injection and other data</a:t>
            </a:r>
            <a:br>
              <a:rPr lang="en-US" dirty="0"/>
            </a:br>
            <a:r>
              <a:rPr lang="en-US" dirty="0"/>
              <a:t>augmentation processing based on metadata (e.g. provisioning data from the Operations</a:t>
            </a:r>
            <a:br>
              <a:rPr lang="en-US" dirty="0"/>
            </a:br>
            <a:r>
              <a:rPr lang="en-US" dirty="0"/>
              <a:t>Domain) and other collaborating data set,</a:t>
            </a:r>
            <a:br>
              <a:rPr lang="en-US" dirty="0"/>
            </a:br>
            <a:r>
              <a:rPr lang="en-US" dirty="0"/>
              <a:t> data persistence and storage (e.g. for batch analysis) and</a:t>
            </a:r>
            <a:br>
              <a:rPr lang="en-US" dirty="0"/>
            </a:br>
            <a:r>
              <a:rPr lang="en-US" dirty="0"/>
              <a:t> data distribution (e.g. for streaming analytic processing).</a:t>
            </a:r>
            <a:br>
              <a:rPr lang="en-US" dirty="0"/>
            </a:br>
            <a:r>
              <a:rPr lang="en-US" dirty="0"/>
              <a:t>These functions can be used in online streaming mode in which the data are processed as they</a:t>
            </a:r>
            <a:br>
              <a:rPr lang="en-US" dirty="0"/>
            </a:br>
            <a:r>
              <a:rPr lang="en-US" dirty="0"/>
              <a:t>are received to enable quasi-real-time analytics in support of orchestration of the activities of the</a:t>
            </a:r>
            <a:br>
              <a:rPr lang="en-US" dirty="0"/>
            </a:br>
            <a:r>
              <a:rPr lang="en-US" dirty="0"/>
              <a:t>assets in the control domain. They may be used in offline batch mode (e.g. seismic sensor data</a:t>
            </a:r>
            <a:br>
              <a:rPr lang="en-US" dirty="0"/>
            </a:br>
            <a:r>
              <a:rPr lang="en-US" dirty="0"/>
              <a:t>collected and accumulated in an offshore oil platform that does not have high-bandwidth</a:t>
            </a:r>
            <a:br>
              <a:rPr lang="en-US" dirty="0"/>
            </a:br>
            <a:r>
              <a:rPr lang="en-US" dirty="0"/>
              <a:t>connectivity to the onshore datacenter).</a:t>
            </a:r>
            <a:br>
              <a:rPr lang="en-US" dirty="0"/>
            </a:br>
            <a:r>
              <a:rPr lang="en-US" dirty="0"/>
              <a:t>Data governance functions may be included for data security, data access control and data rights</a:t>
            </a:r>
            <a:br>
              <a:rPr lang="en-US" dirty="0"/>
            </a:br>
            <a:r>
              <a:rPr lang="en-US" dirty="0"/>
              <a:t>management, as well as conventional data management functions related to data resilience</a:t>
            </a:r>
            <a:br>
              <a:rPr lang="en-US" dirty="0"/>
            </a:br>
            <a:r>
              <a:rPr lang="en-US" dirty="0"/>
              <a:t>(replication in storage, snapshotting and restore, backup &amp; recovery, and so on).</a:t>
            </a:r>
            <a:br>
              <a:rPr lang="en-US" dirty="0"/>
            </a:br>
            <a:r>
              <a:rPr lang="en-US" i="1" dirty="0"/>
              <a:t>Analytics </a:t>
            </a:r>
            <a:r>
              <a:rPr lang="en-US" dirty="0"/>
              <a:t>encapsulates a set of functions for data modeling, analytics and other advanced data</a:t>
            </a:r>
            <a:br>
              <a:rPr lang="en-US" dirty="0"/>
            </a:br>
            <a:r>
              <a:rPr lang="en-US" dirty="0"/>
              <a:t>processing, such as rule engines. The analytic functions may be done in online/streaming or</a:t>
            </a:r>
            <a:br>
              <a:rPr lang="en-US" dirty="0"/>
            </a:br>
            <a:r>
              <a:rPr lang="en-US" dirty="0"/>
              <a:t>offline/batch modes. In the streaming mode, events and alerts may be generated and fed into</a:t>
            </a:r>
            <a:br>
              <a:rPr lang="en-US" dirty="0"/>
            </a:br>
            <a:r>
              <a:rPr lang="en-US" dirty="0"/>
              <a:t>functions in the application domains. In the batch mode, the outcome of analysis may be</a:t>
            </a:r>
            <a:br>
              <a:rPr lang="en-US" dirty="0"/>
            </a:br>
            <a:r>
              <a:rPr lang="en-US" dirty="0"/>
              <a:t>provided to the business domain for planning or persisted as information for other applications.</a:t>
            </a:r>
            <a:br>
              <a:rPr lang="en-US" dirty="0"/>
            </a:br>
            <a:r>
              <a:rPr lang="en-US" dirty="0"/>
              <a:t>The data volume at the system level in most IIoT systems will eventually exceed a threshold at</a:t>
            </a:r>
            <a:br>
              <a:rPr lang="en-US" dirty="0"/>
            </a:br>
            <a:r>
              <a:rPr lang="en-US" dirty="0"/>
              <a:t>which the traditional analytic toolsets and approaches may no longer scale in meeting the</a:t>
            </a:r>
            <a:r>
              <a:rPr lang="en-US" dirty="0" smtClean="0"/>
              <a:t> </a:t>
            </a:r>
            <a:r>
              <a:rPr lang="en-US" dirty="0"/>
              <a:t>requirement in performance. “Big Data” storage and analytic platforms may be considered for</a:t>
            </a:r>
            <a:br>
              <a:rPr lang="en-US" dirty="0"/>
            </a:br>
            <a:r>
              <a:rPr lang="en-US" dirty="0"/>
              <a:t>implementing these functions.</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11</a:t>
            </a:fld>
            <a:endParaRPr lang="en-US"/>
          </a:p>
        </p:txBody>
      </p:sp>
    </p:spTree>
    <p:extLst>
      <p:ext uri="{BB962C8B-B14F-4D97-AF65-F5344CB8AC3E}">
        <p14:creationId xmlns:p14="http://schemas.microsoft.com/office/powerpoint/2010/main" val="3040381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1D1A0-1B1E-4AF3-8776-D184071874B4}" type="slidenum">
              <a:rPr lang="en-US" smtClean="0"/>
              <a:t>12</a:t>
            </a:fld>
            <a:endParaRPr lang="en-US"/>
          </a:p>
        </p:txBody>
      </p:sp>
    </p:spTree>
    <p:extLst>
      <p:ext uri="{BB962C8B-B14F-4D97-AF65-F5344CB8AC3E}">
        <p14:creationId xmlns:p14="http://schemas.microsoft.com/office/powerpoint/2010/main" val="82092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Digital</a:t>
            </a:r>
            <a:r>
              <a:rPr lang="en-US" baseline="0" dirty="0" smtClean="0"/>
              <a:t> Twin is the ability to take a virtual representation of the elements and the dynamics of how an Internet of Things device operates and works.  It’s more that a blueprint. It’s more that a diagram.  It’s an understanding of all of the dynamics of a device throughout it’s lifecycle. It affects the design, build and operating phases of a devices lifecycle. It allows the designer, builder or operator to ask questions of the device and to have the answers simulated.  </a:t>
            </a:r>
          </a:p>
          <a:p>
            <a:endParaRPr lang="en-US" baseline="0" dirty="0" smtClean="0"/>
          </a:p>
          <a:p>
            <a:r>
              <a:rPr lang="en-US" baseline="0" dirty="0" smtClean="0"/>
              <a:t>The digital twin is where physical elements and virtual elements (the software) and being about to coordinate those together in to a single virtual design that will bring about the highest possible product.</a:t>
            </a:r>
          </a:p>
          <a:p>
            <a:endParaRPr lang="en-US" baseline="0" dirty="0" smtClean="0"/>
          </a:p>
          <a:p>
            <a:r>
              <a:rPr lang="en-US" baseline="0" dirty="0" smtClean="0"/>
              <a:t>The digital twin facilitates the operating of the project itself.  Products are place in different environment conditions.  Solar Panels may be placed in a desert. Hydro-electric turbines are placed in the water.  Projects have different tolerances. They shift as they age.  A digital twin needs to shift along with the product, using sensor data to guide its feedback. This will help in building better products, in predicting product failures and maintenance cycles. </a:t>
            </a:r>
          </a:p>
          <a:p>
            <a:endParaRPr lang="en-US" baseline="0" dirty="0" smtClean="0"/>
          </a:p>
          <a:p>
            <a:r>
              <a:rPr lang="en-US" baseline="0" dirty="0" smtClean="0"/>
              <a:t>A digital twin is simulated for the purpose of gathering analytics.  Whether it is a temperature sensor or an autonomous vehicle the model must be able to make useful predictions through its lifetime. This also means that it needs to have an understanding of it’s commercial environment.  One product may be used differently in different deployment environments. So a digital </a:t>
            </a:r>
            <a:r>
              <a:rPr lang="en-US" baseline="0" dirty="0" err="1" smtClean="0"/>
              <a:t>twim</a:t>
            </a:r>
            <a:r>
              <a:rPr lang="en-US" baseline="0" dirty="0" smtClean="0"/>
              <a:t> must capture not only the engineering but the industry and deployment contexts.</a:t>
            </a:r>
          </a:p>
        </p:txBody>
      </p:sp>
      <p:sp>
        <p:nvSpPr>
          <p:cNvPr id="4" name="Slide Number Placeholder 3"/>
          <p:cNvSpPr>
            <a:spLocks noGrp="1"/>
          </p:cNvSpPr>
          <p:nvPr>
            <p:ph type="sldNum" sz="quarter" idx="10"/>
          </p:nvPr>
        </p:nvSpPr>
        <p:spPr/>
        <p:txBody>
          <a:bodyPr/>
          <a:lstStyle/>
          <a:p>
            <a:fld id="{E8F1D1A0-1B1E-4AF3-8776-D184071874B4}" type="slidenum">
              <a:rPr lang="en-US" smtClean="0"/>
              <a:t>13</a:t>
            </a:fld>
            <a:endParaRPr lang="en-US"/>
          </a:p>
        </p:txBody>
      </p:sp>
    </p:spTree>
    <p:extLst>
      <p:ext uri="{BB962C8B-B14F-4D97-AF65-F5344CB8AC3E}">
        <p14:creationId xmlns:p14="http://schemas.microsoft.com/office/powerpoint/2010/main" val="1644949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THE APPLICATION DOMAIN</a:t>
            </a:r>
            <a:br>
              <a:rPr lang="en-US" b="1" dirty="0"/>
            </a:br>
            <a:r>
              <a:rPr lang="en-US" dirty="0"/>
              <a:t>The </a:t>
            </a:r>
            <a:r>
              <a:rPr lang="en-US" i="1" dirty="0"/>
              <a:t>application domain </a:t>
            </a:r>
            <a:r>
              <a:rPr lang="en-US" dirty="0"/>
              <a:t>represents the collection of functions implementing application logic that</a:t>
            </a:r>
            <a:br>
              <a:rPr lang="en-US" dirty="0"/>
            </a:br>
            <a:r>
              <a:rPr lang="en-US" dirty="0"/>
              <a:t>realizes specific business functionalities. Functions in this domain apply application logic, rules</a:t>
            </a:r>
            <a:br>
              <a:rPr lang="en-US" dirty="0"/>
            </a:br>
            <a:r>
              <a:rPr lang="en-US" dirty="0"/>
              <a:t>and models at a coarse-grained, high level for optimization in a global scope. They do not</a:t>
            </a:r>
            <a:br>
              <a:rPr lang="en-US" dirty="0"/>
            </a:br>
            <a:r>
              <a:rPr lang="en-US" dirty="0"/>
              <a:t>maintain low-level continuing operations, as these are delegated to functions in the control</a:t>
            </a:r>
            <a:br>
              <a:rPr lang="en-US" dirty="0"/>
            </a:br>
            <a:r>
              <a:rPr lang="en-US" dirty="0"/>
              <a:t>domain that must maintain local rules and models in the event of connectivity loss. Requests to</a:t>
            </a:r>
            <a:br>
              <a:rPr lang="en-US" dirty="0"/>
            </a:br>
            <a:r>
              <a:rPr lang="en-US" dirty="0"/>
              <a:t>the control domain from the application domain are advisory so as not to violate safety, security,</a:t>
            </a:r>
            <a:br>
              <a:rPr lang="en-US" dirty="0"/>
            </a:br>
            <a:r>
              <a:rPr lang="en-US" dirty="0"/>
              <a:t>or other operational constraints.</a:t>
            </a:r>
            <a:br>
              <a:rPr lang="en-US" dirty="0"/>
            </a:br>
            <a:r>
              <a:rPr lang="en-US" dirty="0"/>
              <a:t>The decomposition of the application domain is illustrated in Figure 6-4.</a:t>
            </a:r>
            <a:br>
              <a:rPr lang="en-US" dirty="0"/>
            </a:br>
            <a:r>
              <a:rPr lang="en-US" i="1" dirty="0"/>
              <a:t>Logics and Rules </a:t>
            </a:r>
            <a:r>
              <a:rPr lang="en-US" dirty="0"/>
              <a:t>comprises logics (rules, models, engines, activity flows, etc.) implementing</a:t>
            </a:r>
            <a:br>
              <a:rPr lang="en-US" dirty="0"/>
            </a:br>
            <a:r>
              <a:rPr lang="en-US" dirty="0"/>
              <a:t>specific functionality that is required for the use case under consideration. It is expected that</a:t>
            </a:r>
            <a:br>
              <a:rPr lang="en-US" dirty="0"/>
            </a:br>
            <a:r>
              <a:rPr lang="en-US" dirty="0"/>
              <a:t>there are great variations in these functions in both its contents and its constructs among the use</a:t>
            </a:r>
            <a:br>
              <a:rPr lang="en-US" dirty="0"/>
            </a:br>
            <a:r>
              <a:rPr lang="en-US" dirty="0"/>
              <a:t>cases.</a:t>
            </a:r>
            <a:br>
              <a:rPr lang="en-US" dirty="0"/>
            </a:br>
            <a:r>
              <a:rPr lang="en-US" i="1" dirty="0"/>
              <a:t>APIs and UI </a:t>
            </a:r>
            <a:r>
              <a:rPr lang="en-US" dirty="0"/>
              <a:t>represent a set of functions that an application exposes its functionalities as APIs for</a:t>
            </a:r>
            <a:br>
              <a:rPr lang="en-US" dirty="0"/>
            </a:br>
            <a:r>
              <a:rPr lang="en-US" dirty="0"/>
              <a:t>other applications to consume, or human user interface enabling human interactions with the</a:t>
            </a:r>
            <a:br>
              <a:rPr lang="en-US" dirty="0"/>
            </a:br>
            <a:r>
              <a:rPr lang="en-US" dirty="0"/>
              <a:t>application.</a:t>
            </a:r>
            <a:r>
              <a:rPr lang="en-US" dirty="0" smtClean="0"/>
              <a:t>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14</a:t>
            </a:fld>
            <a:endParaRPr lang="en-US"/>
          </a:p>
        </p:txBody>
      </p:sp>
    </p:spTree>
    <p:extLst>
      <p:ext uri="{BB962C8B-B14F-4D97-AF65-F5344CB8AC3E}">
        <p14:creationId xmlns:p14="http://schemas.microsoft.com/office/powerpoint/2010/main" val="668295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Riding on continued advancement of computation and communication technologies, the</a:t>
            </a:r>
            <a:br>
              <a:rPr lang="en-US" dirty="0"/>
            </a:br>
            <a:r>
              <a:rPr lang="en-US" dirty="0"/>
              <a:t>industrial internet can dramatically transform industrial control systems in two major themes:</a:t>
            </a:r>
            <a:br>
              <a:rPr lang="en-US" dirty="0"/>
            </a:br>
            <a:r>
              <a:rPr lang="en-US" i="1" dirty="0"/>
              <a:t>Increasing local collaborative autonomy</a:t>
            </a:r>
            <a:r>
              <a:rPr lang="en-US" dirty="0"/>
              <a:t>: New sensing and detection technologies provide more</a:t>
            </a:r>
            <a:br>
              <a:rPr lang="en-US" dirty="0"/>
            </a:br>
            <a:r>
              <a:rPr lang="en-US" dirty="0"/>
              <a:t>and more accurate data. Greater embedded computational power enables more advanced</a:t>
            </a:r>
            <a:br>
              <a:rPr lang="en-US" dirty="0"/>
            </a:br>
            <a:r>
              <a:rPr lang="en-US" dirty="0"/>
              <a:t>analytics of these data and better models of the state of a physical system and the environment</a:t>
            </a:r>
            <a:br>
              <a:rPr lang="en-US" dirty="0"/>
            </a:br>
            <a:r>
              <a:rPr lang="en-US" dirty="0"/>
              <a:t>in which it operates. The result of this combination transforms control systems from merely</a:t>
            </a:r>
            <a:br>
              <a:rPr lang="en-US" dirty="0"/>
            </a:br>
            <a:r>
              <a:rPr lang="en-US" dirty="0"/>
              <a:t>automatic to autonomous, allowing them to react appropriately even when the system’s</a:t>
            </a:r>
            <a:br>
              <a:rPr lang="en-US" dirty="0"/>
            </a:br>
            <a:r>
              <a:rPr lang="en-US" dirty="0"/>
              <a:t>designers did not anticipate the current system state. Ubiquitous connectivity between peer</a:t>
            </a:r>
            <a:br>
              <a:rPr lang="en-US" dirty="0"/>
            </a:br>
            <a:r>
              <a:rPr lang="en-US" dirty="0"/>
              <a:t>systems enables a level of fusion and collaboration that was previously impractical.</a:t>
            </a:r>
            <a:br>
              <a:rPr lang="en-US" dirty="0"/>
            </a:br>
            <a:r>
              <a:rPr lang="en-US" i="1" dirty="0"/>
              <a:t>Increasing system optimization through global orchestration: </a:t>
            </a:r>
            <a:r>
              <a:rPr lang="en-US" dirty="0"/>
              <a:t>Collecting sensor data from across</a:t>
            </a:r>
            <a:br>
              <a:rPr lang="en-US" dirty="0"/>
            </a:br>
            <a:r>
              <a:rPr lang="en-US" dirty="0"/>
              <a:t>the control systems and applying analytics, including models developed through machine</a:t>
            </a:r>
            <a:br>
              <a:rPr lang="en-US" dirty="0"/>
            </a:br>
            <a:r>
              <a:rPr lang="en-US" dirty="0"/>
              <a:t>learning, to these data, we can gain insight to a business’s operations. With these insights, we</a:t>
            </a:r>
            <a:br>
              <a:rPr lang="en-US" dirty="0"/>
            </a:br>
            <a:r>
              <a:rPr lang="en-US" dirty="0"/>
              <a:t>can improve decision-making and optimize the system operations globally through automatic</a:t>
            </a:r>
            <a:br>
              <a:rPr lang="en-US" dirty="0"/>
            </a:br>
            <a:r>
              <a:rPr lang="en-US" dirty="0"/>
              <a:t>and autonomous orchestration.</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15</a:t>
            </a:fld>
            <a:endParaRPr lang="en-US"/>
          </a:p>
        </p:txBody>
      </p:sp>
    </p:spTree>
    <p:extLst>
      <p:ext uri="{BB962C8B-B14F-4D97-AF65-F5344CB8AC3E}">
        <p14:creationId xmlns:p14="http://schemas.microsoft.com/office/powerpoint/2010/main" val="401892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CROSSCUTTING FUNCTIONS AND SYSTEM CHARACTERISTICS</a:t>
            </a:r>
            <a:br>
              <a:rPr lang="en-US" b="1" dirty="0"/>
            </a:br>
            <a:r>
              <a:rPr lang="en-US" dirty="0"/>
              <a:t>The functional components described so far in the functional domains focus on major system functions that are generally required to support generic IIoT usages and to realize generic IIoT system capabilities for business purpose. However, additional functions must be provided to</a:t>
            </a:r>
            <a:br>
              <a:rPr lang="en-US" dirty="0"/>
            </a:br>
            <a:r>
              <a:rPr lang="en-US" dirty="0"/>
              <a:t>enable the major system functions. Often these enabling functions, the so-called crosscutting functions, need to be made available across many of the system functional components. For</a:t>
            </a:r>
            <a:r>
              <a:rPr lang="en-US" dirty="0" smtClean="0"/>
              <a:t> </a:t>
            </a:r>
            <a:r>
              <a:rPr lang="en-US" dirty="0"/>
              <a:t>example, system functions need to be connected so they can interact with each other to complete functionality at the system level. Therefore, connectivity is considered a crosscutting function. An important element in the industrial internet is the application of analytics on the</a:t>
            </a:r>
            <a:br>
              <a:rPr lang="en-US" dirty="0"/>
            </a:br>
            <a:r>
              <a:rPr lang="en-US" dirty="0"/>
              <a:t>data gathered from the industrial assets and control systems to gain insights on their operations. To enable analytics on these asset data, many of the system functional components require concerted effort on data management. Therefore, data management is also considered a crosscutting function.</a:t>
            </a:r>
          </a:p>
          <a:p>
            <a:r>
              <a:rPr lang="en-US" dirty="0"/>
              <a:t/>
            </a:r>
            <a:br>
              <a:rPr lang="en-US" dirty="0"/>
            </a:br>
            <a:r>
              <a:rPr lang="en-US" dirty="0"/>
              <a:t>On the other hand, the aggregate behavior of an IIoT system is not the simple sum of what is provided by its constituent functional components. Like any complex system, there are emergent behaviors or properties resulting from the interactions of the constituent parts. These emergent system-wide properties are called system characteristics.</a:t>
            </a:r>
          </a:p>
          <a:p>
            <a:r>
              <a:rPr lang="en-US" dirty="0"/>
              <a:t/>
            </a:r>
            <a:br>
              <a:rPr lang="en-US" dirty="0"/>
            </a:br>
            <a:r>
              <a:rPr lang="en-US" dirty="0"/>
              <a:t>The system and crosscutting functional analysis largely concerns how the system works while the analysis of system characteristics emphasizes how well the system works. For example, to ensure security in a system, a certain set of security functions, as crosscutting functions, must be implemented in each of the functional components and their communications, such as encryption and authentication. However, how secure the system as a whole is depends on how these functions are implemented and how securely these functional components are integrated and interact with each other—as an emergent property. In fact, a system is as secure as its weakest component, or link between components. The same is true for safety, resilience and any other system property. The trust into a system based on a set of such system characteristics, including safety, security, resilience, reliability and privacy, is defined as trustworthiness of the</a:t>
            </a:r>
            <a:br>
              <a:rPr lang="en-US" dirty="0"/>
            </a:br>
            <a:r>
              <a:rPr lang="en-US" dirty="0"/>
              <a:t>system. </a:t>
            </a:r>
          </a:p>
          <a:p>
            <a:r>
              <a:rPr lang="en-US" dirty="0"/>
              <a:t/>
            </a:r>
            <a:br>
              <a:rPr lang="en-US" dirty="0"/>
            </a:br>
            <a:r>
              <a:rPr lang="en-US" dirty="0"/>
              <a:t>This reference architecture places a strong emphasis on both the functions needed to support the system’s business purpose and ensuring adequate system characteristics so that the functions are performed correctly and the business purpose is not compromised. </a:t>
            </a:r>
          </a:p>
        </p:txBody>
      </p:sp>
      <p:sp>
        <p:nvSpPr>
          <p:cNvPr id="4" name="Slide Number Placeholder 3"/>
          <p:cNvSpPr>
            <a:spLocks noGrp="1"/>
          </p:cNvSpPr>
          <p:nvPr>
            <p:ph type="sldNum" sz="quarter" idx="10"/>
          </p:nvPr>
        </p:nvSpPr>
        <p:spPr/>
        <p:txBody>
          <a:bodyPr/>
          <a:lstStyle/>
          <a:p>
            <a:fld id="{E8F1D1A0-1B1E-4AF3-8776-D184071874B4}" type="slidenum">
              <a:rPr lang="en-US" smtClean="0"/>
              <a:t>16</a:t>
            </a:fld>
            <a:endParaRPr lang="en-US"/>
          </a:p>
        </p:txBody>
      </p:sp>
    </p:spTree>
    <p:extLst>
      <p:ext uri="{BB962C8B-B14F-4D97-AF65-F5344CB8AC3E}">
        <p14:creationId xmlns:p14="http://schemas.microsoft.com/office/powerpoint/2010/main" val="1346879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Cyber-physical systems (CPS) has been defined as the systems in which natural and human made systems (physical space) are tightly integrated with computation, communication and control systems (cyber space). </a:t>
            </a:r>
            <a:r>
              <a:rPr lang="en-US" dirty="0" err="1" smtClean="0"/>
              <a:t>Cyberphysical</a:t>
            </a:r>
            <a:r>
              <a:rPr lang="en-US" dirty="0" smtClean="0"/>
              <a:t> systems has been called as national research priority of the United States and European research council (Horizon 2020 program) in various sectors such as automotive, aerospace, civil, railways, medical and manufacturing (Gill 2008) (Anon 2013). Considering recent developments and broad implementation of sensors, data acquisition systems, computer networks and cloud computing have prepared the infrastructure for designing and implementing cyber-physical systems in the aforementioned industry sectors. On the other hand, the vast usage of sensors and control systems in the industry results in generating huge amount of data. Managing such high volume of data, which is called Big Data, requires specific consideration (Lee et al. 2013). Therefore, in the big data environment, it is important to have a systematic approach for acquiring, managing and analyzing the data in order to acquire relevant knowledge from it. Cyber-physical systems can be used to address these issue in today’s industry by bringing autonomous control, self-awareness and </a:t>
            </a:r>
            <a:r>
              <a:rPr lang="en-US" dirty="0" err="1" smtClean="0"/>
              <a:t>selfmanagement</a:t>
            </a:r>
            <a:r>
              <a:rPr lang="en-US" dirty="0" smtClean="0"/>
              <a:t> capabilities to industrial machines (National Institute of &amp; Technology 2013) . </a:t>
            </a: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17</a:t>
            </a:fld>
            <a:endParaRPr lang="en-US"/>
          </a:p>
        </p:txBody>
      </p:sp>
    </p:spTree>
    <p:extLst>
      <p:ext uri="{BB962C8B-B14F-4D97-AF65-F5344CB8AC3E}">
        <p14:creationId xmlns:p14="http://schemas.microsoft.com/office/powerpoint/2010/main" val="866480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1D1A0-1B1E-4AF3-8776-D184071874B4}" type="slidenum">
              <a:rPr lang="en-US" smtClean="0"/>
              <a:t>18</a:t>
            </a:fld>
            <a:endParaRPr lang="en-US"/>
          </a:p>
        </p:txBody>
      </p:sp>
    </p:spTree>
    <p:extLst>
      <p:ext uri="{BB962C8B-B14F-4D97-AF65-F5344CB8AC3E}">
        <p14:creationId xmlns:p14="http://schemas.microsoft.com/office/powerpoint/2010/main" val="1190517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1D1A0-1B1E-4AF3-8776-D184071874B4}" type="slidenum">
              <a:rPr lang="en-US" smtClean="0"/>
              <a:t>19</a:t>
            </a:fld>
            <a:endParaRPr lang="en-US"/>
          </a:p>
        </p:txBody>
      </p:sp>
    </p:spTree>
    <p:extLst>
      <p:ext uri="{BB962C8B-B14F-4D97-AF65-F5344CB8AC3E}">
        <p14:creationId xmlns:p14="http://schemas.microsoft.com/office/powerpoint/2010/main" val="20686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1D1A0-1B1E-4AF3-8776-D184071874B4}" type="slidenum">
              <a:rPr lang="en-US" smtClean="0"/>
              <a:t>2</a:t>
            </a:fld>
            <a:endParaRPr lang="en-US"/>
          </a:p>
        </p:txBody>
      </p:sp>
    </p:spTree>
    <p:extLst>
      <p:ext uri="{BB962C8B-B14F-4D97-AF65-F5344CB8AC3E}">
        <p14:creationId xmlns:p14="http://schemas.microsoft.com/office/powerpoint/2010/main" val="39850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1D1A0-1B1E-4AF3-8776-D184071874B4}" type="slidenum">
              <a:rPr lang="en-US" smtClean="0"/>
              <a:t>3</a:t>
            </a:fld>
            <a:endParaRPr lang="en-US"/>
          </a:p>
        </p:txBody>
      </p:sp>
    </p:spTree>
    <p:extLst>
      <p:ext uri="{BB962C8B-B14F-4D97-AF65-F5344CB8AC3E}">
        <p14:creationId xmlns:p14="http://schemas.microsoft.com/office/powerpoint/2010/main" val="411942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1D1A0-1B1E-4AF3-8776-D184071874B4}" type="slidenum">
              <a:rPr lang="en-US" smtClean="0"/>
              <a:t>4</a:t>
            </a:fld>
            <a:endParaRPr lang="en-US"/>
          </a:p>
        </p:txBody>
      </p:sp>
    </p:spTree>
    <p:extLst>
      <p:ext uri="{BB962C8B-B14F-4D97-AF65-F5344CB8AC3E}">
        <p14:creationId xmlns:p14="http://schemas.microsoft.com/office/powerpoint/2010/main" val="351151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approach for designing a complex system is to decompose it into constituent subsystems. Suppose we want to address the concerns of what the</a:t>
            </a:r>
            <a:br>
              <a:rPr lang="en-US" dirty="0"/>
            </a:br>
            <a:r>
              <a:rPr lang="en-US" dirty="0"/>
              <a:t>functional subsystems are, across what interfaces they interact and how they interact to realize the desired system behaviors. A functional decomposition of the system can make each of the subsystems easier to conceive, understand, design, implement, reuse and maintain. A component diagram may be used to describe structure of the subsystems and their interfaces, sequence diagrams the way in which the subsystems interact, and state diagrams the way in which the system or one of its subsystems behaves in response to external events. These diagrams and their associated documentation collectively describe and  address the concerns of the functional decomposition. The component, sequence and state diagrams are said to be the model kinds for addressing the concerns of functional structure of the system. The resultant concrete models by applying these model types to system decomposition are the part of the architecture models.</a:t>
            </a:r>
          </a:p>
        </p:txBody>
      </p:sp>
      <p:sp>
        <p:nvSpPr>
          <p:cNvPr id="4" name="Slide Number Placeholder 3"/>
          <p:cNvSpPr>
            <a:spLocks noGrp="1"/>
          </p:cNvSpPr>
          <p:nvPr>
            <p:ph type="sldNum" sz="quarter" idx="10"/>
          </p:nvPr>
        </p:nvSpPr>
        <p:spPr/>
        <p:txBody>
          <a:bodyPr/>
          <a:lstStyle/>
          <a:p>
            <a:fld id="{E8F1D1A0-1B1E-4AF3-8776-D184071874B4}" type="slidenum">
              <a:rPr lang="en-US" smtClean="0"/>
              <a:t>5</a:t>
            </a:fld>
            <a:endParaRPr lang="en-US"/>
          </a:p>
        </p:txBody>
      </p:sp>
    </p:spTree>
    <p:extLst>
      <p:ext uri="{BB962C8B-B14F-4D97-AF65-F5344CB8AC3E}">
        <p14:creationId xmlns:p14="http://schemas.microsoft.com/office/powerpoint/2010/main" val="3716153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dirty="0"/>
              <a:t>Dr. John Lund, communications researcher and author, held a seminar on communication where he gave some amazing advice on how to better communicate with others. His input was simple and easy to follow, yet powerful. The best quote of the entire event was this: “Don`t communicate to be understood; rather, communicate so as not to be misunderstood.” What a great way to put things in perspective regarding our efforts on how to improve our communication. So in that spirit, we will decompose the requirements of Industry 4.0 into the different perspectives that stakeholders will have.</a:t>
            </a:r>
            <a:endParaRPr lang="en-US" b="1" dirty="0"/>
          </a:p>
          <a:p>
            <a:endParaRPr lang="en-US" b="1" dirty="0"/>
          </a:p>
          <a:p>
            <a:r>
              <a:rPr lang="en-US" b="1" dirty="0"/>
              <a:t>ARCHITECTURE FRAMEWORK</a:t>
            </a:r>
            <a:br>
              <a:rPr lang="en-US" b="1" dirty="0"/>
            </a:br>
            <a:r>
              <a:rPr lang="en-US" dirty="0"/>
              <a:t>An architecture framework contains information identifying the fundamental architecture constructs and specifies concerns, stakeholders, viewpoints, model kinds, correspondence rules and conditions of applicability. System architects can use an architecture framework to discover, describe and organize topics of interest (concerns) about the system at hand; they can further use architecture representation to clarify, analyze and resolve these concerns.</a:t>
            </a:r>
            <a:r>
              <a:rPr lang="en-US" dirty="0" smtClean="0"/>
              <a:t> </a:t>
            </a:r>
            <a:br>
              <a:rPr lang="en-US" dirty="0" smtClean="0"/>
            </a:br>
            <a:endParaRPr lang="en-US" dirty="0" smtClean="0"/>
          </a:p>
          <a:p>
            <a:r>
              <a:rPr lang="en-US" dirty="0"/>
              <a:t>At the core of the ISO/IEC/IEEE Architecture Description standard are viewpoints. A </a:t>
            </a:r>
            <a:r>
              <a:rPr lang="en-US" i="1" dirty="0"/>
              <a:t>viewpoint </a:t>
            </a:r>
            <a:r>
              <a:rPr lang="en-US" dirty="0"/>
              <a:t>comprises conventions framing the description and analysis of specific system concerns. A </a:t>
            </a:r>
            <a:br>
              <a:rPr lang="en-US" dirty="0"/>
            </a:br>
            <a:r>
              <a:rPr lang="en-US" dirty="0"/>
              <a:t>viewpoint frames one or more concerns. The term </a:t>
            </a:r>
            <a:r>
              <a:rPr lang="en-US" i="1" dirty="0"/>
              <a:t>concern </a:t>
            </a:r>
            <a:r>
              <a:rPr lang="en-US" dirty="0"/>
              <a:t>refers to any topic of interest pertaining to the system. A </a:t>
            </a:r>
            <a:r>
              <a:rPr lang="en-US" i="1" dirty="0"/>
              <a:t>stakeholder </a:t>
            </a:r>
            <a:r>
              <a:rPr lang="en-US" dirty="0"/>
              <a:t>is an individual, team, organization or classes thereof,</a:t>
            </a:r>
            <a:br>
              <a:rPr lang="en-US" dirty="0"/>
            </a:br>
            <a:r>
              <a:rPr lang="en-US" dirty="0"/>
              <a:t>having an interest in a concern and by extension an interest in the viewpoint and system1. To aid the tasks of describing, analyzing and resolving concerns, one or more modeling constructs can</a:t>
            </a:r>
            <a:br>
              <a:rPr lang="en-US" dirty="0"/>
            </a:br>
            <a:r>
              <a:rPr lang="en-US" dirty="0"/>
              <a:t>be defined as the </a:t>
            </a:r>
            <a:r>
              <a:rPr lang="en-US" i="1" dirty="0"/>
              <a:t>model kinds</a:t>
            </a:r>
            <a:r>
              <a:rPr lang="en-US" dirty="0"/>
              <a:t>2 for each viewpoint. The constructs of viewpoints and their corresponding stakeholders, concerns and model kinds can be considered as the architecture</a:t>
            </a:r>
            <a:br>
              <a:rPr lang="en-US" dirty="0"/>
            </a:br>
            <a:r>
              <a:rPr lang="en-US" dirty="0"/>
              <a:t>frame.</a:t>
            </a:r>
            <a:r>
              <a:rPr lang="en-US" dirty="0" smtClean="0"/>
              <a:t> </a:t>
            </a:r>
            <a:br>
              <a:rPr lang="en-US" dirty="0" smtClean="0"/>
            </a:br>
            <a:endParaRPr lang="en-US" b="1" dirty="0"/>
          </a:p>
          <a:p>
            <a:endParaRPr lang="en-US" b="1" dirty="0"/>
          </a:p>
          <a:p>
            <a:r>
              <a:rPr lang="en-US" b="1" dirty="0"/>
              <a:t>BUSINESS VIEWPOINT</a:t>
            </a:r>
            <a:br>
              <a:rPr lang="en-US" b="1" dirty="0"/>
            </a:br>
            <a:r>
              <a:rPr lang="en-US" dirty="0"/>
              <a:t>The </a:t>
            </a:r>
            <a:r>
              <a:rPr lang="en-US" i="1" dirty="0"/>
              <a:t>business viewpoint </a:t>
            </a:r>
            <a:r>
              <a:rPr lang="en-US" dirty="0"/>
              <a:t>attends to the concerns of the identification of stakeholders and their business vision, values and objectives in establishing an IIoT system in its business and regulatory</a:t>
            </a:r>
            <a:br>
              <a:rPr lang="en-US" dirty="0"/>
            </a:br>
            <a:r>
              <a:rPr lang="en-US" dirty="0"/>
              <a:t>context. It further identifies how the IIoT system achieves the stated objectives through its mapping to fundamental system capabilities. These concerns are business-oriented and are of particular interest to business decision-makers, product managers and system engineers.</a:t>
            </a:r>
          </a:p>
          <a:p>
            <a:endParaRPr lang="en-US" dirty="0"/>
          </a:p>
          <a:p>
            <a:r>
              <a:rPr lang="en-US" b="1" dirty="0"/>
              <a:t>USAGE VIEWPOINT</a:t>
            </a:r>
            <a:br>
              <a:rPr lang="en-US" b="1" dirty="0"/>
            </a:br>
            <a:r>
              <a:rPr lang="en-US" dirty="0"/>
              <a:t>The </a:t>
            </a:r>
            <a:r>
              <a:rPr lang="en-US" i="1" dirty="0"/>
              <a:t>usage viewpoint </a:t>
            </a:r>
            <a:r>
              <a:rPr lang="en-US" dirty="0"/>
              <a:t>addresses the concerns of expected system usage. It is typically represented as sequences of activities involving human or logical (e.g. system or system components) users</a:t>
            </a:r>
            <a:br>
              <a:rPr lang="en-US" dirty="0"/>
            </a:br>
            <a:r>
              <a:rPr lang="en-US" dirty="0"/>
              <a:t>that deliver its intended functionality in ultimately achieving its fundamental system capabilities. The stakeholders of these concerns typically consist of system engineers, product managers and</a:t>
            </a:r>
            <a:br>
              <a:rPr lang="en-US" dirty="0"/>
            </a:br>
            <a:r>
              <a:rPr lang="en-US" dirty="0"/>
              <a:t>the other stakeholders including the individuals who are involved in the specification of the IIoT system under consideration and who represent the users in its ultimate usage.</a:t>
            </a:r>
            <a:r>
              <a:rPr lang="en-US" dirty="0" smtClean="0"/>
              <a:t> </a:t>
            </a:r>
            <a:br>
              <a:rPr lang="en-US" dirty="0" smtClean="0"/>
            </a:br>
            <a:endParaRPr lang="en-US" dirty="0" smtClean="0"/>
          </a:p>
          <a:p>
            <a:endParaRPr lang="en-US" dirty="0" smtClean="0"/>
          </a:p>
          <a:p>
            <a:r>
              <a:rPr lang="en-US" b="1" dirty="0"/>
              <a:t>FUNCTIONAL VIEWPOINT</a:t>
            </a:r>
            <a:br>
              <a:rPr lang="en-US" b="1" dirty="0"/>
            </a:br>
            <a:r>
              <a:rPr lang="en-US" dirty="0"/>
              <a:t>The </a:t>
            </a:r>
            <a:r>
              <a:rPr lang="en-US" i="1" dirty="0"/>
              <a:t>functional viewpoint </a:t>
            </a:r>
            <a:r>
              <a:rPr lang="en-US" dirty="0"/>
              <a:t>focuses on the functional components in an IIoT system, their structure and interrelation, the interfaces and interactions between them, and the relation and interactions of  the system with external elements in the environment, to support the usages and activities of the overall system. These concerns are of particular interest to system and component architects, developers and integrators.</a:t>
            </a:r>
          </a:p>
          <a:p>
            <a:endParaRPr lang="en-US" dirty="0"/>
          </a:p>
          <a:p>
            <a:endParaRPr lang="en-US" dirty="0"/>
          </a:p>
          <a:p>
            <a:r>
              <a:rPr lang="en-US" b="1" dirty="0"/>
              <a:t>IMPLEMENTATION VIEWPOINT</a:t>
            </a:r>
            <a:br>
              <a:rPr lang="en-US" b="1" dirty="0"/>
            </a:br>
            <a:r>
              <a:rPr lang="en-US" dirty="0"/>
              <a:t>The </a:t>
            </a:r>
            <a:r>
              <a:rPr lang="en-US" i="1" dirty="0"/>
              <a:t>implementation viewpoint </a:t>
            </a:r>
            <a:r>
              <a:rPr lang="en-US" dirty="0"/>
              <a:t>deals with the technologies needed to implement functional components (functional viewpoint), their communication schemes and their lifecycle procedures. These elements are coordinated by activities (usage viewpoint) and supportive of the system capabilities (business viewpoint). These concerns are of particular interest to system and component architects, developers and integrators, and system operators.</a:t>
            </a:r>
            <a:r>
              <a:rPr lang="en-US" dirty="0" smtClean="0"/>
              <a:t> </a:t>
            </a:r>
            <a:br>
              <a:rPr lang="en-US" dirty="0" smtClean="0"/>
            </a:br>
            <a:endParaRPr lang="en-US" dirty="0" smtClean="0"/>
          </a:p>
          <a:p>
            <a:r>
              <a:rPr lang="en-US" dirty="0"/>
              <a:t>The business, usage, functional and implementation viewpoints facilitate a systematic way to identify IIoT system concerns and their stakeholders, to bring similar or related concerns together</a:t>
            </a:r>
            <a:br>
              <a:rPr lang="en-US" dirty="0"/>
            </a:br>
            <a:r>
              <a:rPr lang="en-US" dirty="0"/>
              <a:t>so they can be analyzed and addressed effectively. The deliberation of the concerns is often performed within each of the viewpoints to which they belong. However, this is not to suggest</a:t>
            </a:r>
            <a:br>
              <a:rPr lang="en-US" dirty="0"/>
            </a:br>
            <a:r>
              <a:rPr lang="en-US" dirty="0"/>
              <a:t>that system concerns are always to be resolved within each of the viewpoints, in isolation to those in other viewpoints.</a:t>
            </a:r>
          </a:p>
          <a:p>
            <a:r>
              <a:rPr lang="en-US" dirty="0"/>
              <a:t/>
            </a:r>
            <a:br>
              <a:rPr lang="en-US" dirty="0"/>
            </a:br>
            <a:r>
              <a:rPr lang="en-US" dirty="0"/>
              <a:t>The order in which the business, usage, functional and implementation viewpoints are arranged, from top to bottom, as depicted in Figure 3-5, reflects a general interaction pattern between the</a:t>
            </a:r>
            <a:br>
              <a:rPr lang="en-US" dirty="0"/>
            </a:br>
            <a:r>
              <a:rPr lang="en-US" dirty="0"/>
              <a:t>viewpoints. Broadly speaking, decisions from a higher-level viewpoint guide and impose</a:t>
            </a:r>
            <a:r>
              <a:rPr lang="en-US" dirty="0" smtClean="0"/>
              <a:t> </a:t>
            </a:r>
            <a:r>
              <a:rPr lang="en-US" dirty="0"/>
              <a:t>requirements on the viewpoints below it. For example, the decisions resulting from the business viewpoint has direct influence to the deliberations in the usage viewpoint and so forth. On the other hand, the deliberation of the concerns in a lower viewpoint, including implementing requirements from the viewpoints above it, validate and in some cases cause revisions to the analysis and possibly the decisions in the viewpoint above it. For example, the deliberation in the usage viewpoint may validate if some of the fundamental system capability proposed in the business viewpoint can be realized.</a:t>
            </a:r>
            <a:br>
              <a:rPr lang="en-US" dirty="0"/>
            </a:br>
            <a:endParaRPr lang="en-US" dirty="0"/>
          </a:p>
          <a:p>
            <a:endParaRPr lang="en-US" dirty="0"/>
          </a:p>
          <a:p>
            <a:r>
              <a:rPr lang="en-US" b="1" dirty="0"/>
              <a:t>Cross Cutting Concerns</a:t>
            </a:r>
          </a:p>
          <a:p>
            <a:r>
              <a:rPr lang="en-US" dirty="0"/>
              <a:t>Moreover, there are classes of system concerns, such as those related to safety and security,</a:t>
            </a:r>
            <a:br>
              <a:rPr lang="en-US" dirty="0"/>
            </a:br>
            <a:r>
              <a:rPr lang="en-US" dirty="0"/>
              <a:t>which may require consistent consideration across the viewpoints. These are sometimes referred</a:t>
            </a:r>
            <a:br>
              <a:rPr lang="en-US" dirty="0"/>
            </a:br>
            <a:r>
              <a:rPr lang="en-US" dirty="0"/>
              <a:t>to as crosscutting concerns. These classes of concerns are often related to system properties</a:t>
            </a:r>
            <a:br>
              <a:rPr lang="en-US" dirty="0"/>
            </a:br>
            <a:r>
              <a:rPr lang="en-US" dirty="0"/>
              <a:t>resulting not just from its components but also the interactions among these components—the</a:t>
            </a:r>
            <a:br>
              <a:rPr lang="en-US" dirty="0"/>
            </a:br>
            <a:r>
              <a:rPr lang="en-US" dirty="0"/>
              <a:t>emergent properties of the system. Emergent system-wide properties are called system</a:t>
            </a:r>
            <a:br>
              <a:rPr lang="en-US" dirty="0"/>
            </a:br>
            <a:r>
              <a:rPr lang="en-US" dirty="0"/>
              <a:t>characteristics in the context of this reference architecture. More formally, </a:t>
            </a:r>
            <a:r>
              <a:rPr lang="en-US" i="1" dirty="0"/>
              <a:t>system characteristics</a:t>
            </a:r>
            <a:br>
              <a:rPr lang="en-US" i="1" dirty="0"/>
            </a:br>
            <a:r>
              <a:rPr lang="en-US" dirty="0"/>
              <a:t>are system properties and behaviors of an IIoT system resulting from those of its constituent </a:t>
            </a:r>
          </a:p>
          <a:p>
            <a:r>
              <a:rPr lang="en-US" dirty="0"/>
              <a:t>subsystems and the nature of their interactions with each other, the context and the environment</a:t>
            </a:r>
            <a:br>
              <a:rPr lang="en-US" dirty="0"/>
            </a:br>
            <a:r>
              <a:rPr lang="en-US" dirty="0"/>
              <a:t>in which they operate. These properties usually have contractual value, e.g. supporting Service</a:t>
            </a:r>
            <a:br>
              <a:rPr lang="en-US" dirty="0"/>
            </a:br>
            <a:r>
              <a:rPr lang="en-US" dirty="0"/>
              <a:t>Level Agreement (SLA), for the system stakeholders.</a:t>
            </a:r>
            <a:br>
              <a:rPr lang="en-US" dirty="0"/>
            </a:br>
            <a:endParaRPr lang="en-US" dirty="0"/>
          </a:p>
          <a:p>
            <a:r>
              <a:rPr lang="en-US" dirty="0"/>
              <a:t>System concerns related to safety and security are of crucial importance to IIoT systems. To</a:t>
            </a:r>
            <a:br>
              <a:rPr lang="en-US" dirty="0"/>
            </a:br>
            <a:r>
              <a:rPr lang="en-US" dirty="0"/>
              <a:t>ensure the system is capable of demonstrating the expected system characteristics, it is essential</a:t>
            </a:r>
            <a:br>
              <a:rPr lang="en-US" dirty="0"/>
            </a:br>
            <a:r>
              <a:rPr lang="en-US" dirty="0"/>
              <a:t>to have a clear understanding of the business drivers for strong safety and security requirements</a:t>
            </a:r>
            <a:br>
              <a:rPr lang="en-US" dirty="0"/>
            </a:br>
            <a:r>
              <a:rPr lang="en-US" dirty="0"/>
              <a:t>and their potential effect on the business objectives in case they are not met. It also requires</a:t>
            </a:r>
            <a:br>
              <a:rPr lang="en-US" dirty="0"/>
            </a:br>
            <a:r>
              <a:rPr lang="en-US" dirty="0"/>
              <a:t>detailed consideration of how these requirements affects the usages of the system. Finally, the</a:t>
            </a:r>
            <a:br>
              <a:rPr lang="en-US" dirty="0"/>
            </a:br>
            <a:r>
              <a:rPr lang="en-US" dirty="0"/>
              <a:t>requirements and usage considerations must be reflected in the design of the functional</a:t>
            </a:r>
            <a:br>
              <a:rPr lang="en-US" dirty="0"/>
            </a:br>
            <a:r>
              <a:rPr lang="en-US" dirty="0"/>
              <a:t>components and the choice of technologies and actual implementation of the system.</a:t>
            </a:r>
            <a:r>
              <a:rPr lang="en-US" dirty="0" smtClean="0"/>
              <a:t>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6</a:t>
            </a:fld>
            <a:endParaRPr lang="en-US"/>
          </a:p>
        </p:txBody>
      </p:sp>
    </p:spTree>
    <p:extLst>
      <p:ext uri="{BB962C8B-B14F-4D97-AF65-F5344CB8AC3E}">
        <p14:creationId xmlns:p14="http://schemas.microsoft.com/office/powerpoint/2010/main" val="1067894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Business Viewpoint</a:t>
            </a:r>
            <a:endParaRPr lang="en-US" dirty="0"/>
          </a:p>
          <a:p>
            <a:endParaRPr lang="en-US" dirty="0"/>
          </a:p>
          <a:p>
            <a:r>
              <a:rPr lang="en-US" dirty="0"/>
              <a:t>Business-oriented concerns such as business value, expected return on investment, cost of maintenance and product liability must be evaluated when considering an IIoT system as a solution to business problems. To identify, evaluate and address these business concerns, we introduce a number of concepts and define the relationships between them.</a:t>
            </a:r>
            <a:r>
              <a:rPr lang="en-US" dirty="0" smtClean="0"/>
              <a:t/>
            </a:r>
            <a:br>
              <a:rPr lang="en-US" dirty="0" smtClean="0"/>
            </a:br>
            <a:endParaRPr lang="en-US" dirty="0" smtClean="0"/>
          </a:p>
          <a:p>
            <a:r>
              <a:rPr lang="en-US" b="1" dirty="0"/>
              <a:t>STAKEHOLDERS</a:t>
            </a:r>
            <a:br>
              <a:rPr lang="en-US" b="1" dirty="0"/>
            </a:br>
            <a:r>
              <a:rPr lang="en-US" i="1" dirty="0" err="1"/>
              <a:t>Stakeholders</a:t>
            </a:r>
            <a:r>
              <a:rPr lang="en-US" i="1" dirty="0"/>
              <a:t> </a:t>
            </a:r>
            <a:r>
              <a:rPr lang="en-US" dirty="0"/>
              <a:t>have a major stake in the business and strong influence in its direction. They include</a:t>
            </a:r>
            <a:br>
              <a:rPr lang="en-US" dirty="0"/>
            </a:br>
            <a:r>
              <a:rPr lang="en-US" dirty="0"/>
              <a:t>those who drive the conception and development of IIoT systems in an organization. They are</a:t>
            </a:r>
            <a:br>
              <a:rPr lang="en-US" dirty="0"/>
            </a:br>
            <a:r>
              <a:rPr lang="en-US" dirty="0"/>
              <a:t>often recognized as important strategic thinkers and visionaries within a company or an industry.</a:t>
            </a:r>
            <a:br>
              <a:rPr lang="en-US" dirty="0"/>
            </a:br>
            <a:r>
              <a:rPr lang="en-US" dirty="0"/>
              <a:t>It is important to identify these major stakeholders and engage them early in the process of</a:t>
            </a:r>
            <a:br>
              <a:rPr lang="en-US" dirty="0"/>
            </a:br>
            <a:r>
              <a:rPr lang="en-US" dirty="0"/>
              <a:t>evaluating these business-oriented concerns.</a:t>
            </a:r>
            <a:r>
              <a:rPr lang="en-US" dirty="0" smtClean="0"/>
              <a:t> </a:t>
            </a:r>
            <a:br>
              <a:rPr lang="en-US" dirty="0" smtClean="0"/>
            </a:br>
            <a:endParaRPr lang="en-US" dirty="0" smtClean="0"/>
          </a:p>
          <a:p>
            <a:r>
              <a:rPr lang="en-US" b="1" dirty="0"/>
              <a:t>VISION</a:t>
            </a:r>
            <a:br>
              <a:rPr lang="en-US" b="1" dirty="0"/>
            </a:br>
            <a:r>
              <a:rPr lang="en-US" i="1" dirty="0" err="1"/>
              <a:t>Vision</a:t>
            </a:r>
            <a:r>
              <a:rPr lang="en-US" i="1" dirty="0"/>
              <a:t> </a:t>
            </a:r>
            <a:r>
              <a:rPr lang="en-US" dirty="0"/>
              <a:t>describes a future state of an organization or an industry.1 It provides the business</a:t>
            </a:r>
            <a:br>
              <a:rPr lang="en-US" dirty="0"/>
            </a:br>
            <a:r>
              <a:rPr lang="en-US" dirty="0"/>
              <a:t>direction toward which an organization executes. Senior business stakeholders usually develop</a:t>
            </a:r>
            <a:br>
              <a:rPr lang="en-US" dirty="0"/>
            </a:br>
            <a:r>
              <a:rPr lang="en-US" dirty="0"/>
              <a:t>and present an organization’s vision.</a:t>
            </a:r>
          </a:p>
          <a:p>
            <a:r>
              <a:rPr lang="en-US" dirty="0"/>
              <a:t/>
            </a:r>
            <a:br>
              <a:rPr lang="en-US" dirty="0"/>
            </a:br>
            <a:r>
              <a:rPr lang="en-US" b="1" dirty="0"/>
              <a:t>VALUES</a:t>
            </a:r>
            <a:br>
              <a:rPr lang="en-US" b="1" dirty="0"/>
            </a:br>
            <a:r>
              <a:rPr lang="en-US" i="1" dirty="0" err="1"/>
              <a:t>Values</a:t>
            </a:r>
            <a:r>
              <a:rPr lang="en-US" i="1" dirty="0"/>
              <a:t> </a:t>
            </a:r>
            <a:r>
              <a:rPr lang="en-US" dirty="0"/>
              <a:t>reflect how the vision may be perceived by the stakeholders who will be involved in</a:t>
            </a:r>
            <a:br>
              <a:rPr lang="en-US" dirty="0"/>
            </a:br>
            <a:r>
              <a:rPr lang="en-US" dirty="0"/>
              <a:t>funding the implementation of the new system as well as by the users of the resulting system.</a:t>
            </a:r>
            <a:br>
              <a:rPr lang="en-US" dirty="0"/>
            </a:br>
            <a:r>
              <a:rPr lang="en-US" dirty="0"/>
              <a:t>These values are typically identified by senior business and technical leaders in an organization.</a:t>
            </a:r>
            <a:br>
              <a:rPr lang="en-US" dirty="0"/>
            </a:br>
            <a:r>
              <a:rPr lang="en-US" dirty="0"/>
              <a:t>They provide the rationale as to why the vision has merit.</a:t>
            </a:r>
          </a:p>
          <a:p>
            <a:r>
              <a:rPr lang="en-US" dirty="0"/>
              <a:t/>
            </a:r>
            <a:br>
              <a:rPr lang="en-US" dirty="0"/>
            </a:br>
            <a:r>
              <a:rPr lang="en-US" b="1" dirty="0"/>
              <a:t>KEY OBJECTIVES</a:t>
            </a:r>
            <a:br>
              <a:rPr lang="en-US" b="1" dirty="0"/>
            </a:br>
            <a:r>
              <a:rPr lang="en-US" i="1" dirty="0"/>
              <a:t>Key objectives </a:t>
            </a:r>
            <a:r>
              <a:rPr lang="en-US" dirty="0"/>
              <a:t>are quantifiable high-level technical and ultimately business outcomes expected</a:t>
            </a:r>
            <a:br>
              <a:rPr lang="en-US" dirty="0"/>
            </a:br>
            <a:r>
              <a:rPr lang="en-US" dirty="0"/>
              <a:t>of the resultant system in the context of delivering the values. Key objectives should be</a:t>
            </a:r>
            <a:br>
              <a:rPr lang="en-US" dirty="0"/>
            </a:br>
            <a:r>
              <a:rPr lang="en-US" dirty="0"/>
              <a:t>measurable and time-bound. Senior business and technical leaders develop the key objectives.</a:t>
            </a:r>
            <a:r>
              <a:rPr lang="en-US" dirty="0" smtClean="0"/>
              <a:t> </a:t>
            </a:r>
            <a:br>
              <a:rPr lang="en-US" dirty="0" smtClean="0"/>
            </a:br>
            <a:endParaRPr lang="en-US" dirty="0" smtClean="0"/>
          </a:p>
          <a:p>
            <a:r>
              <a:rPr lang="en-US" b="1" dirty="0"/>
              <a:t>FUNDAMENTAL CAPABILITIES</a:t>
            </a:r>
            <a:br>
              <a:rPr lang="en-US" b="1" dirty="0"/>
            </a:br>
            <a:r>
              <a:rPr lang="en-US" i="1" dirty="0"/>
              <a:t>Fundamental capabilities </a:t>
            </a:r>
            <a:r>
              <a:rPr lang="en-US" dirty="0"/>
              <a:t>refer to high-level specifications of the essential ability of the system</a:t>
            </a:r>
            <a:br>
              <a:rPr lang="en-US" dirty="0"/>
            </a:br>
            <a:r>
              <a:rPr lang="en-US" dirty="0"/>
              <a:t>to complete specific major business tasks.2 Key objectives are the basis for identifying the</a:t>
            </a:r>
            <a:br>
              <a:rPr lang="en-US" dirty="0"/>
            </a:br>
            <a:r>
              <a:rPr lang="en-US" dirty="0"/>
              <a:t>fundamental capabilities. Capabilities should be specified independently of how they are to be</a:t>
            </a:r>
            <a:br>
              <a:rPr lang="en-US" dirty="0"/>
            </a:br>
            <a:r>
              <a:rPr lang="en-US" dirty="0"/>
              <a:t>implemented (neutral to both the architecture and technology choices) so that system designers</a:t>
            </a:r>
            <a:br>
              <a:rPr lang="en-US" dirty="0"/>
            </a:br>
            <a:r>
              <a:rPr lang="en-US" dirty="0"/>
              <a:t>and implementers are not unduly constrained at this stage.</a:t>
            </a:r>
            <a:br>
              <a:rPr lang="en-US" dirty="0"/>
            </a:br>
            <a:r>
              <a:rPr lang="en-US" dirty="0"/>
              <a:t>The process for following this approach is for the stakeholders to first identify the vision of the</a:t>
            </a:r>
            <a:br>
              <a:rPr lang="en-US" dirty="0"/>
            </a:br>
            <a:r>
              <a:rPr lang="en-US" dirty="0"/>
              <a:t>organization and then how it could improve its operations through the adoption of an IIoT</a:t>
            </a:r>
            <a:br>
              <a:rPr lang="en-US" dirty="0"/>
            </a:br>
            <a:r>
              <a:rPr lang="en-US" dirty="0"/>
              <a:t>system. From the vision, the stakeholders establish the values and experiences of the IIoT system</a:t>
            </a:r>
            <a:br>
              <a:rPr lang="en-US" dirty="0"/>
            </a:br>
            <a:r>
              <a:rPr lang="en-US" dirty="0"/>
              <a:t>under consideration and develop a set of key objectives that will drive the implementation of the</a:t>
            </a:r>
            <a:br>
              <a:rPr lang="en-US" dirty="0"/>
            </a:br>
            <a:r>
              <a:rPr lang="en-US" dirty="0"/>
              <a:t>vision. From the objectives, the stakeholders derive the fundamental capabilities that are</a:t>
            </a:r>
            <a:br>
              <a:rPr lang="en-US" dirty="0"/>
            </a:br>
            <a:r>
              <a:rPr lang="en-US" dirty="0"/>
              <a:t>required for the system.</a:t>
            </a:r>
            <a:br>
              <a:rPr lang="en-US" dirty="0"/>
            </a:br>
            <a:r>
              <a:rPr lang="en-US" dirty="0"/>
              <a:t>To verify that the resultant system indeed provides the desired capabilities meeting the</a:t>
            </a:r>
            <a:br>
              <a:rPr lang="en-US" dirty="0"/>
            </a:br>
            <a:r>
              <a:rPr lang="en-US" dirty="0"/>
              <a:t>objectives, they should be characterized by detailed quantifiable attributes such as the degree of</a:t>
            </a:r>
            <a:br>
              <a:rPr lang="en-US" dirty="0"/>
            </a:br>
            <a:r>
              <a:rPr lang="en-US" dirty="0"/>
              <a:t>safety, security and resilience, benchmarks to measure the success of the system, and the criteria</a:t>
            </a:r>
            <a:br>
              <a:rPr lang="en-US" dirty="0"/>
            </a:br>
            <a:r>
              <a:rPr lang="en-US" dirty="0"/>
              <a:t>by which the claimed system characteristics can be supported by appropriate evidence.</a:t>
            </a:r>
            <a:r>
              <a:rPr lang="en-US" dirty="0" smtClean="0"/>
              <a:t> </a:t>
            </a:r>
          </a:p>
          <a:p>
            <a:endParaRPr lang="en-US" dirty="0" smtClean="0"/>
          </a:p>
          <a:p>
            <a:r>
              <a:rPr lang="en-US" b="1" dirty="0"/>
              <a:t>USAGE VIEWPOINT</a:t>
            </a:r>
            <a:br>
              <a:rPr lang="en-US" b="1" dirty="0"/>
            </a:br>
            <a:r>
              <a:rPr lang="en-US" dirty="0"/>
              <a:t>The </a:t>
            </a:r>
            <a:r>
              <a:rPr lang="en-US" i="1" dirty="0"/>
              <a:t>usage viewpoint </a:t>
            </a:r>
            <a:r>
              <a:rPr lang="en-US" dirty="0"/>
              <a:t>is concerned with how an IIoT system realizes the key capabilities identified</a:t>
            </a:r>
            <a:br>
              <a:rPr lang="en-US" dirty="0"/>
            </a:br>
            <a:r>
              <a:rPr lang="en-US" dirty="0"/>
              <a:t>in the business viewpoint. The usage viewpoint describes the activities that coordinate various</a:t>
            </a:r>
            <a:br>
              <a:rPr lang="en-US" dirty="0"/>
            </a:br>
            <a:r>
              <a:rPr lang="en-US" dirty="0"/>
              <a:t>units of work over various system components. These activities—describing how the system is</a:t>
            </a:r>
            <a:br>
              <a:rPr lang="en-US" dirty="0"/>
            </a:br>
            <a:r>
              <a:rPr lang="en-US" dirty="0"/>
              <a:t>used—serve as an input for system requirements including those on key system characteristics</a:t>
            </a:r>
            <a:br>
              <a:rPr lang="en-US" dirty="0"/>
            </a:br>
            <a:r>
              <a:rPr lang="en-US" dirty="0"/>
              <a:t>and guide the design, implementation, deployment, operations and evolution of the IIoT system.</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7</a:t>
            </a:fld>
            <a:endParaRPr lang="en-US"/>
          </a:p>
        </p:txBody>
      </p:sp>
    </p:spTree>
    <p:extLst>
      <p:ext uri="{BB962C8B-B14F-4D97-AF65-F5344CB8AC3E}">
        <p14:creationId xmlns:p14="http://schemas.microsoft.com/office/powerpoint/2010/main" val="351668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THE CONTROL DOMAIN</a:t>
            </a:r>
            <a:br>
              <a:rPr lang="en-US" b="1" dirty="0"/>
            </a:br>
            <a:r>
              <a:rPr lang="en-US" dirty="0"/>
              <a:t>The </a:t>
            </a:r>
            <a:r>
              <a:rPr lang="en-US" i="1" dirty="0"/>
              <a:t>control domain </a:t>
            </a:r>
            <a:r>
              <a:rPr lang="en-US" dirty="0"/>
              <a:t>represents the collection of functions that are performed by industrial control systems. The core of these functions comprises fine-grained closed-loops, reading data from sensors (“sense” in the figure), applying rules and logic, and exercising control over the</a:t>
            </a:r>
            <a:r>
              <a:rPr lang="en-US" dirty="0" smtClean="0"/>
              <a:t> </a:t>
            </a:r>
            <a:r>
              <a:rPr lang="en-US" dirty="0"/>
              <a:t>physical system through actuators (“actuation”).1 Both accuracy and resolution in timing is usually critical. Components or systems implementing these functions (functional components) are usually deployed in proximity to the physical systems they control, and may therefore be geographically distributed. They may not be easily accessible physically by maintenance personnel, and physical security of these systems may require special consideration.</a:t>
            </a:r>
            <a:br>
              <a:rPr lang="en-US" dirty="0"/>
            </a:br>
            <a:endParaRPr lang="en-US" dirty="0"/>
          </a:p>
          <a:p>
            <a:pPr defTabSz="931774">
              <a:defRPr/>
            </a:pPr>
            <a:r>
              <a:rPr lang="en-US" dirty="0"/>
              <a:t>Implementation of the Control Domain also include the protocols the sensors use to communication as well as PLC and Fieldbuses that coordinate the Control level actions.</a:t>
            </a:r>
            <a:r>
              <a:rPr lang="en-US" dirty="0" smtClean="0"/>
              <a:t/>
            </a:r>
            <a:br>
              <a:rPr lang="en-US" dirty="0" smtClean="0"/>
            </a:br>
            <a:endParaRPr lang="en-US" dirty="0" smtClean="0"/>
          </a:p>
          <a:p>
            <a:pPr defTabSz="931774">
              <a:defRPr/>
            </a:pPr>
            <a:r>
              <a:rPr lang="en-US" dirty="0"/>
              <a:t>The control domain comprises a set of common functions, as depicted in Figure 6-2.2 Their implementation may be at various levels of complexity and sophistication depending on the systems, and, in a given system, some components may not exist at all. We describe each in turn.</a:t>
            </a:r>
            <a:br>
              <a:rPr lang="en-US" dirty="0"/>
            </a:br>
            <a:endParaRPr lang="en-US" dirty="0"/>
          </a:p>
          <a:p>
            <a:pPr defTabSz="931774">
              <a:defRPr/>
            </a:pPr>
            <a:r>
              <a:rPr lang="en-US" b="1" i="1" dirty="0"/>
              <a:t>Sensing</a:t>
            </a:r>
            <a:r>
              <a:rPr lang="en-US" i="1" dirty="0"/>
              <a:t> </a:t>
            </a:r>
            <a:r>
              <a:rPr lang="en-US" dirty="0"/>
              <a:t>is the function that reads sensor data from sensors. Its implementation spans hardware, firmware, device drivers and software elements. Note that </a:t>
            </a:r>
            <a:r>
              <a:rPr lang="en-US" i="1" dirty="0"/>
              <a:t>active sensing </a:t>
            </a:r>
            <a:r>
              <a:rPr lang="en-US" dirty="0"/>
              <a:t>recursively, requires</a:t>
            </a:r>
            <a:br>
              <a:rPr lang="en-US" dirty="0"/>
            </a:br>
            <a:r>
              <a:rPr lang="en-US" dirty="0"/>
              <a:t>control and actuation, and may therefore have a more complex linkage to the rest of the control system, for example, an attention element to tell the sensor what is needed.</a:t>
            </a:r>
            <a:br>
              <a:rPr lang="en-US" dirty="0"/>
            </a:br>
            <a:endParaRPr lang="en-US" dirty="0"/>
          </a:p>
          <a:p>
            <a:pPr defTabSz="931774">
              <a:defRPr/>
            </a:pPr>
            <a:r>
              <a:rPr lang="en-US" b="1" i="1" dirty="0"/>
              <a:t>Actuation</a:t>
            </a:r>
            <a:r>
              <a:rPr lang="en-US" i="1" dirty="0"/>
              <a:t> </a:t>
            </a:r>
            <a:r>
              <a:rPr lang="en-US" dirty="0"/>
              <a:t>is the function that writes data and control signals to an actuator to enact the actuation. Its implementation spans hardware, firmware, device drivers and software elements.</a:t>
            </a:r>
            <a:endParaRPr lang="en-US" dirty="0" smtClean="0"/>
          </a:p>
          <a:p>
            <a:pPr defTabSz="931774">
              <a:defRPr/>
            </a:pPr>
            <a:endParaRPr lang="en-US" dirty="0" smtClean="0"/>
          </a:p>
          <a:p>
            <a:pPr defTabSz="931774">
              <a:defRPr/>
            </a:pPr>
            <a:r>
              <a:rPr lang="en-US" b="1" i="1" dirty="0"/>
              <a:t>Entity abstraction</a:t>
            </a:r>
            <a:r>
              <a:rPr lang="en-US" i="1" dirty="0"/>
              <a:t>, through a virtual entity representation, provides </a:t>
            </a:r>
            <a:r>
              <a:rPr lang="en-US" dirty="0"/>
              <a:t>an abstraction of scores of sensors and actuators, peer controllers and systems in the next higher tiers, and expresses</a:t>
            </a:r>
            <a:br>
              <a:rPr lang="en-US" dirty="0"/>
            </a:br>
            <a:r>
              <a:rPr lang="en-US" dirty="0"/>
              <a:t>relationships between them. This serves as the context in which sensor data can be understood, actuation is enacted and the interaction with other entities is carried out. Generally, this includes</a:t>
            </a:r>
            <a:br>
              <a:rPr lang="en-US" dirty="0"/>
            </a:br>
            <a:r>
              <a:rPr lang="en-US" dirty="0"/>
              <a:t>the semantics of the terms used within the representations or messages passed between system elements.</a:t>
            </a:r>
            <a:r>
              <a:rPr lang="en-US" dirty="0" smtClean="0"/>
              <a:t> </a:t>
            </a:r>
          </a:p>
          <a:p>
            <a:pPr defTabSz="931774">
              <a:defRPr/>
            </a:pPr>
            <a:endParaRPr lang="en-US" dirty="0" smtClean="0"/>
          </a:p>
          <a:p>
            <a:pPr defTabSz="931774">
              <a:defRPr/>
            </a:pPr>
            <a:r>
              <a:rPr lang="en-US" b="1" i="1" dirty="0"/>
              <a:t>Modeling</a:t>
            </a:r>
            <a:r>
              <a:rPr lang="en-US" i="1" dirty="0"/>
              <a:t> </a:t>
            </a:r>
            <a:r>
              <a:rPr lang="en-US" dirty="0"/>
              <a:t>deals with understanding the states, conditions and behaviors of the systems under control and those of peer systems by interpreting and correlating data gathered from sensors</a:t>
            </a:r>
            <a:br>
              <a:rPr lang="en-US" dirty="0"/>
            </a:br>
            <a:r>
              <a:rPr lang="en-US" dirty="0"/>
              <a:t>and peer systems. The complexity and sophistication of modeling of the system under control varies greatly. It may range from straightforward models (such as a simple interpretation of a</a:t>
            </a:r>
            <a:br>
              <a:rPr lang="en-US" dirty="0"/>
            </a:br>
            <a:r>
              <a:rPr lang="en-US" dirty="0"/>
              <a:t>time series of the temperature of a boiler), to moderately complex (a prebuilt physical model of an aircraft engine), to very complex and elastic (models built with artificial intelligence possessing</a:t>
            </a:r>
            <a:br>
              <a:rPr lang="en-US" dirty="0"/>
            </a:br>
            <a:r>
              <a:rPr lang="en-US" dirty="0"/>
              <a:t>learning and cognitive capabilities). These modeling capabilities, sometime referred to as edge analytics, are generally required to be evaluated locally in control systems for real-time</a:t>
            </a:r>
            <a:br>
              <a:rPr lang="en-US" dirty="0"/>
            </a:br>
            <a:r>
              <a:rPr lang="en-US" dirty="0"/>
              <a:t>applications. Edge analytics are also needed in use cases where it is not economical or practical to send a large amount of raw sensor data to remote systems to be analyzed even without a </a:t>
            </a:r>
            <a:r>
              <a:rPr lang="en-US" dirty="0" err="1"/>
              <a:t>realtime</a:t>
            </a:r>
            <a:r>
              <a:rPr lang="en-US" dirty="0"/>
              <a:t> requirement.</a:t>
            </a:r>
          </a:p>
          <a:p>
            <a:pPr defTabSz="931774">
              <a:defRPr/>
            </a:pPr>
            <a:r>
              <a:rPr lang="en-US" dirty="0"/>
              <a:t/>
            </a:r>
            <a:br>
              <a:rPr lang="en-US" dirty="0"/>
            </a:br>
            <a:r>
              <a:rPr lang="en-US" dirty="0"/>
              <a:t>A data abstraction sub-function of modeling may be needed for cleansing, filtering, de-duplicating, transforming, normalizing, ignoring, augmenting, mapping and possibly persisting</a:t>
            </a:r>
            <a:br>
              <a:rPr lang="en-US" dirty="0"/>
            </a:br>
            <a:r>
              <a:rPr lang="en-US" dirty="0"/>
              <a:t>data before the data are ready for analysis by the models or destroyed.</a:t>
            </a: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defTabSz="931774">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r>
              <a:rPr lang="en-US" dirty="0" smtClean="0">
                <a:latin typeface="Calibri" panose="020F0502020204030204" pitchFamily="34" charset="0"/>
              </a:rPr>
              <a:t>Industrial Control Systems (ICSs) have been widely deployed to enable industrial automation across industrial sectors.</a:t>
            </a:r>
            <a:r>
              <a:rPr lang="en-US" sz="800" dirty="0">
                <a:latin typeface="Calibri" panose="020F0502020204030204" pitchFamily="34" charset="0"/>
              </a:rPr>
              <a:t>1  </a:t>
            </a:r>
            <a:r>
              <a:rPr lang="en-US" dirty="0" smtClean="0">
                <a:latin typeface="Calibri" panose="020F0502020204030204" pitchFamily="34" charset="0"/>
              </a:rPr>
              <a:t>As we bring these automated control systems online with broader</a:t>
            </a:r>
            <a:br>
              <a:rPr lang="en-US" dirty="0" smtClean="0">
                <a:latin typeface="Calibri" panose="020F0502020204030204" pitchFamily="34" charset="0"/>
              </a:rPr>
            </a:br>
            <a:r>
              <a:rPr lang="en-US" dirty="0" smtClean="0">
                <a:latin typeface="Calibri" panose="020F0502020204030204" pitchFamily="34" charset="0"/>
              </a:rPr>
              <a:t>systems in the Industrial Internet effort, control remains a central and essential concept of</a:t>
            </a:r>
            <a:br>
              <a:rPr lang="en-US" dirty="0" smtClean="0">
                <a:latin typeface="Calibri" panose="020F0502020204030204" pitchFamily="34" charset="0"/>
              </a:rPr>
            </a:br>
            <a:r>
              <a:rPr lang="en-US" dirty="0" smtClean="0">
                <a:latin typeface="Calibri" panose="020F0502020204030204" pitchFamily="34" charset="0"/>
              </a:rPr>
              <a:t>industrial systems. Control, in this context, is the process of automatically exercising effects on</a:t>
            </a:r>
            <a:br>
              <a:rPr lang="en-US" dirty="0" smtClean="0">
                <a:latin typeface="Calibri" panose="020F0502020204030204" pitchFamily="34" charset="0"/>
              </a:rPr>
            </a:br>
            <a:r>
              <a:rPr lang="en-US" dirty="0" smtClean="0">
                <a:latin typeface="Calibri" panose="020F0502020204030204" pitchFamily="34" charset="0"/>
              </a:rPr>
              <a:t>physical systems and the environment, based on sensory inputs to achieve human and business</a:t>
            </a:r>
            <a:br>
              <a:rPr lang="en-US" dirty="0" smtClean="0">
                <a:latin typeface="Calibri" panose="020F0502020204030204" pitchFamily="34" charset="0"/>
              </a:rPr>
            </a:br>
            <a:r>
              <a:rPr lang="en-US" dirty="0" smtClean="0">
                <a:latin typeface="Calibri" panose="020F0502020204030204" pitchFamily="34" charset="0"/>
              </a:rPr>
              <a:t>objectives. Many control systems today apply low-latency, fine-grained controls to physical</a:t>
            </a:r>
            <a:br>
              <a:rPr lang="en-US" dirty="0" smtClean="0">
                <a:latin typeface="Calibri" panose="020F0502020204030204" pitchFamily="34" charset="0"/>
              </a:rPr>
            </a:br>
            <a:r>
              <a:rPr lang="en-US" dirty="0" smtClean="0">
                <a:latin typeface="Calibri" panose="020F0502020204030204" pitchFamily="34" charset="0"/>
              </a:rPr>
              <a:t>systems in close proximity, without a connection to other systems. </a:t>
            </a:r>
            <a:r>
              <a:rPr lang="en-US" dirty="0" smtClean="0"/>
              <a:t/>
            </a:r>
            <a:br>
              <a:rPr lang="en-US" dirty="0" smtClean="0"/>
            </a:br>
            <a:endParaRPr lang="en-US" dirty="0" smtClean="0"/>
          </a:p>
          <a:p>
            <a:pPr marL="174708" indent="-174708">
              <a:buFont typeface="Arial" panose="020B0604020202020204" pitchFamily="34" charset="0"/>
              <a:buChar char="•"/>
            </a:pPr>
            <a:r>
              <a:rPr lang="en-US" i="1" dirty="0"/>
              <a:t>Increasing local collaborative autonomy</a:t>
            </a:r>
            <a:r>
              <a:rPr lang="en-US" dirty="0"/>
              <a:t>: New sensing and detection technologies provide more</a:t>
            </a:r>
            <a:br>
              <a:rPr lang="en-US" dirty="0"/>
            </a:br>
            <a:r>
              <a:rPr lang="en-US" dirty="0"/>
              <a:t>and more accurate data. Greater embedded computational power enables more advanced</a:t>
            </a:r>
            <a:br>
              <a:rPr lang="en-US" dirty="0"/>
            </a:br>
            <a:r>
              <a:rPr lang="en-US" dirty="0"/>
              <a:t>analytics of these data and better models of the state of a physical system and the environment</a:t>
            </a:r>
            <a:br>
              <a:rPr lang="en-US" dirty="0"/>
            </a:br>
            <a:r>
              <a:rPr lang="en-US" dirty="0"/>
              <a:t>in which it operates. The result of this combination transforms control systems from merely</a:t>
            </a:r>
            <a:br>
              <a:rPr lang="en-US" dirty="0"/>
            </a:br>
            <a:r>
              <a:rPr lang="en-US" dirty="0"/>
              <a:t>automatic to autonomous, allowing them to react appropriately even when the system’s</a:t>
            </a:r>
            <a:br>
              <a:rPr lang="en-US" dirty="0"/>
            </a:br>
            <a:r>
              <a:rPr lang="en-US" dirty="0"/>
              <a:t>designers did not anticipate the current system state. Ubiquitous connectivity between peer</a:t>
            </a:r>
            <a:br>
              <a:rPr lang="en-US" dirty="0"/>
            </a:br>
            <a:r>
              <a:rPr lang="en-US" dirty="0"/>
              <a:t>systems enables a level of fusion and collaboration that was previously impractical.</a:t>
            </a:r>
          </a:p>
          <a:p>
            <a:pPr marL="174708" indent="-174708">
              <a:buFont typeface="Arial" panose="020B0604020202020204" pitchFamily="34" charset="0"/>
              <a:buChar char="•"/>
            </a:pPr>
            <a:r>
              <a:rPr lang="en-US" dirty="0"/>
              <a:t/>
            </a:r>
            <a:br>
              <a:rPr lang="en-US" dirty="0"/>
            </a:br>
            <a:r>
              <a:rPr lang="en-US" i="1" dirty="0"/>
              <a:t>Increasing system optimization through global orchestration: </a:t>
            </a:r>
            <a:r>
              <a:rPr lang="en-US" dirty="0"/>
              <a:t>Collecting sensor data from across</a:t>
            </a:r>
            <a:br>
              <a:rPr lang="en-US" dirty="0"/>
            </a:br>
            <a:r>
              <a:rPr lang="en-US" dirty="0"/>
              <a:t>the control systems and applying analytics, including models developed through machine</a:t>
            </a:r>
            <a:br>
              <a:rPr lang="en-US" dirty="0"/>
            </a:br>
            <a:r>
              <a:rPr lang="en-US" dirty="0"/>
              <a:t>learning, to these data, we can gain insight to a business’s operations. With these insights, we</a:t>
            </a:r>
            <a:br>
              <a:rPr lang="en-US" dirty="0"/>
            </a:br>
            <a:r>
              <a:rPr lang="en-US" dirty="0"/>
              <a:t>can improve decision-making and optimize the system operations globally through automatic</a:t>
            </a:r>
            <a:br>
              <a:rPr lang="en-US" dirty="0"/>
            </a:br>
            <a:r>
              <a:rPr lang="en-US" dirty="0"/>
              <a:t>and autonomous orchestration.</a:t>
            </a:r>
            <a:r>
              <a:rPr lang="en-US" dirty="0" smtClean="0"/>
              <a:t> </a:t>
            </a:r>
            <a:br>
              <a:rPr lang="en-US" dirty="0" smtClean="0"/>
            </a:br>
            <a:endParaRPr lang="en-US" dirty="0"/>
          </a:p>
          <a:p>
            <a:pPr marL="174708" indent="-174708">
              <a:buFont typeface="Arial" panose="020B0604020202020204" pitchFamily="34" charset="0"/>
              <a:buChar char="•"/>
            </a:pPr>
            <a:endParaRPr lang="en-US" dirty="0"/>
          </a:p>
          <a:p>
            <a:pPr marL="174708" indent="-174708">
              <a:buFont typeface="Arial" panose="020B0604020202020204" pitchFamily="34" charset="0"/>
              <a:buChar char="•"/>
            </a:pPr>
            <a:r>
              <a:rPr lang="en-US" dirty="0"/>
              <a:t>These two themes have far-reaching impact on the systems that we will build, though each</a:t>
            </a:r>
            <a:br>
              <a:rPr lang="en-US" dirty="0"/>
            </a:br>
            <a:r>
              <a:rPr lang="en-US" dirty="0"/>
              <a:t>system will have a different focus and will balance the two themes differently.</a:t>
            </a:r>
            <a:br>
              <a:rPr lang="en-US" dirty="0"/>
            </a:br>
            <a:r>
              <a:rPr lang="en-US" dirty="0"/>
              <a:t>A </a:t>
            </a:r>
            <a:r>
              <a:rPr lang="en-US" i="1" dirty="0"/>
              <a:t>functional domain </a:t>
            </a:r>
            <a:r>
              <a:rPr lang="en-US" dirty="0"/>
              <a:t>is a (mostly) distinct functionality in the overall IIoT system. A decomposition</a:t>
            </a:r>
            <a:br>
              <a:rPr lang="en-US" dirty="0"/>
            </a:br>
            <a:r>
              <a:rPr lang="en-US" dirty="0"/>
              <a:t>of a typical IIoT system into functional domains highlights the important building blocks that have</a:t>
            </a:r>
            <a:br>
              <a:rPr lang="en-US" dirty="0"/>
            </a:br>
            <a:r>
              <a:rPr lang="en-US" dirty="0"/>
              <a:t>wide applicability in many industrial verticals. It is a starting point for conceptualizing a concrete</a:t>
            </a:r>
            <a:br>
              <a:rPr lang="en-US" dirty="0"/>
            </a:br>
            <a:r>
              <a:rPr lang="en-US" dirty="0"/>
              <a:t>functional architecture. Specific system requirements will strongly influence how the functional</a:t>
            </a:r>
            <a:br>
              <a:rPr lang="en-US" dirty="0"/>
            </a:br>
            <a:r>
              <a:rPr lang="en-US" dirty="0"/>
              <a:t>domains are decomposed, what additional functions may be added or left out and what functions</a:t>
            </a:r>
            <a:br>
              <a:rPr lang="en-US" dirty="0"/>
            </a:br>
            <a:r>
              <a:rPr lang="en-US" dirty="0"/>
              <a:t>may be combined and further decomposed.</a:t>
            </a:r>
            <a:br>
              <a:rPr lang="en-US" dirty="0"/>
            </a:br>
            <a:r>
              <a:rPr lang="en-US" dirty="0"/>
              <a:t>We decompose a typical IIoT system into five functional domains:</a:t>
            </a:r>
            <a:br>
              <a:rPr lang="en-US" dirty="0"/>
            </a:br>
            <a:r>
              <a:rPr lang="en-US" dirty="0"/>
              <a:t> Control domain</a:t>
            </a:r>
            <a:br>
              <a:rPr lang="en-US" dirty="0"/>
            </a:br>
            <a:r>
              <a:rPr lang="en-US" dirty="0"/>
              <a:t> Operations domain</a:t>
            </a:r>
            <a:br>
              <a:rPr lang="en-US" dirty="0"/>
            </a:br>
            <a:r>
              <a:rPr lang="en-US" dirty="0"/>
              <a:t> Information domain</a:t>
            </a:r>
            <a:br>
              <a:rPr lang="en-US" dirty="0"/>
            </a:br>
            <a:r>
              <a:rPr lang="en-US" dirty="0"/>
              <a:t> Application domain</a:t>
            </a:r>
            <a:br>
              <a:rPr lang="en-US" dirty="0"/>
            </a:br>
            <a:r>
              <a:rPr lang="en-US" dirty="0"/>
              <a:t> Business domain</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8</a:t>
            </a:fld>
            <a:endParaRPr lang="en-US"/>
          </a:p>
        </p:txBody>
      </p:sp>
    </p:spTree>
    <p:extLst>
      <p:ext uri="{BB962C8B-B14F-4D97-AF65-F5344CB8AC3E}">
        <p14:creationId xmlns:p14="http://schemas.microsoft.com/office/powerpoint/2010/main" val="39430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THE CONTROL DOMAIN</a:t>
            </a:r>
            <a:br>
              <a:rPr lang="en-US" b="1" dirty="0"/>
            </a:br>
            <a:r>
              <a:rPr lang="en-US" dirty="0"/>
              <a:t>The </a:t>
            </a:r>
            <a:r>
              <a:rPr lang="en-US" i="1" dirty="0"/>
              <a:t>control domain </a:t>
            </a:r>
            <a:r>
              <a:rPr lang="en-US" dirty="0"/>
              <a:t>represents the collection of functions that are performed by industrial control systems. The core of these functions comprises fine-grained closed-loops, reading data from sensors (“sense” in the figure), applying rules and logic, and exercising control over the</a:t>
            </a:r>
            <a:r>
              <a:rPr lang="en-US" dirty="0" smtClean="0"/>
              <a:t> </a:t>
            </a:r>
            <a:r>
              <a:rPr lang="en-US" dirty="0"/>
              <a:t>physical system through actuators (“actuation”).1 Both accuracy and resolution in timing is usually critical. Components or systems implementing these functions (functional components) are usually deployed in proximity to the physical systems they control, and may therefore be geographically distributed. They may not be easily accessible physically by maintenance personnel, and physical security of these systems may require special consideration.</a:t>
            </a:r>
            <a:br>
              <a:rPr lang="en-US" dirty="0"/>
            </a:br>
            <a:endParaRPr lang="en-US" dirty="0"/>
          </a:p>
          <a:p>
            <a:pPr defTabSz="931774">
              <a:defRPr/>
            </a:pPr>
            <a:r>
              <a:rPr lang="en-US" dirty="0"/>
              <a:t>Implementation of the Control Domain also include the protocols the sensors use to communication as well as PLC and Fieldbuses that coordinate the Control level actions.</a:t>
            </a:r>
            <a:r>
              <a:rPr lang="en-US" dirty="0" smtClean="0"/>
              <a:t/>
            </a:r>
            <a:br>
              <a:rPr lang="en-US" dirty="0" smtClean="0"/>
            </a:br>
            <a:endParaRPr lang="en-US" dirty="0" smtClean="0"/>
          </a:p>
          <a:p>
            <a:pPr defTabSz="931774">
              <a:defRPr/>
            </a:pPr>
            <a:r>
              <a:rPr lang="en-US" dirty="0"/>
              <a:t>The control domain comprises a set of common functions, as depicted in Figure 6-2.2 Their implementation may be at various levels of complexity and sophistication depending on the systems, and, in a given system, some components may not exist at all. We describe each in turn.</a:t>
            </a:r>
            <a:br>
              <a:rPr lang="en-US" dirty="0"/>
            </a:br>
            <a:endParaRPr lang="en-US" dirty="0"/>
          </a:p>
          <a:p>
            <a:pPr defTabSz="931774">
              <a:defRPr/>
            </a:pPr>
            <a:r>
              <a:rPr lang="en-US" b="1" i="1" dirty="0"/>
              <a:t>Sensing</a:t>
            </a:r>
            <a:r>
              <a:rPr lang="en-US" i="1" dirty="0"/>
              <a:t> </a:t>
            </a:r>
            <a:r>
              <a:rPr lang="en-US" dirty="0"/>
              <a:t>is the function that reads sensor data from sensors. Its implementation spans hardware, firmware, device drivers and software elements. Note that </a:t>
            </a:r>
            <a:r>
              <a:rPr lang="en-US" i="1" dirty="0"/>
              <a:t>active sensing </a:t>
            </a:r>
            <a:r>
              <a:rPr lang="en-US" dirty="0"/>
              <a:t>recursively, requires</a:t>
            </a:r>
            <a:br>
              <a:rPr lang="en-US" dirty="0"/>
            </a:br>
            <a:r>
              <a:rPr lang="en-US" dirty="0"/>
              <a:t>control and actuation, and may therefore have a more complex linkage to the rest of the control system, for example, an attention element to tell the sensor what is needed.</a:t>
            </a:r>
            <a:br>
              <a:rPr lang="en-US" dirty="0"/>
            </a:br>
            <a:endParaRPr lang="en-US" dirty="0"/>
          </a:p>
          <a:p>
            <a:pPr defTabSz="931774">
              <a:defRPr/>
            </a:pPr>
            <a:r>
              <a:rPr lang="en-US" b="1" i="1" dirty="0"/>
              <a:t>Actuation</a:t>
            </a:r>
            <a:r>
              <a:rPr lang="en-US" i="1" dirty="0"/>
              <a:t> </a:t>
            </a:r>
            <a:r>
              <a:rPr lang="en-US" dirty="0"/>
              <a:t>is the function that writes data and control signals to an actuator to enact the actuation. Its implementation spans hardware, firmware, device drivers and software elements.</a:t>
            </a:r>
            <a:endParaRPr lang="en-US" dirty="0" smtClean="0"/>
          </a:p>
          <a:p>
            <a:pPr defTabSz="931774">
              <a:defRPr/>
            </a:pPr>
            <a:endParaRPr lang="en-US" dirty="0" smtClean="0"/>
          </a:p>
          <a:p>
            <a:pPr defTabSz="931774">
              <a:defRPr/>
            </a:pPr>
            <a:r>
              <a:rPr lang="en-US" b="1" i="1" dirty="0"/>
              <a:t>Entity abstraction</a:t>
            </a:r>
            <a:r>
              <a:rPr lang="en-US" i="1" dirty="0"/>
              <a:t>, through a virtual entity representation, provides </a:t>
            </a:r>
            <a:r>
              <a:rPr lang="en-US" dirty="0"/>
              <a:t>an abstraction of scores of sensors and actuators, peer controllers and systems in the next higher tiers, and expresses</a:t>
            </a:r>
            <a:br>
              <a:rPr lang="en-US" dirty="0"/>
            </a:br>
            <a:r>
              <a:rPr lang="en-US" dirty="0"/>
              <a:t>relationships between them. This serves as the context in which sensor data can be understood, actuation is enacted and the interaction with other entities is carried out. Generally, this includes</a:t>
            </a:r>
            <a:br>
              <a:rPr lang="en-US" dirty="0"/>
            </a:br>
            <a:r>
              <a:rPr lang="en-US" dirty="0"/>
              <a:t>the semantics of the terms used within the representations or messages passed between system elements.</a:t>
            </a:r>
            <a:r>
              <a:rPr lang="en-US" dirty="0" smtClean="0"/>
              <a:t> </a:t>
            </a:r>
          </a:p>
          <a:p>
            <a:pPr defTabSz="931774">
              <a:defRPr/>
            </a:pPr>
            <a:endParaRPr lang="en-US" dirty="0" smtClean="0"/>
          </a:p>
          <a:p>
            <a:pPr defTabSz="931774">
              <a:defRPr/>
            </a:pPr>
            <a:r>
              <a:rPr lang="en-US" b="1" i="1" dirty="0"/>
              <a:t>Modeling</a:t>
            </a:r>
            <a:r>
              <a:rPr lang="en-US" i="1" dirty="0"/>
              <a:t> </a:t>
            </a:r>
            <a:r>
              <a:rPr lang="en-US" dirty="0"/>
              <a:t>deals with understanding the states, conditions and behaviors of the systems under control and those of peer systems by interpreting and correlating data gathered from sensors</a:t>
            </a:r>
            <a:br>
              <a:rPr lang="en-US" dirty="0"/>
            </a:br>
            <a:r>
              <a:rPr lang="en-US" dirty="0"/>
              <a:t>and peer systems. The complexity and sophistication of modeling of the system under control varies greatly. It may range from straightforward models (such as a simple interpretation of a</a:t>
            </a:r>
            <a:br>
              <a:rPr lang="en-US" dirty="0"/>
            </a:br>
            <a:r>
              <a:rPr lang="en-US" dirty="0"/>
              <a:t>time series of the temperature of a boiler), to moderately complex (a prebuilt physical model of an aircraft engine), to very complex and elastic (models built with artificial intelligence possessing</a:t>
            </a:r>
            <a:br>
              <a:rPr lang="en-US" dirty="0"/>
            </a:br>
            <a:r>
              <a:rPr lang="en-US" dirty="0"/>
              <a:t>learning and cognitive capabilities). These modeling capabilities, sometime referred to as edge analytics, are generally required to be evaluated locally in control systems for real-time</a:t>
            </a:r>
            <a:br>
              <a:rPr lang="en-US" dirty="0"/>
            </a:br>
            <a:r>
              <a:rPr lang="en-US" dirty="0"/>
              <a:t>applications. Edge analytics are also needed in use cases where it is not economical or practical to send a large amount of raw sensor data to remote systems to be analyzed even without a </a:t>
            </a:r>
            <a:r>
              <a:rPr lang="en-US" dirty="0" err="1"/>
              <a:t>realtime</a:t>
            </a:r>
            <a:r>
              <a:rPr lang="en-US" dirty="0"/>
              <a:t> requirement.</a:t>
            </a:r>
          </a:p>
          <a:p>
            <a:pPr defTabSz="931774">
              <a:defRPr/>
            </a:pPr>
            <a:r>
              <a:rPr lang="en-US" dirty="0"/>
              <a:t/>
            </a:r>
            <a:br>
              <a:rPr lang="en-US" dirty="0"/>
            </a:br>
            <a:r>
              <a:rPr lang="en-US" dirty="0"/>
              <a:t>A data abstraction sub-function of modeling may be needed for cleansing, filtering, de-duplicating, transforming, normalizing, ignoring, augmenting, mapping and possibly persisting</a:t>
            </a:r>
            <a:br>
              <a:rPr lang="en-US" dirty="0"/>
            </a:br>
            <a:r>
              <a:rPr lang="en-US" dirty="0"/>
              <a:t>data before the data are ready for analysis by the models or destroyed.</a:t>
            </a: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defTabSz="931774">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r>
              <a:rPr lang="en-US" dirty="0" smtClean="0">
                <a:latin typeface="Calibri" panose="020F0502020204030204" pitchFamily="34" charset="0"/>
              </a:rPr>
              <a:t>Industrial Control Systems (ICSs) have been widely deployed to enable industrial automation across industrial sectors.</a:t>
            </a:r>
            <a:r>
              <a:rPr lang="en-US" sz="800" dirty="0">
                <a:latin typeface="Calibri" panose="020F0502020204030204" pitchFamily="34" charset="0"/>
              </a:rPr>
              <a:t>1  </a:t>
            </a:r>
            <a:r>
              <a:rPr lang="en-US" dirty="0" smtClean="0">
                <a:latin typeface="Calibri" panose="020F0502020204030204" pitchFamily="34" charset="0"/>
              </a:rPr>
              <a:t>As we bring these automated control systems online with broader</a:t>
            </a:r>
            <a:br>
              <a:rPr lang="en-US" dirty="0" smtClean="0">
                <a:latin typeface="Calibri" panose="020F0502020204030204" pitchFamily="34" charset="0"/>
              </a:rPr>
            </a:br>
            <a:r>
              <a:rPr lang="en-US" dirty="0" smtClean="0">
                <a:latin typeface="Calibri" panose="020F0502020204030204" pitchFamily="34" charset="0"/>
              </a:rPr>
              <a:t>systems in the Industrial Internet effort, control remains a central and essential concept of</a:t>
            </a:r>
            <a:br>
              <a:rPr lang="en-US" dirty="0" smtClean="0">
                <a:latin typeface="Calibri" panose="020F0502020204030204" pitchFamily="34" charset="0"/>
              </a:rPr>
            </a:br>
            <a:r>
              <a:rPr lang="en-US" dirty="0" smtClean="0">
                <a:latin typeface="Calibri" panose="020F0502020204030204" pitchFamily="34" charset="0"/>
              </a:rPr>
              <a:t>industrial systems. Control, in this context, is the process of automatically exercising effects on</a:t>
            </a:r>
            <a:br>
              <a:rPr lang="en-US" dirty="0" smtClean="0">
                <a:latin typeface="Calibri" panose="020F0502020204030204" pitchFamily="34" charset="0"/>
              </a:rPr>
            </a:br>
            <a:r>
              <a:rPr lang="en-US" dirty="0" smtClean="0">
                <a:latin typeface="Calibri" panose="020F0502020204030204" pitchFamily="34" charset="0"/>
              </a:rPr>
              <a:t>physical systems and the environment, based on sensory inputs to achieve human and business</a:t>
            </a:r>
            <a:br>
              <a:rPr lang="en-US" dirty="0" smtClean="0">
                <a:latin typeface="Calibri" panose="020F0502020204030204" pitchFamily="34" charset="0"/>
              </a:rPr>
            </a:br>
            <a:r>
              <a:rPr lang="en-US" dirty="0" smtClean="0">
                <a:latin typeface="Calibri" panose="020F0502020204030204" pitchFamily="34" charset="0"/>
              </a:rPr>
              <a:t>objectives. Many control systems today apply low-latency, fine-grained controls to physical</a:t>
            </a:r>
            <a:br>
              <a:rPr lang="en-US" dirty="0" smtClean="0">
                <a:latin typeface="Calibri" panose="020F0502020204030204" pitchFamily="34" charset="0"/>
              </a:rPr>
            </a:br>
            <a:r>
              <a:rPr lang="en-US" dirty="0" smtClean="0">
                <a:latin typeface="Calibri" panose="020F0502020204030204" pitchFamily="34" charset="0"/>
              </a:rPr>
              <a:t>systems in close proximity, without a connection to other systems. </a:t>
            </a:r>
            <a:r>
              <a:rPr lang="en-US" dirty="0" smtClean="0"/>
              <a:t/>
            </a:r>
            <a:br>
              <a:rPr lang="en-US" dirty="0" smtClean="0"/>
            </a:br>
            <a:endParaRPr lang="en-US" dirty="0" smtClean="0"/>
          </a:p>
          <a:p>
            <a:pPr marL="174708" indent="-174708">
              <a:buFont typeface="Arial" panose="020B0604020202020204" pitchFamily="34" charset="0"/>
              <a:buChar char="•"/>
            </a:pPr>
            <a:r>
              <a:rPr lang="en-US" i="1" dirty="0"/>
              <a:t>Increasing local collaborative autonomy</a:t>
            </a:r>
            <a:r>
              <a:rPr lang="en-US" dirty="0"/>
              <a:t>: New sensing and detection technologies provide more</a:t>
            </a:r>
            <a:br>
              <a:rPr lang="en-US" dirty="0"/>
            </a:br>
            <a:r>
              <a:rPr lang="en-US" dirty="0"/>
              <a:t>and more accurate data. Greater embedded computational power enables more advanced</a:t>
            </a:r>
            <a:br>
              <a:rPr lang="en-US" dirty="0"/>
            </a:br>
            <a:r>
              <a:rPr lang="en-US" dirty="0"/>
              <a:t>analytics of these data and better models of the state of a physical system and the environment</a:t>
            </a:r>
            <a:br>
              <a:rPr lang="en-US" dirty="0"/>
            </a:br>
            <a:r>
              <a:rPr lang="en-US" dirty="0"/>
              <a:t>in which it operates. The result of this combination transforms control systems from merely</a:t>
            </a:r>
            <a:br>
              <a:rPr lang="en-US" dirty="0"/>
            </a:br>
            <a:r>
              <a:rPr lang="en-US" dirty="0"/>
              <a:t>automatic to autonomous, allowing them to react appropriately even when the system’s</a:t>
            </a:r>
            <a:br>
              <a:rPr lang="en-US" dirty="0"/>
            </a:br>
            <a:r>
              <a:rPr lang="en-US" dirty="0"/>
              <a:t>designers did not anticipate the current system state. Ubiquitous connectivity between peer</a:t>
            </a:r>
            <a:br>
              <a:rPr lang="en-US" dirty="0"/>
            </a:br>
            <a:r>
              <a:rPr lang="en-US" dirty="0"/>
              <a:t>systems enables a level of fusion and collaboration that was previously impractical.</a:t>
            </a:r>
          </a:p>
          <a:p>
            <a:pPr marL="174708" indent="-174708">
              <a:buFont typeface="Arial" panose="020B0604020202020204" pitchFamily="34" charset="0"/>
              <a:buChar char="•"/>
            </a:pPr>
            <a:r>
              <a:rPr lang="en-US" dirty="0"/>
              <a:t/>
            </a:r>
            <a:br>
              <a:rPr lang="en-US" dirty="0"/>
            </a:br>
            <a:r>
              <a:rPr lang="en-US" i="1" dirty="0"/>
              <a:t>Increasing system optimization through global orchestration: </a:t>
            </a:r>
            <a:r>
              <a:rPr lang="en-US" dirty="0"/>
              <a:t>Collecting sensor data from across</a:t>
            </a:r>
            <a:br>
              <a:rPr lang="en-US" dirty="0"/>
            </a:br>
            <a:r>
              <a:rPr lang="en-US" dirty="0"/>
              <a:t>the control systems and applying analytics, including models developed through machine</a:t>
            </a:r>
            <a:br>
              <a:rPr lang="en-US" dirty="0"/>
            </a:br>
            <a:r>
              <a:rPr lang="en-US" dirty="0"/>
              <a:t>learning, to these data, we can gain insight to a business’s operations. With these insights, we</a:t>
            </a:r>
            <a:br>
              <a:rPr lang="en-US" dirty="0"/>
            </a:br>
            <a:r>
              <a:rPr lang="en-US" dirty="0"/>
              <a:t>can improve decision-making and optimize the system operations globally through automatic</a:t>
            </a:r>
            <a:br>
              <a:rPr lang="en-US" dirty="0"/>
            </a:br>
            <a:r>
              <a:rPr lang="en-US" dirty="0"/>
              <a:t>and autonomous orchestration.</a:t>
            </a:r>
            <a:r>
              <a:rPr lang="en-US" dirty="0" smtClean="0"/>
              <a:t> </a:t>
            </a:r>
            <a:br>
              <a:rPr lang="en-US" dirty="0" smtClean="0"/>
            </a:br>
            <a:endParaRPr lang="en-US" dirty="0"/>
          </a:p>
          <a:p>
            <a:pPr marL="174708" indent="-174708">
              <a:buFont typeface="Arial" panose="020B0604020202020204" pitchFamily="34" charset="0"/>
              <a:buChar char="•"/>
            </a:pPr>
            <a:endParaRPr lang="en-US" dirty="0"/>
          </a:p>
          <a:p>
            <a:pPr marL="174708" indent="-174708">
              <a:buFont typeface="Arial" panose="020B0604020202020204" pitchFamily="34" charset="0"/>
              <a:buChar char="•"/>
            </a:pPr>
            <a:r>
              <a:rPr lang="en-US" dirty="0"/>
              <a:t>These two themes have far-reaching impact on the systems that we will build, though each</a:t>
            </a:r>
            <a:br>
              <a:rPr lang="en-US" dirty="0"/>
            </a:br>
            <a:r>
              <a:rPr lang="en-US" dirty="0"/>
              <a:t>system will have a different focus and will balance the two themes differently.</a:t>
            </a:r>
            <a:br>
              <a:rPr lang="en-US" dirty="0"/>
            </a:br>
            <a:r>
              <a:rPr lang="en-US" dirty="0"/>
              <a:t>A </a:t>
            </a:r>
            <a:r>
              <a:rPr lang="en-US" i="1" dirty="0"/>
              <a:t>functional domain </a:t>
            </a:r>
            <a:r>
              <a:rPr lang="en-US" dirty="0"/>
              <a:t>is a (mostly) distinct functionality in the overall IIoT system. A decomposition</a:t>
            </a:r>
            <a:br>
              <a:rPr lang="en-US" dirty="0"/>
            </a:br>
            <a:r>
              <a:rPr lang="en-US" dirty="0"/>
              <a:t>of a typical IIoT system into functional domains highlights the important building blocks that have</a:t>
            </a:r>
            <a:br>
              <a:rPr lang="en-US" dirty="0"/>
            </a:br>
            <a:r>
              <a:rPr lang="en-US" dirty="0"/>
              <a:t>wide applicability in many industrial verticals. It is a starting point for conceptualizing a concrete</a:t>
            </a:r>
            <a:br>
              <a:rPr lang="en-US" dirty="0"/>
            </a:br>
            <a:r>
              <a:rPr lang="en-US" dirty="0"/>
              <a:t>functional architecture. Specific system requirements will strongly influence how the functional</a:t>
            </a:r>
            <a:br>
              <a:rPr lang="en-US" dirty="0"/>
            </a:br>
            <a:r>
              <a:rPr lang="en-US" dirty="0"/>
              <a:t>domains are decomposed, what additional functions may be added or left out and what functions</a:t>
            </a:r>
            <a:br>
              <a:rPr lang="en-US" dirty="0"/>
            </a:br>
            <a:r>
              <a:rPr lang="en-US" dirty="0"/>
              <a:t>may be combined and further decomposed.</a:t>
            </a:r>
            <a:br>
              <a:rPr lang="en-US" dirty="0"/>
            </a:br>
            <a:r>
              <a:rPr lang="en-US" dirty="0"/>
              <a:t>We decompose a typical IIoT system into five functional domains:</a:t>
            </a:r>
            <a:br>
              <a:rPr lang="en-US" dirty="0"/>
            </a:br>
            <a:r>
              <a:rPr lang="en-US" dirty="0"/>
              <a:t> Control domain</a:t>
            </a:r>
            <a:br>
              <a:rPr lang="en-US" dirty="0"/>
            </a:br>
            <a:r>
              <a:rPr lang="en-US" dirty="0"/>
              <a:t> Operations domain</a:t>
            </a:r>
            <a:br>
              <a:rPr lang="en-US" dirty="0"/>
            </a:br>
            <a:r>
              <a:rPr lang="en-US" dirty="0"/>
              <a:t> Information domain</a:t>
            </a:r>
            <a:br>
              <a:rPr lang="en-US" dirty="0"/>
            </a:br>
            <a:r>
              <a:rPr lang="en-US" dirty="0"/>
              <a:t> Application domain</a:t>
            </a:r>
            <a:br>
              <a:rPr lang="en-US" dirty="0"/>
            </a:br>
            <a:r>
              <a:rPr lang="en-US" dirty="0"/>
              <a:t> Business domain</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9</a:t>
            </a:fld>
            <a:endParaRPr lang="en-US"/>
          </a:p>
        </p:txBody>
      </p:sp>
    </p:spTree>
    <p:extLst>
      <p:ext uri="{BB962C8B-B14F-4D97-AF65-F5344CB8AC3E}">
        <p14:creationId xmlns:p14="http://schemas.microsoft.com/office/powerpoint/2010/main" val="250245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10639416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lvl1pPr>
              <a:defRPr sz="1200"/>
            </a:lvl1p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a:t>
            </a:fld>
            <a:endParaRPr lang="en-US"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1152970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4001486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13487625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88105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5" name="Content Placeholder 4"/>
          <p:cNvSpPr>
            <a:spLocks noGrp="1"/>
          </p:cNvSpPr>
          <p:nvPr>
            <p:ph sz="quarter" idx="15"/>
          </p:nvPr>
        </p:nvSpPr>
        <p:spPr>
          <a:xfrm>
            <a:off x="471951" y="1233488"/>
            <a:ext cx="11248562" cy="464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31704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28693011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3598305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19684690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21705927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571565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569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6723790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lvl1pPr>
              <a:defRPr sz="1200"/>
            </a:lvl1p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a:t>
            </a:fld>
            <a:endParaRPr lang="en-US" dirty="0">
              <a:solidFill>
                <a:prstClr val="white"/>
              </a:solidFill>
            </a:endParaRPr>
          </a:p>
        </p:txBody>
      </p:sp>
    </p:spTree>
    <p:extLst>
      <p:ext uri="{BB962C8B-B14F-4D97-AF65-F5344CB8AC3E}">
        <p14:creationId xmlns:p14="http://schemas.microsoft.com/office/powerpoint/2010/main" val="24837008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3355375045"/>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64" r:id="rId5"/>
    <p:sldLayoutId id="2147483665" r:id="rId6"/>
    <p:sldLayoutId id="2147483666"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277415876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schemeClr val="tx1"/>
                  </a:solidFill>
                  <a:effectLst>
                    <a:outerShdw blurRad="431800" algn="ctr" rotWithShape="0">
                      <a:prstClr val="black"/>
                    </a:outerShdw>
                  </a:effectLst>
                </a:rPr>
                <a:t>Formal Architecture Overview</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122882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3">
                    <a:alpha val="90000"/>
                  </a:schemeClr>
                </a:solidFill>
              </a:rPr>
              <a:t>Operations</a:t>
            </a:r>
            <a:r>
              <a:rPr lang="en-US" dirty="0" smtClean="0"/>
              <a:t> Domain</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10</a:t>
            </a:fld>
            <a:endParaRPr lang="en-US" dirty="0"/>
          </a:p>
        </p:txBody>
      </p:sp>
      <p:grpSp>
        <p:nvGrpSpPr>
          <p:cNvPr id="6" name="Group 5"/>
          <p:cNvGrpSpPr/>
          <p:nvPr/>
        </p:nvGrpSpPr>
        <p:grpSpPr>
          <a:xfrm>
            <a:off x="5068710" y="1140178"/>
            <a:ext cx="6651341" cy="4910666"/>
            <a:chOff x="5068710" y="1140178"/>
            <a:chExt cx="6651341" cy="4910666"/>
          </a:xfrm>
        </p:grpSpPr>
        <p:sp>
          <p:nvSpPr>
            <p:cNvPr id="3" name="Rectangle 2"/>
            <p:cNvSpPr/>
            <p:nvPr/>
          </p:nvSpPr>
          <p:spPr>
            <a:xfrm>
              <a:off x="5068710" y="1140178"/>
              <a:ext cx="6651341" cy="491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t>Functional Domains</a:t>
              </a:r>
            </a:p>
          </p:txBody>
        </p:sp>
        <p:sp>
          <p:nvSpPr>
            <p:cNvPr id="8" name="Rectangle 7"/>
            <p:cNvSpPr/>
            <p:nvPr/>
          </p:nvSpPr>
          <p:spPr>
            <a:xfrm>
              <a:off x="5249879" y="2381949"/>
              <a:ext cx="1975555" cy="2291645"/>
            </a:xfrm>
            <a:prstGeom prst="rect">
              <a:avLst/>
            </a:prstGeom>
            <a:gradFill flip="none" rotWithShape="1">
              <a:gsLst>
                <a:gs pos="0">
                  <a:srgbClr val="A06000"/>
                </a:gs>
                <a:gs pos="100000">
                  <a:srgbClr val="FFA800"/>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Operations</a:t>
              </a:r>
            </a:p>
          </p:txBody>
        </p:sp>
        <p:sp>
          <p:nvSpPr>
            <p:cNvPr id="9" name="Rectangle 8"/>
            <p:cNvSpPr/>
            <p:nvPr/>
          </p:nvSpPr>
          <p:spPr>
            <a:xfrm>
              <a:off x="7406602"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Information</a:t>
              </a:r>
            </a:p>
          </p:txBody>
        </p:sp>
        <p:sp>
          <p:nvSpPr>
            <p:cNvPr id="10" name="Rectangle 9"/>
            <p:cNvSpPr/>
            <p:nvPr/>
          </p:nvSpPr>
          <p:spPr>
            <a:xfrm>
              <a:off x="9563325"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Application</a:t>
              </a:r>
            </a:p>
          </p:txBody>
        </p:sp>
        <p:sp>
          <p:nvSpPr>
            <p:cNvPr id="12" name="Rectangle 11"/>
            <p:cNvSpPr/>
            <p:nvPr/>
          </p:nvSpPr>
          <p:spPr>
            <a:xfrm>
              <a:off x="5249879" y="1603023"/>
              <a:ext cx="6289001" cy="65475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Business</a:t>
              </a:r>
            </a:p>
          </p:txBody>
        </p:sp>
        <p:sp>
          <p:nvSpPr>
            <p:cNvPr id="13" name="Rectangle 12"/>
            <p:cNvSpPr/>
            <p:nvPr/>
          </p:nvSpPr>
          <p:spPr>
            <a:xfrm>
              <a:off x="5249878" y="4814582"/>
              <a:ext cx="6289001" cy="471793"/>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Control</a:t>
              </a:r>
            </a:p>
          </p:txBody>
        </p:sp>
        <p:sp>
          <p:nvSpPr>
            <p:cNvPr id="27" name="Rectangle 26"/>
            <p:cNvSpPr/>
            <p:nvPr/>
          </p:nvSpPr>
          <p:spPr>
            <a:xfrm>
              <a:off x="5249877" y="5460389"/>
              <a:ext cx="6289001" cy="471793"/>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Physical System</a:t>
              </a:r>
              <a:endParaRPr lang="en-US" sz="2000" b="1" dirty="0"/>
            </a:p>
          </p:txBody>
        </p:sp>
      </p:grpSp>
      <p:sp>
        <p:nvSpPr>
          <p:cNvPr id="11" name="TextBox 10"/>
          <p:cNvSpPr txBox="1"/>
          <p:nvPr/>
        </p:nvSpPr>
        <p:spPr>
          <a:xfrm>
            <a:off x="522806" y="1123889"/>
            <a:ext cx="4124325" cy="2431435"/>
          </a:xfrm>
          <a:prstGeom prst="rect">
            <a:avLst/>
          </a:prstGeom>
          <a:noFill/>
        </p:spPr>
        <p:txBody>
          <a:bodyPr wrap="square" rtlCol="0">
            <a:spAutoFit/>
          </a:bodyPr>
          <a:lstStyle/>
          <a:p>
            <a:r>
              <a:rPr lang="en-US" sz="3200" dirty="0">
                <a:solidFill>
                  <a:schemeClr val="accent3"/>
                </a:solidFill>
                <a:latin typeface="+mj-lt"/>
              </a:rPr>
              <a:t>Functional</a:t>
            </a:r>
            <a:r>
              <a:rPr lang="en-US" sz="3200" dirty="0">
                <a:latin typeface="+mj-lt"/>
              </a:rPr>
              <a:t> Viewpoint</a:t>
            </a:r>
          </a:p>
          <a:p>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operations domain represents the collection of functions responsible for the provisioning, management, monitoring and optimization of the systems in the control domain</a:t>
            </a:r>
          </a:p>
        </p:txBody>
      </p:sp>
      <p:pic>
        <p:nvPicPr>
          <p:cNvPr id="14" name="Picture 13"/>
          <p:cNvPicPr>
            <a:picLocks noChangeAspect="1"/>
          </p:cNvPicPr>
          <p:nvPr/>
        </p:nvPicPr>
        <p:blipFill>
          <a:blip r:embed="rId3"/>
          <a:stretch>
            <a:fillRect/>
          </a:stretch>
        </p:blipFill>
        <p:spPr>
          <a:xfrm>
            <a:off x="471951" y="6513689"/>
            <a:ext cx="11254191" cy="280440"/>
          </a:xfrm>
          <a:prstGeom prst="rect">
            <a:avLst/>
          </a:prstGeom>
        </p:spPr>
      </p:pic>
      <p:sp>
        <p:nvSpPr>
          <p:cNvPr id="22" name="Rounded Rectangle 21"/>
          <p:cNvSpPr/>
          <p:nvPr/>
        </p:nvSpPr>
        <p:spPr>
          <a:xfrm>
            <a:off x="522806" y="4673594"/>
            <a:ext cx="4066595" cy="944698"/>
          </a:xfrm>
          <a:prstGeom prst="roundRect">
            <a:avLst/>
          </a:prstGeom>
          <a:gradFill flip="none" rotWithShape="1">
            <a:gsLst>
              <a:gs pos="0">
                <a:srgbClr val="005FB2"/>
              </a:gs>
              <a:gs pos="100000">
                <a:srgbClr val="FFA800"/>
              </a:gs>
              <a:gs pos="0">
                <a:srgbClr val="A06000"/>
              </a:gs>
            </a:gsLst>
            <a:lin ang="2700000" scaled="1"/>
            <a:tileRect/>
          </a:gradFill>
          <a:ln>
            <a:noFill/>
          </a:ln>
          <a:effectLst>
            <a:glow rad="76200">
              <a:srgbClr val="A06000">
                <a:alpha val="40000"/>
              </a:srgb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457200" indent="-457200">
              <a:buClr>
                <a:schemeClr val="tx1"/>
              </a:buClr>
              <a:buFont typeface="+mj-lt"/>
              <a:buAutoNum type="arabicPeriod" startAt="5"/>
            </a:pPr>
            <a:r>
              <a:rPr lang="en-US" sz="1600" dirty="0" smtClean="0"/>
              <a:t>Virtualization and Consolidation</a:t>
            </a:r>
          </a:p>
          <a:p>
            <a:pPr marL="457200" indent="-457200">
              <a:buClr>
                <a:schemeClr val="tx1"/>
              </a:buClr>
              <a:buFont typeface="+mj-lt"/>
              <a:buAutoNum type="arabicPeriod" startAt="5"/>
            </a:pPr>
            <a:r>
              <a:rPr lang="en-US" sz="1600" dirty="0" smtClean="0">
                <a:solidFill>
                  <a:prstClr val="white"/>
                </a:solidFill>
              </a:rPr>
              <a:t>Security and IIoT</a:t>
            </a:r>
            <a:endParaRPr lang="en-US" sz="1600" dirty="0">
              <a:solidFill>
                <a:prstClr val="white"/>
              </a:solidFill>
            </a:endParaRPr>
          </a:p>
        </p:txBody>
      </p:sp>
      <p:sp>
        <p:nvSpPr>
          <p:cNvPr id="29" name="TextBox 28"/>
          <p:cNvSpPr txBox="1"/>
          <p:nvPr/>
        </p:nvSpPr>
        <p:spPr>
          <a:xfrm>
            <a:off x="471951" y="4015241"/>
            <a:ext cx="3801875" cy="584775"/>
          </a:xfrm>
          <a:prstGeom prst="rect">
            <a:avLst/>
          </a:prstGeom>
          <a:noFill/>
        </p:spPr>
        <p:txBody>
          <a:bodyPr wrap="square" rtlCol="0">
            <a:spAutoFit/>
          </a:bodyPr>
          <a:lstStyle/>
          <a:p>
            <a:r>
              <a:rPr lang="en-US" sz="3200" dirty="0" smtClean="0">
                <a:solidFill>
                  <a:schemeClr val="accent3"/>
                </a:solidFill>
                <a:latin typeface="+mj-lt"/>
              </a:rPr>
              <a:t>Implementation</a:t>
            </a:r>
            <a:r>
              <a:rPr lang="en-US" sz="3200" dirty="0" smtClean="0">
                <a:latin typeface="+mj-lt"/>
              </a:rPr>
              <a:t> Viewpoint</a:t>
            </a:r>
          </a:p>
        </p:txBody>
      </p:sp>
    </p:spTree>
    <p:extLst>
      <p:ext uri="{BB962C8B-B14F-4D97-AF65-F5344CB8AC3E}">
        <p14:creationId xmlns:p14="http://schemas.microsoft.com/office/powerpoint/2010/main" val="428475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3">
                    <a:alpha val="90000"/>
                  </a:schemeClr>
                </a:solidFill>
              </a:rPr>
              <a:t>Information </a:t>
            </a:r>
            <a:r>
              <a:rPr lang="en-US" dirty="0" smtClean="0"/>
              <a:t>Domain</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11</a:t>
            </a:fld>
            <a:endParaRPr lang="en-US" dirty="0"/>
          </a:p>
        </p:txBody>
      </p:sp>
      <p:sp>
        <p:nvSpPr>
          <p:cNvPr id="26" name="TextBox 25"/>
          <p:cNvSpPr txBox="1"/>
          <p:nvPr/>
        </p:nvSpPr>
        <p:spPr>
          <a:xfrm>
            <a:off x="-662123" y="1782818"/>
            <a:ext cx="763351" cy="400110"/>
          </a:xfrm>
          <a:prstGeom prst="rect">
            <a:avLst/>
          </a:prstGeom>
          <a:noFill/>
        </p:spPr>
        <p:txBody>
          <a:bodyPr wrap="none" rtlCol="0">
            <a:spAutoFit/>
          </a:bodyPr>
          <a:lstStyle/>
          <a:p>
            <a:pPr algn="ctr"/>
            <a:r>
              <a:rPr lang="en-US" sz="1000" dirty="0" smtClean="0"/>
              <a:t>Predictive</a:t>
            </a:r>
          </a:p>
          <a:p>
            <a:pPr algn="ctr"/>
            <a:r>
              <a:rPr lang="en-US" sz="1000" dirty="0" smtClean="0"/>
              <a:t>Models</a:t>
            </a:r>
          </a:p>
        </p:txBody>
      </p:sp>
      <p:grpSp>
        <p:nvGrpSpPr>
          <p:cNvPr id="6" name="Group 5"/>
          <p:cNvGrpSpPr/>
          <p:nvPr/>
        </p:nvGrpSpPr>
        <p:grpSpPr>
          <a:xfrm>
            <a:off x="5068710" y="1140178"/>
            <a:ext cx="6651341" cy="4910666"/>
            <a:chOff x="5068710" y="1140178"/>
            <a:chExt cx="6651341" cy="4910666"/>
          </a:xfrm>
        </p:grpSpPr>
        <p:sp>
          <p:nvSpPr>
            <p:cNvPr id="3" name="Rectangle 2"/>
            <p:cNvSpPr/>
            <p:nvPr/>
          </p:nvSpPr>
          <p:spPr>
            <a:xfrm>
              <a:off x="5068710" y="1140178"/>
              <a:ext cx="6651341" cy="491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t>Functional Domains</a:t>
              </a:r>
            </a:p>
          </p:txBody>
        </p:sp>
        <p:sp>
          <p:nvSpPr>
            <p:cNvPr id="8" name="Rectangle 7"/>
            <p:cNvSpPr/>
            <p:nvPr/>
          </p:nvSpPr>
          <p:spPr>
            <a:xfrm>
              <a:off x="5249879"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Operations</a:t>
              </a:r>
            </a:p>
          </p:txBody>
        </p:sp>
        <p:sp>
          <p:nvSpPr>
            <p:cNvPr id="9" name="Rectangle 8"/>
            <p:cNvSpPr/>
            <p:nvPr/>
          </p:nvSpPr>
          <p:spPr>
            <a:xfrm>
              <a:off x="7406602" y="2381949"/>
              <a:ext cx="1975555" cy="2291645"/>
            </a:xfrm>
            <a:prstGeom prst="rect">
              <a:avLst/>
            </a:prstGeom>
            <a:gradFill flip="none" rotWithShape="1">
              <a:gsLst>
                <a:gs pos="0">
                  <a:srgbClr val="958022"/>
                </a:gs>
                <a:gs pos="100000">
                  <a:srgbClr val="FFDD42"/>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Information</a:t>
              </a:r>
            </a:p>
          </p:txBody>
        </p:sp>
        <p:sp>
          <p:nvSpPr>
            <p:cNvPr id="10" name="Rectangle 9"/>
            <p:cNvSpPr/>
            <p:nvPr/>
          </p:nvSpPr>
          <p:spPr>
            <a:xfrm>
              <a:off x="9563325"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Application</a:t>
              </a:r>
            </a:p>
          </p:txBody>
        </p:sp>
        <p:sp>
          <p:nvSpPr>
            <p:cNvPr id="12" name="Rectangle 11"/>
            <p:cNvSpPr/>
            <p:nvPr/>
          </p:nvSpPr>
          <p:spPr>
            <a:xfrm>
              <a:off x="5249879" y="1603023"/>
              <a:ext cx="6289001" cy="65475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Business</a:t>
              </a:r>
            </a:p>
          </p:txBody>
        </p:sp>
        <p:sp>
          <p:nvSpPr>
            <p:cNvPr id="13" name="Rectangle 12"/>
            <p:cNvSpPr/>
            <p:nvPr/>
          </p:nvSpPr>
          <p:spPr>
            <a:xfrm>
              <a:off x="5249878" y="4814582"/>
              <a:ext cx="6289001" cy="471793"/>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Control</a:t>
              </a:r>
            </a:p>
          </p:txBody>
        </p:sp>
        <p:sp>
          <p:nvSpPr>
            <p:cNvPr id="27" name="Rectangle 26"/>
            <p:cNvSpPr/>
            <p:nvPr/>
          </p:nvSpPr>
          <p:spPr>
            <a:xfrm>
              <a:off x="5249877" y="5460389"/>
              <a:ext cx="6289001" cy="471793"/>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Physical System</a:t>
              </a:r>
              <a:endParaRPr lang="en-US" sz="2000" b="1" dirty="0"/>
            </a:p>
          </p:txBody>
        </p:sp>
      </p:grpSp>
      <p:sp>
        <p:nvSpPr>
          <p:cNvPr id="31" name="TextBox 30"/>
          <p:cNvSpPr txBox="1"/>
          <p:nvPr/>
        </p:nvSpPr>
        <p:spPr>
          <a:xfrm>
            <a:off x="489469" y="1162437"/>
            <a:ext cx="4191000" cy="2431435"/>
          </a:xfrm>
          <a:prstGeom prst="rect">
            <a:avLst/>
          </a:prstGeom>
          <a:noFill/>
        </p:spPr>
        <p:txBody>
          <a:bodyPr wrap="square" rtlCol="0">
            <a:spAutoFit/>
          </a:bodyPr>
          <a:lstStyle/>
          <a:p>
            <a:r>
              <a:rPr lang="en-US" sz="3200" dirty="0" smtClean="0">
                <a:solidFill>
                  <a:schemeClr val="accent3"/>
                </a:solidFill>
                <a:latin typeface="+mj-lt"/>
                <a:ea typeface="Intel Clear Light" panose="020B0404020203020204" pitchFamily="34" charset="0"/>
                <a:cs typeface="Intel Clear Light" panose="020B0404020203020204" pitchFamily="34" charset="0"/>
              </a:rPr>
              <a:t>Functional</a:t>
            </a:r>
            <a:r>
              <a:rPr lang="en-US" sz="3200" dirty="0" smtClean="0">
                <a:latin typeface="+mj-lt"/>
                <a:ea typeface="Intel Clear Light" panose="020B0404020203020204" pitchFamily="34" charset="0"/>
                <a:cs typeface="Intel Clear Light" panose="020B0404020203020204" pitchFamily="34" charset="0"/>
              </a:rPr>
              <a:t> Viewpoint</a:t>
            </a:r>
          </a:p>
          <a:p>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collection of functions for gathering </a:t>
            </a:r>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data and transforming</a:t>
            </a: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 persisting, </a:t>
            </a:r>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modeling or </a:t>
            </a: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analyzing </a:t>
            </a:r>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that data </a:t>
            </a: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to acquire high-level intelligence about the overall </a:t>
            </a:r>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system.</a:t>
            </a:r>
          </a:p>
        </p:txBody>
      </p:sp>
      <p:pic>
        <p:nvPicPr>
          <p:cNvPr id="14" name="Picture 13"/>
          <p:cNvPicPr>
            <a:picLocks noChangeAspect="1"/>
          </p:cNvPicPr>
          <p:nvPr/>
        </p:nvPicPr>
        <p:blipFill>
          <a:blip r:embed="rId3"/>
          <a:stretch>
            <a:fillRect/>
          </a:stretch>
        </p:blipFill>
        <p:spPr>
          <a:xfrm>
            <a:off x="471951" y="6513689"/>
            <a:ext cx="11254191" cy="280440"/>
          </a:xfrm>
          <a:prstGeom prst="rect">
            <a:avLst/>
          </a:prstGeom>
        </p:spPr>
      </p:pic>
      <p:sp>
        <p:nvSpPr>
          <p:cNvPr id="20" name="Rounded Rectangle 19"/>
          <p:cNvSpPr/>
          <p:nvPr/>
        </p:nvSpPr>
        <p:spPr>
          <a:xfrm>
            <a:off x="471951" y="4673594"/>
            <a:ext cx="4066595" cy="944698"/>
          </a:xfrm>
          <a:prstGeom prst="roundRect">
            <a:avLst/>
          </a:prstGeom>
          <a:gradFill>
            <a:gsLst>
              <a:gs pos="0">
                <a:srgbClr val="958022"/>
              </a:gs>
              <a:gs pos="100000">
                <a:srgbClr val="FFDD42"/>
              </a:gs>
            </a:gsLst>
            <a:lin ang="2700000" scaled="1"/>
          </a:gradFill>
          <a:ln>
            <a:noFill/>
          </a:ln>
          <a:effectLst>
            <a:glow rad="76200">
              <a:srgbClr val="9E2300">
                <a:alpha val="40000"/>
              </a:srgbClr>
            </a:glow>
            <a:softEdge rad="1270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buClr>
                <a:schemeClr val="tx1"/>
              </a:buClr>
              <a:buFont typeface="+mj-lt"/>
              <a:buAutoNum type="arabicPeriod" startAt="7"/>
            </a:pPr>
            <a:r>
              <a:rPr lang="en-US" sz="1600" dirty="0" smtClean="0"/>
              <a:t>Automated </a:t>
            </a:r>
            <a:r>
              <a:rPr lang="en-US" sz="1600" dirty="0"/>
              <a:t>Control </a:t>
            </a:r>
            <a:r>
              <a:rPr lang="en-US" sz="1600" dirty="0" smtClean="0"/>
              <a:t>Systems</a:t>
            </a:r>
          </a:p>
          <a:p>
            <a:pPr marL="342900" indent="-342900">
              <a:buClr>
                <a:schemeClr val="tx1"/>
              </a:buClr>
              <a:buFont typeface="+mj-lt"/>
              <a:buAutoNum type="arabicPeriod" startAt="7"/>
            </a:pPr>
            <a:r>
              <a:rPr lang="en-US" sz="1600" dirty="0" smtClean="0"/>
              <a:t>Smart Video Systems </a:t>
            </a:r>
            <a:endParaRPr lang="en-US" sz="1600" dirty="0"/>
          </a:p>
        </p:txBody>
      </p:sp>
      <p:sp>
        <p:nvSpPr>
          <p:cNvPr id="21" name="TextBox 20"/>
          <p:cNvSpPr txBox="1"/>
          <p:nvPr/>
        </p:nvSpPr>
        <p:spPr>
          <a:xfrm>
            <a:off x="471951" y="4015241"/>
            <a:ext cx="3801875" cy="584775"/>
          </a:xfrm>
          <a:prstGeom prst="rect">
            <a:avLst/>
          </a:prstGeom>
          <a:noFill/>
        </p:spPr>
        <p:txBody>
          <a:bodyPr wrap="square" rtlCol="0">
            <a:spAutoFit/>
          </a:bodyPr>
          <a:lstStyle/>
          <a:p>
            <a:r>
              <a:rPr lang="en-US" sz="3200" dirty="0" smtClean="0">
                <a:solidFill>
                  <a:schemeClr val="accent3"/>
                </a:solidFill>
                <a:latin typeface="+mj-lt"/>
              </a:rPr>
              <a:t>Implementation</a:t>
            </a:r>
            <a:r>
              <a:rPr lang="en-US" sz="3200" dirty="0" smtClean="0">
                <a:latin typeface="+mj-lt"/>
              </a:rPr>
              <a:t> Viewpoint</a:t>
            </a:r>
          </a:p>
        </p:txBody>
      </p:sp>
    </p:spTree>
    <p:extLst>
      <p:ext uri="{BB962C8B-B14F-4D97-AF65-F5344CB8AC3E}">
        <p14:creationId xmlns:p14="http://schemas.microsoft.com/office/powerpoint/2010/main" val="426811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71951" y="304703"/>
            <a:ext cx="11248101" cy="724365"/>
          </a:xfrm>
        </p:spPr>
        <p:txBody>
          <a:bodyPr/>
          <a:lstStyle/>
          <a:p>
            <a:r>
              <a:rPr lang="en-US" dirty="0" smtClean="0">
                <a:solidFill>
                  <a:srgbClr val="F3D54E">
                    <a:alpha val="90000"/>
                  </a:srgbClr>
                </a:solidFill>
              </a:rPr>
              <a:t>Intelligently</a:t>
            </a:r>
            <a:r>
              <a:rPr lang="en-US" dirty="0" smtClean="0"/>
              <a:t> use </a:t>
            </a:r>
            <a:r>
              <a:rPr lang="en-US" dirty="0"/>
              <a:t>existing production data</a:t>
            </a:r>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12</a:t>
            </a:fld>
            <a:endParaRPr lang="en-US" dirty="0"/>
          </a:p>
        </p:txBody>
      </p:sp>
      <p:sp>
        <p:nvSpPr>
          <p:cNvPr id="5" name="Rectangle 4"/>
          <p:cNvSpPr/>
          <p:nvPr/>
        </p:nvSpPr>
        <p:spPr>
          <a:xfrm>
            <a:off x="4793141" y="4205651"/>
            <a:ext cx="6926912" cy="983293"/>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400" dirty="0">
                <a:latin typeface="+mj-lt"/>
              </a:rPr>
              <a:t>Data Integration</a:t>
            </a:r>
          </a:p>
        </p:txBody>
      </p:sp>
      <p:sp>
        <p:nvSpPr>
          <p:cNvPr id="7" name="Rectangle 6"/>
          <p:cNvSpPr/>
          <p:nvPr/>
        </p:nvSpPr>
        <p:spPr>
          <a:xfrm>
            <a:off x="5501400" y="3222358"/>
            <a:ext cx="6218652" cy="983293"/>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latin typeface="+mj-lt"/>
              </a:rPr>
              <a:t>Data Visualization</a:t>
            </a:r>
          </a:p>
        </p:txBody>
      </p:sp>
      <p:sp>
        <p:nvSpPr>
          <p:cNvPr id="8" name="Rectangle 7"/>
          <p:cNvSpPr/>
          <p:nvPr/>
        </p:nvSpPr>
        <p:spPr>
          <a:xfrm>
            <a:off x="6262777" y="2239065"/>
            <a:ext cx="5457275" cy="983293"/>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5400" dirty="0">
                <a:latin typeface="+mj-lt"/>
              </a:rPr>
              <a:t>Data Mining</a:t>
            </a:r>
          </a:p>
        </p:txBody>
      </p:sp>
      <p:sp>
        <p:nvSpPr>
          <p:cNvPr id="10" name="Rectangle 9"/>
          <p:cNvSpPr/>
          <p:nvPr/>
        </p:nvSpPr>
        <p:spPr>
          <a:xfrm>
            <a:off x="7029912" y="1259427"/>
            <a:ext cx="4689678" cy="983293"/>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5400" dirty="0" smtClean="0">
                <a:latin typeface="+mj-lt"/>
              </a:rPr>
              <a:t>Machine Learning</a:t>
            </a:r>
          </a:p>
        </p:txBody>
      </p:sp>
      <p:sp>
        <p:nvSpPr>
          <p:cNvPr id="11" name="Rectangle 10"/>
          <p:cNvSpPr/>
          <p:nvPr/>
        </p:nvSpPr>
        <p:spPr>
          <a:xfrm>
            <a:off x="4023686" y="5180376"/>
            <a:ext cx="7695904" cy="98329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mj-lt"/>
              </a:rPr>
              <a:t>Data Collection</a:t>
            </a:r>
          </a:p>
        </p:txBody>
      </p:sp>
      <p:sp>
        <p:nvSpPr>
          <p:cNvPr id="12" name="TextBox 11"/>
          <p:cNvSpPr txBox="1"/>
          <p:nvPr/>
        </p:nvSpPr>
        <p:spPr>
          <a:xfrm>
            <a:off x="2865121" y="5471015"/>
            <a:ext cx="837088" cy="400110"/>
          </a:xfrm>
          <a:prstGeom prst="rect">
            <a:avLst/>
          </a:prstGeom>
          <a:noFill/>
        </p:spPr>
        <p:txBody>
          <a:bodyPr wrap="none" rtlCol="0">
            <a:spAutoFit/>
          </a:bodyPr>
          <a:lstStyle/>
          <a:p>
            <a:pPr algn="ctr"/>
            <a:r>
              <a:rPr lang="en-US" sz="1000" dirty="0" smtClean="0"/>
              <a:t>Sensor</a:t>
            </a:r>
          </a:p>
          <a:p>
            <a:pPr algn="ctr"/>
            <a:r>
              <a:rPr lang="en-US" sz="1000" dirty="0" smtClean="0"/>
              <a:t>Framework</a:t>
            </a:r>
          </a:p>
        </p:txBody>
      </p:sp>
      <p:sp>
        <p:nvSpPr>
          <p:cNvPr id="13" name="TextBox 12"/>
          <p:cNvSpPr txBox="1"/>
          <p:nvPr/>
        </p:nvSpPr>
        <p:spPr>
          <a:xfrm>
            <a:off x="3584999" y="4542425"/>
            <a:ext cx="880369" cy="400110"/>
          </a:xfrm>
          <a:prstGeom prst="rect">
            <a:avLst/>
          </a:prstGeom>
          <a:noFill/>
        </p:spPr>
        <p:txBody>
          <a:bodyPr wrap="none" rtlCol="0">
            <a:spAutoFit/>
          </a:bodyPr>
          <a:lstStyle/>
          <a:p>
            <a:pPr algn="ctr"/>
            <a:r>
              <a:rPr lang="en-US" sz="1000" dirty="0" smtClean="0"/>
              <a:t>Unified</a:t>
            </a:r>
          </a:p>
          <a:p>
            <a:pPr algn="ctr"/>
            <a:r>
              <a:rPr lang="en-US" sz="1000" dirty="0" smtClean="0"/>
              <a:t>Data Access</a:t>
            </a:r>
          </a:p>
        </p:txBody>
      </p:sp>
      <p:sp>
        <p:nvSpPr>
          <p:cNvPr id="14" name="TextBox 13"/>
          <p:cNvSpPr txBox="1"/>
          <p:nvPr/>
        </p:nvSpPr>
        <p:spPr>
          <a:xfrm>
            <a:off x="4455265" y="3610341"/>
            <a:ext cx="878767" cy="400110"/>
          </a:xfrm>
          <a:prstGeom prst="rect">
            <a:avLst/>
          </a:prstGeom>
          <a:noFill/>
        </p:spPr>
        <p:txBody>
          <a:bodyPr wrap="none" rtlCol="0">
            <a:spAutoFit/>
          </a:bodyPr>
          <a:lstStyle/>
          <a:p>
            <a:pPr algn="ctr"/>
            <a:r>
              <a:rPr lang="en-US" sz="1000" dirty="0" smtClean="0"/>
              <a:t>Reporting</a:t>
            </a:r>
          </a:p>
          <a:p>
            <a:pPr algn="ctr"/>
            <a:r>
              <a:rPr lang="en-US" sz="1000" dirty="0" smtClean="0"/>
              <a:t>Dashboards	</a:t>
            </a:r>
          </a:p>
        </p:txBody>
      </p:sp>
      <p:sp>
        <p:nvSpPr>
          <p:cNvPr id="15" name="TextBox 14"/>
          <p:cNvSpPr txBox="1"/>
          <p:nvPr/>
        </p:nvSpPr>
        <p:spPr>
          <a:xfrm>
            <a:off x="5234523" y="2639591"/>
            <a:ext cx="758541" cy="400110"/>
          </a:xfrm>
          <a:prstGeom prst="rect">
            <a:avLst/>
          </a:prstGeom>
          <a:noFill/>
        </p:spPr>
        <p:txBody>
          <a:bodyPr wrap="none" rtlCol="0">
            <a:spAutoFit/>
          </a:bodyPr>
          <a:lstStyle/>
          <a:p>
            <a:pPr algn="ctr"/>
            <a:r>
              <a:rPr lang="en-US" sz="1000" dirty="0" smtClean="0"/>
              <a:t>High level</a:t>
            </a:r>
          </a:p>
          <a:p>
            <a:pPr algn="ctr"/>
            <a:r>
              <a:rPr lang="en-US" sz="1000" dirty="0" smtClean="0"/>
              <a:t>Modeling</a:t>
            </a:r>
          </a:p>
        </p:txBody>
      </p:sp>
      <p:sp>
        <p:nvSpPr>
          <p:cNvPr id="16" name="TextBox 15"/>
          <p:cNvSpPr txBox="1"/>
          <p:nvPr/>
        </p:nvSpPr>
        <p:spPr>
          <a:xfrm>
            <a:off x="5989223" y="1639934"/>
            <a:ext cx="763351" cy="400110"/>
          </a:xfrm>
          <a:prstGeom prst="rect">
            <a:avLst/>
          </a:prstGeom>
          <a:noFill/>
        </p:spPr>
        <p:txBody>
          <a:bodyPr wrap="none" rtlCol="0">
            <a:spAutoFit/>
          </a:bodyPr>
          <a:lstStyle/>
          <a:p>
            <a:pPr algn="ctr"/>
            <a:r>
              <a:rPr lang="en-US" sz="1000" dirty="0" smtClean="0"/>
              <a:t>Predictive</a:t>
            </a:r>
          </a:p>
          <a:p>
            <a:pPr algn="ctr"/>
            <a:r>
              <a:rPr lang="en-US" sz="1000" dirty="0" smtClean="0"/>
              <a:t>Models</a:t>
            </a:r>
          </a:p>
        </p:txBody>
      </p:sp>
      <p:sp>
        <p:nvSpPr>
          <p:cNvPr id="18" name="Content Placeholder 17"/>
          <p:cNvSpPr>
            <a:spLocks noGrp="1"/>
          </p:cNvSpPr>
          <p:nvPr>
            <p:ph sz="quarter" idx="15"/>
          </p:nvPr>
        </p:nvSpPr>
        <p:spPr>
          <a:xfrm>
            <a:off x="581921" y="1072170"/>
            <a:ext cx="4752111" cy="4930181"/>
          </a:xfrm>
        </p:spPr>
        <p:txBody>
          <a:bodyPr/>
          <a:lstStyle/>
          <a:p>
            <a:pPr marL="342900" indent="-342900">
              <a:buFont typeface="Arial" panose="020B0604020202020204" pitchFamily="34" charset="0"/>
              <a:buChar char="•"/>
            </a:pPr>
            <a:r>
              <a:rPr lang="en-US" sz="2000" dirty="0" smtClean="0">
                <a:solidFill>
                  <a:schemeClr val="tx1"/>
                </a:solidFill>
              </a:rPr>
              <a:t>Existing deployments are integrated with sensors</a:t>
            </a:r>
            <a:endParaRPr lang="en-US" sz="2000" dirty="0">
              <a:solidFill>
                <a:schemeClr val="tx1"/>
              </a:solidFill>
            </a:endParaRPr>
          </a:p>
          <a:p>
            <a:pPr marL="342900" indent="-342900">
              <a:buFont typeface="Arial" panose="020B0604020202020204" pitchFamily="34" charset="0"/>
              <a:buChar char="•"/>
            </a:pPr>
            <a:r>
              <a:rPr lang="en-US" sz="2000" dirty="0" smtClean="0">
                <a:solidFill>
                  <a:schemeClr val="tx1"/>
                </a:solidFill>
              </a:rPr>
              <a:t>Data sheds light on existing processes</a:t>
            </a:r>
          </a:p>
          <a:p>
            <a:pPr marL="342900" indent="-342900">
              <a:buFont typeface="Arial" panose="020B0604020202020204" pitchFamily="34" charset="0"/>
              <a:buChar char="•"/>
            </a:pPr>
            <a:r>
              <a:rPr lang="en-US" sz="2000" dirty="0" smtClean="0">
                <a:solidFill>
                  <a:schemeClr val="tx1"/>
                </a:solidFill>
              </a:rPr>
              <a:t>Real-time monitoring allows optimization</a:t>
            </a:r>
          </a:p>
        </p:txBody>
      </p:sp>
      <p:sp>
        <p:nvSpPr>
          <p:cNvPr id="19" name="Content Placeholder 17"/>
          <p:cNvSpPr txBox="1">
            <a:spLocks/>
          </p:cNvSpPr>
          <p:nvPr/>
        </p:nvSpPr>
        <p:spPr>
          <a:xfrm>
            <a:off x="581920" y="3168682"/>
            <a:ext cx="3129622" cy="2833669"/>
          </a:xfrm>
          <a:prstGeom prst="rect">
            <a:avLst/>
          </a:prstGeom>
        </p:spPr>
        <p:txBody>
          <a:bodyPr vert="horz" lIns="91440" tIns="45720" rIns="91440" bIns="45720" rtlCol="0">
            <a:noAutofit/>
          </a:bodyPr>
          <a:lst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smtClean="0">
                <a:solidFill>
                  <a:schemeClr val="tx1"/>
                </a:solidFill>
              </a:rPr>
              <a:t>Data mining reveals new patterns</a:t>
            </a:r>
          </a:p>
          <a:p>
            <a:pPr marL="342900" indent="-342900">
              <a:buFont typeface="Arial" panose="020B0604020202020204" pitchFamily="34" charset="0"/>
              <a:buChar char="•"/>
            </a:pPr>
            <a:r>
              <a:rPr lang="en-US" sz="2000" dirty="0" smtClean="0">
                <a:solidFill>
                  <a:schemeClr val="tx1"/>
                </a:solidFill>
              </a:rPr>
              <a:t>Machine Learning builds predictive models of business processes</a:t>
            </a:r>
            <a:endParaRPr lang="en-US" sz="2000" dirty="0">
              <a:solidFill>
                <a:schemeClr val="tx1"/>
              </a:solidFill>
            </a:endParaRPr>
          </a:p>
        </p:txBody>
      </p:sp>
    </p:spTree>
    <p:extLst>
      <p:ext uri="{BB962C8B-B14F-4D97-AF65-F5344CB8AC3E}">
        <p14:creationId xmlns:p14="http://schemas.microsoft.com/office/powerpoint/2010/main" val="238735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iqglobal.intel.com/iq-content-library/wp-content/uploads/sites/18/2016/11/Airbus_3D_digital_model_based_on_drone_pic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3385" y="1233487"/>
            <a:ext cx="8264768" cy="46497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solidFill>
                  <a:schemeClr val="accent3">
                    <a:alpha val="90000"/>
                  </a:schemeClr>
                </a:solidFill>
              </a:rPr>
              <a:t>Digital</a:t>
            </a:r>
            <a:r>
              <a:rPr lang="en-US" dirty="0" smtClean="0"/>
              <a:t> Twin</a:t>
            </a:r>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13</a:t>
            </a:fld>
            <a:endParaRPr lang="en-US" dirty="0"/>
          </a:p>
        </p:txBody>
      </p:sp>
      <p:sp>
        <p:nvSpPr>
          <p:cNvPr id="5" name="Content Placeholder 4"/>
          <p:cNvSpPr>
            <a:spLocks noGrp="1"/>
          </p:cNvSpPr>
          <p:nvPr>
            <p:ph sz="quarter" idx="15"/>
          </p:nvPr>
        </p:nvSpPr>
        <p:spPr>
          <a:xfrm>
            <a:off x="471951" y="1233488"/>
            <a:ext cx="2906249" cy="4649787"/>
          </a:xfrm>
        </p:spPr>
        <p:txBody>
          <a:bodyPr/>
          <a:lstStyle/>
          <a:p>
            <a:r>
              <a:rPr lang="en-US" sz="2200" dirty="0" smtClean="0">
                <a:solidFill>
                  <a:schemeClr val="tx1"/>
                </a:solidFill>
              </a:rPr>
              <a:t>A Digital </a:t>
            </a:r>
            <a:r>
              <a:rPr lang="en-US" sz="2200" dirty="0">
                <a:solidFill>
                  <a:schemeClr val="tx1"/>
                </a:solidFill>
              </a:rPr>
              <a:t>Twin is the ability to take a virtual representation of the </a:t>
            </a:r>
            <a:r>
              <a:rPr lang="en-US" sz="2200" dirty="0" smtClean="0">
                <a:solidFill>
                  <a:schemeClr val="tx1"/>
                </a:solidFill>
              </a:rPr>
              <a:t>physical elements </a:t>
            </a:r>
            <a:r>
              <a:rPr lang="en-US" sz="2200" dirty="0">
                <a:solidFill>
                  <a:schemeClr val="tx1"/>
                </a:solidFill>
              </a:rPr>
              <a:t>and the dynamics of how an </a:t>
            </a:r>
            <a:r>
              <a:rPr lang="en-US" sz="2200" dirty="0" err="1" smtClean="0">
                <a:solidFill>
                  <a:schemeClr val="tx1"/>
                </a:solidFill>
              </a:rPr>
              <a:t>IoT</a:t>
            </a:r>
            <a:r>
              <a:rPr lang="en-US" sz="2200" dirty="0" smtClean="0">
                <a:solidFill>
                  <a:schemeClr val="tx1"/>
                </a:solidFill>
              </a:rPr>
              <a:t> </a:t>
            </a:r>
            <a:r>
              <a:rPr lang="en-US" sz="2200" dirty="0">
                <a:solidFill>
                  <a:schemeClr val="tx1"/>
                </a:solidFill>
              </a:rPr>
              <a:t>device operates </a:t>
            </a:r>
            <a:r>
              <a:rPr lang="en-US" sz="2200" dirty="0" smtClean="0">
                <a:solidFill>
                  <a:schemeClr val="tx1"/>
                </a:solidFill>
              </a:rPr>
              <a:t>and use that feedback to make predictions that improve the lifecycle and lifetime of a product.</a:t>
            </a:r>
            <a:endParaRPr lang="en-US" sz="2200" dirty="0">
              <a:solidFill>
                <a:schemeClr val="tx1"/>
              </a:solidFill>
            </a:endParaRPr>
          </a:p>
        </p:txBody>
      </p:sp>
    </p:spTree>
    <p:extLst>
      <p:ext uri="{BB962C8B-B14F-4D97-AF65-F5344CB8AC3E}">
        <p14:creationId xmlns:p14="http://schemas.microsoft.com/office/powerpoint/2010/main" val="330031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F3D54E">
                    <a:alpha val="90000"/>
                  </a:srgbClr>
                </a:solidFill>
              </a:rPr>
              <a:t>Application </a:t>
            </a:r>
            <a:r>
              <a:rPr lang="en-US" dirty="0" smtClean="0"/>
              <a:t>Domain</a:t>
            </a:r>
            <a:endParaRPr lang="en-US" dirty="0"/>
          </a:p>
        </p:txBody>
      </p:sp>
      <p:sp>
        <p:nvSpPr>
          <p:cNvPr id="3" name="Text Placeholder 2"/>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a:xfrm>
            <a:off x="-209468" y="6243192"/>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14</a:t>
            </a:fld>
            <a:endParaRPr lang="en-US" dirty="0"/>
          </a:p>
        </p:txBody>
      </p:sp>
      <p:sp>
        <p:nvSpPr>
          <p:cNvPr id="5" name="TextBox 4"/>
          <p:cNvSpPr txBox="1"/>
          <p:nvPr/>
        </p:nvSpPr>
        <p:spPr>
          <a:xfrm>
            <a:off x="321296" y="2596240"/>
            <a:ext cx="2736864" cy="1077218"/>
          </a:xfrm>
          <a:prstGeom prst="rect">
            <a:avLst/>
          </a:prstGeom>
          <a:noFill/>
        </p:spPr>
        <p:txBody>
          <a:bodyPr wrap="square" rtlCol="0">
            <a:spAutoFit/>
          </a:bodyPr>
          <a:lstStyle/>
          <a:p>
            <a:pPr algn="ctr"/>
            <a:r>
              <a:rPr lang="en-US" sz="3200" dirty="0" smtClean="0">
                <a:latin typeface="+mj-lt"/>
              </a:rPr>
              <a:t>Manufacturing</a:t>
            </a:r>
          </a:p>
          <a:p>
            <a:pPr algn="ctr"/>
            <a:r>
              <a:rPr lang="en-US" sz="3200" dirty="0" smtClean="0">
                <a:latin typeface="+mj-lt"/>
              </a:rPr>
              <a:t> </a:t>
            </a:r>
            <a:r>
              <a:rPr lang="en-US" sz="3200" dirty="0">
                <a:latin typeface="+mj-lt"/>
              </a:rPr>
              <a:t>Analytics</a:t>
            </a:r>
          </a:p>
        </p:txBody>
      </p:sp>
      <p:sp>
        <p:nvSpPr>
          <p:cNvPr id="8" name="TextBox 7"/>
          <p:cNvSpPr txBox="1"/>
          <p:nvPr/>
        </p:nvSpPr>
        <p:spPr>
          <a:xfrm>
            <a:off x="3385813" y="2605988"/>
            <a:ext cx="2630016" cy="1077218"/>
          </a:xfrm>
          <a:prstGeom prst="rect">
            <a:avLst/>
          </a:prstGeom>
          <a:noFill/>
        </p:spPr>
        <p:txBody>
          <a:bodyPr wrap="square" rtlCol="0">
            <a:spAutoFit/>
          </a:bodyPr>
          <a:lstStyle/>
          <a:p>
            <a:pPr algn="ctr"/>
            <a:r>
              <a:rPr lang="en-US" sz="3200" dirty="0" smtClean="0">
                <a:latin typeface="+mj-lt"/>
              </a:rPr>
              <a:t>Production</a:t>
            </a:r>
          </a:p>
          <a:p>
            <a:pPr algn="ctr"/>
            <a:r>
              <a:rPr lang="en-US" sz="3200" dirty="0" smtClean="0">
                <a:latin typeface="+mj-lt"/>
              </a:rPr>
              <a:t>Performance</a:t>
            </a:r>
            <a:endParaRPr lang="en-US" sz="3200" dirty="0">
              <a:latin typeface="+mj-lt"/>
            </a:endParaRPr>
          </a:p>
        </p:txBody>
      </p:sp>
      <p:sp>
        <p:nvSpPr>
          <p:cNvPr id="9" name="TextBox 8"/>
          <p:cNvSpPr txBox="1"/>
          <p:nvPr/>
        </p:nvSpPr>
        <p:spPr>
          <a:xfrm>
            <a:off x="6548435" y="2572257"/>
            <a:ext cx="1971519" cy="1077218"/>
          </a:xfrm>
          <a:prstGeom prst="rect">
            <a:avLst/>
          </a:prstGeom>
          <a:noFill/>
        </p:spPr>
        <p:txBody>
          <a:bodyPr wrap="square" rtlCol="0">
            <a:spAutoFit/>
          </a:bodyPr>
          <a:lstStyle/>
          <a:p>
            <a:pPr algn="ctr"/>
            <a:r>
              <a:rPr lang="en-US" sz="3200" dirty="0">
                <a:latin typeface="+mj-lt"/>
              </a:rPr>
              <a:t>Process </a:t>
            </a:r>
            <a:endParaRPr lang="en-US" sz="3200" dirty="0" smtClean="0">
              <a:latin typeface="+mj-lt"/>
            </a:endParaRPr>
          </a:p>
          <a:p>
            <a:pPr algn="ctr"/>
            <a:r>
              <a:rPr lang="en-US" sz="3200" dirty="0" smtClean="0">
                <a:latin typeface="+mj-lt"/>
              </a:rPr>
              <a:t>Quality</a:t>
            </a:r>
            <a:endParaRPr lang="en-US" sz="3200" dirty="0">
              <a:latin typeface="+mj-lt"/>
            </a:endParaRPr>
          </a:p>
        </p:txBody>
      </p:sp>
      <p:sp>
        <p:nvSpPr>
          <p:cNvPr id="10" name="TextBox 9"/>
          <p:cNvSpPr txBox="1"/>
          <p:nvPr/>
        </p:nvSpPr>
        <p:spPr>
          <a:xfrm>
            <a:off x="471950" y="5457572"/>
            <a:ext cx="2586209" cy="584775"/>
          </a:xfrm>
          <a:prstGeom prst="rect">
            <a:avLst/>
          </a:prstGeom>
          <a:noFill/>
        </p:spPr>
        <p:txBody>
          <a:bodyPr wrap="square" rtlCol="0">
            <a:spAutoFit/>
          </a:bodyPr>
          <a:lstStyle/>
          <a:p>
            <a:pPr algn="ctr"/>
            <a:r>
              <a:rPr lang="en-US" sz="3200" dirty="0">
                <a:latin typeface="+mj-lt"/>
              </a:rPr>
              <a:t>Data Processing</a:t>
            </a:r>
          </a:p>
        </p:txBody>
      </p:sp>
      <p:sp>
        <p:nvSpPr>
          <p:cNvPr id="11" name="TextBox 10"/>
          <p:cNvSpPr txBox="1"/>
          <p:nvPr/>
        </p:nvSpPr>
        <p:spPr>
          <a:xfrm>
            <a:off x="3410341" y="5413966"/>
            <a:ext cx="2605488" cy="584775"/>
          </a:xfrm>
          <a:prstGeom prst="rect">
            <a:avLst/>
          </a:prstGeom>
          <a:noFill/>
        </p:spPr>
        <p:txBody>
          <a:bodyPr wrap="square" rtlCol="0">
            <a:spAutoFit/>
          </a:bodyPr>
          <a:lstStyle/>
          <a:p>
            <a:pPr algn="ctr"/>
            <a:r>
              <a:rPr lang="en-US" sz="3200" dirty="0">
                <a:latin typeface="+mj-lt"/>
              </a:rPr>
              <a:t>Production Rules</a:t>
            </a:r>
          </a:p>
        </p:txBody>
      </p:sp>
      <p:sp>
        <p:nvSpPr>
          <p:cNvPr id="12" name="TextBox 11"/>
          <p:cNvSpPr txBox="1"/>
          <p:nvPr/>
        </p:nvSpPr>
        <p:spPr>
          <a:xfrm>
            <a:off x="6343482" y="5433270"/>
            <a:ext cx="2612571" cy="584776"/>
          </a:xfrm>
          <a:prstGeom prst="rect">
            <a:avLst/>
          </a:prstGeom>
          <a:noFill/>
        </p:spPr>
        <p:txBody>
          <a:bodyPr wrap="square" rtlCol="0">
            <a:spAutoFit/>
          </a:bodyPr>
          <a:lstStyle/>
          <a:p>
            <a:pPr algn="ctr"/>
            <a:r>
              <a:rPr lang="en-US" sz="3200" dirty="0">
                <a:latin typeface="+mj-lt"/>
              </a:rPr>
              <a:t>Remote Services</a:t>
            </a:r>
          </a:p>
        </p:txBody>
      </p:sp>
      <p:sp>
        <p:nvSpPr>
          <p:cNvPr id="13" name="TextBox 12"/>
          <p:cNvSpPr txBox="1"/>
          <p:nvPr/>
        </p:nvSpPr>
        <p:spPr>
          <a:xfrm>
            <a:off x="9052560" y="2655211"/>
            <a:ext cx="2667492" cy="1077218"/>
          </a:xfrm>
          <a:prstGeom prst="rect">
            <a:avLst/>
          </a:prstGeom>
          <a:noFill/>
        </p:spPr>
        <p:txBody>
          <a:bodyPr wrap="square" rtlCol="0">
            <a:spAutoFit/>
          </a:bodyPr>
          <a:lstStyle/>
          <a:p>
            <a:pPr algn="ctr"/>
            <a:r>
              <a:rPr lang="en-US" sz="3200" dirty="0">
                <a:latin typeface="+mj-lt"/>
              </a:rPr>
              <a:t>Predictive Maintenance</a:t>
            </a:r>
          </a:p>
        </p:txBody>
      </p:sp>
      <p:sp>
        <p:nvSpPr>
          <p:cNvPr id="14" name="TextBox 13"/>
          <p:cNvSpPr txBox="1"/>
          <p:nvPr/>
        </p:nvSpPr>
        <p:spPr>
          <a:xfrm>
            <a:off x="9406736" y="5413966"/>
            <a:ext cx="2244880" cy="584775"/>
          </a:xfrm>
          <a:prstGeom prst="rect">
            <a:avLst/>
          </a:prstGeom>
          <a:noFill/>
        </p:spPr>
        <p:txBody>
          <a:bodyPr wrap="square" rtlCol="0">
            <a:spAutoFit/>
          </a:bodyPr>
          <a:lstStyle/>
          <a:p>
            <a:pPr algn="ctr"/>
            <a:r>
              <a:rPr lang="en-US" sz="3200" dirty="0">
                <a:latin typeface="+mj-lt"/>
              </a:rPr>
              <a:t>Sensor Cloud</a:t>
            </a:r>
          </a:p>
        </p:txBody>
      </p:sp>
      <p:pic>
        <p:nvPicPr>
          <p:cNvPr id="2050" name="Picture 2" descr="Image result for industrial site:intel.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55570"/>
            <a:ext cx="26009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industrial site:intel.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0341" y="1085374"/>
            <a:ext cx="2605488"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Predictive Maintenance site:intel.co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4869" y="3801441"/>
            <a:ext cx="26009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redictive Maintenance site:intel.co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820744"/>
            <a:ext cx="26009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redictive Maintenance site:intel.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52560" y="1005840"/>
            <a:ext cx="2599056"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redictive Maintenance site:intel.co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06736" y="3820744"/>
            <a:ext cx="224488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industrial site:intel.co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29076" y="1042686"/>
            <a:ext cx="1953087"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industrial site:intel.co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43482" y="3820744"/>
            <a:ext cx="2612571"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62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3D54E">
                    <a:alpha val="90000"/>
                  </a:srgbClr>
                </a:solidFill>
              </a:rPr>
              <a:t>Themes</a:t>
            </a:r>
            <a:r>
              <a:rPr lang="en-US" dirty="0" smtClean="0"/>
              <a:t> of the Industrial Internet of things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15</a:t>
            </a:fld>
            <a:endParaRPr lang="en-US" dirty="0"/>
          </a:p>
        </p:txBody>
      </p:sp>
      <p:sp>
        <p:nvSpPr>
          <p:cNvPr id="5" name="Content Placeholder 4"/>
          <p:cNvSpPr>
            <a:spLocks noGrp="1"/>
          </p:cNvSpPr>
          <p:nvPr>
            <p:ph sz="quarter" idx="15"/>
          </p:nvPr>
        </p:nvSpPr>
        <p:spPr>
          <a:xfrm>
            <a:off x="471951" y="1233488"/>
            <a:ext cx="4807415" cy="4649787"/>
          </a:xfrm>
        </p:spPr>
        <p:txBody>
          <a:bodyPr/>
          <a:lstStyle/>
          <a:p>
            <a:pPr marL="342900" indent="-342900">
              <a:spcBef>
                <a:spcPts val="4800"/>
              </a:spcBef>
              <a:buFont typeface="Arial" panose="020B0604020202020204" pitchFamily="34" charset="0"/>
              <a:buChar char="•"/>
            </a:pPr>
            <a:r>
              <a:rPr lang="en-US" dirty="0" smtClean="0">
                <a:solidFill>
                  <a:schemeClr val="tx1"/>
                </a:solidFill>
              </a:rPr>
              <a:t>Current investment is focusing on Brownfield and Greenfield installations.</a:t>
            </a:r>
          </a:p>
          <a:p>
            <a:pPr marL="342900" indent="-342900">
              <a:spcBef>
                <a:spcPts val="4800"/>
              </a:spcBef>
              <a:buFont typeface="Arial" panose="020B0604020202020204" pitchFamily="34" charset="0"/>
              <a:buChar char="•"/>
            </a:pPr>
            <a:r>
              <a:rPr lang="en-US" dirty="0" smtClean="0">
                <a:solidFill>
                  <a:schemeClr val="tx1"/>
                </a:solidFill>
              </a:rPr>
              <a:t>IIoT is enabling real-time visibility into industrial process</a:t>
            </a:r>
          </a:p>
          <a:p>
            <a:pPr marL="342900" indent="-342900">
              <a:spcBef>
                <a:spcPts val="4800"/>
              </a:spcBef>
              <a:buFont typeface="Arial" panose="020B0604020202020204" pitchFamily="34" charset="0"/>
              <a:buChar char="•"/>
            </a:pPr>
            <a:r>
              <a:rPr lang="en-US" dirty="0" smtClean="0">
                <a:solidFill>
                  <a:schemeClr val="tx1"/>
                </a:solidFill>
              </a:rPr>
              <a:t>Analyzing data and extracting insight allow creates a virtuous cycle of business improvement</a:t>
            </a:r>
          </a:p>
        </p:txBody>
      </p:sp>
      <p:pic>
        <p:nvPicPr>
          <p:cNvPr id="9" name="Picture 4" descr="Image result for industrial site:inte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994" y="1453261"/>
            <a:ext cx="6047786" cy="421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61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26" y="2006041"/>
            <a:ext cx="5398788" cy="2031325"/>
          </a:xfrm>
        </p:spPr>
        <p:txBody>
          <a:bodyPr/>
          <a:lstStyle/>
          <a:p>
            <a:r>
              <a:rPr lang="en-US" sz="6000" b="1" dirty="0">
                <a:solidFill>
                  <a:schemeClr val="accent3"/>
                </a:solidFill>
              </a:rPr>
              <a:t>CROSSCUTTING FUNCTIONS </a:t>
            </a:r>
            <a:r>
              <a:rPr lang="en-US" sz="6000" b="1" dirty="0">
                <a:solidFill>
                  <a:schemeClr val="tx1"/>
                </a:solidFill>
              </a:rPr>
              <a:t>AND SYSTEM </a:t>
            </a:r>
            <a:r>
              <a:rPr lang="en-US" sz="6000" b="1" dirty="0" smtClean="0">
                <a:solidFill>
                  <a:schemeClr val="tx1"/>
                </a:solidFill>
              </a:rPr>
              <a:t>CHARACTERISTICS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16</a:t>
            </a:fld>
            <a:endParaRPr lang="en-US" dirty="0"/>
          </a:p>
        </p:txBody>
      </p:sp>
      <p:grpSp>
        <p:nvGrpSpPr>
          <p:cNvPr id="62" name="Group 61"/>
          <p:cNvGrpSpPr/>
          <p:nvPr/>
        </p:nvGrpSpPr>
        <p:grpSpPr>
          <a:xfrm>
            <a:off x="5621678" y="0"/>
            <a:ext cx="3657600" cy="4572000"/>
            <a:chOff x="5787262" y="1144243"/>
            <a:chExt cx="2583180" cy="2834993"/>
          </a:xfrm>
        </p:grpSpPr>
        <p:sp>
          <p:nvSpPr>
            <p:cNvPr id="63" name="Rectangle 62"/>
            <p:cNvSpPr/>
            <p:nvPr/>
          </p:nvSpPr>
          <p:spPr>
            <a:xfrm>
              <a:off x="5787262" y="1144243"/>
              <a:ext cx="2583180" cy="283499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64" name="Rectangle 63"/>
            <p:cNvSpPr/>
            <p:nvPr/>
          </p:nvSpPr>
          <p:spPr>
            <a:xfrm rot="19800000">
              <a:off x="6624194" y="1344729"/>
              <a:ext cx="909319" cy="22901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a:solidFill>
                    <a:schemeClr val="accent1">
                      <a:lumMod val="75000"/>
                    </a:schemeClr>
                  </a:solidFill>
                </a:rPr>
                <a:t>Resilience</a:t>
              </a:r>
            </a:p>
          </p:txBody>
        </p:sp>
      </p:grpSp>
      <p:grpSp>
        <p:nvGrpSpPr>
          <p:cNvPr id="66" name="Group 65"/>
          <p:cNvGrpSpPr/>
          <p:nvPr/>
        </p:nvGrpSpPr>
        <p:grpSpPr>
          <a:xfrm>
            <a:off x="6170318" y="152400"/>
            <a:ext cx="3657600" cy="4572000"/>
            <a:chOff x="5787262" y="1144243"/>
            <a:chExt cx="2583180" cy="2834993"/>
          </a:xfrm>
        </p:grpSpPr>
        <p:sp>
          <p:nvSpPr>
            <p:cNvPr id="67" name="Rectangle 66"/>
            <p:cNvSpPr/>
            <p:nvPr/>
          </p:nvSpPr>
          <p:spPr>
            <a:xfrm>
              <a:off x="5787262" y="1144243"/>
              <a:ext cx="2583180" cy="283499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68" name="Rectangle 67"/>
            <p:cNvSpPr/>
            <p:nvPr/>
          </p:nvSpPr>
          <p:spPr>
            <a:xfrm rot="19800000">
              <a:off x="6737403" y="1344729"/>
              <a:ext cx="682896" cy="22901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a:solidFill>
                    <a:schemeClr val="accent1">
                      <a:lumMod val="75000"/>
                    </a:schemeClr>
                  </a:solidFill>
                </a:rPr>
                <a:t>Privacy</a:t>
              </a:r>
            </a:p>
          </p:txBody>
        </p:sp>
      </p:grpSp>
      <p:grpSp>
        <p:nvGrpSpPr>
          <p:cNvPr id="69" name="Group 68"/>
          <p:cNvGrpSpPr/>
          <p:nvPr/>
        </p:nvGrpSpPr>
        <p:grpSpPr>
          <a:xfrm>
            <a:off x="6718958" y="304800"/>
            <a:ext cx="3657600" cy="4572000"/>
            <a:chOff x="5787262" y="1144243"/>
            <a:chExt cx="2583180" cy="2834993"/>
          </a:xfrm>
        </p:grpSpPr>
        <p:sp>
          <p:nvSpPr>
            <p:cNvPr id="70" name="Rectangle 69"/>
            <p:cNvSpPr/>
            <p:nvPr/>
          </p:nvSpPr>
          <p:spPr>
            <a:xfrm>
              <a:off x="5787262" y="1144243"/>
              <a:ext cx="2583180" cy="283499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71" name="Rectangle 70"/>
            <p:cNvSpPr/>
            <p:nvPr/>
          </p:nvSpPr>
          <p:spPr>
            <a:xfrm rot="19800000">
              <a:off x="6628908" y="1387777"/>
              <a:ext cx="928566" cy="22901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a:solidFill>
                    <a:schemeClr val="accent1">
                      <a:lumMod val="75000"/>
                    </a:schemeClr>
                  </a:solidFill>
                </a:rPr>
                <a:t>Scalability</a:t>
              </a:r>
            </a:p>
          </p:txBody>
        </p:sp>
      </p:grpSp>
      <p:grpSp>
        <p:nvGrpSpPr>
          <p:cNvPr id="72" name="Group 71"/>
          <p:cNvGrpSpPr/>
          <p:nvPr/>
        </p:nvGrpSpPr>
        <p:grpSpPr>
          <a:xfrm>
            <a:off x="7359039" y="457200"/>
            <a:ext cx="3657600" cy="4572000"/>
            <a:chOff x="6413562" y="1144243"/>
            <a:chExt cx="2583180" cy="2834993"/>
          </a:xfrm>
        </p:grpSpPr>
        <p:sp>
          <p:nvSpPr>
            <p:cNvPr id="73" name="Rectangle 72"/>
            <p:cNvSpPr/>
            <p:nvPr/>
          </p:nvSpPr>
          <p:spPr>
            <a:xfrm>
              <a:off x="6413562" y="1144243"/>
              <a:ext cx="2583180" cy="283499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74" name="Rectangle 73"/>
            <p:cNvSpPr/>
            <p:nvPr/>
          </p:nvSpPr>
          <p:spPr>
            <a:xfrm rot="19800000">
              <a:off x="7109161" y="1409098"/>
              <a:ext cx="1033853" cy="22901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a:solidFill>
                    <a:schemeClr val="accent1">
                      <a:lumMod val="75000"/>
                    </a:schemeClr>
                  </a:solidFill>
                </a:rPr>
                <a:t>Compliance</a:t>
              </a:r>
            </a:p>
          </p:txBody>
        </p:sp>
      </p:grpSp>
      <p:grpSp>
        <p:nvGrpSpPr>
          <p:cNvPr id="77" name="Group 76"/>
          <p:cNvGrpSpPr/>
          <p:nvPr/>
        </p:nvGrpSpPr>
        <p:grpSpPr>
          <a:xfrm>
            <a:off x="7907678" y="609600"/>
            <a:ext cx="3657600" cy="4572000"/>
            <a:chOff x="5787262" y="1144243"/>
            <a:chExt cx="2583180" cy="2834993"/>
          </a:xfrm>
        </p:grpSpPr>
        <p:sp>
          <p:nvSpPr>
            <p:cNvPr id="78" name="Rectangle 77"/>
            <p:cNvSpPr/>
            <p:nvPr/>
          </p:nvSpPr>
          <p:spPr>
            <a:xfrm>
              <a:off x="5787262" y="1144243"/>
              <a:ext cx="2583180" cy="283499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79" name="Rectangle 78"/>
            <p:cNvSpPr/>
            <p:nvPr/>
          </p:nvSpPr>
          <p:spPr>
            <a:xfrm rot="19800000">
              <a:off x="6561929" y="1344729"/>
              <a:ext cx="1033853" cy="22901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a:solidFill>
                    <a:schemeClr val="accent1">
                      <a:lumMod val="75000"/>
                    </a:schemeClr>
                  </a:solidFill>
                </a:rPr>
                <a:t>Compliance</a:t>
              </a:r>
            </a:p>
          </p:txBody>
        </p:sp>
      </p:grpSp>
      <p:grpSp>
        <p:nvGrpSpPr>
          <p:cNvPr id="80" name="Group 79"/>
          <p:cNvGrpSpPr/>
          <p:nvPr/>
        </p:nvGrpSpPr>
        <p:grpSpPr>
          <a:xfrm>
            <a:off x="8548692" y="762000"/>
            <a:ext cx="3657600" cy="4572000"/>
            <a:chOff x="5787262" y="1144243"/>
            <a:chExt cx="2583180" cy="2834993"/>
          </a:xfrm>
        </p:grpSpPr>
        <p:sp>
          <p:nvSpPr>
            <p:cNvPr id="81" name="Rectangle 80"/>
            <p:cNvSpPr/>
            <p:nvPr/>
          </p:nvSpPr>
          <p:spPr>
            <a:xfrm>
              <a:off x="5787262" y="1144243"/>
              <a:ext cx="2583180" cy="283499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82" name="Rectangle 81"/>
            <p:cNvSpPr/>
            <p:nvPr/>
          </p:nvSpPr>
          <p:spPr>
            <a:xfrm rot="19800000">
              <a:off x="6701746" y="1344729"/>
              <a:ext cx="754219" cy="22901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smtClean="0">
                  <a:solidFill>
                    <a:schemeClr val="accent1">
                      <a:lumMod val="75000"/>
                    </a:schemeClr>
                  </a:solidFill>
                </a:rPr>
                <a:t>Security</a:t>
              </a:r>
              <a:endParaRPr lang="en-US" b="1" dirty="0">
                <a:solidFill>
                  <a:schemeClr val="accent1">
                    <a:lumMod val="75000"/>
                  </a:schemeClr>
                </a:solidFill>
              </a:endParaRPr>
            </a:p>
          </p:txBody>
        </p:sp>
      </p:grpSp>
      <p:grpSp>
        <p:nvGrpSpPr>
          <p:cNvPr id="15" name="Group 14"/>
          <p:cNvGrpSpPr/>
          <p:nvPr/>
        </p:nvGrpSpPr>
        <p:grpSpPr>
          <a:xfrm>
            <a:off x="6149363" y="1788057"/>
            <a:ext cx="5486400" cy="4572000"/>
            <a:chOff x="523792" y="1654559"/>
            <a:chExt cx="5638800" cy="4624749"/>
          </a:xfrm>
        </p:grpSpPr>
        <p:sp>
          <p:nvSpPr>
            <p:cNvPr id="30" name="Rectangle 29"/>
            <p:cNvSpPr/>
            <p:nvPr/>
          </p:nvSpPr>
          <p:spPr>
            <a:xfrm>
              <a:off x="523792" y="1654559"/>
              <a:ext cx="5638800" cy="46247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t>Functional Domains</a:t>
              </a:r>
            </a:p>
          </p:txBody>
        </p:sp>
        <p:sp>
          <p:nvSpPr>
            <p:cNvPr id="31" name="Rectangle 30"/>
            <p:cNvSpPr/>
            <p:nvPr/>
          </p:nvSpPr>
          <p:spPr>
            <a:xfrm>
              <a:off x="677382" y="2824030"/>
              <a:ext cx="1674815" cy="2158218"/>
            </a:xfrm>
            <a:prstGeom prst="rect">
              <a:avLst/>
            </a:prstGeom>
            <a:gradFill flip="none" rotWithShape="1">
              <a:gsLst>
                <a:gs pos="0">
                  <a:srgbClr val="A06000"/>
                </a:gs>
                <a:gs pos="100000">
                  <a:srgbClr val="FFA800"/>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Operations</a:t>
              </a:r>
            </a:p>
          </p:txBody>
        </p:sp>
        <p:sp>
          <p:nvSpPr>
            <p:cNvPr id="32" name="Rectangle 31"/>
            <p:cNvSpPr/>
            <p:nvPr/>
          </p:nvSpPr>
          <p:spPr>
            <a:xfrm>
              <a:off x="2505785" y="2824030"/>
              <a:ext cx="1674815" cy="2158218"/>
            </a:xfrm>
            <a:prstGeom prst="rect">
              <a:avLst/>
            </a:prstGeom>
            <a:gradFill flip="none" rotWithShape="1">
              <a:gsLst>
                <a:gs pos="0">
                  <a:srgbClr val="958022"/>
                </a:gs>
                <a:gs pos="100000">
                  <a:srgbClr val="FFDD42"/>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Information</a:t>
              </a:r>
            </a:p>
          </p:txBody>
        </p:sp>
        <p:sp>
          <p:nvSpPr>
            <p:cNvPr id="33" name="Rectangle 32"/>
            <p:cNvSpPr/>
            <p:nvPr/>
          </p:nvSpPr>
          <p:spPr>
            <a:xfrm>
              <a:off x="4334188" y="2824030"/>
              <a:ext cx="1674815" cy="2158218"/>
            </a:xfrm>
            <a:prstGeom prst="rect">
              <a:avLst/>
            </a:prstGeom>
            <a:gradFill>
              <a:gsLst>
                <a:gs pos="0">
                  <a:srgbClr val="788500"/>
                </a:gs>
                <a:gs pos="100000">
                  <a:srgbClr val="D0E600"/>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Application</a:t>
              </a:r>
            </a:p>
          </p:txBody>
        </p:sp>
        <p:sp>
          <p:nvSpPr>
            <p:cNvPr id="35" name="Rectangle 34"/>
            <p:cNvSpPr/>
            <p:nvPr/>
          </p:nvSpPr>
          <p:spPr>
            <a:xfrm>
              <a:off x="677380" y="5115026"/>
              <a:ext cx="5331620" cy="444323"/>
            </a:xfrm>
            <a:prstGeom prst="rect">
              <a:avLst/>
            </a:prstGeom>
            <a:gradFill>
              <a:gsLst>
                <a:gs pos="0">
                  <a:srgbClr val="003C71"/>
                </a:gs>
                <a:gs pos="100000">
                  <a:srgbClr val="0073D4"/>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Control</a:t>
              </a:r>
            </a:p>
          </p:txBody>
        </p:sp>
        <p:sp>
          <p:nvSpPr>
            <p:cNvPr id="36" name="Rectangle 35"/>
            <p:cNvSpPr/>
            <p:nvPr/>
          </p:nvSpPr>
          <p:spPr>
            <a:xfrm>
              <a:off x="677380" y="5723231"/>
              <a:ext cx="5331620" cy="444323"/>
            </a:xfrm>
            <a:prstGeom prst="rect">
              <a:avLst/>
            </a:prstGeom>
            <a:gradFill>
              <a:gsLst>
                <a:gs pos="0">
                  <a:schemeClr val="tx1">
                    <a:lumMod val="50000"/>
                  </a:schemeClr>
                </a:gs>
                <a:gs pos="100000">
                  <a:schemeClr val="tx2"/>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Physical System</a:t>
              </a:r>
              <a:endParaRPr lang="en-US" b="1" dirty="0"/>
            </a:p>
          </p:txBody>
        </p:sp>
        <p:sp>
          <p:nvSpPr>
            <p:cNvPr id="75" name="Rectangle 74"/>
            <p:cNvSpPr/>
            <p:nvPr/>
          </p:nvSpPr>
          <p:spPr>
            <a:xfrm>
              <a:off x="677380" y="2240375"/>
              <a:ext cx="5331620" cy="444323"/>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Control</a:t>
              </a:r>
              <a:endParaRPr lang="en-US" dirty="0">
                <a:solidFill>
                  <a:prstClr val="white"/>
                </a:solidFill>
                <a:latin typeface="Intel Clear Pro"/>
              </a:endParaRPr>
            </a:p>
          </p:txBody>
        </p:sp>
      </p:grpSp>
    </p:spTree>
    <p:extLst>
      <p:ext uri="{BB962C8B-B14F-4D97-AF65-F5344CB8AC3E}">
        <p14:creationId xmlns:p14="http://schemas.microsoft.com/office/powerpoint/2010/main" val="4742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p:cNvSpPr/>
          <p:nvPr/>
        </p:nvSpPr>
        <p:spPr>
          <a:xfrm>
            <a:off x="2574981" y="1552181"/>
            <a:ext cx="3979259" cy="4475878"/>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2" name="Title 1"/>
          <p:cNvSpPr>
            <a:spLocks noGrp="1"/>
          </p:cNvSpPr>
          <p:nvPr>
            <p:ph type="title"/>
          </p:nvPr>
        </p:nvSpPr>
        <p:spPr>
          <a:xfrm>
            <a:off x="471951" y="304703"/>
            <a:ext cx="11248101" cy="609398"/>
          </a:xfrm>
        </p:spPr>
        <p:txBody>
          <a:bodyPr/>
          <a:lstStyle/>
          <a:p>
            <a:r>
              <a:rPr lang="en-US" sz="4800" dirty="0">
                <a:solidFill>
                  <a:srgbClr val="F3D54E">
                    <a:alpha val="90000"/>
                  </a:srgbClr>
                </a:solidFill>
              </a:rPr>
              <a:t>FUNCTIONAL DOMAINS </a:t>
            </a:r>
            <a:r>
              <a:rPr lang="en-US" sz="4800" b="1" dirty="0" smtClean="0"/>
              <a:t>&amp; COMPUTATIONAL DEPLOYMENT PATTERNS</a:t>
            </a:r>
            <a:r>
              <a:rPr lang="en-US" sz="4800" dirty="0" smtClean="0"/>
              <a:t> Edge</a:t>
            </a:r>
            <a:endParaRPr lang="en-US" sz="4800" dirty="0"/>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17</a:t>
            </a:fld>
            <a:endParaRPr lang="en-US" dirty="0"/>
          </a:p>
        </p:txBody>
      </p:sp>
      <p:sp>
        <p:nvSpPr>
          <p:cNvPr id="31" name="TextBox 30"/>
          <p:cNvSpPr txBox="1"/>
          <p:nvPr/>
        </p:nvSpPr>
        <p:spPr>
          <a:xfrm>
            <a:off x="951806" y="1063654"/>
            <a:ext cx="1548822" cy="523220"/>
          </a:xfrm>
          <a:prstGeom prst="rect">
            <a:avLst/>
          </a:prstGeom>
          <a:noFill/>
        </p:spPr>
        <p:txBody>
          <a:bodyPr wrap="none" rtlCol="0">
            <a:spAutoFit/>
          </a:bodyPr>
          <a:lstStyle/>
          <a:p>
            <a:r>
              <a:rPr lang="en-US" sz="2800" dirty="0" smtClean="0">
                <a:latin typeface="Intel Clear Pro" panose="020B0804020202060201" pitchFamily="34" charset="0"/>
                <a:ea typeface="Intel Clear Pro" panose="020B0804020202060201" pitchFamily="34" charset="0"/>
                <a:cs typeface="Intel Clear Pro" panose="020B0804020202060201" pitchFamily="34" charset="0"/>
              </a:rPr>
              <a:t>Edge Network</a:t>
            </a:r>
          </a:p>
        </p:txBody>
      </p:sp>
      <p:sp>
        <p:nvSpPr>
          <p:cNvPr id="14" name="Rectangle 13"/>
          <p:cNvSpPr/>
          <p:nvPr/>
        </p:nvSpPr>
        <p:spPr>
          <a:xfrm>
            <a:off x="424605" y="2837438"/>
            <a:ext cx="422388" cy="409613"/>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5" name="Rectangle 14"/>
          <p:cNvSpPr/>
          <p:nvPr/>
        </p:nvSpPr>
        <p:spPr>
          <a:xfrm>
            <a:off x="402833" y="3821967"/>
            <a:ext cx="422388" cy="409613"/>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6" name="Rectangle 15"/>
          <p:cNvSpPr/>
          <p:nvPr/>
        </p:nvSpPr>
        <p:spPr>
          <a:xfrm>
            <a:off x="990066" y="3296871"/>
            <a:ext cx="422388" cy="409613"/>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7" name="Rectangle 16"/>
          <p:cNvSpPr/>
          <p:nvPr/>
        </p:nvSpPr>
        <p:spPr>
          <a:xfrm>
            <a:off x="1784469" y="3292624"/>
            <a:ext cx="422388" cy="409613"/>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cxnSp>
        <p:nvCxnSpPr>
          <p:cNvPr id="19" name="Straight Arrow Connector 18"/>
          <p:cNvCxnSpPr>
            <a:stCxn id="16" idx="0"/>
            <a:endCxn id="14" idx="3"/>
          </p:cNvCxnSpPr>
          <p:nvPr/>
        </p:nvCxnSpPr>
        <p:spPr>
          <a:xfrm flipH="1" flipV="1">
            <a:off x="846993" y="3042245"/>
            <a:ext cx="354267" cy="254626"/>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25221" y="3732581"/>
            <a:ext cx="376039" cy="320290"/>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3"/>
            <a:endCxn id="17" idx="1"/>
          </p:cNvCxnSpPr>
          <p:nvPr/>
        </p:nvCxnSpPr>
        <p:spPr>
          <a:xfrm flipV="1">
            <a:off x="1412454" y="3497431"/>
            <a:ext cx="372015" cy="4247"/>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06835" y="2558740"/>
            <a:ext cx="744114" cy="246221"/>
          </a:xfrm>
          <a:prstGeom prst="rect">
            <a:avLst/>
          </a:prstGeom>
          <a:noFill/>
        </p:spPr>
        <p:txBody>
          <a:bodyPr wrap="none" rtlCol="0">
            <a:spAutoFit/>
          </a:bodyPr>
          <a:lstStyle/>
          <a:p>
            <a:r>
              <a:rPr lang="en-US" sz="1000" dirty="0"/>
              <a:t>Actuators</a:t>
            </a:r>
          </a:p>
        </p:txBody>
      </p:sp>
      <p:sp>
        <p:nvSpPr>
          <p:cNvPr id="28" name="TextBox 27"/>
          <p:cNvSpPr txBox="1"/>
          <p:nvPr/>
        </p:nvSpPr>
        <p:spPr>
          <a:xfrm>
            <a:off x="245952" y="4214476"/>
            <a:ext cx="647934" cy="246221"/>
          </a:xfrm>
          <a:prstGeom prst="rect">
            <a:avLst/>
          </a:prstGeom>
          <a:noFill/>
        </p:spPr>
        <p:txBody>
          <a:bodyPr wrap="none" rtlCol="0">
            <a:spAutoFit/>
          </a:bodyPr>
          <a:lstStyle/>
          <a:p>
            <a:r>
              <a:rPr lang="en-US" sz="1000" dirty="0"/>
              <a:t>Sensors</a:t>
            </a:r>
          </a:p>
        </p:txBody>
      </p:sp>
      <p:sp>
        <p:nvSpPr>
          <p:cNvPr id="29" name="TextBox 28"/>
          <p:cNvSpPr txBox="1"/>
          <p:nvPr/>
        </p:nvSpPr>
        <p:spPr>
          <a:xfrm>
            <a:off x="227542" y="3363802"/>
            <a:ext cx="772969" cy="246221"/>
          </a:xfrm>
          <a:prstGeom prst="rect">
            <a:avLst/>
          </a:prstGeom>
          <a:noFill/>
        </p:spPr>
        <p:txBody>
          <a:bodyPr wrap="none" rtlCol="0">
            <a:spAutoFit/>
          </a:bodyPr>
          <a:lstStyle/>
          <a:p>
            <a:r>
              <a:rPr lang="en-US" sz="1000" dirty="0"/>
              <a:t>Controller</a:t>
            </a:r>
          </a:p>
        </p:txBody>
      </p:sp>
      <p:sp>
        <p:nvSpPr>
          <p:cNvPr id="30" name="TextBox 29"/>
          <p:cNvSpPr txBox="1"/>
          <p:nvPr/>
        </p:nvSpPr>
        <p:spPr>
          <a:xfrm>
            <a:off x="1607932" y="3024074"/>
            <a:ext cx="681597" cy="246221"/>
          </a:xfrm>
          <a:prstGeom prst="rect">
            <a:avLst/>
          </a:prstGeom>
          <a:noFill/>
        </p:spPr>
        <p:txBody>
          <a:bodyPr wrap="none" rtlCol="0">
            <a:spAutoFit/>
          </a:bodyPr>
          <a:lstStyle/>
          <a:p>
            <a:r>
              <a:rPr lang="en-US" sz="1000" dirty="0"/>
              <a:t>Gateway</a:t>
            </a:r>
          </a:p>
        </p:txBody>
      </p:sp>
      <p:sp>
        <p:nvSpPr>
          <p:cNvPr id="13" name="Rectangle 12"/>
          <p:cNvSpPr/>
          <p:nvPr/>
        </p:nvSpPr>
        <p:spPr>
          <a:xfrm>
            <a:off x="167545" y="2021320"/>
            <a:ext cx="2177337" cy="2470155"/>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32" name="Rectangle 31"/>
          <p:cNvSpPr/>
          <p:nvPr/>
        </p:nvSpPr>
        <p:spPr>
          <a:xfrm>
            <a:off x="167545" y="2021320"/>
            <a:ext cx="2177337" cy="274320"/>
          </a:xfrm>
          <a:prstGeom prst="rect">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Control Domain</a:t>
            </a:r>
          </a:p>
        </p:txBody>
      </p:sp>
      <p:sp>
        <p:nvSpPr>
          <p:cNvPr id="36" name="Rectangle 35"/>
          <p:cNvSpPr/>
          <p:nvPr/>
        </p:nvSpPr>
        <p:spPr>
          <a:xfrm>
            <a:off x="3558110" y="1650176"/>
            <a:ext cx="1849374" cy="1112715"/>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37" name="Rectangle 36"/>
          <p:cNvSpPr/>
          <p:nvPr/>
        </p:nvSpPr>
        <p:spPr>
          <a:xfrm>
            <a:off x="3558109" y="1650174"/>
            <a:ext cx="1870869" cy="274320"/>
          </a:xfrm>
          <a:prstGeom prst="rect">
            <a:avLst/>
          </a:prstGeom>
          <a:gradFill>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Information Domain</a:t>
            </a:r>
          </a:p>
        </p:txBody>
      </p:sp>
      <p:sp>
        <p:nvSpPr>
          <p:cNvPr id="42" name="TextBox 41"/>
          <p:cNvSpPr txBox="1"/>
          <p:nvPr/>
        </p:nvSpPr>
        <p:spPr>
          <a:xfrm>
            <a:off x="3600541" y="1924496"/>
            <a:ext cx="1779156" cy="784830"/>
          </a:xfrm>
          <a:prstGeom prst="rect">
            <a:avLst/>
          </a:prstGeom>
          <a:noFill/>
        </p:spPr>
        <p:txBody>
          <a:bodyPr wrap="square" rtlCol="0">
            <a:spAutoFit/>
          </a:bodyPr>
          <a:lstStyle/>
          <a:p>
            <a:pPr>
              <a:lnSpc>
                <a:spcPct val="150000"/>
              </a:lnSpc>
            </a:pPr>
            <a:r>
              <a:rPr lang="en-US" sz="1000" dirty="0"/>
              <a:t>Data &amp; Analytics Services</a:t>
            </a:r>
          </a:p>
          <a:p>
            <a:pPr>
              <a:lnSpc>
                <a:spcPct val="150000"/>
              </a:lnSpc>
            </a:pPr>
            <a:r>
              <a:rPr lang="en-US" sz="1000" dirty="0" smtClean="0"/>
              <a:t>Ingestion &amp; Transformation</a:t>
            </a:r>
          </a:p>
          <a:p>
            <a:pPr>
              <a:lnSpc>
                <a:spcPct val="150000"/>
              </a:lnSpc>
            </a:pPr>
            <a:r>
              <a:rPr lang="en-US" sz="1000" dirty="0"/>
              <a:t>Streaming and </a:t>
            </a:r>
            <a:r>
              <a:rPr lang="en-US" sz="1000" dirty="0" smtClean="0"/>
              <a:t>Batching</a:t>
            </a:r>
            <a:endParaRPr lang="en-US" sz="1000" dirty="0"/>
          </a:p>
        </p:txBody>
      </p:sp>
      <p:sp>
        <p:nvSpPr>
          <p:cNvPr id="45" name="Rectangle 44"/>
          <p:cNvSpPr/>
          <p:nvPr/>
        </p:nvSpPr>
        <p:spPr>
          <a:xfrm>
            <a:off x="3045605" y="4167723"/>
            <a:ext cx="2228265" cy="1586545"/>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46" name="Rectangle 45"/>
          <p:cNvSpPr/>
          <p:nvPr/>
        </p:nvSpPr>
        <p:spPr>
          <a:xfrm>
            <a:off x="3045605" y="4167722"/>
            <a:ext cx="2234931" cy="274320"/>
          </a:xfrm>
          <a:prstGeom prst="rect">
            <a:avLst/>
          </a:prstGeom>
          <a:gradFill>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Operations Domain</a:t>
            </a:r>
          </a:p>
        </p:txBody>
      </p:sp>
      <p:sp>
        <p:nvSpPr>
          <p:cNvPr id="48" name="TextBox 47"/>
          <p:cNvSpPr txBox="1"/>
          <p:nvPr/>
        </p:nvSpPr>
        <p:spPr>
          <a:xfrm>
            <a:off x="3045605" y="4442042"/>
            <a:ext cx="2228265" cy="1015663"/>
          </a:xfrm>
          <a:prstGeom prst="rect">
            <a:avLst/>
          </a:prstGeom>
          <a:noFill/>
        </p:spPr>
        <p:txBody>
          <a:bodyPr wrap="square" rtlCol="0">
            <a:spAutoFit/>
          </a:bodyPr>
          <a:lstStyle/>
          <a:p>
            <a:pPr>
              <a:lnSpc>
                <a:spcPct val="150000"/>
              </a:lnSpc>
            </a:pPr>
            <a:r>
              <a:rPr lang="en-US" sz="1000" dirty="0"/>
              <a:t>Provisioning &amp; Deployment</a:t>
            </a:r>
          </a:p>
          <a:p>
            <a:pPr>
              <a:lnSpc>
                <a:spcPct val="150000"/>
              </a:lnSpc>
            </a:pPr>
            <a:r>
              <a:rPr lang="en-US" sz="1000" dirty="0"/>
              <a:t>Asset &amp; Metadata</a:t>
            </a:r>
          </a:p>
          <a:p>
            <a:pPr>
              <a:lnSpc>
                <a:spcPct val="150000"/>
              </a:lnSpc>
            </a:pPr>
            <a:r>
              <a:rPr lang="en-US" sz="1000" dirty="0"/>
              <a:t>Predictive Analytics &amp;</a:t>
            </a:r>
          </a:p>
          <a:p>
            <a:pPr>
              <a:lnSpc>
                <a:spcPct val="150000"/>
              </a:lnSpc>
            </a:pPr>
            <a:r>
              <a:rPr lang="en-US" sz="1000" dirty="0" smtClean="0"/>
              <a:t>Optimization</a:t>
            </a:r>
            <a:endParaRPr lang="en-US" sz="1000" dirty="0"/>
          </a:p>
        </p:txBody>
      </p:sp>
      <p:sp>
        <p:nvSpPr>
          <p:cNvPr id="53" name="Rectangle 52"/>
          <p:cNvSpPr/>
          <p:nvPr/>
        </p:nvSpPr>
        <p:spPr>
          <a:xfrm>
            <a:off x="7659550" y="3901163"/>
            <a:ext cx="1920304" cy="1262792"/>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54" name="Rectangle 53"/>
          <p:cNvSpPr/>
          <p:nvPr/>
        </p:nvSpPr>
        <p:spPr>
          <a:xfrm>
            <a:off x="7659550" y="3901162"/>
            <a:ext cx="1920304" cy="274320"/>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Application Domain</a:t>
            </a:r>
          </a:p>
        </p:txBody>
      </p:sp>
      <p:grpSp>
        <p:nvGrpSpPr>
          <p:cNvPr id="134" name="Group 133"/>
          <p:cNvGrpSpPr/>
          <p:nvPr/>
        </p:nvGrpSpPr>
        <p:grpSpPr>
          <a:xfrm>
            <a:off x="7681120" y="2008376"/>
            <a:ext cx="1593111" cy="1309101"/>
            <a:chOff x="7681120" y="1911901"/>
            <a:chExt cx="1593111" cy="1309101"/>
          </a:xfrm>
        </p:grpSpPr>
        <p:sp>
          <p:nvSpPr>
            <p:cNvPr id="57" name="Rectangle 56"/>
            <p:cNvSpPr/>
            <p:nvPr/>
          </p:nvSpPr>
          <p:spPr>
            <a:xfrm>
              <a:off x="7681120" y="1911902"/>
              <a:ext cx="1593111" cy="1309100"/>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58" name="Rectangle 57"/>
            <p:cNvSpPr/>
            <p:nvPr/>
          </p:nvSpPr>
          <p:spPr>
            <a:xfrm>
              <a:off x="7681120" y="1911901"/>
              <a:ext cx="1593111" cy="274320"/>
            </a:xfrm>
            <a:prstGeom prst="rect">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Business Domain</a:t>
              </a:r>
            </a:p>
          </p:txBody>
        </p:sp>
        <p:sp>
          <p:nvSpPr>
            <p:cNvPr id="59" name="TextBox 58"/>
            <p:cNvSpPr txBox="1"/>
            <p:nvPr/>
          </p:nvSpPr>
          <p:spPr>
            <a:xfrm>
              <a:off x="7699761" y="2267754"/>
              <a:ext cx="1574470" cy="861774"/>
            </a:xfrm>
            <a:prstGeom prst="rect">
              <a:avLst/>
            </a:prstGeom>
            <a:noFill/>
          </p:spPr>
          <p:txBody>
            <a:bodyPr wrap="square" rtlCol="0">
              <a:spAutoFit/>
            </a:bodyPr>
            <a:lstStyle/>
            <a:p>
              <a:pPr algn="ctr"/>
              <a:r>
                <a:rPr lang="en-US" sz="1000" dirty="0" smtClean="0"/>
                <a:t>Bi Analytics</a:t>
              </a:r>
            </a:p>
            <a:p>
              <a:pPr algn="ctr"/>
              <a:r>
                <a:rPr lang="en-US" sz="1000" dirty="0" smtClean="0"/>
                <a:t>CRM</a:t>
              </a:r>
            </a:p>
            <a:p>
              <a:pPr algn="ctr"/>
              <a:r>
                <a:rPr lang="en-US" sz="1000" dirty="0" smtClean="0"/>
                <a:t>EMR</a:t>
              </a:r>
            </a:p>
            <a:p>
              <a:pPr algn="ctr"/>
              <a:r>
                <a:rPr lang="en-US" sz="1000" dirty="0" smtClean="0"/>
                <a:t>ECS</a:t>
              </a:r>
            </a:p>
            <a:p>
              <a:pPr algn="ctr"/>
              <a:r>
                <a:rPr lang="en-US" sz="1000" dirty="0" smtClean="0"/>
                <a:t>MYA</a:t>
              </a:r>
              <a:endParaRPr lang="en-US" sz="1000" dirty="0"/>
            </a:p>
          </p:txBody>
        </p:sp>
      </p:grpSp>
      <p:sp>
        <p:nvSpPr>
          <p:cNvPr id="62" name="TextBox 61"/>
          <p:cNvSpPr txBox="1"/>
          <p:nvPr/>
        </p:nvSpPr>
        <p:spPr>
          <a:xfrm>
            <a:off x="3536207" y="1007427"/>
            <a:ext cx="2034531" cy="523220"/>
          </a:xfrm>
          <a:prstGeom prst="rect">
            <a:avLst/>
          </a:prstGeom>
          <a:noFill/>
        </p:spPr>
        <p:txBody>
          <a:bodyPr wrap="none" rtlCol="0">
            <a:spAutoFit/>
          </a:bodyPr>
          <a:lstStyle/>
          <a:p>
            <a:r>
              <a:rPr lang="en-US" sz="2800" dirty="0" smtClean="0">
                <a:latin typeface="Intel Clear Pro" panose="020B0804020202060201" pitchFamily="34" charset="0"/>
                <a:ea typeface="Intel Clear Pro" panose="020B0804020202060201" pitchFamily="34" charset="0"/>
                <a:cs typeface="Intel Clear Pro" panose="020B0804020202060201" pitchFamily="34" charset="0"/>
              </a:rPr>
              <a:t>Platform Network</a:t>
            </a:r>
          </a:p>
        </p:txBody>
      </p:sp>
      <p:sp>
        <p:nvSpPr>
          <p:cNvPr id="63" name="TextBox 62"/>
          <p:cNvSpPr txBox="1"/>
          <p:nvPr/>
        </p:nvSpPr>
        <p:spPr>
          <a:xfrm>
            <a:off x="7081275" y="1028961"/>
            <a:ext cx="2170787" cy="523220"/>
          </a:xfrm>
          <a:prstGeom prst="rect">
            <a:avLst/>
          </a:prstGeom>
          <a:noFill/>
        </p:spPr>
        <p:txBody>
          <a:bodyPr wrap="none" rtlCol="0">
            <a:spAutoFit/>
          </a:bodyPr>
          <a:lstStyle/>
          <a:p>
            <a:r>
              <a:rPr lang="en-US" sz="2800" dirty="0" smtClean="0">
                <a:latin typeface="Intel Clear Pro" panose="020B0804020202060201" pitchFamily="34" charset="0"/>
                <a:ea typeface="Intel Clear Pro" panose="020B0804020202060201" pitchFamily="34" charset="0"/>
                <a:cs typeface="Intel Clear Pro" panose="020B0804020202060201" pitchFamily="34" charset="0"/>
              </a:rPr>
              <a:t>Enterprise Network</a:t>
            </a:r>
          </a:p>
        </p:txBody>
      </p:sp>
      <p:cxnSp>
        <p:nvCxnSpPr>
          <p:cNvPr id="69" name="Elbow Connector 68"/>
          <p:cNvCxnSpPr>
            <a:stCxn id="13" idx="2"/>
            <a:endCxn id="45" idx="1"/>
          </p:cNvCxnSpPr>
          <p:nvPr/>
        </p:nvCxnSpPr>
        <p:spPr>
          <a:xfrm rot="16200000" flipH="1">
            <a:off x="1916149" y="3831539"/>
            <a:ext cx="469521" cy="1789391"/>
          </a:xfrm>
          <a:prstGeom prst="bentConnector2">
            <a:avLst/>
          </a:prstGeom>
          <a:ln w="12700" cap="rnd">
            <a:solidFill>
              <a:schemeClr val="accent4"/>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406366" y="4670137"/>
            <a:ext cx="1261884" cy="246221"/>
          </a:xfrm>
          <a:prstGeom prst="rect">
            <a:avLst/>
          </a:prstGeom>
          <a:noFill/>
        </p:spPr>
        <p:txBody>
          <a:bodyPr wrap="none" rtlCol="0">
            <a:spAutoFit/>
          </a:bodyPr>
          <a:lstStyle/>
          <a:p>
            <a:r>
              <a:rPr lang="en-US" sz="1000" dirty="0" smtClean="0">
                <a:solidFill>
                  <a:schemeClr val="accent3">
                    <a:lumMod val="40000"/>
                    <a:lumOff val="60000"/>
                  </a:schemeClr>
                </a:solidFill>
                <a:latin typeface="+mn-lt"/>
              </a:rPr>
              <a:t>Asset Mgmt. Flows</a:t>
            </a:r>
          </a:p>
        </p:txBody>
      </p:sp>
      <p:cxnSp>
        <p:nvCxnSpPr>
          <p:cNvPr id="73" name="Elbow Connector 72"/>
          <p:cNvCxnSpPr>
            <a:stCxn id="13" idx="3"/>
            <a:endCxn id="36" idx="1"/>
          </p:cNvCxnSpPr>
          <p:nvPr/>
        </p:nvCxnSpPr>
        <p:spPr>
          <a:xfrm flipV="1">
            <a:off x="2344882" y="2206534"/>
            <a:ext cx="1213228" cy="1049864"/>
          </a:xfrm>
          <a:prstGeom prst="bentConnector3">
            <a:avLst/>
          </a:prstGeom>
          <a:ln w="12700" cap="rnd">
            <a:solidFill>
              <a:schemeClr val="accent6">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478354" y="1945144"/>
            <a:ext cx="819455" cy="246221"/>
          </a:xfrm>
          <a:prstGeom prst="rect">
            <a:avLst/>
          </a:prstGeom>
          <a:noFill/>
        </p:spPr>
        <p:txBody>
          <a:bodyPr wrap="none" rtlCol="0">
            <a:spAutoFit/>
          </a:bodyPr>
          <a:lstStyle/>
          <a:p>
            <a:r>
              <a:rPr lang="en-US" sz="1000" dirty="0" smtClean="0">
                <a:solidFill>
                  <a:schemeClr val="accent6">
                    <a:lumMod val="20000"/>
                    <a:lumOff val="80000"/>
                  </a:schemeClr>
                </a:solidFill>
              </a:rPr>
              <a:t>Data Flows</a:t>
            </a:r>
          </a:p>
        </p:txBody>
      </p:sp>
      <p:sp>
        <p:nvSpPr>
          <p:cNvPr id="84" name="TextBox 83"/>
          <p:cNvSpPr txBox="1"/>
          <p:nvPr/>
        </p:nvSpPr>
        <p:spPr>
          <a:xfrm>
            <a:off x="7699761" y="4158552"/>
            <a:ext cx="1574470" cy="1015663"/>
          </a:xfrm>
          <a:prstGeom prst="rect">
            <a:avLst/>
          </a:prstGeom>
          <a:noFill/>
        </p:spPr>
        <p:txBody>
          <a:bodyPr wrap="none" rtlCol="0">
            <a:spAutoFit/>
          </a:bodyPr>
          <a:lstStyle/>
          <a:p>
            <a:pPr>
              <a:lnSpc>
                <a:spcPct val="150000"/>
              </a:lnSpc>
            </a:pPr>
            <a:r>
              <a:rPr lang="en-US" sz="1000" dirty="0"/>
              <a:t>Control Automation</a:t>
            </a:r>
          </a:p>
          <a:p>
            <a:pPr>
              <a:lnSpc>
                <a:spcPct val="150000"/>
              </a:lnSpc>
            </a:pPr>
            <a:r>
              <a:rPr lang="en-US" sz="1000" dirty="0"/>
              <a:t>API and Operator Portal</a:t>
            </a:r>
          </a:p>
          <a:p>
            <a:pPr>
              <a:lnSpc>
                <a:spcPct val="150000"/>
              </a:lnSpc>
            </a:pPr>
            <a:r>
              <a:rPr lang="en-US" sz="1000" dirty="0"/>
              <a:t>Process Flows</a:t>
            </a:r>
          </a:p>
          <a:p>
            <a:pPr>
              <a:lnSpc>
                <a:spcPct val="150000"/>
              </a:lnSpc>
            </a:pPr>
            <a:r>
              <a:rPr lang="en-US" sz="1000" dirty="0"/>
              <a:t>Manufacturing Flows</a:t>
            </a:r>
          </a:p>
        </p:txBody>
      </p:sp>
      <p:cxnSp>
        <p:nvCxnSpPr>
          <p:cNvPr id="87" name="Elbow Connector 86"/>
          <p:cNvCxnSpPr>
            <a:stCxn id="45" idx="0"/>
            <a:endCxn id="36" idx="2"/>
          </p:cNvCxnSpPr>
          <p:nvPr/>
        </p:nvCxnSpPr>
        <p:spPr>
          <a:xfrm rot="5400000" flipH="1" flipV="1">
            <a:off x="3618851" y="3303778"/>
            <a:ext cx="1404832" cy="323059"/>
          </a:xfrm>
          <a:prstGeom prst="bentConnector3">
            <a:avLst/>
          </a:prstGeom>
          <a:ln w="12700" cap="rnd">
            <a:solidFill>
              <a:schemeClr val="accent6">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277466" y="3692491"/>
            <a:ext cx="819455" cy="246221"/>
          </a:xfrm>
          <a:prstGeom prst="rect">
            <a:avLst/>
          </a:prstGeom>
          <a:noFill/>
        </p:spPr>
        <p:txBody>
          <a:bodyPr wrap="none" rtlCol="0">
            <a:spAutoFit/>
          </a:bodyPr>
          <a:lstStyle/>
          <a:p>
            <a:r>
              <a:rPr lang="en-US" sz="1000" dirty="0" smtClean="0">
                <a:solidFill>
                  <a:schemeClr val="accent6">
                    <a:lumMod val="20000"/>
                    <a:lumOff val="80000"/>
                  </a:schemeClr>
                </a:solidFill>
              </a:rPr>
              <a:t>Data Flows</a:t>
            </a:r>
          </a:p>
        </p:txBody>
      </p:sp>
      <p:cxnSp>
        <p:nvCxnSpPr>
          <p:cNvPr id="91" name="Elbow Connector 90"/>
          <p:cNvCxnSpPr>
            <a:stCxn id="13" idx="3"/>
            <a:endCxn id="57" idx="1"/>
          </p:cNvCxnSpPr>
          <p:nvPr/>
        </p:nvCxnSpPr>
        <p:spPr>
          <a:xfrm flipV="1">
            <a:off x="2344882" y="2662927"/>
            <a:ext cx="5336238" cy="593471"/>
          </a:xfrm>
          <a:prstGeom prst="bentConnector3">
            <a:avLst>
              <a:gd name="adj1" fmla="val 76989"/>
            </a:avLst>
          </a:prstGeom>
          <a:ln w="12700" cap="rnd">
            <a:solidFill>
              <a:schemeClr val="accent5">
                <a:lumMod val="40000"/>
                <a:lumOff val="6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11138745" y="4845943"/>
            <a:ext cx="830035" cy="383470"/>
            <a:chOff x="9299305" y="4932065"/>
            <a:chExt cx="830035" cy="383470"/>
          </a:xfrm>
        </p:grpSpPr>
        <p:sp>
          <p:nvSpPr>
            <p:cNvPr id="94" name="Freeform 93"/>
            <p:cNvSpPr/>
            <p:nvPr/>
          </p:nvSpPr>
          <p:spPr>
            <a:xfrm>
              <a:off x="9299305" y="4944398"/>
              <a:ext cx="422124" cy="358805"/>
            </a:xfrm>
            <a:custGeom>
              <a:avLst/>
              <a:gdLst>
                <a:gd name="connsiteX0" fmla="*/ 1463040 w 1828800"/>
                <a:gd name="connsiteY0" fmla="*/ 1234440 h 1554480"/>
                <a:gd name="connsiteX1" fmla="*/ 1554480 w 1828800"/>
                <a:gd name="connsiteY1" fmla="*/ 1325880 h 1554480"/>
                <a:gd name="connsiteX2" fmla="*/ 1463040 w 1828800"/>
                <a:gd name="connsiteY2" fmla="*/ 1417320 h 1554480"/>
                <a:gd name="connsiteX3" fmla="*/ 1371600 w 1828800"/>
                <a:gd name="connsiteY3" fmla="*/ 1325880 h 1554480"/>
                <a:gd name="connsiteX4" fmla="*/ 1463040 w 1828800"/>
                <a:gd name="connsiteY4" fmla="*/ 1234440 h 1554480"/>
                <a:gd name="connsiteX5" fmla="*/ 207818 w 1828800"/>
                <a:gd name="connsiteY5" fmla="*/ 1188720 h 1554480"/>
                <a:gd name="connsiteX6" fmla="*/ 83127 w 1828800"/>
                <a:gd name="connsiteY6" fmla="*/ 1325880 h 1554480"/>
                <a:gd name="connsiteX7" fmla="*/ 207818 w 1828800"/>
                <a:gd name="connsiteY7" fmla="*/ 1463040 h 1554480"/>
                <a:gd name="connsiteX8" fmla="*/ 1620982 w 1828800"/>
                <a:gd name="connsiteY8" fmla="*/ 1463040 h 1554480"/>
                <a:gd name="connsiteX9" fmla="*/ 1745673 w 1828800"/>
                <a:gd name="connsiteY9" fmla="*/ 1325880 h 1554480"/>
                <a:gd name="connsiteX10" fmla="*/ 1620982 w 1828800"/>
                <a:gd name="connsiteY10" fmla="*/ 1188720 h 1554480"/>
                <a:gd name="connsiteX11" fmla="*/ 207818 w 1828800"/>
                <a:gd name="connsiteY11" fmla="*/ 1097280 h 1554480"/>
                <a:gd name="connsiteX12" fmla="*/ 1620982 w 1828800"/>
                <a:gd name="connsiteY12" fmla="*/ 1097280 h 1554480"/>
                <a:gd name="connsiteX13" fmla="*/ 1828800 w 1828800"/>
                <a:gd name="connsiteY13" fmla="*/ 1325880 h 1554480"/>
                <a:gd name="connsiteX14" fmla="*/ 1620982 w 1828800"/>
                <a:gd name="connsiteY14" fmla="*/ 1554480 h 1554480"/>
                <a:gd name="connsiteX15" fmla="*/ 207818 w 1828800"/>
                <a:gd name="connsiteY15" fmla="*/ 1554480 h 1554480"/>
                <a:gd name="connsiteX16" fmla="*/ 0 w 1828800"/>
                <a:gd name="connsiteY16" fmla="*/ 1325880 h 1554480"/>
                <a:gd name="connsiteX17" fmla="*/ 207818 w 1828800"/>
                <a:gd name="connsiteY17" fmla="*/ 1097280 h 1554480"/>
                <a:gd name="connsiteX18" fmla="*/ 1463040 w 1828800"/>
                <a:gd name="connsiteY18" fmla="*/ 685800 h 1554480"/>
                <a:gd name="connsiteX19" fmla="*/ 1554480 w 1828800"/>
                <a:gd name="connsiteY19" fmla="*/ 777240 h 1554480"/>
                <a:gd name="connsiteX20" fmla="*/ 1463040 w 1828800"/>
                <a:gd name="connsiteY20" fmla="*/ 868680 h 1554480"/>
                <a:gd name="connsiteX21" fmla="*/ 1371600 w 1828800"/>
                <a:gd name="connsiteY21" fmla="*/ 777240 h 1554480"/>
                <a:gd name="connsiteX22" fmla="*/ 1463040 w 1828800"/>
                <a:gd name="connsiteY22" fmla="*/ 685800 h 1554480"/>
                <a:gd name="connsiteX23" fmla="*/ 207818 w 1828800"/>
                <a:gd name="connsiteY23" fmla="*/ 640080 h 1554480"/>
                <a:gd name="connsiteX24" fmla="*/ 83127 w 1828800"/>
                <a:gd name="connsiteY24" fmla="*/ 777240 h 1554480"/>
                <a:gd name="connsiteX25" fmla="*/ 207818 w 1828800"/>
                <a:gd name="connsiteY25" fmla="*/ 914400 h 1554480"/>
                <a:gd name="connsiteX26" fmla="*/ 1620982 w 1828800"/>
                <a:gd name="connsiteY26" fmla="*/ 914400 h 1554480"/>
                <a:gd name="connsiteX27" fmla="*/ 1745673 w 1828800"/>
                <a:gd name="connsiteY27" fmla="*/ 777240 h 1554480"/>
                <a:gd name="connsiteX28" fmla="*/ 1620982 w 1828800"/>
                <a:gd name="connsiteY28" fmla="*/ 640080 h 1554480"/>
                <a:gd name="connsiteX29" fmla="*/ 207818 w 1828800"/>
                <a:gd name="connsiteY29" fmla="*/ 548640 h 1554480"/>
                <a:gd name="connsiteX30" fmla="*/ 1620982 w 1828800"/>
                <a:gd name="connsiteY30" fmla="*/ 548640 h 1554480"/>
                <a:gd name="connsiteX31" fmla="*/ 1828800 w 1828800"/>
                <a:gd name="connsiteY31" fmla="*/ 777240 h 1554480"/>
                <a:gd name="connsiteX32" fmla="*/ 1620982 w 1828800"/>
                <a:gd name="connsiteY32" fmla="*/ 1005840 h 1554480"/>
                <a:gd name="connsiteX33" fmla="*/ 207818 w 1828800"/>
                <a:gd name="connsiteY33" fmla="*/ 1005840 h 1554480"/>
                <a:gd name="connsiteX34" fmla="*/ 0 w 1828800"/>
                <a:gd name="connsiteY34" fmla="*/ 777240 h 1554480"/>
                <a:gd name="connsiteX35" fmla="*/ 207818 w 1828800"/>
                <a:gd name="connsiteY35" fmla="*/ 548640 h 1554480"/>
                <a:gd name="connsiteX36" fmla="*/ 1463040 w 1828800"/>
                <a:gd name="connsiteY36" fmla="*/ 137160 h 1554480"/>
                <a:gd name="connsiteX37" fmla="*/ 1554480 w 1828800"/>
                <a:gd name="connsiteY37" fmla="*/ 228600 h 1554480"/>
                <a:gd name="connsiteX38" fmla="*/ 1463040 w 1828800"/>
                <a:gd name="connsiteY38" fmla="*/ 320040 h 1554480"/>
                <a:gd name="connsiteX39" fmla="*/ 1371600 w 1828800"/>
                <a:gd name="connsiteY39" fmla="*/ 228600 h 1554480"/>
                <a:gd name="connsiteX40" fmla="*/ 1463040 w 1828800"/>
                <a:gd name="connsiteY40" fmla="*/ 137160 h 1554480"/>
                <a:gd name="connsiteX41" fmla="*/ 207818 w 1828800"/>
                <a:gd name="connsiteY41" fmla="*/ 91440 h 1554480"/>
                <a:gd name="connsiteX42" fmla="*/ 83127 w 1828800"/>
                <a:gd name="connsiteY42" fmla="*/ 228600 h 1554480"/>
                <a:gd name="connsiteX43" fmla="*/ 207818 w 1828800"/>
                <a:gd name="connsiteY43" fmla="*/ 365760 h 1554480"/>
                <a:gd name="connsiteX44" fmla="*/ 1620982 w 1828800"/>
                <a:gd name="connsiteY44" fmla="*/ 365760 h 1554480"/>
                <a:gd name="connsiteX45" fmla="*/ 1745673 w 1828800"/>
                <a:gd name="connsiteY45" fmla="*/ 228600 h 1554480"/>
                <a:gd name="connsiteX46" fmla="*/ 1620982 w 1828800"/>
                <a:gd name="connsiteY46" fmla="*/ 91440 h 1554480"/>
                <a:gd name="connsiteX47" fmla="*/ 207818 w 1828800"/>
                <a:gd name="connsiteY47" fmla="*/ 0 h 1554480"/>
                <a:gd name="connsiteX48" fmla="*/ 1620982 w 1828800"/>
                <a:gd name="connsiteY48" fmla="*/ 0 h 1554480"/>
                <a:gd name="connsiteX49" fmla="*/ 1828800 w 1828800"/>
                <a:gd name="connsiteY49" fmla="*/ 228600 h 1554480"/>
                <a:gd name="connsiteX50" fmla="*/ 1620982 w 1828800"/>
                <a:gd name="connsiteY50" fmla="*/ 457200 h 1554480"/>
                <a:gd name="connsiteX51" fmla="*/ 207818 w 1828800"/>
                <a:gd name="connsiteY51" fmla="*/ 457200 h 1554480"/>
                <a:gd name="connsiteX52" fmla="*/ 0 w 1828800"/>
                <a:gd name="connsiteY52" fmla="*/ 228600 h 1554480"/>
                <a:gd name="connsiteX53" fmla="*/ 207818 w 1828800"/>
                <a:gd name="connsiteY53"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28800" h="1554480">
                  <a:moveTo>
                    <a:pt x="1463040" y="1234440"/>
                  </a:moveTo>
                  <a:cubicBezTo>
                    <a:pt x="1513541" y="1234440"/>
                    <a:pt x="1554480" y="1275379"/>
                    <a:pt x="1554480" y="1325880"/>
                  </a:cubicBezTo>
                  <a:cubicBezTo>
                    <a:pt x="1554480" y="1376381"/>
                    <a:pt x="1513541" y="1417320"/>
                    <a:pt x="1463040" y="1417320"/>
                  </a:cubicBezTo>
                  <a:cubicBezTo>
                    <a:pt x="1412539" y="1417320"/>
                    <a:pt x="1371600" y="1376381"/>
                    <a:pt x="1371600" y="1325880"/>
                  </a:cubicBezTo>
                  <a:cubicBezTo>
                    <a:pt x="1371600" y="1275379"/>
                    <a:pt x="1412539" y="1234440"/>
                    <a:pt x="1463040" y="1234440"/>
                  </a:cubicBezTo>
                  <a:close/>
                  <a:moveTo>
                    <a:pt x="207818" y="1188720"/>
                  </a:moveTo>
                  <a:cubicBezTo>
                    <a:pt x="138954" y="1188720"/>
                    <a:pt x="83127" y="1250129"/>
                    <a:pt x="83127" y="1325880"/>
                  </a:cubicBezTo>
                  <a:cubicBezTo>
                    <a:pt x="83127" y="1401631"/>
                    <a:pt x="138954" y="1463040"/>
                    <a:pt x="207818" y="1463040"/>
                  </a:cubicBezTo>
                  <a:lnTo>
                    <a:pt x="1620982" y="1463040"/>
                  </a:lnTo>
                  <a:cubicBezTo>
                    <a:pt x="1689847" y="1463040"/>
                    <a:pt x="1745673" y="1401631"/>
                    <a:pt x="1745673" y="1325880"/>
                  </a:cubicBezTo>
                  <a:cubicBezTo>
                    <a:pt x="1745673" y="1250129"/>
                    <a:pt x="1689847" y="1188720"/>
                    <a:pt x="1620982" y="1188720"/>
                  </a:cubicBezTo>
                  <a:close/>
                  <a:moveTo>
                    <a:pt x="207818" y="1097280"/>
                  </a:moveTo>
                  <a:lnTo>
                    <a:pt x="1620982" y="1097280"/>
                  </a:lnTo>
                  <a:cubicBezTo>
                    <a:pt x="1735757" y="1097280"/>
                    <a:pt x="1828800" y="1199628"/>
                    <a:pt x="1828800" y="1325880"/>
                  </a:cubicBezTo>
                  <a:cubicBezTo>
                    <a:pt x="1828800" y="1452132"/>
                    <a:pt x="1735757" y="1554480"/>
                    <a:pt x="1620982" y="1554480"/>
                  </a:cubicBezTo>
                  <a:lnTo>
                    <a:pt x="207818" y="1554480"/>
                  </a:lnTo>
                  <a:cubicBezTo>
                    <a:pt x="93044" y="1554480"/>
                    <a:pt x="0" y="1452132"/>
                    <a:pt x="0" y="1325880"/>
                  </a:cubicBezTo>
                  <a:cubicBezTo>
                    <a:pt x="0" y="1199628"/>
                    <a:pt x="93044" y="1097280"/>
                    <a:pt x="207818" y="1097280"/>
                  </a:cubicBezTo>
                  <a:close/>
                  <a:moveTo>
                    <a:pt x="1463040" y="685800"/>
                  </a:moveTo>
                  <a:cubicBezTo>
                    <a:pt x="1513541" y="685800"/>
                    <a:pt x="1554480" y="726739"/>
                    <a:pt x="1554480" y="777240"/>
                  </a:cubicBezTo>
                  <a:cubicBezTo>
                    <a:pt x="1554480" y="827741"/>
                    <a:pt x="1513541" y="868680"/>
                    <a:pt x="1463040" y="868680"/>
                  </a:cubicBezTo>
                  <a:cubicBezTo>
                    <a:pt x="1412539" y="868680"/>
                    <a:pt x="1371600" y="827741"/>
                    <a:pt x="1371600" y="777240"/>
                  </a:cubicBezTo>
                  <a:cubicBezTo>
                    <a:pt x="1371600" y="726739"/>
                    <a:pt x="1412539" y="685800"/>
                    <a:pt x="1463040" y="685800"/>
                  </a:cubicBezTo>
                  <a:close/>
                  <a:moveTo>
                    <a:pt x="207818" y="640080"/>
                  </a:moveTo>
                  <a:cubicBezTo>
                    <a:pt x="138954" y="640080"/>
                    <a:pt x="83127" y="701489"/>
                    <a:pt x="83127" y="777240"/>
                  </a:cubicBezTo>
                  <a:cubicBezTo>
                    <a:pt x="83127" y="852991"/>
                    <a:pt x="138954" y="914400"/>
                    <a:pt x="207818" y="914400"/>
                  </a:cubicBezTo>
                  <a:lnTo>
                    <a:pt x="1620982" y="914400"/>
                  </a:lnTo>
                  <a:cubicBezTo>
                    <a:pt x="1689847" y="914400"/>
                    <a:pt x="1745673" y="852991"/>
                    <a:pt x="1745673" y="777240"/>
                  </a:cubicBezTo>
                  <a:cubicBezTo>
                    <a:pt x="1745673" y="701489"/>
                    <a:pt x="1689847" y="640080"/>
                    <a:pt x="1620982" y="640080"/>
                  </a:cubicBezTo>
                  <a:close/>
                  <a:moveTo>
                    <a:pt x="207818" y="548640"/>
                  </a:moveTo>
                  <a:lnTo>
                    <a:pt x="1620982" y="548640"/>
                  </a:lnTo>
                  <a:cubicBezTo>
                    <a:pt x="1735757" y="548640"/>
                    <a:pt x="1828800" y="650988"/>
                    <a:pt x="1828800" y="777240"/>
                  </a:cubicBezTo>
                  <a:cubicBezTo>
                    <a:pt x="1828800" y="903492"/>
                    <a:pt x="1735757" y="1005840"/>
                    <a:pt x="1620982" y="1005840"/>
                  </a:cubicBezTo>
                  <a:lnTo>
                    <a:pt x="207818" y="1005840"/>
                  </a:lnTo>
                  <a:cubicBezTo>
                    <a:pt x="93044" y="1005840"/>
                    <a:pt x="0" y="903492"/>
                    <a:pt x="0" y="777240"/>
                  </a:cubicBezTo>
                  <a:cubicBezTo>
                    <a:pt x="0" y="650988"/>
                    <a:pt x="93044" y="548640"/>
                    <a:pt x="207818" y="548640"/>
                  </a:cubicBezTo>
                  <a:close/>
                  <a:moveTo>
                    <a:pt x="1463040" y="137160"/>
                  </a:moveTo>
                  <a:cubicBezTo>
                    <a:pt x="1513541" y="137160"/>
                    <a:pt x="1554480" y="178099"/>
                    <a:pt x="1554480" y="228600"/>
                  </a:cubicBezTo>
                  <a:cubicBezTo>
                    <a:pt x="1554480" y="279101"/>
                    <a:pt x="1513541" y="320040"/>
                    <a:pt x="1463040" y="320040"/>
                  </a:cubicBezTo>
                  <a:cubicBezTo>
                    <a:pt x="1412539" y="320040"/>
                    <a:pt x="1371600" y="279101"/>
                    <a:pt x="1371600" y="228600"/>
                  </a:cubicBezTo>
                  <a:cubicBezTo>
                    <a:pt x="1371600" y="178099"/>
                    <a:pt x="1412539" y="137160"/>
                    <a:pt x="1463040" y="137160"/>
                  </a:cubicBezTo>
                  <a:close/>
                  <a:moveTo>
                    <a:pt x="207818" y="91440"/>
                  </a:moveTo>
                  <a:cubicBezTo>
                    <a:pt x="138954" y="91440"/>
                    <a:pt x="83127" y="152849"/>
                    <a:pt x="83127" y="228600"/>
                  </a:cubicBezTo>
                  <a:cubicBezTo>
                    <a:pt x="83127" y="304351"/>
                    <a:pt x="138954" y="365760"/>
                    <a:pt x="207818" y="365760"/>
                  </a:cubicBezTo>
                  <a:lnTo>
                    <a:pt x="1620982" y="365760"/>
                  </a:lnTo>
                  <a:cubicBezTo>
                    <a:pt x="1689847" y="365760"/>
                    <a:pt x="1745673" y="304351"/>
                    <a:pt x="1745673" y="228600"/>
                  </a:cubicBezTo>
                  <a:cubicBezTo>
                    <a:pt x="1745673" y="152849"/>
                    <a:pt x="1689847" y="91440"/>
                    <a:pt x="1620982" y="91440"/>
                  </a:cubicBezTo>
                  <a:close/>
                  <a:moveTo>
                    <a:pt x="207818" y="0"/>
                  </a:moveTo>
                  <a:lnTo>
                    <a:pt x="1620982" y="0"/>
                  </a:lnTo>
                  <a:cubicBezTo>
                    <a:pt x="1735757" y="0"/>
                    <a:pt x="1828800" y="102348"/>
                    <a:pt x="1828800" y="228600"/>
                  </a:cubicBezTo>
                  <a:cubicBezTo>
                    <a:pt x="1828800" y="354852"/>
                    <a:pt x="1735757" y="457200"/>
                    <a:pt x="1620982" y="457200"/>
                  </a:cubicBezTo>
                  <a:lnTo>
                    <a:pt x="207818" y="457200"/>
                  </a:lnTo>
                  <a:cubicBezTo>
                    <a:pt x="93044" y="457200"/>
                    <a:pt x="0" y="354852"/>
                    <a:pt x="0" y="228600"/>
                  </a:cubicBezTo>
                  <a:cubicBezTo>
                    <a:pt x="0" y="102348"/>
                    <a:pt x="93044" y="0"/>
                    <a:pt x="20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96" name="Freeform 95"/>
            <p:cNvSpPr/>
            <p:nvPr/>
          </p:nvSpPr>
          <p:spPr>
            <a:xfrm>
              <a:off x="9856377" y="4932065"/>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rgbClr val="0071C5"/>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grpSp>
      <p:cxnSp>
        <p:nvCxnSpPr>
          <p:cNvPr id="97" name="Elbow Connector 96"/>
          <p:cNvCxnSpPr/>
          <p:nvPr/>
        </p:nvCxnSpPr>
        <p:spPr>
          <a:xfrm>
            <a:off x="9544815" y="4448479"/>
            <a:ext cx="1518825" cy="589199"/>
          </a:xfrm>
          <a:prstGeom prst="bentConnector3">
            <a:avLst>
              <a:gd name="adj1" fmla="val 55519"/>
            </a:avLst>
          </a:prstGeom>
          <a:ln w="12700" cap="rnd">
            <a:solidFill>
              <a:schemeClr val="accent1">
                <a:lumMod val="40000"/>
                <a:lumOff val="6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9850325" y="4075714"/>
            <a:ext cx="1104790" cy="246221"/>
          </a:xfrm>
          <a:prstGeom prst="rect">
            <a:avLst/>
          </a:prstGeom>
          <a:noFill/>
        </p:spPr>
        <p:txBody>
          <a:bodyPr wrap="none" rtlCol="0">
            <a:spAutoFit/>
          </a:bodyPr>
          <a:lstStyle/>
          <a:p>
            <a:r>
              <a:rPr lang="en-US" sz="1000" dirty="0" smtClean="0">
                <a:solidFill>
                  <a:schemeClr val="accent2">
                    <a:lumMod val="20000"/>
                    <a:lumOff val="80000"/>
                  </a:schemeClr>
                </a:solidFill>
              </a:rPr>
              <a:t>Customer Apps.</a:t>
            </a:r>
          </a:p>
        </p:txBody>
      </p:sp>
      <p:sp>
        <p:nvSpPr>
          <p:cNvPr id="107" name="TextBox 106"/>
          <p:cNvSpPr txBox="1"/>
          <p:nvPr/>
        </p:nvSpPr>
        <p:spPr>
          <a:xfrm>
            <a:off x="5570738" y="1931718"/>
            <a:ext cx="1563248" cy="246221"/>
          </a:xfrm>
          <a:prstGeom prst="rect">
            <a:avLst/>
          </a:prstGeom>
          <a:noFill/>
        </p:spPr>
        <p:txBody>
          <a:bodyPr wrap="none" rtlCol="0">
            <a:spAutoFit/>
          </a:bodyPr>
          <a:lstStyle/>
          <a:p>
            <a:r>
              <a:rPr lang="en-US" sz="1000" dirty="0" smtClean="0">
                <a:solidFill>
                  <a:schemeClr val="accent5">
                    <a:lumMod val="20000"/>
                    <a:lumOff val="80000"/>
                  </a:schemeClr>
                </a:solidFill>
              </a:rPr>
              <a:t>Higher Level Info. Flows</a:t>
            </a:r>
          </a:p>
        </p:txBody>
      </p:sp>
      <p:grpSp>
        <p:nvGrpSpPr>
          <p:cNvPr id="109" name="Group 108"/>
          <p:cNvGrpSpPr/>
          <p:nvPr/>
        </p:nvGrpSpPr>
        <p:grpSpPr>
          <a:xfrm>
            <a:off x="10955115" y="2942527"/>
            <a:ext cx="786945" cy="384543"/>
            <a:chOff x="11056620" y="2641993"/>
            <a:chExt cx="786945" cy="384543"/>
          </a:xfrm>
        </p:grpSpPr>
        <p:sp>
          <p:nvSpPr>
            <p:cNvPr id="95" name="Freeform 94"/>
            <p:cNvSpPr/>
            <p:nvPr/>
          </p:nvSpPr>
          <p:spPr>
            <a:xfrm>
              <a:off x="11570602" y="2641993"/>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rgbClr val="FC4C02"/>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08" name="Freeform 107"/>
            <p:cNvSpPr/>
            <p:nvPr/>
          </p:nvSpPr>
          <p:spPr>
            <a:xfrm>
              <a:off x="11056620" y="2667731"/>
              <a:ext cx="422124" cy="358805"/>
            </a:xfrm>
            <a:custGeom>
              <a:avLst/>
              <a:gdLst>
                <a:gd name="connsiteX0" fmla="*/ 1463040 w 1828800"/>
                <a:gd name="connsiteY0" fmla="*/ 1234440 h 1554480"/>
                <a:gd name="connsiteX1" fmla="*/ 1554480 w 1828800"/>
                <a:gd name="connsiteY1" fmla="*/ 1325880 h 1554480"/>
                <a:gd name="connsiteX2" fmla="*/ 1463040 w 1828800"/>
                <a:gd name="connsiteY2" fmla="*/ 1417320 h 1554480"/>
                <a:gd name="connsiteX3" fmla="*/ 1371600 w 1828800"/>
                <a:gd name="connsiteY3" fmla="*/ 1325880 h 1554480"/>
                <a:gd name="connsiteX4" fmla="*/ 1463040 w 1828800"/>
                <a:gd name="connsiteY4" fmla="*/ 1234440 h 1554480"/>
                <a:gd name="connsiteX5" fmla="*/ 207818 w 1828800"/>
                <a:gd name="connsiteY5" fmla="*/ 1188720 h 1554480"/>
                <a:gd name="connsiteX6" fmla="*/ 83127 w 1828800"/>
                <a:gd name="connsiteY6" fmla="*/ 1325880 h 1554480"/>
                <a:gd name="connsiteX7" fmla="*/ 207818 w 1828800"/>
                <a:gd name="connsiteY7" fmla="*/ 1463040 h 1554480"/>
                <a:gd name="connsiteX8" fmla="*/ 1620982 w 1828800"/>
                <a:gd name="connsiteY8" fmla="*/ 1463040 h 1554480"/>
                <a:gd name="connsiteX9" fmla="*/ 1745673 w 1828800"/>
                <a:gd name="connsiteY9" fmla="*/ 1325880 h 1554480"/>
                <a:gd name="connsiteX10" fmla="*/ 1620982 w 1828800"/>
                <a:gd name="connsiteY10" fmla="*/ 1188720 h 1554480"/>
                <a:gd name="connsiteX11" fmla="*/ 207818 w 1828800"/>
                <a:gd name="connsiteY11" fmla="*/ 1097280 h 1554480"/>
                <a:gd name="connsiteX12" fmla="*/ 1620982 w 1828800"/>
                <a:gd name="connsiteY12" fmla="*/ 1097280 h 1554480"/>
                <a:gd name="connsiteX13" fmla="*/ 1828800 w 1828800"/>
                <a:gd name="connsiteY13" fmla="*/ 1325880 h 1554480"/>
                <a:gd name="connsiteX14" fmla="*/ 1620982 w 1828800"/>
                <a:gd name="connsiteY14" fmla="*/ 1554480 h 1554480"/>
                <a:gd name="connsiteX15" fmla="*/ 207818 w 1828800"/>
                <a:gd name="connsiteY15" fmla="*/ 1554480 h 1554480"/>
                <a:gd name="connsiteX16" fmla="*/ 0 w 1828800"/>
                <a:gd name="connsiteY16" fmla="*/ 1325880 h 1554480"/>
                <a:gd name="connsiteX17" fmla="*/ 207818 w 1828800"/>
                <a:gd name="connsiteY17" fmla="*/ 1097280 h 1554480"/>
                <a:gd name="connsiteX18" fmla="*/ 1463040 w 1828800"/>
                <a:gd name="connsiteY18" fmla="*/ 685800 h 1554480"/>
                <a:gd name="connsiteX19" fmla="*/ 1554480 w 1828800"/>
                <a:gd name="connsiteY19" fmla="*/ 777240 h 1554480"/>
                <a:gd name="connsiteX20" fmla="*/ 1463040 w 1828800"/>
                <a:gd name="connsiteY20" fmla="*/ 868680 h 1554480"/>
                <a:gd name="connsiteX21" fmla="*/ 1371600 w 1828800"/>
                <a:gd name="connsiteY21" fmla="*/ 777240 h 1554480"/>
                <a:gd name="connsiteX22" fmla="*/ 1463040 w 1828800"/>
                <a:gd name="connsiteY22" fmla="*/ 685800 h 1554480"/>
                <a:gd name="connsiteX23" fmla="*/ 207818 w 1828800"/>
                <a:gd name="connsiteY23" fmla="*/ 640080 h 1554480"/>
                <a:gd name="connsiteX24" fmla="*/ 83127 w 1828800"/>
                <a:gd name="connsiteY24" fmla="*/ 777240 h 1554480"/>
                <a:gd name="connsiteX25" fmla="*/ 207818 w 1828800"/>
                <a:gd name="connsiteY25" fmla="*/ 914400 h 1554480"/>
                <a:gd name="connsiteX26" fmla="*/ 1620982 w 1828800"/>
                <a:gd name="connsiteY26" fmla="*/ 914400 h 1554480"/>
                <a:gd name="connsiteX27" fmla="*/ 1745673 w 1828800"/>
                <a:gd name="connsiteY27" fmla="*/ 777240 h 1554480"/>
                <a:gd name="connsiteX28" fmla="*/ 1620982 w 1828800"/>
                <a:gd name="connsiteY28" fmla="*/ 640080 h 1554480"/>
                <a:gd name="connsiteX29" fmla="*/ 207818 w 1828800"/>
                <a:gd name="connsiteY29" fmla="*/ 548640 h 1554480"/>
                <a:gd name="connsiteX30" fmla="*/ 1620982 w 1828800"/>
                <a:gd name="connsiteY30" fmla="*/ 548640 h 1554480"/>
                <a:gd name="connsiteX31" fmla="*/ 1828800 w 1828800"/>
                <a:gd name="connsiteY31" fmla="*/ 777240 h 1554480"/>
                <a:gd name="connsiteX32" fmla="*/ 1620982 w 1828800"/>
                <a:gd name="connsiteY32" fmla="*/ 1005840 h 1554480"/>
                <a:gd name="connsiteX33" fmla="*/ 207818 w 1828800"/>
                <a:gd name="connsiteY33" fmla="*/ 1005840 h 1554480"/>
                <a:gd name="connsiteX34" fmla="*/ 0 w 1828800"/>
                <a:gd name="connsiteY34" fmla="*/ 777240 h 1554480"/>
                <a:gd name="connsiteX35" fmla="*/ 207818 w 1828800"/>
                <a:gd name="connsiteY35" fmla="*/ 548640 h 1554480"/>
                <a:gd name="connsiteX36" fmla="*/ 1463040 w 1828800"/>
                <a:gd name="connsiteY36" fmla="*/ 137160 h 1554480"/>
                <a:gd name="connsiteX37" fmla="*/ 1554480 w 1828800"/>
                <a:gd name="connsiteY37" fmla="*/ 228600 h 1554480"/>
                <a:gd name="connsiteX38" fmla="*/ 1463040 w 1828800"/>
                <a:gd name="connsiteY38" fmla="*/ 320040 h 1554480"/>
                <a:gd name="connsiteX39" fmla="*/ 1371600 w 1828800"/>
                <a:gd name="connsiteY39" fmla="*/ 228600 h 1554480"/>
                <a:gd name="connsiteX40" fmla="*/ 1463040 w 1828800"/>
                <a:gd name="connsiteY40" fmla="*/ 137160 h 1554480"/>
                <a:gd name="connsiteX41" fmla="*/ 207818 w 1828800"/>
                <a:gd name="connsiteY41" fmla="*/ 91440 h 1554480"/>
                <a:gd name="connsiteX42" fmla="*/ 83127 w 1828800"/>
                <a:gd name="connsiteY42" fmla="*/ 228600 h 1554480"/>
                <a:gd name="connsiteX43" fmla="*/ 207818 w 1828800"/>
                <a:gd name="connsiteY43" fmla="*/ 365760 h 1554480"/>
                <a:gd name="connsiteX44" fmla="*/ 1620982 w 1828800"/>
                <a:gd name="connsiteY44" fmla="*/ 365760 h 1554480"/>
                <a:gd name="connsiteX45" fmla="*/ 1745673 w 1828800"/>
                <a:gd name="connsiteY45" fmla="*/ 228600 h 1554480"/>
                <a:gd name="connsiteX46" fmla="*/ 1620982 w 1828800"/>
                <a:gd name="connsiteY46" fmla="*/ 91440 h 1554480"/>
                <a:gd name="connsiteX47" fmla="*/ 207818 w 1828800"/>
                <a:gd name="connsiteY47" fmla="*/ 0 h 1554480"/>
                <a:gd name="connsiteX48" fmla="*/ 1620982 w 1828800"/>
                <a:gd name="connsiteY48" fmla="*/ 0 h 1554480"/>
                <a:gd name="connsiteX49" fmla="*/ 1828800 w 1828800"/>
                <a:gd name="connsiteY49" fmla="*/ 228600 h 1554480"/>
                <a:gd name="connsiteX50" fmla="*/ 1620982 w 1828800"/>
                <a:gd name="connsiteY50" fmla="*/ 457200 h 1554480"/>
                <a:gd name="connsiteX51" fmla="*/ 207818 w 1828800"/>
                <a:gd name="connsiteY51" fmla="*/ 457200 h 1554480"/>
                <a:gd name="connsiteX52" fmla="*/ 0 w 1828800"/>
                <a:gd name="connsiteY52" fmla="*/ 228600 h 1554480"/>
                <a:gd name="connsiteX53" fmla="*/ 207818 w 1828800"/>
                <a:gd name="connsiteY53"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28800" h="1554480">
                  <a:moveTo>
                    <a:pt x="1463040" y="1234440"/>
                  </a:moveTo>
                  <a:cubicBezTo>
                    <a:pt x="1513541" y="1234440"/>
                    <a:pt x="1554480" y="1275379"/>
                    <a:pt x="1554480" y="1325880"/>
                  </a:cubicBezTo>
                  <a:cubicBezTo>
                    <a:pt x="1554480" y="1376381"/>
                    <a:pt x="1513541" y="1417320"/>
                    <a:pt x="1463040" y="1417320"/>
                  </a:cubicBezTo>
                  <a:cubicBezTo>
                    <a:pt x="1412539" y="1417320"/>
                    <a:pt x="1371600" y="1376381"/>
                    <a:pt x="1371600" y="1325880"/>
                  </a:cubicBezTo>
                  <a:cubicBezTo>
                    <a:pt x="1371600" y="1275379"/>
                    <a:pt x="1412539" y="1234440"/>
                    <a:pt x="1463040" y="1234440"/>
                  </a:cubicBezTo>
                  <a:close/>
                  <a:moveTo>
                    <a:pt x="207818" y="1188720"/>
                  </a:moveTo>
                  <a:cubicBezTo>
                    <a:pt x="138954" y="1188720"/>
                    <a:pt x="83127" y="1250129"/>
                    <a:pt x="83127" y="1325880"/>
                  </a:cubicBezTo>
                  <a:cubicBezTo>
                    <a:pt x="83127" y="1401631"/>
                    <a:pt x="138954" y="1463040"/>
                    <a:pt x="207818" y="1463040"/>
                  </a:cubicBezTo>
                  <a:lnTo>
                    <a:pt x="1620982" y="1463040"/>
                  </a:lnTo>
                  <a:cubicBezTo>
                    <a:pt x="1689847" y="1463040"/>
                    <a:pt x="1745673" y="1401631"/>
                    <a:pt x="1745673" y="1325880"/>
                  </a:cubicBezTo>
                  <a:cubicBezTo>
                    <a:pt x="1745673" y="1250129"/>
                    <a:pt x="1689847" y="1188720"/>
                    <a:pt x="1620982" y="1188720"/>
                  </a:cubicBezTo>
                  <a:close/>
                  <a:moveTo>
                    <a:pt x="207818" y="1097280"/>
                  </a:moveTo>
                  <a:lnTo>
                    <a:pt x="1620982" y="1097280"/>
                  </a:lnTo>
                  <a:cubicBezTo>
                    <a:pt x="1735757" y="1097280"/>
                    <a:pt x="1828800" y="1199628"/>
                    <a:pt x="1828800" y="1325880"/>
                  </a:cubicBezTo>
                  <a:cubicBezTo>
                    <a:pt x="1828800" y="1452132"/>
                    <a:pt x="1735757" y="1554480"/>
                    <a:pt x="1620982" y="1554480"/>
                  </a:cubicBezTo>
                  <a:lnTo>
                    <a:pt x="207818" y="1554480"/>
                  </a:lnTo>
                  <a:cubicBezTo>
                    <a:pt x="93044" y="1554480"/>
                    <a:pt x="0" y="1452132"/>
                    <a:pt x="0" y="1325880"/>
                  </a:cubicBezTo>
                  <a:cubicBezTo>
                    <a:pt x="0" y="1199628"/>
                    <a:pt x="93044" y="1097280"/>
                    <a:pt x="207818" y="1097280"/>
                  </a:cubicBezTo>
                  <a:close/>
                  <a:moveTo>
                    <a:pt x="1463040" y="685800"/>
                  </a:moveTo>
                  <a:cubicBezTo>
                    <a:pt x="1513541" y="685800"/>
                    <a:pt x="1554480" y="726739"/>
                    <a:pt x="1554480" y="777240"/>
                  </a:cubicBezTo>
                  <a:cubicBezTo>
                    <a:pt x="1554480" y="827741"/>
                    <a:pt x="1513541" y="868680"/>
                    <a:pt x="1463040" y="868680"/>
                  </a:cubicBezTo>
                  <a:cubicBezTo>
                    <a:pt x="1412539" y="868680"/>
                    <a:pt x="1371600" y="827741"/>
                    <a:pt x="1371600" y="777240"/>
                  </a:cubicBezTo>
                  <a:cubicBezTo>
                    <a:pt x="1371600" y="726739"/>
                    <a:pt x="1412539" y="685800"/>
                    <a:pt x="1463040" y="685800"/>
                  </a:cubicBezTo>
                  <a:close/>
                  <a:moveTo>
                    <a:pt x="207818" y="640080"/>
                  </a:moveTo>
                  <a:cubicBezTo>
                    <a:pt x="138954" y="640080"/>
                    <a:pt x="83127" y="701489"/>
                    <a:pt x="83127" y="777240"/>
                  </a:cubicBezTo>
                  <a:cubicBezTo>
                    <a:pt x="83127" y="852991"/>
                    <a:pt x="138954" y="914400"/>
                    <a:pt x="207818" y="914400"/>
                  </a:cubicBezTo>
                  <a:lnTo>
                    <a:pt x="1620982" y="914400"/>
                  </a:lnTo>
                  <a:cubicBezTo>
                    <a:pt x="1689847" y="914400"/>
                    <a:pt x="1745673" y="852991"/>
                    <a:pt x="1745673" y="777240"/>
                  </a:cubicBezTo>
                  <a:cubicBezTo>
                    <a:pt x="1745673" y="701489"/>
                    <a:pt x="1689847" y="640080"/>
                    <a:pt x="1620982" y="640080"/>
                  </a:cubicBezTo>
                  <a:close/>
                  <a:moveTo>
                    <a:pt x="207818" y="548640"/>
                  </a:moveTo>
                  <a:lnTo>
                    <a:pt x="1620982" y="548640"/>
                  </a:lnTo>
                  <a:cubicBezTo>
                    <a:pt x="1735757" y="548640"/>
                    <a:pt x="1828800" y="650988"/>
                    <a:pt x="1828800" y="777240"/>
                  </a:cubicBezTo>
                  <a:cubicBezTo>
                    <a:pt x="1828800" y="903492"/>
                    <a:pt x="1735757" y="1005840"/>
                    <a:pt x="1620982" y="1005840"/>
                  </a:cubicBezTo>
                  <a:lnTo>
                    <a:pt x="207818" y="1005840"/>
                  </a:lnTo>
                  <a:cubicBezTo>
                    <a:pt x="93044" y="1005840"/>
                    <a:pt x="0" y="903492"/>
                    <a:pt x="0" y="777240"/>
                  </a:cubicBezTo>
                  <a:cubicBezTo>
                    <a:pt x="0" y="650988"/>
                    <a:pt x="93044" y="548640"/>
                    <a:pt x="207818" y="548640"/>
                  </a:cubicBezTo>
                  <a:close/>
                  <a:moveTo>
                    <a:pt x="1463040" y="137160"/>
                  </a:moveTo>
                  <a:cubicBezTo>
                    <a:pt x="1513541" y="137160"/>
                    <a:pt x="1554480" y="178099"/>
                    <a:pt x="1554480" y="228600"/>
                  </a:cubicBezTo>
                  <a:cubicBezTo>
                    <a:pt x="1554480" y="279101"/>
                    <a:pt x="1513541" y="320040"/>
                    <a:pt x="1463040" y="320040"/>
                  </a:cubicBezTo>
                  <a:cubicBezTo>
                    <a:pt x="1412539" y="320040"/>
                    <a:pt x="1371600" y="279101"/>
                    <a:pt x="1371600" y="228600"/>
                  </a:cubicBezTo>
                  <a:cubicBezTo>
                    <a:pt x="1371600" y="178099"/>
                    <a:pt x="1412539" y="137160"/>
                    <a:pt x="1463040" y="137160"/>
                  </a:cubicBezTo>
                  <a:close/>
                  <a:moveTo>
                    <a:pt x="207818" y="91440"/>
                  </a:moveTo>
                  <a:cubicBezTo>
                    <a:pt x="138954" y="91440"/>
                    <a:pt x="83127" y="152849"/>
                    <a:pt x="83127" y="228600"/>
                  </a:cubicBezTo>
                  <a:cubicBezTo>
                    <a:pt x="83127" y="304351"/>
                    <a:pt x="138954" y="365760"/>
                    <a:pt x="207818" y="365760"/>
                  </a:cubicBezTo>
                  <a:lnTo>
                    <a:pt x="1620982" y="365760"/>
                  </a:lnTo>
                  <a:cubicBezTo>
                    <a:pt x="1689847" y="365760"/>
                    <a:pt x="1745673" y="304351"/>
                    <a:pt x="1745673" y="228600"/>
                  </a:cubicBezTo>
                  <a:cubicBezTo>
                    <a:pt x="1745673" y="152849"/>
                    <a:pt x="1689847" y="91440"/>
                    <a:pt x="1620982" y="91440"/>
                  </a:cubicBezTo>
                  <a:close/>
                  <a:moveTo>
                    <a:pt x="207818" y="0"/>
                  </a:moveTo>
                  <a:lnTo>
                    <a:pt x="1620982" y="0"/>
                  </a:lnTo>
                  <a:cubicBezTo>
                    <a:pt x="1735757" y="0"/>
                    <a:pt x="1828800" y="102348"/>
                    <a:pt x="1828800" y="228600"/>
                  </a:cubicBezTo>
                  <a:cubicBezTo>
                    <a:pt x="1828800" y="354852"/>
                    <a:pt x="1735757" y="457200"/>
                    <a:pt x="1620982" y="457200"/>
                  </a:cubicBezTo>
                  <a:lnTo>
                    <a:pt x="207818" y="457200"/>
                  </a:lnTo>
                  <a:cubicBezTo>
                    <a:pt x="93044" y="457200"/>
                    <a:pt x="0" y="354852"/>
                    <a:pt x="0" y="228600"/>
                  </a:cubicBezTo>
                  <a:cubicBezTo>
                    <a:pt x="0" y="102348"/>
                    <a:pt x="93044" y="0"/>
                    <a:pt x="20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grpSp>
      <p:cxnSp>
        <p:nvCxnSpPr>
          <p:cNvPr id="110" name="Elbow Connector 109"/>
          <p:cNvCxnSpPr>
            <a:stCxn id="57" idx="3"/>
          </p:cNvCxnSpPr>
          <p:nvPr/>
        </p:nvCxnSpPr>
        <p:spPr>
          <a:xfrm>
            <a:off x="9274231" y="2662927"/>
            <a:ext cx="1575914" cy="457622"/>
          </a:xfrm>
          <a:prstGeom prst="bentConnector3">
            <a:avLst>
              <a:gd name="adj1" fmla="val 50000"/>
            </a:avLst>
          </a:prstGeom>
          <a:ln w="12700" cap="rnd">
            <a:solidFill>
              <a:schemeClr val="accent5">
                <a:lumMod val="40000"/>
                <a:lumOff val="6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487484" y="2368237"/>
            <a:ext cx="1048685" cy="246221"/>
          </a:xfrm>
          <a:prstGeom prst="rect">
            <a:avLst/>
          </a:prstGeom>
          <a:noFill/>
        </p:spPr>
        <p:txBody>
          <a:bodyPr wrap="none" rtlCol="0">
            <a:spAutoFit/>
          </a:bodyPr>
          <a:lstStyle/>
          <a:p>
            <a:r>
              <a:rPr lang="en-US" sz="1000" dirty="0">
                <a:solidFill>
                  <a:schemeClr val="accent5">
                    <a:lumMod val="40000"/>
                    <a:lumOff val="60000"/>
                  </a:schemeClr>
                </a:solidFill>
              </a:rPr>
              <a:t>Business Apps.</a:t>
            </a:r>
          </a:p>
        </p:txBody>
      </p:sp>
      <p:grpSp>
        <p:nvGrpSpPr>
          <p:cNvPr id="116" name="Group 115"/>
          <p:cNvGrpSpPr/>
          <p:nvPr/>
        </p:nvGrpSpPr>
        <p:grpSpPr>
          <a:xfrm>
            <a:off x="6544302" y="5384679"/>
            <a:ext cx="830035" cy="383470"/>
            <a:chOff x="9299305" y="4932065"/>
            <a:chExt cx="830035" cy="383470"/>
          </a:xfrm>
        </p:grpSpPr>
        <p:sp>
          <p:nvSpPr>
            <p:cNvPr id="117" name="Freeform 116"/>
            <p:cNvSpPr/>
            <p:nvPr/>
          </p:nvSpPr>
          <p:spPr>
            <a:xfrm>
              <a:off x="9299305" y="4944398"/>
              <a:ext cx="422124" cy="358805"/>
            </a:xfrm>
            <a:custGeom>
              <a:avLst/>
              <a:gdLst>
                <a:gd name="connsiteX0" fmla="*/ 1463040 w 1828800"/>
                <a:gd name="connsiteY0" fmla="*/ 1234440 h 1554480"/>
                <a:gd name="connsiteX1" fmla="*/ 1554480 w 1828800"/>
                <a:gd name="connsiteY1" fmla="*/ 1325880 h 1554480"/>
                <a:gd name="connsiteX2" fmla="*/ 1463040 w 1828800"/>
                <a:gd name="connsiteY2" fmla="*/ 1417320 h 1554480"/>
                <a:gd name="connsiteX3" fmla="*/ 1371600 w 1828800"/>
                <a:gd name="connsiteY3" fmla="*/ 1325880 h 1554480"/>
                <a:gd name="connsiteX4" fmla="*/ 1463040 w 1828800"/>
                <a:gd name="connsiteY4" fmla="*/ 1234440 h 1554480"/>
                <a:gd name="connsiteX5" fmla="*/ 207818 w 1828800"/>
                <a:gd name="connsiteY5" fmla="*/ 1188720 h 1554480"/>
                <a:gd name="connsiteX6" fmla="*/ 83127 w 1828800"/>
                <a:gd name="connsiteY6" fmla="*/ 1325880 h 1554480"/>
                <a:gd name="connsiteX7" fmla="*/ 207818 w 1828800"/>
                <a:gd name="connsiteY7" fmla="*/ 1463040 h 1554480"/>
                <a:gd name="connsiteX8" fmla="*/ 1620982 w 1828800"/>
                <a:gd name="connsiteY8" fmla="*/ 1463040 h 1554480"/>
                <a:gd name="connsiteX9" fmla="*/ 1745673 w 1828800"/>
                <a:gd name="connsiteY9" fmla="*/ 1325880 h 1554480"/>
                <a:gd name="connsiteX10" fmla="*/ 1620982 w 1828800"/>
                <a:gd name="connsiteY10" fmla="*/ 1188720 h 1554480"/>
                <a:gd name="connsiteX11" fmla="*/ 207818 w 1828800"/>
                <a:gd name="connsiteY11" fmla="*/ 1097280 h 1554480"/>
                <a:gd name="connsiteX12" fmla="*/ 1620982 w 1828800"/>
                <a:gd name="connsiteY12" fmla="*/ 1097280 h 1554480"/>
                <a:gd name="connsiteX13" fmla="*/ 1828800 w 1828800"/>
                <a:gd name="connsiteY13" fmla="*/ 1325880 h 1554480"/>
                <a:gd name="connsiteX14" fmla="*/ 1620982 w 1828800"/>
                <a:gd name="connsiteY14" fmla="*/ 1554480 h 1554480"/>
                <a:gd name="connsiteX15" fmla="*/ 207818 w 1828800"/>
                <a:gd name="connsiteY15" fmla="*/ 1554480 h 1554480"/>
                <a:gd name="connsiteX16" fmla="*/ 0 w 1828800"/>
                <a:gd name="connsiteY16" fmla="*/ 1325880 h 1554480"/>
                <a:gd name="connsiteX17" fmla="*/ 207818 w 1828800"/>
                <a:gd name="connsiteY17" fmla="*/ 1097280 h 1554480"/>
                <a:gd name="connsiteX18" fmla="*/ 1463040 w 1828800"/>
                <a:gd name="connsiteY18" fmla="*/ 685800 h 1554480"/>
                <a:gd name="connsiteX19" fmla="*/ 1554480 w 1828800"/>
                <a:gd name="connsiteY19" fmla="*/ 777240 h 1554480"/>
                <a:gd name="connsiteX20" fmla="*/ 1463040 w 1828800"/>
                <a:gd name="connsiteY20" fmla="*/ 868680 h 1554480"/>
                <a:gd name="connsiteX21" fmla="*/ 1371600 w 1828800"/>
                <a:gd name="connsiteY21" fmla="*/ 777240 h 1554480"/>
                <a:gd name="connsiteX22" fmla="*/ 1463040 w 1828800"/>
                <a:gd name="connsiteY22" fmla="*/ 685800 h 1554480"/>
                <a:gd name="connsiteX23" fmla="*/ 207818 w 1828800"/>
                <a:gd name="connsiteY23" fmla="*/ 640080 h 1554480"/>
                <a:gd name="connsiteX24" fmla="*/ 83127 w 1828800"/>
                <a:gd name="connsiteY24" fmla="*/ 777240 h 1554480"/>
                <a:gd name="connsiteX25" fmla="*/ 207818 w 1828800"/>
                <a:gd name="connsiteY25" fmla="*/ 914400 h 1554480"/>
                <a:gd name="connsiteX26" fmla="*/ 1620982 w 1828800"/>
                <a:gd name="connsiteY26" fmla="*/ 914400 h 1554480"/>
                <a:gd name="connsiteX27" fmla="*/ 1745673 w 1828800"/>
                <a:gd name="connsiteY27" fmla="*/ 777240 h 1554480"/>
                <a:gd name="connsiteX28" fmla="*/ 1620982 w 1828800"/>
                <a:gd name="connsiteY28" fmla="*/ 640080 h 1554480"/>
                <a:gd name="connsiteX29" fmla="*/ 207818 w 1828800"/>
                <a:gd name="connsiteY29" fmla="*/ 548640 h 1554480"/>
                <a:gd name="connsiteX30" fmla="*/ 1620982 w 1828800"/>
                <a:gd name="connsiteY30" fmla="*/ 548640 h 1554480"/>
                <a:gd name="connsiteX31" fmla="*/ 1828800 w 1828800"/>
                <a:gd name="connsiteY31" fmla="*/ 777240 h 1554480"/>
                <a:gd name="connsiteX32" fmla="*/ 1620982 w 1828800"/>
                <a:gd name="connsiteY32" fmla="*/ 1005840 h 1554480"/>
                <a:gd name="connsiteX33" fmla="*/ 207818 w 1828800"/>
                <a:gd name="connsiteY33" fmla="*/ 1005840 h 1554480"/>
                <a:gd name="connsiteX34" fmla="*/ 0 w 1828800"/>
                <a:gd name="connsiteY34" fmla="*/ 777240 h 1554480"/>
                <a:gd name="connsiteX35" fmla="*/ 207818 w 1828800"/>
                <a:gd name="connsiteY35" fmla="*/ 548640 h 1554480"/>
                <a:gd name="connsiteX36" fmla="*/ 1463040 w 1828800"/>
                <a:gd name="connsiteY36" fmla="*/ 137160 h 1554480"/>
                <a:gd name="connsiteX37" fmla="*/ 1554480 w 1828800"/>
                <a:gd name="connsiteY37" fmla="*/ 228600 h 1554480"/>
                <a:gd name="connsiteX38" fmla="*/ 1463040 w 1828800"/>
                <a:gd name="connsiteY38" fmla="*/ 320040 h 1554480"/>
                <a:gd name="connsiteX39" fmla="*/ 1371600 w 1828800"/>
                <a:gd name="connsiteY39" fmla="*/ 228600 h 1554480"/>
                <a:gd name="connsiteX40" fmla="*/ 1463040 w 1828800"/>
                <a:gd name="connsiteY40" fmla="*/ 137160 h 1554480"/>
                <a:gd name="connsiteX41" fmla="*/ 207818 w 1828800"/>
                <a:gd name="connsiteY41" fmla="*/ 91440 h 1554480"/>
                <a:gd name="connsiteX42" fmla="*/ 83127 w 1828800"/>
                <a:gd name="connsiteY42" fmla="*/ 228600 h 1554480"/>
                <a:gd name="connsiteX43" fmla="*/ 207818 w 1828800"/>
                <a:gd name="connsiteY43" fmla="*/ 365760 h 1554480"/>
                <a:gd name="connsiteX44" fmla="*/ 1620982 w 1828800"/>
                <a:gd name="connsiteY44" fmla="*/ 365760 h 1554480"/>
                <a:gd name="connsiteX45" fmla="*/ 1745673 w 1828800"/>
                <a:gd name="connsiteY45" fmla="*/ 228600 h 1554480"/>
                <a:gd name="connsiteX46" fmla="*/ 1620982 w 1828800"/>
                <a:gd name="connsiteY46" fmla="*/ 91440 h 1554480"/>
                <a:gd name="connsiteX47" fmla="*/ 207818 w 1828800"/>
                <a:gd name="connsiteY47" fmla="*/ 0 h 1554480"/>
                <a:gd name="connsiteX48" fmla="*/ 1620982 w 1828800"/>
                <a:gd name="connsiteY48" fmla="*/ 0 h 1554480"/>
                <a:gd name="connsiteX49" fmla="*/ 1828800 w 1828800"/>
                <a:gd name="connsiteY49" fmla="*/ 228600 h 1554480"/>
                <a:gd name="connsiteX50" fmla="*/ 1620982 w 1828800"/>
                <a:gd name="connsiteY50" fmla="*/ 457200 h 1554480"/>
                <a:gd name="connsiteX51" fmla="*/ 207818 w 1828800"/>
                <a:gd name="connsiteY51" fmla="*/ 457200 h 1554480"/>
                <a:gd name="connsiteX52" fmla="*/ 0 w 1828800"/>
                <a:gd name="connsiteY52" fmla="*/ 228600 h 1554480"/>
                <a:gd name="connsiteX53" fmla="*/ 207818 w 1828800"/>
                <a:gd name="connsiteY53"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28800" h="1554480">
                  <a:moveTo>
                    <a:pt x="1463040" y="1234440"/>
                  </a:moveTo>
                  <a:cubicBezTo>
                    <a:pt x="1513541" y="1234440"/>
                    <a:pt x="1554480" y="1275379"/>
                    <a:pt x="1554480" y="1325880"/>
                  </a:cubicBezTo>
                  <a:cubicBezTo>
                    <a:pt x="1554480" y="1376381"/>
                    <a:pt x="1513541" y="1417320"/>
                    <a:pt x="1463040" y="1417320"/>
                  </a:cubicBezTo>
                  <a:cubicBezTo>
                    <a:pt x="1412539" y="1417320"/>
                    <a:pt x="1371600" y="1376381"/>
                    <a:pt x="1371600" y="1325880"/>
                  </a:cubicBezTo>
                  <a:cubicBezTo>
                    <a:pt x="1371600" y="1275379"/>
                    <a:pt x="1412539" y="1234440"/>
                    <a:pt x="1463040" y="1234440"/>
                  </a:cubicBezTo>
                  <a:close/>
                  <a:moveTo>
                    <a:pt x="207818" y="1188720"/>
                  </a:moveTo>
                  <a:cubicBezTo>
                    <a:pt x="138954" y="1188720"/>
                    <a:pt x="83127" y="1250129"/>
                    <a:pt x="83127" y="1325880"/>
                  </a:cubicBezTo>
                  <a:cubicBezTo>
                    <a:pt x="83127" y="1401631"/>
                    <a:pt x="138954" y="1463040"/>
                    <a:pt x="207818" y="1463040"/>
                  </a:cubicBezTo>
                  <a:lnTo>
                    <a:pt x="1620982" y="1463040"/>
                  </a:lnTo>
                  <a:cubicBezTo>
                    <a:pt x="1689847" y="1463040"/>
                    <a:pt x="1745673" y="1401631"/>
                    <a:pt x="1745673" y="1325880"/>
                  </a:cubicBezTo>
                  <a:cubicBezTo>
                    <a:pt x="1745673" y="1250129"/>
                    <a:pt x="1689847" y="1188720"/>
                    <a:pt x="1620982" y="1188720"/>
                  </a:cubicBezTo>
                  <a:close/>
                  <a:moveTo>
                    <a:pt x="207818" y="1097280"/>
                  </a:moveTo>
                  <a:lnTo>
                    <a:pt x="1620982" y="1097280"/>
                  </a:lnTo>
                  <a:cubicBezTo>
                    <a:pt x="1735757" y="1097280"/>
                    <a:pt x="1828800" y="1199628"/>
                    <a:pt x="1828800" y="1325880"/>
                  </a:cubicBezTo>
                  <a:cubicBezTo>
                    <a:pt x="1828800" y="1452132"/>
                    <a:pt x="1735757" y="1554480"/>
                    <a:pt x="1620982" y="1554480"/>
                  </a:cubicBezTo>
                  <a:lnTo>
                    <a:pt x="207818" y="1554480"/>
                  </a:lnTo>
                  <a:cubicBezTo>
                    <a:pt x="93044" y="1554480"/>
                    <a:pt x="0" y="1452132"/>
                    <a:pt x="0" y="1325880"/>
                  </a:cubicBezTo>
                  <a:cubicBezTo>
                    <a:pt x="0" y="1199628"/>
                    <a:pt x="93044" y="1097280"/>
                    <a:pt x="207818" y="1097280"/>
                  </a:cubicBezTo>
                  <a:close/>
                  <a:moveTo>
                    <a:pt x="1463040" y="685800"/>
                  </a:moveTo>
                  <a:cubicBezTo>
                    <a:pt x="1513541" y="685800"/>
                    <a:pt x="1554480" y="726739"/>
                    <a:pt x="1554480" y="777240"/>
                  </a:cubicBezTo>
                  <a:cubicBezTo>
                    <a:pt x="1554480" y="827741"/>
                    <a:pt x="1513541" y="868680"/>
                    <a:pt x="1463040" y="868680"/>
                  </a:cubicBezTo>
                  <a:cubicBezTo>
                    <a:pt x="1412539" y="868680"/>
                    <a:pt x="1371600" y="827741"/>
                    <a:pt x="1371600" y="777240"/>
                  </a:cubicBezTo>
                  <a:cubicBezTo>
                    <a:pt x="1371600" y="726739"/>
                    <a:pt x="1412539" y="685800"/>
                    <a:pt x="1463040" y="685800"/>
                  </a:cubicBezTo>
                  <a:close/>
                  <a:moveTo>
                    <a:pt x="207818" y="640080"/>
                  </a:moveTo>
                  <a:cubicBezTo>
                    <a:pt x="138954" y="640080"/>
                    <a:pt x="83127" y="701489"/>
                    <a:pt x="83127" y="777240"/>
                  </a:cubicBezTo>
                  <a:cubicBezTo>
                    <a:pt x="83127" y="852991"/>
                    <a:pt x="138954" y="914400"/>
                    <a:pt x="207818" y="914400"/>
                  </a:cubicBezTo>
                  <a:lnTo>
                    <a:pt x="1620982" y="914400"/>
                  </a:lnTo>
                  <a:cubicBezTo>
                    <a:pt x="1689847" y="914400"/>
                    <a:pt x="1745673" y="852991"/>
                    <a:pt x="1745673" y="777240"/>
                  </a:cubicBezTo>
                  <a:cubicBezTo>
                    <a:pt x="1745673" y="701489"/>
                    <a:pt x="1689847" y="640080"/>
                    <a:pt x="1620982" y="640080"/>
                  </a:cubicBezTo>
                  <a:close/>
                  <a:moveTo>
                    <a:pt x="207818" y="548640"/>
                  </a:moveTo>
                  <a:lnTo>
                    <a:pt x="1620982" y="548640"/>
                  </a:lnTo>
                  <a:cubicBezTo>
                    <a:pt x="1735757" y="548640"/>
                    <a:pt x="1828800" y="650988"/>
                    <a:pt x="1828800" y="777240"/>
                  </a:cubicBezTo>
                  <a:cubicBezTo>
                    <a:pt x="1828800" y="903492"/>
                    <a:pt x="1735757" y="1005840"/>
                    <a:pt x="1620982" y="1005840"/>
                  </a:cubicBezTo>
                  <a:lnTo>
                    <a:pt x="207818" y="1005840"/>
                  </a:lnTo>
                  <a:cubicBezTo>
                    <a:pt x="93044" y="1005840"/>
                    <a:pt x="0" y="903492"/>
                    <a:pt x="0" y="777240"/>
                  </a:cubicBezTo>
                  <a:cubicBezTo>
                    <a:pt x="0" y="650988"/>
                    <a:pt x="93044" y="548640"/>
                    <a:pt x="207818" y="548640"/>
                  </a:cubicBezTo>
                  <a:close/>
                  <a:moveTo>
                    <a:pt x="1463040" y="137160"/>
                  </a:moveTo>
                  <a:cubicBezTo>
                    <a:pt x="1513541" y="137160"/>
                    <a:pt x="1554480" y="178099"/>
                    <a:pt x="1554480" y="228600"/>
                  </a:cubicBezTo>
                  <a:cubicBezTo>
                    <a:pt x="1554480" y="279101"/>
                    <a:pt x="1513541" y="320040"/>
                    <a:pt x="1463040" y="320040"/>
                  </a:cubicBezTo>
                  <a:cubicBezTo>
                    <a:pt x="1412539" y="320040"/>
                    <a:pt x="1371600" y="279101"/>
                    <a:pt x="1371600" y="228600"/>
                  </a:cubicBezTo>
                  <a:cubicBezTo>
                    <a:pt x="1371600" y="178099"/>
                    <a:pt x="1412539" y="137160"/>
                    <a:pt x="1463040" y="137160"/>
                  </a:cubicBezTo>
                  <a:close/>
                  <a:moveTo>
                    <a:pt x="207818" y="91440"/>
                  </a:moveTo>
                  <a:cubicBezTo>
                    <a:pt x="138954" y="91440"/>
                    <a:pt x="83127" y="152849"/>
                    <a:pt x="83127" y="228600"/>
                  </a:cubicBezTo>
                  <a:cubicBezTo>
                    <a:pt x="83127" y="304351"/>
                    <a:pt x="138954" y="365760"/>
                    <a:pt x="207818" y="365760"/>
                  </a:cubicBezTo>
                  <a:lnTo>
                    <a:pt x="1620982" y="365760"/>
                  </a:lnTo>
                  <a:cubicBezTo>
                    <a:pt x="1689847" y="365760"/>
                    <a:pt x="1745673" y="304351"/>
                    <a:pt x="1745673" y="228600"/>
                  </a:cubicBezTo>
                  <a:cubicBezTo>
                    <a:pt x="1745673" y="152849"/>
                    <a:pt x="1689847" y="91440"/>
                    <a:pt x="1620982" y="91440"/>
                  </a:cubicBezTo>
                  <a:close/>
                  <a:moveTo>
                    <a:pt x="207818" y="0"/>
                  </a:moveTo>
                  <a:lnTo>
                    <a:pt x="1620982" y="0"/>
                  </a:lnTo>
                  <a:cubicBezTo>
                    <a:pt x="1735757" y="0"/>
                    <a:pt x="1828800" y="102348"/>
                    <a:pt x="1828800" y="228600"/>
                  </a:cubicBezTo>
                  <a:cubicBezTo>
                    <a:pt x="1828800" y="354852"/>
                    <a:pt x="1735757" y="457200"/>
                    <a:pt x="1620982" y="457200"/>
                  </a:cubicBezTo>
                  <a:lnTo>
                    <a:pt x="207818" y="457200"/>
                  </a:lnTo>
                  <a:cubicBezTo>
                    <a:pt x="93044" y="457200"/>
                    <a:pt x="0" y="354852"/>
                    <a:pt x="0" y="228600"/>
                  </a:cubicBezTo>
                  <a:cubicBezTo>
                    <a:pt x="0" y="102348"/>
                    <a:pt x="93044" y="0"/>
                    <a:pt x="20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18" name="Freeform 117"/>
            <p:cNvSpPr/>
            <p:nvPr/>
          </p:nvSpPr>
          <p:spPr>
            <a:xfrm>
              <a:off x="9856377" y="4932065"/>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chemeClr val="accent4"/>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grpSp>
      <p:cxnSp>
        <p:nvCxnSpPr>
          <p:cNvPr id="119" name="Elbow Connector 118"/>
          <p:cNvCxnSpPr/>
          <p:nvPr/>
        </p:nvCxnSpPr>
        <p:spPr>
          <a:xfrm>
            <a:off x="5310690" y="4999200"/>
            <a:ext cx="1199612" cy="561236"/>
          </a:xfrm>
          <a:prstGeom prst="bentConnector3">
            <a:avLst>
              <a:gd name="adj1" fmla="val 50000"/>
            </a:avLst>
          </a:prstGeom>
          <a:ln w="12700" cap="rnd">
            <a:solidFill>
              <a:schemeClr val="accent4"/>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340677" y="5575406"/>
            <a:ext cx="1040670" cy="400110"/>
          </a:xfrm>
          <a:prstGeom prst="rect">
            <a:avLst/>
          </a:prstGeom>
          <a:noFill/>
        </p:spPr>
        <p:txBody>
          <a:bodyPr wrap="none" rtlCol="0">
            <a:spAutoFit/>
          </a:bodyPr>
          <a:lstStyle/>
          <a:p>
            <a:pPr algn="ctr"/>
            <a:r>
              <a:rPr lang="en-US" sz="1000" dirty="0">
                <a:solidFill>
                  <a:schemeClr val="accent3">
                    <a:lumMod val="40000"/>
                    <a:lumOff val="60000"/>
                  </a:schemeClr>
                </a:solidFill>
              </a:rPr>
              <a:t>Operator Apps</a:t>
            </a:r>
          </a:p>
          <a:p>
            <a:pPr algn="ctr"/>
            <a:r>
              <a:rPr lang="en-US" sz="1000" dirty="0">
                <a:solidFill>
                  <a:schemeClr val="accent3">
                    <a:lumMod val="40000"/>
                    <a:lumOff val="60000"/>
                  </a:schemeClr>
                </a:solidFill>
              </a:rPr>
              <a:t>(IT &amp; OT)</a:t>
            </a:r>
          </a:p>
        </p:txBody>
      </p:sp>
      <p:cxnSp>
        <p:nvCxnSpPr>
          <p:cNvPr id="124" name="Elbow Connector 123"/>
          <p:cNvCxnSpPr/>
          <p:nvPr/>
        </p:nvCxnSpPr>
        <p:spPr>
          <a:xfrm rot="16200000" flipV="1">
            <a:off x="4060777" y="3466060"/>
            <a:ext cx="1382661" cy="2323"/>
          </a:xfrm>
          <a:prstGeom prst="bentConnector3">
            <a:avLst/>
          </a:prstGeom>
          <a:ln w="12700" cap="rnd">
            <a:solidFill>
              <a:schemeClr val="accent4"/>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723896" y="3681882"/>
            <a:ext cx="1241045" cy="246221"/>
          </a:xfrm>
          <a:prstGeom prst="rect">
            <a:avLst/>
          </a:prstGeom>
          <a:noFill/>
        </p:spPr>
        <p:txBody>
          <a:bodyPr wrap="none" rtlCol="0">
            <a:spAutoFit/>
          </a:bodyPr>
          <a:lstStyle/>
          <a:p>
            <a:pPr algn="ctr"/>
            <a:r>
              <a:rPr lang="en-US" sz="1000" dirty="0">
                <a:solidFill>
                  <a:schemeClr val="accent3">
                    <a:lumMod val="40000"/>
                    <a:lumOff val="60000"/>
                  </a:schemeClr>
                </a:solidFill>
              </a:rPr>
              <a:t>Operational Flows</a:t>
            </a:r>
          </a:p>
        </p:txBody>
      </p:sp>
      <p:cxnSp>
        <p:nvCxnSpPr>
          <p:cNvPr id="127" name="Elbow Connector 126"/>
          <p:cNvCxnSpPr>
            <a:stCxn id="36" idx="3"/>
            <a:endCxn id="57" idx="1"/>
          </p:cNvCxnSpPr>
          <p:nvPr/>
        </p:nvCxnSpPr>
        <p:spPr>
          <a:xfrm>
            <a:off x="5407484" y="2206534"/>
            <a:ext cx="2273636" cy="456393"/>
          </a:xfrm>
          <a:prstGeom prst="bentConnector3">
            <a:avLst>
              <a:gd name="adj1" fmla="val 64411"/>
            </a:avLst>
          </a:prstGeom>
          <a:ln w="12700" cap="rnd">
            <a:solidFill>
              <a:schemeClr val="accent1">
                <a:lumMod val="20000"/>
                <a:lumOff val="8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36" idx="3"/>
            <a:endCxn id="53" idx="1"/>
          </p:cNvCxnSpPr>
          <p:nvPr/>
        </p:nvCxnSpPr>
        <p:spPr>
          <a:xfrm>
            <a:off x="5407484" y="2206534"/>
            <a:ext cx="2252066" cy="2326025"/>
          </a:xfrm>
          <a:prstGeom prst="bentConnector3">
            <a:avLst>
              <a:gd name="adj1" fmla="val 38496"/>
            </a:avLst>
          </a:prstGeom>
          <a:ln w="12700" cap="rnd">
            <a:solidFill>
              <a:schemeClr val="accent1">
                <a:lumMod val="20000"/>
                <a:lumOff val="8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4942888" y="3011689"/>
            <a:ext cx="1351652" cy="246221"/>
          </a:xfrm>
          <a:prstGeom prst="rect">
            <a:avLst/>
          </a:prstGeom>
          <a:noFill/>
        </p:spPr>
        <p:txBody>
          <a:bodyPr wrap="none" rtlCol="0">
            <a:spAutoFit/>
          </a:bodyPr>
          <a:lstStyle/>
          <a:p>
            <a:pPr algn="ctr"/>
            <a:r>
              <a:rPr lang="en-US" sz="1000" dirty="0" smtClean="0">
                <a:solidFill>
                  <a:schemeClr val="accent5">
                    <a:lumMod val="40000"/>
                    <a:lumOff val="60000"/>
                  </a:schemeClr>
                </a:solidFill>
              </a:rPr>
              <a:t>Orchestration Flows</a:t>
            </a:r>
            <a:endParaRPr lang="en-US" sz="1000" dirty="0">
              <a:solidFill>
                <a:schemeClr val="accent5">
                  <a:lumMod val="40000"/>
                  <a:lumOff val="60000"/>
                </a:schemeClr>
              </a:solidFill>
            </a:endParaRPr>
          </a:p>
        </p:txBody>
      </p:sp>
      <p:cxnSp>
        <p:nvCxnSpPr>
          <p:cNvPr id="160" name="Elbow Connector 159"/>
          <p:cNvCxnSpPr>
            <a:stCxn id="36" idx="3"/>
            <a:endCxn id="45" idx="3"/>
          </p:cNvCxnSpPr>
          <p:nvPr/>
        </p:nvCxnSpPr>
        <p:spPr>
          <a:xfrm flipH="1">
            <a:off x="5273870" y="2206534"/>
            <a:ext cx="133614" cy="2754462"/>
          </a:xfrm>
          <a:prstGeom prst="bentConnector3">
            <a:avLst>
              <a:gd name="adj1" fmla="val -661547"/>
            </a:avLst>
          </a:prstGeom>
          <a:ln w="12700" cap="rnd">
            <a:solidFill>
              <a:schemeClr val="accent1">
                <a:lumMod val="20000"/>
                <a:lumOff val="8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5" name="Elbow Connector 164"/>
          <p:cNvCxnSpPr>
            <a:stCxn id="36" idx="3"/>
          </p:cNvCxnSpPr>
          <p:nvPr/>
        </p:nvCxnSpPr>
        <p:spPr>
          <a:xfrm flipV="1">
            <a:off x="5407484" y="1726837"/>
            <a:ext cx="2486889" cy="479697"/>
          </a:xfrm>
          <a:prstGeom prst="bentConnector3">
            <a:avLst/>
          </a:prstGeom>
          <a:ln w="12700" cap="rnd">
            <a:solidFill>
              <a:schemeClr val="accent6">
                <a:lumMod val="40000"/>
                <a:lumOff val="6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7962200" y="1619915"/>
            <a:ext cx="1227520" cy="276999"/>
          </a:xfrm>
          <a:prstGeom prst="rect">
            <a:avLst/>
          </a:prstGeom>
          <a:noFill/>
        </p:spPr>
        <p:txBody>
          <a:bodyPr wrap="square" rtlCol="0" anchor="ctr">
            <a:spAutoFit/>
          </a:bodyPr>
          <a:lstStyle/>
          <a:p>
            <a:r>
              <a:rPr lang="en-US" sz="1200" dirty="0">
                <a:solidFill>
                  <a:schemeClr val="accent6">
                    <a:lumMod val="40000"/>
                    <a:lumOff val="60000"/>
                  </a:schemeClr>
                </a:solidFill>
              </a:rPr>
              <a:t>$ </a:t>
            </a:r>
            <a:r>
              <a:rPr lang="en-US" sz="1200" dirty="0" smtClean="0">
                <a:solidFill>
                  <a:schemeClr val="accent6">
                    <a:lumMod val="40000"/>
                    <a:lumOff val="60000"/>
                  </a:schemeClr>
                </a:solidFill>
              </a:rPr>
              <a:t>Monetization</a:t>
            </a:r>
            <a:endParaRPr lang="en-US" sz="1200" dirty="0">
              <a:solidFill>
                <a:schemeClr val="accent6">
                  <a:lumMod val="40000"/>
                  <a:lumOff val="60000"/>
                </a:schemeClr>
              </a:solidFill>
            </a:endParaRPr>
          </a:p>
        </p:txBody>
      </p:sp>
    </p:spTree>
    <p:extLst>
      <p:ext uri="{BB962C8B-B14F-4D97-AF65-F5344CB8AC3E}">
        <p14:creationId xmlns:p14="http://schemas.microsoft.com/office/powerpoint/2010/main" val="16434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18</a:t>
            </a:fld>
            <a:endParaRPr lang="en-US" dirty="0"/>
          </a:p>
        </p:txBody>
      </p:sp>
    </p:spTree>
    <p:extLst>
      <p:ext uri="{BB962C8B-B14F-4D97-AF65-F5344CB8AC3E}">
        <p14:creationId xmlns:p14="http://schemas.microsoft.com/office/powerpoint/2010/main" val="281601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Virtual Power Plant</a:t>
            </a:r>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19</a:t>
            </a:fld>
            <a:endParaRPr lang="en-US" dirty="0"/>
          </a:p>
        </p:txBody>
      </p:sp>
      <p:grpSp>
        <p:nvGrpSpPr>
          <p:cNvPr id="53" name="Group 52"/>
          <p:cNvGrpSpPr/>
          <p:nvPr/>
        </p:nvGrpSpPr>
        <p:grpSpPr>
          <a:xfrm>
            <a:off x="5662217" y="511483"/>
            <a:ext cx="6306563" cy="5712181"/>
            <a:chOff x="5967321" y="666885"/>
            <a:chExt cx="6256963" cy="5712181"/>
          </a:xfrm>
        </p:grpSpPr>
        <p:sp>
          <p:nvSpPr>
            <p:cNvPr id="9" name="Oval 8"/>
            <p:cNvSpPr/>
            <p:nvPr/>
          </p:nvSpPr>
          <p:spPr>
            <a:xfrm>
              <a:off x="7953555" y="1029068"/>
              <a:ext cx="1268083" cy="1221035"/>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Services</a:t>
              </a:r>
            </a:p>
          </p:txBody>
        </p:sp>
        <p:sp>
          <p:nvSpPr>
            <p:cNvPr id="10" name="Oval 9"/>
            <p:cNvSpPr/>
            <p:nvPr/>
          </p:nvSpPr>
          <p:spPr>
            <a:xfrm>
              <a:off x="7953554" y="2651083"/>
              <a:ext cx="1268083" cy="1221035"/>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Virtual Power Plant</a:t>
              </a:r>
            </a:p>
          </p:txBody>
        </p:sp>
        <p:sp>
          <p:nvSpPr>
            <p:cNvPr id="11" name="Oval 10"/>
            <p:cNvSpPr/>
            <p:nvPr/>
          </p:nvSpPr>
          <p:spPr>
            <a:xfrm>
              <a:off x="7953553" y="4249746"/>
              <a:ext cx="1268083" cy="1221035"/>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Aggregators</a:t>
              </a:r>
            </a:p>
          </p:txBody>
        </p:sp>
        <p:sp>
          <p:nvSpPr>
            <p:cNvPr id="12" name="Oval 11"/>
            <p:cNvSpPr/>
            <p:nvPr/>
          </p:nvSpPr>
          <p:spPr>
            <a:xfrm>
              <a:off x="6369435" y="3561943"/>
              <a:ext cx="1268083" cy="1221035"/>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Traders Suppliers</a:t>
              </a:r>
            </a:p>
          </p:txBody>
        </p:sp>
        <p:sp>
          <p:nvSpPr>
            <p:cNvPr id="13" name="Oval 12"/>
            <p:cNvSpPr/>
            <p:nvPr/>
          </p:nvSpPr>
          <p:spPr>
            <a:xfrm>
              <a:off x="9537671" y="1726977"/>
              <a:ext cx="1268083" cy="1221035"/>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Services</a:t>
              </a:r>
            </a:p>
          </p:txBody>
        </p:sp>
        <p:sp>
          <p:nvSpPr>
            <p:cNvPr id="14" name="Oval 13"/>
            <p:cNvSpPr/>
            <p:nvPr/>
          </p:nvSpPr>
          <p:spPr>
            <a:xfrm>
              <a:off x="10923917" y="4782978"/>
              <a:ext cx="1268083" cy="1221035"/>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Smart Meter Gateway</a:t>
              </a:r>
            </a:p>
          </p:txBody>
        </p:sp>
        <p:sp>
          <p:nvSpPr>
            <p:cNvPr id="15" name="Oval 14"/>
            <p:cNvSpPr/>
            <p:nvPr/>
          </p:nvSpPr>
          <p:spPr>
            <a:xfrm>
              <a:off x="6369434" y="1726978"/>
              <a:ext cx="1268083" cy="1221035"/>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Grid Operators</a:t>
              </a:r>
            </a:p>
          </p:txBody>
        </p:sp>
        <p:cxnSp>
          <p:nvCxnSpPr>
            <p:cNvPr id="17" name="Straight Connector 16"/>
            <p:cNvCxnSpPr>
              <a:stCxn id="15" idx="5"/>
            </p:cNvCxnSpPr>
            <p:nvPr/>
          </p:nvCxnSpPr>
          <p:spPr>
            <a:xfrm>
              <a:off x="7451811" y="2769197"/>
              <a:ext cx="527623" cy="284554"/>
            </a:xfrm>
            <a:prstGeom prst="line">
              <a:avLst/>
            </a:prstGeom>
            <a:ln w="9525" cap="rnd">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0" idx="0"/>
            </p:cNvCxnSpPr>
            <p:nvPr/>
          </p:nvCxnSpPr>
          <p:spPr>
            <a:xfrm flipH="1">
              <a:off x="8587596" y="2250103"/>
              <a:ext cx="1" cy="400980"/>
            </a:xfrm>
            <a:prstGeom prst="line">
              <a:avLst/>
            </a:prstGeom>
            <a:ln w="9525" cap="rnd">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3"/>
            </p:cNvCxnSpPr>
            <p:nvPr/>
          </p:nvCxnSpPr>
          <p:spPr>
            <a:xfrm flipH="1">
              <a:off x="9181591" y="2769196"/>
              <a:ext cx="541786" cy="313745"/>
            </a:xfrm>
            <a:prstGeom prst="line">
              <a:avLst/>
            </a:prstGeom>
            <a:ln w="9525" cap="rnd">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38" idx="5"/>
              <a:endCxn id="14" idx="1"/>
            </p:cNvCxnSpPr>
            <p:nvPr/>
          </p:nvCxnSpPr>
          <p:spPr>
            <a:xfrm>
              <a:off x="10772448" y="4756563"/>
              <a:ext cx="337175" cy="205231"/>
            </a:xfrm>
            <a:prstGeom prst="line">
              <a:avLst/>
            </a:prstGeom>
            <a:ln w="9525" cap="rnd">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1" idx="0"/>
            </p:cNvCxnSpPr>
            <p:nvPr/>
          </p:nvCxnSpPr>
          <p:spPr>
            <a:xfrm flipH="1">
              <a:off x="8587595" y="3872118"/>
              <a:ext cx="1" cy="377628"/>
            </a:xfrm>
            <a:prstGeom prst="line">
              <a:avLst/>
            </a:prstGeom>
            <a:ln w="9525" cap="rnd">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2" idx="7"/>
            </p:cNvCxnSpPr>
            <p:nvPr/>
          </p:nvCxnSpPr>
          <p:spPr>
            <a:xfrm flipH="1">
              <a:off x="7451812" y="3501632"/>
              <a:ext cx="501738" cy="239127"/>
            </a:xfrm>
            <a:prstGeom prst="line">
              <a:avLst/>
            </a:prstGeom>
            <a:ln w="9525" cap="rnd">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9690071" y="3714344"/>
              <a:ext cx="1268083" cy="1221035"/>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Prosumers</a:t>
              </a:r>
            </a:p>
          </p:txBody>
        </p:sp>
        <p:cxnSp>
          <p:nvCxnSpPr>
            <p:cNvPr id="39" name="Straight Connector 38"/>
            <p:cNvCxnSpPr>
              <a:endCxn id="38" idx="1"/>
            </p:cNvCxnSpPr>
            <p:nvPr/>
          </p:nvCxnSpPr>
          <p:spPr>
            <a:xfrm>
              <a:off x="9133418" y="3501632"/>
              <a:ext cx="742359" cy="391528"/>
            </a:xfrm>
            <a:prstGeom prst="line">
              <a:avLst/>
            </a:prstGeom>
            <a:ln w="9525" cap="rnd">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3" idx="6"/>
              <a:endCxn id="14" idx="0"/>
            </p:cNvCxnSpPr>
            <p:nvPr/>
          </p:nvCxnSpPr>
          <p:spPr>
            <a:xfrm>
              <a:off x="10805754" y="2337495"/>
              <a:ext cx="752205" cy="2445483"/>
            </a:xfrm>
            <a:prstGeom prst="bentConnector2">
              <a:avLst/>
            </a:prstGeom>
            <a:ln w="9525" cap="rnd">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5967321" y="666885"/>
              <a:ext cx="5349616" cy="5319255"/>
            </a:xfrm>
            <a:prstGeom prst="ellipse">
              <a:avLst/>
            </a:prstGeom>
            <a:no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51" name="TextBox 50"/>
            <p:cNvSpPr txBox="1"/>
            <p:nvPr/>
          </p:nvSpPr>
          <p:spPr>
            <a:xfrm>
              <a:off x="7953550" y="5701711"/>
              <a:ext cx="1268086" cy="369332"/>
            </a:xfrm>
            <a:prstGeom prst="rect">
              <a:avLst/>
            </a:prstGeom>
            <a:noFill/>
          </p:spPr>
          <p:txBody>
            <a:bodyPr wrap="square" rtlCol="0">
              <a:spAutoFit/>
            </a:bodyPr>
            <a:lstStyle/>
            <a:p>
              <a:pPr algn="ctr"/>
              <a:r>
                <a:rPr lang="en-US" dirty="0" smtClean="0">
                  <a:latin typeface="+mn-lt"/>
                </a:rPr>
                <a:t>B2B</a:t>
              </a:r>
            </a:p>
          </p:txBody>
        </p:sp>
        <p:sp>
          <p:nvSpPr>
            <p:cNvPr id="52" name="TextBox 51"/>
            <p:cNvSpPr txBox="1"/>
            <p:nvPr/>
          </p:nvSpPr>
          <p:spPr>
            <a:xfrm>
              <a:off x="10956198" y="6009734"/>
              <a:ext cx="1268086" cy="369332"/>
            </a:xfrm>
            <a:prstGeom prst="rect">
              <a:avLst/>
            </a:prstGeom>
            <a:noFill/>
          </p:spPr>
          <p:txBody>
            <a:bodyPr wrap="square" rtlCol="0">
              <a:spAutoFit/>
            </a:bodyPr>
            <a:lstStyle/>
            <a:p>
              <a:pPr algn="ctr"/>
              <a:r>
                <a:rPr lang="en-US" dirty="0" smtClean="0">
                  <a:latin typeface="+mn-lt"/>
                </a:rPr>
                <a:t>B2C</a:t>
              </a:r>
            </a:p>
          </p:txBody>
        </p:sp>
      </p:grpSp>
    </p:spTree>
    <p:extLst>
      <p:ext uri="{BB962C8B-B14F-4D97-AF65-F5344CB8AC3E}">
        <p14:creationId xmlns:p14="http://schemas.microsoft.com/office/powerpoint/2010/main" val="304757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Introduction</a:t>
            </a:r>
            <a:r>
              <a:rPr lang="en-US" dirty="0" smtClean="0"/>
              <a:t> Video</a:t>
            </a:r>
            <a:endParaRPr lang="en-US" dirty="0"/>
          </a:p>
        </p:txBody>
      </p:sp>
      <p:sp>
        <p:nvSpPr>
          <p:cNvPr id="4" name="Text Placeholder 3"/>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2</a:t>
            </a:fld>
            <a:endParaRPr lang="en-US" dirty="0"/>
          </a:p>
        </p:txBody>
      </p:sp>
      <p:sp>
        <p:nvSpPr>
          <p:cNvPr id="5" name="Rectangle 4"/>
          <p:cNvSpPr/>
          <p:nvPr/>
        </p:nvSpPr>
        <p:spPr>
          <a:xfrm>
            <a:off x="3048000" y="2967335"/>
            <a:ext cx="6096000" cy="1200329"/>
          </a:xfrm>
          <a:prstGeom prst="rect">
            <a:avLst/>
          </a:prstGeom>
        </p:spPr>
        <p:txBody>
          <a:bodyPr>
            <a:spAutoFit/>
          </a:bodyPr>
          <a:lstStyle/>
          <a:p>
            <a:r>
              <a:rPr lang="en-US" dirty="0" err="1" smtClean="0"/>
              <a:t>Beckhoff</a:t>
            </a:r>
            <a:endParaRPr lang="en-US" dirty="0" smtClean="0"/>
          </a:p>
          <a:p>
            <a:r>
              <a:rPr lang="en-US" dirty="0" smtClean="0"/>
              <a:t>https</a:t>
            </a:r>
            <a:r>
              <a:rPr lang="en-US" dirty="0"/>
              <a:t>://www.intel.com/content/www/us/en/industrial-automation/products-and-solutions/intel-beckhoff-industrial-solutions-video.html</a:t>
            </a:r>
          </a:p>
        </p:txBody>
      </p:sp>
      <p:sp>
        <p:nvSpPr>
          <p:cNvPr id="7" name="Rectangle 6"/>
          <p:cNvSpPr/>
          <p:nvPr/>
        </p:nvSpPr>
        <p:spPr>
          <a:xfrm>
            <a:off x="3048000" y="4394917"/>
            <a:ext cx="4807726" cy="646331"/>
          </a:xfrm>
          <a:prstGeom prst="rect">
            <a:avLst/>
          </a:prstGeom>
        </p:spPr>
        <p:txBody>
          <a:bodyPr wrap="none">
            <a:spAutoFit/>
          </a:bodyPr>
          <a:lstStyle/>
          <a:p>
            <a:r>
              <a:rPr lang="en-US" dirty="0"/>
              <a:t>Industry 4.0 </a:t>
            </a:r>
            <a:r>
              <a:rPr lang="en-US" dirty="0" err="1"/>
              <a:t>Plug&amp;Play</a:t>
            </a:r>
            <a:r>
              <a:rPr lang="en-US" dirty="0"/>
              <a:t> by </a:t>
            </a:r>
            <a:r>
              <a:rPr lang="en-US" dirty="0" err="1"/>
              <a:t>Alleantia</a:t>
            </a:r>
            <a:r>
              <a:rPr lang="en-US" dirty="0"/>
              <a:t> and Intel</a:t>
            </a:r>
          </a:p>
          <a:p>
            <a:r>
              <a:rPr lang="en-US" dirty="0"/>
              <a:t>https://vimeo.com/185239991</a:t>
            </a:r>
          </a:p>
        </p:txBody>
      </p:sp>
    </p:spTree>
    <p:extLst>
      <p:ext uri="{BB962C8B-B14F-4D97-AF65-F5344CB8AC3E}">
        <p14:creationId xmlns:p14="http://schemas.microsoft.com/office/powerpoint/2010/main" val="33368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71950" y="4597213"/>
            <a:ext cx="11248100" cy="1643527"/>
          </a:xfrm>
        </p:spPr>
        <p:txBody>
          <a:bodyPr/>
          <a:lstStyle/>
          <a:p>
            <a:r>
              <a:rPr lang="en-US" dirty="0" smtClean="0">
                <a:solidFill>
                  <a:srgbClr val="F3D54E"/>
                </a:solidFill>
              </a:rPr>
              <a:t>Formalizing the Industrial </a:t>
            </a:r>
            <a:r>
              <a:rPr lang="en-US" dirty="0" smtClean="0"/>
              <a:t/>
            </a:r>
            <a:br>
              <a:rPr lang="en-US" dirty="0" smtClean="0"/>
            </a:br>
            <a:r>
              <a:rPr lang="en-US" dirty="0" smtClean="0"/>
              <a:t>Internet of Things</a:t>
            </a:r>
            <a:endParaRPr lang="en-US" dirty="0"/>
          </a:p>
        </p:txBody>
      </p:sp>
      <p:pic>
        <p:nvPicPr>
          <p:cNvPr id="6" name="Picture Placeholder 5"/>
          <p:cNvPicPr>
            <a:picLocks noGrp="1"/>
          </p:cNvPicPr>
          <p:nvPr>
            <p:ph type="pic" sz="quarter" idx="12"/>
          </p:nvPr>
        </p:nvPicPr>
        <p:blipFill rotWithShape="1">
          <a:blip r:embed="rId3">
            <a:extLst>
              <a:ext uri="{28A0092B-C50C-407E-A947-70E740481C1C}">
                <a14:useLocalDpi xmlns:a14="http://schemas.microsoft.com/office/drawing/2010/main" val="0"/>
              </a:ext>
            </a:extLst>
          </a:blip>
          <a:srcRect t="24977" b="9690"/>
          <a:stretch/>
        </p:blipFill>
        <p:spPr>
          <a:xfrm>
            <a:off x="0" y="0"/>
            <a:ext cx="12192000" cy="4480560"/>
          </a:xfrm>
        </p:spPr>
      </p:pic>
      <p:sp>
        <p:nvSpPr>
          <p:cNvPr id="2" name="Slide Number Placeholder 1"/>
          <p:cNvSpPr>
            <a:spLocks noGrp="1"/>
          </p:cNvSpPr>
          <p:nvPr>
            <p:ph type="sldNum" sz="quarter" idx="13"/>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3</a:t>
            </a:fld>
            <a:endParaRPr lang="en-US" dirty="0"/>
          </a:p>
        </p:txBody>
      </p:sp>
    </p:spTree>
    <p:extLst>
      <p:ext uri="{BB962C8B-B14F-4D97-AF65-F5344CB8AC3E}">
        <p14:creationId xmlns:p14="http://schemas.microsoft.com/office/powerpoint/2010/main" val="373921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F3D54E"/>
                </a:solidFill>
              </a:rPr>
              <a:t>Addressing</a:t>
            </a:r>
            <a:r>
              <a:rPr lang="en-US" dirty="0" smtClean="0">
                <a:solidFill>
                  <a:srgbClr val="F3D54E">
                    <a:alpha val="90000"/>
                  </a:srgbClr>
                </a:solidFill>
              </a:rPr>
              <a:t> </a:t>
            </a:r>
            <a:r>
              <a:rPr lang="en-US" dirty="0" smtClean="0"/>
              <a:t>Environment Complexity</a:t>
            </a:r>
            <a:endParaRPr lang="en-US" dirty="0"/>
          </a:p>
        </p:txBody>
      </p:sp>
      <p:sp>
        <p:nvSpPr>
          <p:cNvPr id="8" name="Text Placeholder 7"/>
          <p:cNvSpPr>
            <a:spLocks noGrp="1"/>
          </p:cNvSpPr>
          <p:nvPr>
            <p:ph type="body" sz="quarter" idx="13"/>
          </p:nvPr>
        </p:nvSpPr>
        <p:spPr>
          <a:xfrm>
            <a:off x="471951" y="6068658"/>
            <a:ext cx="11248101" cy="338682"/>
          </a:xfrm>
        </p:spPr>
        <p:txBody>
          <a:bodyPr/>
          <a:lstStyle/>
          <a:p>
            <a:r>
              <a:rPr lang="en-US" b="1" dirty="0"/>
              <a:t>The Industrial Internet of </a:t>
            </a:r>
            <a:r>
              <a:rPr lang="en-US" b="1" dirty="0" smtClean="0"/>
              <a:t>Things Consortium</a:t>
            </a:r>
            <a:r>
              <a:rPr lang="en-US" b="1" dirty="0"/>
              <a:t/>
            </a:r>
            <a:br>
              <a:rPr lang="en-US" b="1" dirty="0"/>
            </a:br>
            <a:r>
              <a:rPr lang="en-US" b="1" dirty="0"/>
              <a:t>Volume </a:t>
            </a:r>
            <a:r>
              <a:rPr lang="en-US" b="1" dirty="0" smtClean="0"/>
              <a:t>G5</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4</a:t>
            </a:fld>
            <a:endParaRPr lang="en-US" dirty="0"/>
          </a:p>
        </p:txBody>
      </p:sp>
      <p:sp>
        <p:nvSpPr>
          <p:cNvPr id="9" name="Content Placeholder 8"/>
          <p:cNvSpPr>
            <a:spLocks noGrp="1"/>
          </p:cNvSpPr>
          <p:nvPr>
            <p:ph sz="quarter" idx="15"/>
          </p:nvPr>
        </p:nvSpPr>
        <p:spPr>
          <a:xfrm>
            <a:off x="471951" y="1747174"/>
            <a:ext cx="11248562" cy="3372988"/>
          </a:xfrm>
        </p:spPr>
        <p:txBody>
          <a:bodyPr/>
          <a:lstStyle/>
          <a:p>
            <a:pPr algn="ctr"/>
            <a:r>
              <a:rPr lang="en-US" sz="2000" i="1" dirty="0" smtClean="0">
                <a:solidFill>
                  <a:schemeClr val="tx1"/>
                </a:solidFill>
              </a:rPr>
              <a:t>The </a:t>
            </a:r>
            <a:r>
              <a:rPr lang="en-US" sz="2000" i="1" dirty="0" err="1">
                <a:solidFill>
                  <a:schemeClr val="tx1"/>
                </a:solidFill>
              </a:rPr>
              <a:t>IIoT</a:t>
            </a:r>
            <a:r>
              <a:rPr lang="en-US" sz="2000" i="1" dirty="0">
                <a:solidFill>
                  <a:schemeClr val="tx1"/>
                </a:solidFill>
              </a:rPr>
              <a:t> landscape is replete with proprietary connectivity technologies and specialized connectivity standards optimized for a narrow set of domain-specific use cases in vertically integrated systems. These domain-specific connectivity technologies, though optimal in their respective domains, can be a hindrance to the sharing of data, designs, architectures, and communications essential to creating new value streams and unlocking the potential of a global </a:t>
            </a:r>
            <a:r>
              <a:rPr lang="en-US" sz="2000" i="1" dirty="0" err="1">
                <a:solidFill>
                  <a:schemeClr val="tx1"/>
                </a:solidFill>
              </a:rPr>
              <a:t>IIoT</a:t>
            </a:r>
            <a:r>
              <a:rPr lang="en-US" sz="2000" i="1" dirty="0">
                <a:solidFill>
                  <a:schemeClr val="tx1"/>
                </a:solidFill>
              </a:rPr>
              <a:t> marketplace. The overarching goal of </a:t>
            </a:r>
            <a:r>
              <a:rPr lang="en-US" sz="2000" i="1" dirty="0" err="1">
                <a:solidFill>
                  <a:schemeClr val="tx1"/>
                </a:solidFill>
              </a:rPr>
              <a:t>IIoT</a:t>
            </a:r>
            <a:r>
              <a:rPr lang="en-US" sz="2000" i="1" dirty="0">
                <a:solidFill>
                  <a:schemeClr val="tx1"/>
                </a:solidFill>
              </a:rPr>
              <a:t> connectivity is to unlock data in these isolated systems (“silos”) and enable data sharing and interoperability between previously closed components and subsystems (brownfield) and new applications (greenfield), within and across industries</a:t>
            </a:r>
            <a:r>
              <a:rPr lang="en-US" sz="2000" i="1" dirty="0" smtClean="0">
                <a:solidFill>
                  <a:schemeClr val="tx1"/>
                </a:solidFill>
              </a:rPr>
              <a:t>.</a:t>
            </a:r>
            <a:endParaRPr lang="en-US" sz="2000" i="1" dirty="0">
              <a:solidFill>
                <a:schemeClr val="tx1"/>
              </a:solidFill>
            </a:endParaRPr>
          </a:p>
        </p:txBody>
      </p:sp>
      <p:sp>
        <p:nvSpPr>
          <p:cNvPr id="10" name="TextBox 9"/>
          <p:cNvSpPr txBox="1"/>
          <p:nvPr/>
        </p:nvSpPr>
        <p:spPr>
          <a:xfrm>
            <a:off x="471951" y="1397780"/>
            <a:ext cx="471951" cy="1446550"/>
          </a:xfrm>
          <a:prstGeom prst="rect">
            <a:avLst/>
          </a:prstGeom>
          <a:noFill/>
        </p:spPr>
        <p:txBody>
          <a:bodyPr wrap="square" rtlCol="0">
            <a:spAutoFit/>
          </a:bodyPr>
          <a:lstStyle/>
          <a:p>
            <a:r>
              <a:rPr lang="en-US" sz="8800" dirty="0" smtClean="0">
                <a:latin typeface="+mn-lt"/>
              </a:rPr>
              <a:t>“</a:t>
            </a:r>
          </a:p>
        </p:txBody>
      </p:sp>
      <p:sp>
        <p:nvSpPr>
          <p:cNvPr id="11" name="TextBox 10"/>
          <p:cNvSpPr txBox="1"/>
          <p:nvPr/>
        </p:nvSpPr>
        <p:spPr>
          <a:xfrm>
            <a:off x="6461184" y="4130285"/>
            <a:ext cx="1242204" cy="1569660"/>
          </a:xfrm>
          <a:prstGeom prst="rect">
            <a:avLst/>
          </a:prstGeom>
          <a:noFill/>
        </p:spPr>
        <p:txBody>
          <a:bodyPr wrap="square" rtlCol="0">
            <a:spAutoFit/>
          </a:bodyPr>
          <a:lstStyle/>
          <a:p>
            <a:r>
              <a:rPr lang="en-US" sz="9600" dirty="0" smtClean="0">
                <a:latin typeface="+mn-lt"/>
              </a:rPr>
              <a:t> ”</a:t>
            </a:r>
          </a:p>
        </p:txBody>
      </p:sp>
    </p:spTree>
    <p:extLst>
      <p:ext uri="{BB962C8B-B14F-4D97-AF65-F5344CB8AC3E}">
        <p14:creationId xmlns:p14="http://schemas.microsoft.com/office/powerpoint/2010/main" val="188802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51" y="304703"/>
            <a:ext cx="11248101" cy="724365"/>
          </a:xfrm>
        </p:spPr>
        <p:txBody>
          <a:bodyPr/>
          <a:lstStyle/>
          <a:p>
            <a:r>
              <a:rPr lang="en-US" dirty="0">
                <a:solidFill>
                  <a:srgbClr val="F3D54E">
                    <a:alpha val="90000"/>
                  </a:srgbClr>
                </a:solidFill>
              </a:rPr>
              <a:t>INDUSTRIAL INTERNET </a:t>
            </a:r>
            <a:r>
              <a:rPr lang="en-US" b="1" dirty="0"/>
              <a:t>REFERENCE ARCHITECTURE</a:t>
            </a:r>
            <a:r>
              <a:rPr lang="en-US" dirty="0"/>
              <a:t> </a:t>
            </a:r>
          </a:p>
        </p:txBody>
      </p:sp>
      <p:sp>
        <p:nvSpPr>
          <p:cNvPr id="3" name="Text Placeholder 2"/>
          <p:cNvSpPr>
            <a:spLocks noGrp="1"/>
          </p:cNvSpPr>
          <p:nvPr>
            <p:ph type="body" sz="quarter" idx="13"/>
          </p:nvPr>
        </p:nvSpPr>
        <p:spPr>
          <a:xfrm>
            <a:off x="471951" y="6185035"/>
            <a:ext cx="11248101" cy="222305"/>
          </a:xfrm>
        </p:spPr>
        <p:txBody>
          <a:bodyPr/>
          <a:lstStyle/>
          <a:p>
            <a:r>
              <a:rPr lang="en-US" dirty="0" smtClean="0"/>
              <a:t>The Industrial Internet of Things Volume G1 – Reference Architecture</a:t>
            </a:r>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5</a:t>
            </a:fld>
            <a:endParaRPr lang="en-US" dirty="0"/>
          </a:p>
        </p:txBody>
      </p:sp>
      <p:grpSp>
        <p:nvGrpSpPr>
          <p:cNvPr id="34" name="Group 33"/>
          <p:cNvGrpSpPr/>
          <p:nvPr/>
        </p:nvGrpSpPr>
        <p:grpSpPr>
          <a:xfrm>
            <a:off x="5934974" y="1333036"/>
            <a:ext cx="2205607" cy="3935716"/>
            <a:chOff x="5934974" y="1333036"/>
            <a:chExt cx="2205607" cy="3935716"/>
          </a:xfrm>
        </p:grpSpPr>
        <p:sp>
          <p:nvSpPr>
            <p:cNvPr id="10" name="TextBox 9"/>
            <p:cNvSpPr txBox="1"/>
            <p:nvPr/>
          </p:nvSpPr>
          <p:spPr>
            <a:xfrm>
              <a:off x="6139340" y="1333036"/>
              <a:ext cx="1759790" cy="646331"/>
            </a:xfrm>
            <a:prstGeom prst="rect">
              <a:avLst/>
            </a:prstGeom>
            <a:noFill/>
          </p:spPr>
          <p:txBody>
            <a:bodyPr wrap="square" rtlCol="0">
              <a:spAutoFit/>
            </a:bodyPr>
            <a:lstStyle/>
            <a:p>
              <a:pPr algn="ctr"/>
              <a:r>
                <a:rPr lang="en-US" dirty="0" smtClean="0"/>
                <a:t>Apply to</a:t>
              </a:r>
            </a:p>
            <a:p>
              <a:pPr algn="ctr"/>
              <a:r>
                <a:rPr lang="en-US" dirty="0" smtClean="0"/>
                <a:t> IIoT Systems</a:t>
              </a:r>
            </a:p>
          </p:txBody>
        </p:sp>
        <p:sp>
          <p:nvSpPr>
            <p:cNvPr id="11" name="TextBox 10"/>
            <p:cNvSpPr txBox="1"/>
            <p:nvPr/>
          </p:nvSpPr>
          <p:spPr>
            <a:xfrm>
              <a:off x="6159838" y="2114343"/>
              <a:ext cx="1759790" cy="646331"/>
            </a:xfrm>
            <a:prstGeom prst="rect">
              <a:avLst/>
            </a:prstGeom>
            <a:noFill/>
          </p:spPr>
          <p:txBody>
            <a:bodyPr wrap="square" rtlCol="0">
              <a:spAutoFit/>
            </a:bodyPr>
            <a:lstStyle/>
            <a:p>
              <a:pPr algn="ctr"/>
              <a:r>
                <a:rPr lang="en-US" dirty="0" smtClean="0"/>
                <a:t>Extend, enrich &amp; develop</a:t>
              </a:r>
            </a:p>
          </p:txBody>
        </p:sp>
        <p:sp>
          <p:nvSpPr>
            <p:cNvPr id="12" name="Right Arrow 11"/>
            <p:cNvSpPr/>
            <p:nvPr/>
          </p:nvSpPr>
          <p:spPr>
            <a:xfrm>
              <a:off x="5934974" y="3096883"/>
              <a:ext cx="2205607" cy="1104181"/>
            </a:xfrm>
            <a:prstGeom prst="rightArrow">
              <a:avLst/>
            </a:prstGeom>
            <a:solidFill>
              <a:schemeClr val="tx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3" name="TextBox 12"/>
            <p:cNvSpPr txBox="1"/>
            <p:nvPr/>
          </p:nvSpPr>
          <p:spPr>
            <a:xfrm>
              <a:off x="6109311" y="4622421"/>
              <a:ext cx="1759788" cy="646331"/>
            </a:xfrm>
            <a:prstGeom prst="rect">
              <a:avLst/>
            </a:prstGeom>
            <a:noFill/>
          </p:spPr>
          <p:txBody>
            <a:bodyPr wrap="square" rtlCol="0">
              <a:spAutoFit/>
            </a:bodyPr>
            <a:lstStyle/>
            <a:p>
              <a:pPr algn="ctr"/>
              <a:r>
                <a:rPr lang="en-US" dirty="0" smtClean="0"/>
                <a:t>Feedback &amp; Improvement</a:t>
              </a:r>
            </a:p>
          </p:txBody>
        </p:sp>
      </p:grpSp>
      <p:sp>
        <p:nvSpPr>
          <p:cNvPr id="7" name="Rectangle 6"/>
          <p:cNvSpPr/>
          <p:nvPr/>
        </p:nvSpPr>
        <p:spPr>
          <a:xfrm>
            <a:off x="8540151" y="1043335"/>
            <a:ext cx="3114136" cy="4951547"/>
          </a:xfrm>
          <a:prstGeom prst="rect">
            <a:avLst/>
          </a:prstGeom>
          <a:gradFill>
            <a:gsLst>
              <a:gs pos="0">
                <a:srgbClr val="788500"/>
              </a:gs>
              <a:gs pos="100000">
                <a:srgbClr val="D0E600"/>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8" name="Rectangle 7"/>
          <p:cNvSpPr/>
          <p:nvPr/>
        </p:nvSpPr>
        <p:spPr>
          <a:xfrm>
            <a:off x="8414001" y="1154487"/>
            <a:ext cx="3114136" cy="4951547"/>
          </a:xfrm>
          <a:prstGeom prst="rect">
            <a:avLst/>
          </a:prstGeom>
          <a:gradFill>
            <a:gsLst>
              <a:gs pos="0">
                <a:srgbClr val="958022"/>
              </a:gs>
              <a:gs pos="100000">
                <a:srgbClr val="FFDD42"/>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9" name="Rectangle 8"/>
          <p:cNvSpPr/>
          <p:nvPr/>
        </p:nvSpPr>
        <p:spPr>
          <a:xfrm>
            <a:off x="8287851" y="1265639"/>
            <a:ext cx="3114136" cy="4951547"/>
          </a:xfrm>
          <a:prstGeom prst="rect">
            <a:avLst/>
          </a:prstGeom>
          <a:gradFill>
            <a:gsLst>
              <a:gs pos="0">
                <a:srgbClr val="9E2300"/>
              </a:gs>
              <a:gs pos="100000">
                <a:srgbClr val="FF4400"/>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 Architecture</a:t>
            </a:r>
          </a:p>
        </p:txBody>
      </p:sp>
      <p:sp>
        <p:nvSpPr>
          <p:cNvPr id="17" name="Rectangle 16"/>
          <p:cNvSpPr/>
          <p:nvPr/>
        </p:nvSpPr>
        <p:spPr>
          <a:xfrm>
            <a:off x="471951" y="1043335"/>
            <a:ext cx="5112855" cy="4786705"/>
          </a:xfrm>
          <a:prstGeom prst="rect">
            <a:avLst/>
          </a:prstGeom>
          <a:gradFill>
            <a:gsLst>
              <a:gs pos="0">
                <a:srgbClr val="003C71">
                  <a:lumMod val="95000"/>
                </a:srgbClr>
              </a:gs>
              <a:gs pos="100000">
                <a:srgbClr val="0073D4"/>
              </a:gs>
            </a:gsLst>
            <a:lin ang="2700000" scaled="1"/>
          </a:gradFill>
          <a:ln w="127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Industrial Internet Reference Framework</a:t>
            </a:r>
          </a:p>
        </p:txBody>
      </p:sp>
      <p:grpSp>
        <p:nvGrpSpPr>
          <p:cNvPr id="26" name="Group 25"/>
          <p:cNvGrpSpPr/>
          <p:nvPr/>
        </p:nvGrpSpPr>
        <p:grpSpPr>
          <a:xfrm>
            <a:off x="617756" y="1639134"/>
            <a:ext cx="1841171" cy="4000753"/>
            <a:chOff x="681487" y="2105281"/>
            <a:chExt cx="2053087" cy="4000753"/>
          </a:xfrm>
          <a:gradFill>
            <a:gsLst>
              <a:gs pos="0">
                <a:srgbClr val="958022"/>
              </a:gs>
              <a:gs pos="100000">
                <a:srgbClr val="FFDD42"/>
              </a:gs>
            </a:gsLst>
            <a:lin ang="2700000" scaled="1"/>
          </a:gradFill>
        </p:grpSpPr>
        <p:sp>
          <p:nvSpPr>
            <p:cNvPr id="18" name="Rectangle 17"/>
            <p:cNvSpPr/>
            <p:nvPr/>
          </p:nvSpPr>
          <p:spPr>
            <a:xfrm>
              <a:off x="681487" y="2105281"/>
              <a:ext cx="2053087" cy="4000753"/>
            </a:xfrm>
            <a:prstGeom prst="rect">
              <a:avLst/>
            </a:prstGeom>
            <a:grpFill/>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smtClean="0">
                  <a:solidFill>
                    <a:schemeClr val="tx1"/>
                  </a:solidFill>
                </a:rPr>
                <a:t>Frame</a:t>
              </a:r>
            </a:p>
          </p:txBody>
        </p:sp>
        <p:sp>
          <p:nvSpPr>
            <p:cNvPr id="20" name="Rectangle 19"/>
            <p:cNvSpPr/>
            <p:nvPr/>
          </p:nvSpPr>
          <p:spPr>
            <a:xfrm>
              <a:off x="758499" y="2581959"/>
              <a:ext cx="1898438" cy="693658"/>
            </a:xfrm>
            <a:prstGeom prst="rect">
              <a:avLst/>
            </a:prstGeom>
            <a:grp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Stakeholders</a:t>
              </a:r>
            </a:p>
          </p:txBody>
        </p:sp>
        <p:sp>
          <p:nvSpPr>
            <p:cNvPr id="21" name="Rectangle 20"/>
            <p:cNvSpPr/>
            <p:nvPr/>
          </p:nvSpPr>
          <p:spPr>
            <a:xfrm>
              <a:off x="758499" y="3394583"/>
              <a:ext cx="1898438" cy="693658"/>
            </a:xfrm>
            <a:prstGeom prst="rect">
              <a:avLst/>
            </a:prstGeom>
            <a:grp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Concerns</a:t>
              </a:r>
            </a:p>
          </p:txBody>
        </p:sp>
        <p:sp>
          <p:nvSpPr>
            <p:cNvPr id="22" name="Rectangle 21"/>
            <p:cNvSpPr/>
            <p:nvPr/>
          </p:nvSpPr>
          <p:spPr>
            <a:xfrm>
              <a:off x="758499" y="4201064"/>
              <a:ext cx="1898438" cy="693658"/>
            </a:xfrm>
            <a:prstGeom prst="rect">
              <a:avLst/>
            </a:prstGeom>
            <a:grp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Viewpoints</a:t>
              </a:r>
            </a:p>
          </p:txBody>
        </p:sp>
      </p:grpSp>
      <p:grpSp>
        <p:nvGrpSpPr>
          <p:cNvPr id="5" name="Group 4"/>
          <p:cNvGrpSpPr/>
          <p:nvPr/>
        </p:nvGrpSpPr>
        <p:grpSpPr>
          <a:xfrm>
            <a:off x="3595543" y="1639134"/>
            <a:ext cx="1879621" cy="4026391"/>
            <a:chOff x="3692106" y="2105281"/>
            <a:chExt cx="1879621" cy="4026391"/>
          </a:xfrm>
          <a:gradFill>
            <a:gsLst>
              <a:gs pos="0">
                <a:srgbClr val="788500"/>
              </a:gs>
              <a:gs pos="100000">
                <a:srgbClr val="D0E600"/>
              </a:gs>
            </a:gsLst>
            <a:lin ang="2700000" scaled="1"/>
          </a:gradFill>
        </p:grpSpPr>
        <p:sp>
          <p:nvSpPr>
            <p:cNvPr id="19" name="Rectangle 18"/>
            <p:cNvSpPr/>
            <p:nvPr/>
          </p:nvSpPr>
          <p:spPr>
            <a:xfrm>
              <a:off x="3692106" y="2105281"/>
              <a:ext cx="1879621" cy="4026391"/>
            </a:xfrm>
            <a:prstGeom prst="rect">
              <a:avLst/>
            </a:prstGeom>
            <a:grp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solidFill>
                    <a:schemeClr val="tx1"/>
                  </a:solidFill>
                </a:rPr>
                <a:t>Representations</a:t>
              </a:r>
            </a:p>
          </p:txBody>
        </p:sp>
        <p:sp>
          <p:nvSpPr>
            <p:cNvPr id="23" name="Rectangle 22"/>
            <p:cNvSpPr/>
            <p:nvPr/>
          </p:nvSpPr>
          <p:spPr>
            <a:xfrm>
              <a:off x="3771650" y="2581959"/>
              <a:ext cx="1732866" cy="693658"/>
            </a:xfrm>
            <a:prstGeom prst="rect">
              <a:avLst/>
            </a:prstGeom>
            <a:grp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tx1"/>
                  </a:solidFill>
                </a:rPr>
                <a:t>Views</a:t>
              </a:r>
            </a:p>
          </p:txBody>
        </p:sp>
        <p:sp>
          <p:nvSpPr>
            <p:cNvPr id="24" name="Rectangle 23"/>
            <p:cNvSpPr/>
            <p:nvPr/>
          </p:nvSpPr>
          <p:spPr>
            <a:xfrm>
              <a:off x="3771649" y="3394583"/>
              <a:ext cx="1732866" cy="693658"/>
            </a:xfrm>
            <a:prstGeom prst="rect">
              <a:avLst/>
            </a:prstGeom>
            <a:grp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tx1"/>
                  </a:solidFill>
                </a:rPr>
                <a:t>Models</a:t>
              </a:r>
            </a:p>
          </p:txBody>
        </p:sp>
      </p:grpSp>
      <p:sp>
        <p:nvSpPr>
          <p:cNvPr id="27" name="Right Arrow 26"/>
          <p:cNvSpPr/>
          <p:nvPr/>
        </p:nvSpPr>
        <p:spPr>
          <a:xfrm>
            <a:off x="2527991" y="2928436"/>
            <a:ext cx="1020946" cy="723893"/>
          </a:xfrm>
          <a:prstGeom prst="rightArrow">
            <a:avLst/>
          </a:prstGeom>
          <a:gradFill>
            <a:gsLst>
              <a:gs pos="0">
                <a:srgbClr val="003C71"/>
              </a:gs>
              <a:gs pos="100000">
                <a:srgbClr val="0073D4"/>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29" name="TextBox 28"/>
          <p:cNvSpPr txBox="1"/>
          <p:nvPr/>
        </p:nvSpPr>
        <p:spPr>
          <a:xfrm>
            <a:off x="2616114" y="2193295"/>
            <a:ext cx="740908" cy="276999"/>
          </a:xfrm>
          <a:prstGeom prst="rect">
            <a:avLst/>
          </a:prstGeom>
          <a:gradFill>
            <a:gsLst>
              <a:gs pos="0">
                <a:srgbClr val="003C71"/>
              </a:gs>
              <a:gs pos="100000">
                <a:srgbClr val="0073D4"/>
              </a:gs>
            </a:gsLst>
            <a:lin ang="2700000" scaled="1"/>
          </a:gradFill>
        </p:spPr>
        <p:txBody>
          <a:bodyPr wrap="none" rtlCol="0">
            <a:spAutoFit/>
          </a:bodyPr>
          <a:lstStyle/>
          <a:p>
            <a:pPr algn="ctr"/>
            <a:r>
              <a:rPr lang="en-US" sz="1200" b="1" dirty="0" smtClean="0">
                <a:latin typeface="+mn-lt"/>
              </a:rPr>
              <a:t>Identify</a:t>
            </a:r>
          </a:p>
        </p:txBody>
      </p:sp>
      <p:sp>
        <p:nvSpPr>
          <p:cNvPr id="30" name="TextBox 29"/>
          <p:cNvSpPr txBox="1"/>
          <p:nvPr/>
        </p:nvSpPr>
        <p:spPr>
          <a:xfrm>
            <a:off x="2585077" y="2546892"/>
            <a:ext cx="801823" cy="276999"/>
          </a:xfrm>
          <a:prstGeom prst="rect">
            <a:avLst/>
          </a:prstGeom>
          <a:gradFill>
            <a:gsLst>
              <a:gs pos="0">
                <a:srgbClr val="003C71"/>
              </a:gs>
              <a:gs pos="100000">
                <a:srgbClr val="0073D4"/>
              </a:gs>
            </a:gsLst>
            <a:lin ang="2700000" scaled="1"/>
          </a:gradFill>
        </p:spPr>
        <p:txBody>
          <a:bodyPr wrap="none" rtlCol="0">
            <a:spAutoFit/>
          </a:bodyPr>
          <a:lstStyle/>
          <a:p>
            <a:pPr algn="ctr"/>
            <a:r>
              <a:rPr lang="en-US" sz="1200" b="1" dirty="0" smtClean="0">
                <a:latin typeface="+mn-lt"/>
              </a:rPr>
              <a:t>Evaluate</a:t>
            </a:r>
          </a:p>
        </p:txBody>
      </p:sp>
      <p:sp>
        <p:nvSpPr>
          <p:cNvPr id="31" name="TextBox 30"/>
          <p:cNvSpPr txBox="1"/>
          <p:nvPr/>
        </p:nvSpPr>
        <p:spPr>
          <a:xfrm>
            <a:off x="2606873" y="3925441"/>
            <a:ext cx="856325" cy="461665"/>
          </a:xfrm>
          <a:prstGeom prst="rect">
            <a:avLst/>
          </a:prstGeom>
          <a:gradFill>
            <a:gsLst>
              <a:gs pos="0">
                <a:srgbClr val="003C71"/>
              </a:gs>
              <a:gs pos="100000">
                <a:srgbClr val="0073D4"/>
              </a:gs>
            </a:gsLst>
            <a:lin ang="2700000" scaled="1"/>
          </a:gradFill>
        </p:spPr>
        <p:txBody>
          <a:bodyPr wrap="none" rtlCol="0">
            <a:spAutoFit/>
          </a:bodyPr>
          <a:lstStyle/>
          <a:p>
            <a:pPr algn="ctr"/>
            <a:r>
              <a:rPr lang="en-US" sz="1200" b="1" dirty="0" smtClean="0"/>
              <a:t>Address</a:t>
            </a:r>
          </a:p>
          <a:p>
            <a:pPr algn="ctr"/>
            <a:r>
              <a:rPr lang="en-US" sz="1200" b="1" dirty="0" smtClean="0"/>
              <a:t>Concerns</a:t>
            </a:r>
          </a:p>
        </p:txBody>
      </p:sp>
    </p:spTree>
    <p:extLst>
      <p:ext uri="{BB962C8B-B14F-4D97-AF65-F5344CB8AC3E}">
        <p14:creationId xmlns:p14="http://schemas.microsoft.com/office/powerpoint/2010/main" val="22933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6</a:t>
            </a:fld>
            <a:endParaRPr lang="en-US" dirty="0"/>
          </a:p>
        </p:txBody>
      </p:sp>
      <p:grpSp>
        <p:nvGrpSpPr>
          <p:cNvPr id="3" name="Group 2"/>
          <p:cNvGrpSpPr/>
          <p:nvPr/>
        </p:nvGrpSpPr>
        <p:grpSpPr>
          <a:xfrm>
            <a:off x="1161071" y="1956107"/>
            <a:ext cx="5151120" cy="3097530"/>
            <a:chOff x="1161071" y="1956107"/>
            <a:chExt cx="5151120" cy="3097530"/>
          </a:xfrm>
        </p:grpSpPr>
        <p:sp>
          <p:nvSpPr>
            <p:cNvPr id="7" name="Parallelogram 6"/>
            <p:cNvSpPr/>
            <p:nvPr/>
          </p:nvSpPr>
          <p:spPr>
            <a:xfrm>
              <a:off x="1161071" y="4150667"/>
              <a:ext cx="5151120" cy="902970"/>
            </a:xfrm>
            <a:prstGeom prst="parallelogram">
              <a:avLst>
                <a:gd name="adj" fmla="val 166186"/>
              </a:avLst>
            </a:prstGeom>
            <a:gradFill>
              <a:gsLst>
                <a:gs pos="0">
                  <a:srgbClr val="788500"/>
                </a:gs>
                <a:gs pos="100000">
                  <a:srgbClr val="D0E600"/>
                </a:gs>
              </a:gsLst>
              <a:lin ang="2700000" scaled="1"/>
            </a:gra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Implementation Viewpoint</a:t>
              </a:r>
            </a:p>
          </p:txBody>
        </p:sp>
        <p:sp>
          <p:nvSpPr>
            <p:cNvPr id="8" name="Parallelogram 7"/>
            <p:cNvSpPr/>
            <p:nvPr/>
          </p:nvSpPr>
          <p:spPr>
            <a:xfrm>
              <a:off x="1161071" y="3419147"/>
              <a:ext cx="5151120" cy="902970"/>
            </a:xfrm>
            <a:prstGeom prst="parallelogram">
              <a:avLst>
                <a:gd name="adj" fmla="val 166186"/>
              </a:avLst>
            </a:prstGeom>
            <a:gradFill>
              <a:gsLst>
                <a:gs pos="0">
                  <a:srgbClr val="003C71"/>
                </a:gs>
                <a:gs pos="100000">
                  <a:srgbClr val="0073D4"/>
                </a:gs>
              </a:gsLst>
              <a:lin ang="2700000" scaled="1"/>
            </a:gra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b"/>
            <a:lstStyle/>
            <a:p>
              <a:pPr algn="ctr"/>
              <a:r>
                <a:rPr lang="en-US" dirty="0" smtClean="0"/>
                <a:t>Functional Viewpoint</a:t>
              </a:r>
            </a:p>
          </p:txBody>
        </p:sp>
        <p:sp>
          <p:nvSpPr>
            <p:cNvPr id="6" name="Parallelogram 5"/>
            <p:cNvSpPr/>
            <p:nvPr/>
          </p:nvSpPr>
          <p:spPr>
            <a:xfrm>
              <a:off x="1161071" y="2687627"/>
              <a:ext cx="5151120" cy="902970"/>
            </a:xfrm>
            <a:prstGeom prst="parallelogram">
              <a:avLst>
                <a:gd name="adj" fmla="val 166186"/>
              </a:avLst>
            </a:prstGeom>
            <a:gradFill>
              <a:gsLst>
                <a:gs pos="0">
                  <a:srgbClr val="958022"/>
                </a:gs>
                <a:gs pos="100000">
                  <a:srgbClr val="FFDD42"/>
                </a:gs>
              </a:gsLst>
              <a:lin ang="2700000" scaled="1"/>
            </a:gra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smtClean="0"/>
                <a:t>Usage Viewpoint</a:t>
              </a:r>
            </a:p>
          </p:txBody>
        </p:sp>
        <p:sp>
          <p:nvSpPr>
            <p:cNvPr id="5" name="Parallelogram 4"/>
            <p:cNvSpPr/>
            <p:nvPr/>
          </p:nvSpPr>
          <p:spPr>
            <a:xfrm>
              <a:off x="1161071" y="1956107"/>
              <a:ext cx="5151120" cy="902970"/>
            </a:xfrm>
            <a:prstGeom prst="parallelogram">
              <a:avLst>
                <a:gd name="adj" fmla="val 166186"/>
              </a:avLst>
            </a:prstGeom>
            <a:gradFill>
              <a:gsLst>
                <a:gs pos="0">
                  <a:srgbClr val="9E2300"/>
                </a:gs>
                <a:gs pos="100000">
                  <a:srgbClr val="FF4400"/>
                </a:gs>
              </a:gsLst>
              <a:lin ang="2700000" scaled="1"/>
            </a:gra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ctr"/>
              <a:r>
                <a:rPr lang="en-US" dirty="0" smtClean="0"/>
                <a:t>Business Viewpoint</a:t>
              </a:r>
            </a:p>
          </p:txBody>
        </p:sp>
        <p:cxnSp>
          <p:nvCxnSpPr>
            <p:cNvPr id="27" name="Straight Connector 26"/>
            <p:cNvCxnSpPr/>
            <p:nvPr/>
          </p:nvCxnSpPr>
          <p:spPr>
            <a:xfrm>
              <a:off x="1161071" y="2859077"/>
              <a:ext cx="0" cy="2194560"/>
            </a:xfrm>
            <a:prstGeom prst="line">
              <a:avLst/>
            </a:prstGeom>
            <a:ln w="9525"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12191" y="1956107"/>
              <a:ext cx="0" cy="2194560"/>
            </a:xfrm>
            <a:prstGeom prst="line">
              <a:avLst/>
            </a:prstGeom>
            <a:ln w="9525"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09146" y="2859077"/>
              <a:ext cx="0" cy="2194560"/>
            </a:xfrm>
            <a:prstGeom prst="line">
              <a:avLst/>
            </a:prstGeom>
            <a:ln w="9525"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48" name="Freeform 47"/>
          <p:cNvSpPr/>
          <p:nvPr/>
        </p:nvSpPr>
        <p:spPr>
          <a:xfrm>
            <a:off x="441849" y="4674174"/>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rgbClr val="C3D60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49" name="Freeform 48"/>
          <p:cNvSpPr/>
          <p:nvPr/>
        </p:nvSpPr>
        <p:spPr>
          <a:xfrm>
            <a:off x="432659" y="2475607"/>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rgbClr val="FC4C02"/>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50" name="Freeform 49"/>
          <p:cNvSpPr/>
          <p:nvPr/>
        </p:nvSpPr>
        <p:spPr>
          <a:xfrm>
            <a:off x="441848" y="3958196"/>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rgbClr val="0071C5"/>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51" name="Freeform 50"/>
          <p:cNvSpPr/>
          <p:nvPr/>
        </p:nvSpPr>
        <p:spPr>
          <a:xfrm>
            <a:off x="432659" y="3227412"/>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rgbClr val="F3D54E"/>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52" name="TextBox 51"/>
          <p:cNvSpPr txBox="1"/>
          <p:nvPr/>
        </p:nvSpPr>
        <p:spPr>
          <a:xfrm>
            <a:off x="-23916" y="1768736"/>
            <a:ext cx="1914525" cy="369332"/>
          </a:xfrm>
          <a:prstGeom prst="rect">
            <a:avLst/>
          </a:prstGeom>
          <a:noFill/>
        </p:spPr>
        <p:txBody>
          <a:bodyPr wrap="square" rtlCol="0">
            <a:spAutoFit/>
          </a:bodyPr>
          <a:lstStyle/>
          <a:p>
            <a:pPr algn="ctr"/>
            <a:r>
              <a:rPr lang="en-US" dirty="0" smtClean="0">
                <a:latin typeface="+mn-lt"/>
              </a:rPr>
              <a:t>Stakeholders</a:t>
            </a:r>
          </a:p>
        </p:txBody>
      </p:sp>
      <p:grpSp>
        <p:nvGrpSpPr>
          <p:cNvPr id="4" name="Group 3"/>
          <p:cNvGrpSpPr/>
          <p:nvPr/>
        </p:nvGrpSpPr>
        <p:grpSpPr>
          <a:xfrm>
            <a:off x="6561746" y="914400"/>
            <a:ext cx="5151120" cy="5017770"/>
            <a:chOff x="6561746" y="914400"/>
            <a:chExt cx="5151120" cy="5017770"/>
          </a:xfrm>
        </p:grpSpPr>
        <p:sp>
          <p:nvSpPr>
            <p:cNvPr id="54" name="Parallelogram 53"/>
            <p:cNvSpPr/>
            <p:nvPr/>
          </p:nvSpPr>
          <p:spPr>
            <a:xfrm>
              <a:off x="6561746" y="5029200"/>
              <a:ext cx="5151120" cy="902970"/>
            </a:xfrm>
            <a:prstGeom prst="parallelogram">
              <a:avLst>
                <a:gd name="adj" fmla="val 166186"/>
              </a:avLst>
            </a:prstGeom>
            <a:gradFill>
              <a:gsLst>
                <a:gs pos="0">
                  <a:srgbClr val="788500"/>
                </a:gs>
                <a:gs pos="100000">
                  <a:srgbClr val="D0E600"/>
                </a:gs>
              </a:gsLst>
              <a:lin ang="27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Implementation Model</a:t>
              </a:r>
            </a:p>
          </p:txBody>
        </p:sp>
        <p:sp>
          <p:nvSpPr>
            <p:cNvPr id="55" name="Parallelogram 54"/>
            <p:cNvSpPr/>
            <p:nvPr/>
          </p:nvSpPr>
          <p:spPr>
            <a:xfrm>
              <a:off x="6561746" y="3657600"/>
              <a:ext cx="5151120" cy="902970"/>
            </a:xfrm>
            <a:prstGeom prst="parallelogram">
              <a:avLst>
                <a:gd name="adj" fmla="val 166186"/>
              </a:avLst>
            </a:prstGeom>
            <a:gradFill>
              <a:gsLst>
                <a:gs pos="0">
                  <a:srgbClr val="003C71"/>
                </a:gs>
                <a:gs pos="100000">
                  <a:srgbClr val="0073D4"/>
                </a:gs>
              </a:gsLst>
              <a:lin ang="2700000" scaled="1"/>
            </a:gra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b"/>
            <a:lstStyle/>
            <a:p>
              <a:pPr algn="ctr"/>
              <a:r>
                <a:rPr lang="en-US" dirty="0" smtClean="0"/>
                <a:t>Functional Model</a:t>
              </a:r>
            </a:p>
          </p:txBody>
        </p:sp>
        <p:sp>
          <p:nvSpPr>
            <p:cNvPr id="56" name="Parallelogram 55"/>
            <p:cNvSpPr/>
            <p:nvPr/>
          </p:nvSpPr>
          <p:spPr>
            <a:xfrm>
              <a:off x="6561746" y="2286000"/>
              <a:ext cx="5151120" cy="902970"/>
            </a:xfrm>
            <a:prstGeom prst="parallelogram">
              <a:avLst>
                <a:gd name="adj" fmla="val 166186"/>
              </a:avLst>
            </a:prstGeom>
            <a:gradFill>
              <a:gsLst>
                <a:gs pos="0">
                  <a:srgbClr val="958022"/>
                </a:gs>
                <a:gs pos="100000">
                  <a:srgbClr val="FFDD42"/>
                </a:gs>
              </a:gsLst>
              <a:lin ang="2700000" scaled="1"/>
            </a:gra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smtClean="0"/>
                <a:t>Usage Model</a:t>
              </a:r>
            </a:p>
          </p:txBody>
        </p:sp>
        <p:sp>
          <p:nvSpPr>
            <p:cNvPr id="57" name="Parallelogram 56"/>
            <p:cNvSpPr/>
            <p:nvPr/>
          </p:nvSpPr>
          <p:spPr>
            <a:xfrm>
              <a:off x="6561746" y="914400"/>
              <a:ext cx="5151120" cy="902970"/>
            </a:xfrm>
            <a:prstGeom prst="parallelogram">
              <a:avLst>
                <a:gd name="adj" fmla="val 166186"/>
              </a:avLst>
            </a:prstGeom>
            <a:gradFill>
              <a:gsLst>
                <a:gs pos="0">
                  <a:srgbClr val="9E2300"/>
                </a:gs>
                <a:gs pos="100000">
                  <a:srgbClr val="FF4400"/>
                </a:gs>
              </a:gsLst>
              <a:lin ang="2700000" scaled="1"/>
            </a:gra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ctr"/>
              <a:r>
                <a:rPr lang="en-US" dirty="0" smtClean="0"/>
                <a:t>Business Model</a:t>
              </a:r>
            </a:p>
          </p:txBody>
        </p:sp>
      </p:grpSp>
      <p:cxnSp>
        <p:nvCxnSpPr>
          <p:cNvPr id="62" name="Straight Arrow Connector 61"/>
          <p:cNvCxnSpPr>
            <a:stCxn id="5" idx="2"/>
            <a:endCxn id="57" idx="5"/>
          </p:cNvCxnSpPr>
          <p:nvPr/>
        </p:nvCxnSpPr>
        <p:spPr>
          <a:xfrm flipV="1">
            <a:off x="5561886" y="1365885"/>
            <a:ext cx="1750165" cy="1041707"/>
          </a:xfrm>
          <a:prstGeom prst="straightConnector1">
            <a:avLst/>
          </a:prstGeom>
          <a:ln w="38100" cap="rnd">
            <a:solidFill>
              <a:schemeClr val="tx1"/>
            </a:solidFill>
            <a:prstDash val="sysDot"/>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 idx="2"/>
            <a:endCxn id="56" idx="5"/>
          </p:cNvCxnSpPr>
          <p:nvPr/>
        </p:nvCxnSpPr>
        <p:spPr>
          <a:xfrm flipV="1">
            <a:off x="5561886" y="2737485"/>
            <a:ext cx="1750165" cy="401627"/>
          </a:xfrm>
          <a:prstGeom prst="straightConnector1">
            <a:avLst/>
          </a:prstGeom>
          <a:ln w="38100" cap="rnd">
            <a:solidFill>
              <a:schemeClr val="tx1"/>
            </a:solidFill>
            <a:prstDash val="sysDot"/>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8" idx="2"/>
            <a:endCxn id="55" idx="5"/>
          </p:cNvCxnSpPr>
          <p:nvPr/>
        </p:nvCxnSpPr>
        <p:spPr>
          <a:xfrm>
            <a:off x="5561886" y="3870632"/>
            <a:ext cx="1750165" cy="238453"/>
          </a:xfrm>
          <a:prstGeom prst="straightConnector1">
            <a:avLst/>
          </a:prstGeom>
          <a:ln w="38100" cap="rnd">
            <a:solidFill>
              <a:schemeClr val="tx1"/>
            </a:solidFill>
            <a:prstDash val="sysDot"/>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 idx="2"/>
            <a:endCxn id="54" idx="5"/>
          </p:cNvCxnSpPr>
          <p:nvPr/>
        </p:nvCxnSpPr>
        <p:spPr>
          <a:xfrm>
            <a:off x="5561886" y="4602152"/>
            <a:ext cx="1750165" cy="878533"/>
          </a:xfrm>
          <a:prstGeom prst="straightConnector1">
            <a:avLst/>
          </a:prstGeom>
          <a:ln w="38100" cap="rnd">
            <a:solidFill>
              <a:schemeClr val="tx1"/>
            </a:solidFill>
            <a:prstDash val="sysDot"/>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71177" y="1221015"/>
            <a:ext cx="2557359" cy="369332"/>
          </a:xfrm>
          <a:prstGeom prst="rect">
            <a:avLst/>
          </a:prstGeom>
          <a:noFill/>
        </p:spPr>
        <p:txBody>
          <a:bodyPr wrap="square" rtlCol="0">
            <a:spAutoFit/>
          </a:bodyPr>
          <a:lstStyle/>
          <a:p>
            <a:pPr algn="ctr"/>
            <a:r>
              <a:rPr lang="en-US" dirty="0" smtClean="0"/>
              <a:t>Architecture Frame</a:t>
            </a:r>
            <a:endParaRPr lang="en-US" dirty="0" smtClean="0">
              <a:latin typeface="+mn-lt"/>
            </a:endParaRPr>
          </a:p>
        </p:txBody>
      </p:sp>
      <p:sp>
        <p:nvSpPr>
          <p:cNvPr id="75" name="TextBox 74"/>
          <p:cNvSpPr txBox="1"/>
          <p:nvPr/>
        </p:nvSpPr>
        <p:spPr>
          <a:xfrm>
            <a:off x="8109927" y="331544"/>
            <a:ext cx="3453423" cy="369332"/>
          </a:xfrm>
          <a:prstGeom prst="rect">
            <a:avLst/>
          </a:prstGeom>
          <a:noFill/>
        </p:spPr>
        <p:txBody>
          <a:bodyPr wrap="square" rtlCol="0">
            <a:spAutoFit/>
          </a:bodyPr>
          <a:lstStyle/>
          <a:p>
            <a:pPr algn="ctr"/>
            <a:r>
              <a:rPr lang="en-US" dirty="0" smtClean="0"/>
              <a:t>Architecture Representation</a:t>
            </a:r>
            <a:endParaRPr lang="en-US" dirty="0" smtClean="0">
              <a:latin typeface="+mn-lt"/>
            </a:endParaRPr>
          </a:p>
        </p:txBody>
      </p:sp>
      <p:sp>
        <p:nvSpPr>
          <p:cNvPr id="78" name="Title 3"/>
          <p:cNvSpPr txBox="1">
            <a:spLocks/>
          </p:cNvSpPr>
          <p:nvPr/>
        </p:nvSpPr>
        <p:spPr>
          <a:xfrm>
            <a:off x="471951" y="304703"/>
            <a:ext cx="11248101" cy="724365"/>
          </a:xfrm>
          <a:prstGeom prst="rect">
            <a:avLst/>
          </a:prstGeom>
        </p:spPr>
        <p:txBody>
          <a:bodyPr/>
          <a:lst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a:lstStyle>
          <a:p>
            <a:r>
              <a:rPr lang="en-US" dirty="0" smtClean="0">
                <a:solidFill>
                  <a:srgbClr val="F3D54E">
                    <a:alpha val="90000"/>
                  </a:srgbClr>
                </a:solidFill>
              </a:rPr>
              <a:t>Multiple</a:t>
            </a:r>
            <a:r>
              <a:rPr lang="en-US" dirty="0" smtClean="0"/>
              <a:t> </a:t>
            </a:r>
            <a:r>
              <a:rPr lang="en-US" dirty="0" smtClean="0">
                <a:solidFill>
                  <a:schemeClr val="tx1"/>
                </a:solidFill>
              </a:rPr>
              <a:t>Stakeholders</a:t>
            </a:r>
            <a:endParaRPr lang="en-US" dirty="0">
              <a:solidFill>
                <a:schemeClr val="tx1"/>
              </a:solidFill>
            </a:endParaRPr>
          </a:p>
        </p:txBody>
      </p:sp>
      <p:sp>
        <p:nvSpPr>
          <p:cNvPr id="79" name="TextBox 78"/>
          <p:cNvSpPr txBox="1"/>
          <p:nvPr/>
        </p:nvSpPr>
        <p:spPr>
          <a:xfrm>
            <a:off x="567159" y="5480685"/>
            <a:ext cx="5451676" cy="646331"/>
          </a:xfrm>
          <a:prstGeom prst="rect">
            <a:avLst/>
          </a:prstGeom>
          <a:noFill/>
        </p:spPr>
        <p:txBody>
          <a:bodyPr wrap="square" rtlCol="0">
            <a:spAutoFit/>
          </a:bodyPr>
          <a:lstStyle/>
          <a:p>
            <a:r>
              <a:rPr lang="en-US" dirty="0" smtClean="0"/>
              <a:t>Implementing Industry 4.0 processes requires the vision and coordination of the entire business unit.</a:t>
            </a:r>
            <a:endParaRPr lang="en-US" dirty="0" smtClean="0">
              <a:latin typeface="+mn-lt"/>
            </a:endParaRPr>
          </a:p>
        </p:txBody>
      </p:sp>
      <p:pic>
        <p:nvPicPr>
          <p:cNvPr id="9" name="Picture 8"/>
          <p:cNvPicPr>
            <a:picLocks noChangeAspect="1"/>
          </p:cNvPicPr>
          <p:nvPr/>
        </p:nvPicPr>
        <p:blipFill>
          <a:blip r:embed="rId3"/>
          <a:stretch>
            <a:fillRect/>
          </a:stretch>
        </p:blipFill>
        <p:spPr>
          <a:xfrm>
            <a:off x="543602" y="6196589"/>
            <a:ext cx="11254191" cy="280440"/>
          </a:xfrm>
          <a:prstGeom prst="rect">
            <a:avLst/>
          </a:prstGeom>
        </p:spPr>
      </p:pic>
    </p:spTree>
    <p:extLst>
      <p:ext uri="{BB962C8B-B14F-4D97-AF65-F5344CB8AC3E}">
        <p14:creationId xmlns:p14="http://schemas.microsoft.com/office/powerpoint/2010/main" val="410156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54"/>
          <p:cNvSpPr>
            <a:spLocks noGrp="1"/>
          </p:cNvSpPr>
          <p:nvPr>
            <p:ph type="title"/>
          </p:nvPr>
        </p:nvSpPr>
        <p:spPr/>
        <p:txBody>
          <a:bodyPr/>
          <a:lstStyle/>
          <a:p>
            <a:r>
              <a:rPr lang="en-US" dirty="0">
                <a:solidFill>
                  <a:srgbClr val="F3D54E">
                    <a:alpha val="90000"/>
                  </a:srgbClr>
                </a:solidFill>
              </a:rPr>
              <a:t>Business</a:t>
            </a:r>
            <a:r>
              <a:rPr lang="en-US" dirty="0" smtClean="0"/>
              <a:t> and Usage Viewpoints</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7</a:t>
            </a:fld>
            <a:endParaRPr lang="en-US" dirty="0"/>
          </a:p>
        </p:txBody>
      </p:sp>
      <p:sp>
        <p:nvSpPr>
          <p:cNvPr id="5" name="TextBox 4"/>
          <p:cNvSpPr txBox="1"/>
          <p:nvPr/>
        </p:nvSpPr>
        <p:spPr>
          <a:xfrm>
            <a:off x="2777538" y="1559490"/>
            <a:ext cx="2128345" cy="923330"/>
          </a:xfrm>
          <a:prstGeom prst="rect">
            <a:avLst/>
          </a:prstGeom>
          <a:noFill/>
        </p:spPr>
        <p:txBody>
          <a:bodyPr wrap="square" rtlCol="0">
            <a:spAutoFit/>
          </a:bodyPr>
          <a:lstStyle/>
          <a:p>
            <a:pPr algn="ctr"/>
            <a:r>
              <a:rPr lang="en-US" dirty="0" smtClean="0">
                <a:latin typeface="+mn-lt"/>
              </a:rPr>
              <a:t>Business Decision Maker and Key Stakeholders</a:t>
            </a:r>
          </a:p>
        </p:txBody>
      </p:sp>
      <p:sp>
        <p:nvSpPr>
          <p:cNvPr id="9" name="TextBox 8"/>
          <p:cNvSpPr txBox="1"/>
          <p:nvPr/>
        </p:nvSpPr>
        <p:spPr>
          <a:xfrm>
            <a:off x="8126104" y="1697989"/>
            <a:ext cx="2128345" cy="646331"/>
          </a:xfrm>
          <a:prstGeom prst="rect">
            <a:avLst/>
          </a:prstGeom>
          <a:noFill/>
        </p:spPr>
        <p:txBody>
          <a:bodyPr wrap="square" rtlCol="0">
            <a:spAutoFit/>
          </a:bodyPr>
          <a:lstStyle/>
          <a:p>
            <a:pPr algn="ctr"/>
            <a:r>
              <a:rPr lang="en-US" dirty="0" smtClean="0">
                <a:latin typeface="+mn-lt"/>
              </a:rPr>
              <a:t>System Engineers, Product Managers</a:t>
            </a:r>
          </a:p>
        </p:txBody>
      </p:sp>
      <p:sp>
        <p:nvSpPr>
          <p:cNvPr id="10" name="TextBox 9"/>
          <p:cNvSpPr txBox="1"/>
          <p:nvPr/>
        </p:nvSpPr>
        <p:spPr>
          <a:xfrm>
            <a:off x="799239" y="4298245"/>
            <a:ext cx="1108842" cy="375910"/>
          </a:xfrm>
          <a:prstGeom prst="rect">
            <a:avLst/>
          </a:prstGeom>
          <a:solidFill>
            <a:schemeClr val="accent1">
              <a:lumMod val="60000"/>
              <a:lumOff val="40000"/>
            </a:schemeClr>
          </a:solidFill>
        </p:spPr>
        <p:txBody>
          <a:bodyPr wrap="square" rtlCol="0">
            <a:spAutoFit/>
          </a:bodyPr>
          <a:lstStyle/>
          <a:p>
            <a:pPr algn="ctr"/>
            <a:r>
              <a:rPr lang="en-US" dirty="0" smtClean="0">
                <a:latin typeface="+mn-lt"/>
              </a:rPr>
              <a:t>Vision</a:t>
            </a:r>
          </a:p>
        </p:txBody>
      </p:sp>
      <p:sp>
        <p:nvSpPr>
          <p:cNvPr id="11" name="TextBox 10"/>
          <p:cNvSpPr txBox="1"/>
          <p:nvPr/>
        </p:nvSpPr>
        <p:spPr>
          <a:xfrm>
            <a:off x="3280533" y="4298245"/>
            <a:ext cx="1108842" cy="375910"/>
          </a:xfrm>
          <a:prstGeom prst="rect">
            <a:avLst/>
          </a:prstGeom>
          <a:solidFill>
            <a:schemeClr val="accent1">
              <a:lumMod val="60000"/>
              <a:lumOff val="40000"/>
            </a:schemeClr>
          </a:solidFill>
        </p:spPr>
        <p:txBody>
          <a:bodyPr wrap="square" rtlCol="0">
            <a:spAutoFit/>
          </a:bodyPr>
          <a:lstStyle/>
          <a:p>
            <a:pPr algn="ctr"/>
            <a:r>
              <a:rPr lang="en-US" dirty="0" smtClean="0">
                <a:latin typeface="+mn-lt"/>
              </a:rPr>
              <a:t>Values</a:t>
            </a:r>
          </a:p>
        </p:txBody>
      </p:sp>
      <p:sp>
        <p:nvSpPr>
          <p:cNvPr id="12" name="TextBox 11"/>
          <p:cNvSpPr txBox="1"/>
          <p:nvPr/>
        </p:nvSpPr>
        <p:spPr>
          <a:xfrm>
            <a:off x="5483016" y="4309401"/>
            <a:ext cx="2366926" cy="369332"/>
          </a:xfrm>
          <a:prstGeom prst="rect">
            <a:avLst/>
          </a:prstGeom>
          <a:solidFill>
            <a:schemeClr val="accent1">
              <a:lumMod val="60000"/>
              <a:lumOff val="40000"/>
            </a:schemeClr>
          </a:solidFill>
        </p:spPr>
        <p:txBody>
          <a:bodyPr wrap="square" rtlCol="0">
            <a:spAutoFit/>
          </a:bodyPr>
          <a:lstStyle/>
          <a:p>
            <a:pPr algn="ctr"/>
            <a:r>
              <a:rPr lang="en-US" dirty="0" smtClean="0">
                <a:latin typeface="+mn-lt"/>
              </a:rPr>
              <a:t>Key Objectives</a:t>
            </a:r>
          </a:p>
        </p:txBody>
      </p:sp>
      <p:sp>
        <p:nvSpPr>
          <p:cNvPr id="13" name="TextBox 12"/>
          <p:cNvSpPr txBox="1"/>
          <p:nvPr/>
        </p:nvSpPr>
        <p:spPr>
          <a:xfrm>
            <a:off x="9647828" y="4252537"/>
            <a:ext cx="2366926" cy="369332"/>
          </a:xfrm>
          <a:prstGeom prst="rect">
            <a:avLst/>
          </a:prstGeom>
          <a:solidFill>
            <a:schemeClr val="accent1">
              <a:lumMod val="60000"/>
              <a:lumOff val="40000"/>
            </a:schemeClr>
          </a:solidFill>
        </p:spPr>
        <p:txBody>
          <a:bodyPr wrap="square" rtlCol="0">
            <a:spAutoFit/>
          </a:bodyPr>
          <a:lstStyle/>
          <a:p>
            <a:pPr algn="ctr"/>
            <a:r>
              <a:rPr lang="en-US" dirty="0" smtClean="0">
                <a:latin typeface="+mn-lt"/>
              </a:rPr>
              <a:t>Capabilities</a:t>
            </a:r>
          </a:p>
        </p:txBody>
      </p:sp>
      <p:sp>
        <p:nvSpPr>
          <p:cNvPr id="14" name="TextBox 13"/>
          <p:cNvSpPr txBox="1"/>
          <p:nvPr/>
        </p:nvSpPr>
        <p:spPr>
          <a:xfrm>
            <a:off x="1668696" y="3269093"/>
            <a:ext cx="1108842" cy="375910"/>
          </a:xfrm>
          <a:prstGeom prst="rect">
            <a:avLst/>
          </a:prstGeom>
          <a:noFill/>
        </p:spPr>
        <p:txBody>
          <a:bodyPr wrap="square" rtlCol="0">
            <a:spAutoFit/>
          </a:bodyPr>
          <a:lstStyle/>
          <a:p>
            <a:pPr algn="ctr"/>
            <a:r>
              <a:rPr lang="en-US" dirty="0" smtClean="0">
                <a:latin typeface="+mn-lt"/>
              </a:rPr>
              <a:t>Present</a:t>
            </a:r>
          </a:p>
        </p:txBody>
      </p:sp>
      <p:sp>
        <p:nvSpPr>
          <p:cNvPr id="15" name="TextBox 14"/>
          <p:cNvSpPr txBox="1"/>
          <p:nvPr/>
        </p:nvSpPr>
        <p:spPr>
          <a:xfrm>
            <a:off x="3287289" y="3265804"/>
            <a:ext cx="1108842" cy="375910"/>
          </a:xfrm>
          <a:prstGeom prst="rect">
            <a:avLst/>
          </a:prstGeom>
          <a:noFill/>
        </p:spPr>
        <p:txBody>
          <a:bodyPr wrap="square" rtlCol="0">
            <a:spAutoFit/>
          </a:bodyPr>
          <a:lstStyle/>
          <a:p>
            <a:pPr algn="ctr"/>
            <a:r>
              <a:rPr lang="en-US" dirty="0" smtClean="0">
                <a:latin typeface="+mn-lt"/>
              </a:rPr>
              <a:t>Identify</a:t>
            </a:r>
          </a:p>
        </p:txBody>
      </p:sp>
      <p:sp>
        <p:nvSpPr>
          <p:cNvPr id="16" name="TextBox 15"/>
          <p:cNvSpPr txBox="1"/>
          <p:nvPr/>
        </p:nvSpPr>
        <p:spPr>
          <a:xfrm>
            <a:off x="4905883" y="3282716"/>
            <a:ext cx="1108842" cy="369332"/>
          </a:xfrm>
          <a:prstGeom prst="rect">
            <a:avLst/>
          </a:prstGeom>
          <a:noFill/>
        </p:spPr>
        <p:txBody>
          <a:bodyPr wrap="square" rtlCol="0">
            <a:spAutoFit/>
          </a:bodyPr>
          <a:lstStyle/>
          <a:p>
            <a:pPr algn="ctr"/>
            <a:r>
              <a:rPr lang="en-US" dirty="0" smtClean="0">
                <a:latin typeface="+mn-lt"/>
              </a:rPr>
              <a:t>Develop</a:t>
            </a:r>
          </a:p>
        </p:txBody>
      </p:sp>
      <p:sp>
        <p:nvSpPr>
          <p:cNvPr id="17" name="TextBox 16"/>
          <p:cNvSpPr txBox="1"/>
          <p:nvPr/>
        </p:nvSpPr>
        <p:spPr>
          <a:xfrm>
            <a:off x="7505843" y="3282716"/>
            <a:ext cx="1108842" cy="369332"/>
          </a:xfrm>
          <a:prstGeom prst="rect">
            <a:avLst/>
          </a:prstGeom>
          <a:noFill/>
        </p:spPr>
        <p:txBody>
          <a:bodyPr wrap="square" rtlCol="0">
            <a:spAutoFit/>
          </a:bodyPr>
          <a:lstStyle/>
          <a:p>
            <a:pPr algn="ctr"/>
            <a:r>
              <a:rPr lang="en-US" dirty="0" smtClean="0">
                <a:latin typeface="+mn-lt"/>
              </a:rPr>
              <a:t>Develop</a:t>
            </a:r>
          </a:p>
        </p:txBody>
      </p:sp>
      <p:sp>
        <p:nvSpPr>
          <p:cNvPr id="18" name="TextBox 17"/>
          <p:cNvSpPr txBox="1"/>
          <p:nvPr/>
        </p:nvSpPr>
        <p:spPr>
          <a:xfrm>
            <a:off x="9636894" y="3265804"/>
            <a:ext cx="1108842" cy="375910"/>
          </a:xfrm>
          <a:prstGeom prst="rect">
            <a:avLst/>
          </a:prstGeom>
          <a:noFill/>
        </p:spPr>
        <p:txBody>
          <a:bodyPr wrap="square" rtlCol="0">
            <a:spAutoFit/>
          </a:bodyPr>
          <a:lstStyle/>
          <a:p>
            <a:pPr algn="ctr"/>
            <a:r>
              <a:rPr lang="en-US" dirty="0" smtClean="0">
                <a:latin typeface="+mn-lt"/>
              </a:rPr>
              <a:t>Identify</a:t>
            </a:r>
          </a:p>
        </p:txBody>
      </p:sp>
      <p:cxnSp>
        <p:nvCxnSpPr>
          <p:cNvPr id="20" name="Straight Arrow Connector 19"/>
          <p:cNvCxnSpPr>
            <a:stCxn id="5" idx="2"/>
            <a:endCxn id="14" idx="0"/>
          </p:cNvCxnSpPr>
          <p:nvPr/>
        </p:nvCxnSpPr>
        <p:spPr>
          <a:xfrm flipH="1">
            <a:off x="2223117" y="2482820"/>
            <a:ext cx="1618594" cy="786273"/>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a:endCxn id="15" idx="0"/>
          </p:cNvCxnSpPr>
          <p:nvPr/>
        </p:nvCxnSpPr>
        <p:spPr>
          <a:xfrm flipH="1">
            <a:off x="3841710" y="2482820"/>
            <a:ext cx="1" cy="782984"/>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6" idx="0"/>
          </p:cNvCxnSpPr>
          <p:nvPr/>
        </p:nvCxnSpPr>
        <p:spPr>
          <a:xfrm>
            <a:off x="3841711" y="2482820"/>
            <a:ext cx="1618593" cy="799896"/>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0" idx="0"/>
          </p:cNvCxnSpPr>
          <p:nvPr/>
        </p:nvCxnSpPr>
        <p:spPr>
          <a:xfrm flipH="1">
            <a:off x="1353660" y="3645003"/>
            <a:ext cx="869457" cy="653242"/>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2"/>
            <a:endCxn id="11" idx="0"/>
          </p:cNvCxnSpPr>
          <p:nvPr/>
        </p:nvCxnSpPr>
        <p:spPr>
          <a:xfrm flipH="1">
            <a:off x="3834954" y="3641714"/>
            <a:ext cx="6756" cy="656531"/>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2"/>
            <a:endCxn id="12" idx="0"/>
          </p:cNvCxnSpPr>
          <p:nvPr/>
        </p:nvCxnSpPr>
        <p:spPr>
          <a:xfrm>
            <a:off x="5460304" y="3652048"/>
            <a:ext cx="1206175" cy="657353"/>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2"/>
            <a:endCxn id="12" idx="0"/>
          </p:cNvCxnSpPr>
          <p:nvPr/>
        </p:nvCxnSpPr>
        <p:spPr>
          <a:xfrm flipH="1">
            <a:off x="6666479" y="3652048"/>
            <a:ext cx="1393785" cy="657353"/>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2"/>
            <a:endCxn id="13" idx="0"/>
          </p:cNvCxnSpPr>
          <p:nvPr/>
        </p:nvCxnSpPr>
        <p:spPr>
          <a:xfrm>
            <a:off x="10191315" y="3641714"/>
            <a:ext cx="639976" cy="610823"/>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54785" y="1242712"/>
            <a:ext cx="11213160" cy="4093375"/>
          </a:xfrm>
          <a:prstGeom prst="rect">
            <a:avLst/>
          </a:prstGeom>
          <a:noFill/>
          <a:ln>
            <a:solidFill>
              <a:schemeClr val="tx1"/>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mtClean="0"/>
          </a:p>
        </p:txBody>
      </p:sp>
      <p:cxnSp>
        <p:nvCxnSpPr>
          <p:cNvPr id="49" name="Straight Arrow Connector 48"/>
          <p:cNvCxnSpPr>
            <a:stCxn id="9" idx="2"/>
            <a:endCxn id="17" idx="0"/>
          </p:cNvCxnSpPr>
          <p:nvPr/>
        </p:nvCxnSpPr>
        <p:spPr>
          <a:xfrm flipH="1">
            <a:off x="8060264" y="2344320"/>
            <a:ext cx="1130013" cy="938396"/>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2"/>
            <a:endCxn id="18" idx="0"/>
          </p:cNvCxnSpPr>
          <p:nvPr/>
        </p:nvCxnSpPr>
        <p:spPr>
          <a:xfrm>
            <a:off x="9190277" y="2344320"/>
            <a:ext cx="1001038" cy="921484"/>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54785" y="5005269"/>
            <a:ext cx="2392543" cy="369332"/>
          </a:xfrm>
          <a:prstGeom prst="rect">
            <a:avLst/>
          </a:prstGeom>
          <a:noFill/>
        </p:spPr>
        <p:txBody>
          <a:bodyPr wrap="square" rtlCol="0">
            <a:spAutoFit/>
          </a:bodyPr>
          <a:lstStyle/>
          <a:p>
            <a:r>
              <a:rPr lang="en-US" dirty="0" smtClean="0">
                <a:latin typeface="+mn-lt"/>
              </a:rPr>
              <a:t>Business Viewpoint</a:t>
            </a:r>
          </a:p>
        </p:txBody>
      </p:sp>
      <p:sp>
        <p:nvSpPr>
          <p:cNvPr id="58" name="TextBox 57"/>
          <p:cNvSpPr txBox="1"/>
          <p:nvPr/>
        </p:nvSpPr>
        <p:spPr>
          <a:xfrm>
            <a:off x="554784" y="5358804"/>
            <a:ext cx="2392543" cy="369332"/>
          </a:xfrm>
          <a:prstGeom prst="rect">
            <a:avLst/>
          </a:prstGeom>
          <a:noFill/>
        </p:spPr>
        <p:txBody>
          <a:bodyPr wrap="square" rtlCol="0">
            <a:spAutoFit/>
          </a:bodyPr>
          <a:lstStyle/>
          <a:p>
            <a:r>
              <a:rPr lang="en-US" dirty="0" smtClean="0">
                <a:latin typeface="+mn-lt"/>
              </a:rPr>
              <a:t>Usage Viewpoint</a:t>
            </a:r>
          </a:p>
        </p:txBody>
      </p:sp>
      <p:sp>
        <p:nvSpPr>
          <p:cNvPr id="59" name="TextBox 58"/>
          <p:cNvSpPr txBox="1"/>
          <p:nvPr/>
        </p:nvSpPr>
        <p:spPr>
          <a:xfrm>
            <a:off x="6099160" y="5716524"/>
            <a:ext cx="1108842" cy="369332"/>
          </a:xfrm>
          <a:prstGeom prst="rect">
            <a:avLst/>
          </a:prstGeom>
          <a:noFill/>
        </p:spPr>
        <p:txBody>
          <a:bodyPr wrap="square" rtlCol="0">
            <a:spAutoFit/>
          </a:bodyPr>
          <a:lstStyle/>
          <a:p>
            <a:pPr algn="ctr"/>
            <a:r>
              <a:rPr lang="en-US" dirty="0" smtClean="0">
                <a:latin typeface="+mn-lt"/>
              </a:rPr>
              <a:t>Derive</a:t>
            </a:r>
          </a:p>
        </p:txBody>
      </p:sp>
      <p:sp>
        <p:nvSpPr>
          <p:cNvPr id="60" name="TextBox 59"/>
          <p:cNvSpPr txBox="1"/>
          <p:nvPr/>
        </p:nvSpPr>
        <p:spPr>
          <a:xfrm>
            <a:off x="7837044" y="5460051"/>
            <a:ext cx="2199566" cy="646331"/>
          </a:xfrm>
          <a:prstGeom prst="rect">
            <a:avLst/>
          </a:prstGeom>
          <a:noFill/>
        </p:spPr>
        <p:txBody>
          <a:bodyPr wrap="square" rtlCol="0">
            <a:spAutoFit/>
          </a:bodyPr>
          <a:lstStyle/>
          <a:p>
            <a:pPr algn="ctr"/>
            <a:r>
              <a:rPr lang="en-US" dirty="0" smtClean="0">
                <a:latin typeface="+mn-lt"/>
              </a:rPr>
              <a:t>System Requirements</a:t>
            </a:r>
          </a:p>
        </p:txBody>
      </p:sp>
      <p:cxnSp>
        <p:nvCxnSpPr>
          <p:cNvPr id="61" name="Straight Arrow Connector 60"/>
          <p:cNvCxnSpPr>
            <a:stCxn id="12" idx="2"/>
            <a:endCxn id="59" idx="0"/>
          </p:cNvCxnSpPr>
          <p:nvPr/>
        </p:nvCxnSpPr>
        <p:spPr>
          <a:xfrm flipH="1">
            <a:off x="6653581" y="4678733"/>
            <a:ext cx="12898" cy="1037791"/>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2" idx="2"/>
            <a:endCxn id="60" idx="0"/>
          </p:cNvCxnSpPr>
          <p:nvPr/>
        </p:nvCxnSpPr>
        <p:spPr>
          <a:xfrm>
            <a:off x="6666479" y="4678733"/>
            <a:ext cx="2270348" cy="781318"/>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3" idx="2"/>
            <a:endCxn id="60" idx="0"/>
          </p:cNvCxnSpPr>
          <p:nvPr/>
        </p:nvCxnSpPr>
        <p:spPr>
          <a:xfrm flipH="1">
            <a:off x="8936827" y="4621869"/>
            <a:ext cx="1894464" cy="838182"/>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554784" y="6157255"/>
            <a:ext cx="11254191" cy="280440"/>
          </a:xfrm>
          <a:prstGeom prst="rect">
            <a:avLst/>
          </a:prstGeom>
        </p:spPr>
      </p:pic>
    </p:spTree>
    <p:extLst>
      <p:ext uri="{BB962C8B-B14F-4D97-AF65-F5344CB8AC3E}">
        <p14:creationId xmlns:p14="http://schemas.microsoft.com/office/powerpoint/2010/main" val="336127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3">
                    <a:alpha val="90000"/>
                  </a:schemeClr>
                </a:solidFill>
              </a:rPr>
              <a:t>Functional</a:t>
            </a:r>
            <a:r>
              <a:rPr lang="en-US" dirty="0" smtClean="0"/>
              <a:t> Viewpoint</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8</a:t>
            </a:fld>
            <a:endParaRPr lang="en-US" dirty="0"/>
          </a:p>
        </p:txBody>
      </p:sp>
      <p:grpSp>
        <p:nvGrpSpPr>
          <p:cNvPr id="6" name="Group 5"/>
          <p:cNvGrpSpPr/>
          <p:nvPr/>
        </p:nvGrpSpPr>
        <p:grpSpPr>
          <a:xfrm>
            <a:off x="5068710" y="1140178"/>
            <a:ext cx="6651341" cy="4910666"/>
            <a:chOff x="5068710" y="1140178"/>
            <a:chExt cx="6651341" cy="4910666"/>
          </a:xfrm>
        </p:grpSpPr>
        <p:sp>
          <p:nvSpPr>
            <p:cNvPr id="3" name="Rectangle 2"/>
            <p:cNvSpPr/>
            <p:nvPr/>
          </p:nvSpPr>
          <p:spPr>
            <a:xfrm>
              <a:off x="5068710" y="1140178"/>
              <a:ext cx="6651341" cy="491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t>Functional Domains</a:t>
              </a:r>
            </a:p>
          </p:txBody>
        </p:sp>
        <p:sp>
          <p:nvSpPr>
            <p:cNvPr id="8" name="Rectangle 7"/>
            <p:cNvSpPr/>
            <p:nvPr/>
          </p:nvSpPr>
          <p:spPr>
            <a:xfrm>
              <a:off x="5249879" y="2381949"/>
              <a:ext cx="1975555" cy="2291645"/>
            </a:xfrm>
            <a:prstGeom prst="rect">
              <a:avLst/>
            </a:prstGeom>
            <a:gradFill flip="none" rotWithShape="1">
              <a:gsLst>
                <a:gs pos="0">
                  <a:srgbClr val="A06000"/>
                </a:gs>
                <a:gs pos="100000">
                  <a:srgbClr val="FFA800"/>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Operations</a:t>
              </a:r>
            </a:p>
          </p:txBody>
        </p:sp>
        <p:sp>
          <p:nvSpPr>
            <p:cNvPr id="9" name="Rectangle 8"/>
            <p:cNvSpPr/>
            <p:nvPr/>
          </p:nvSpPr>
          <p:spPr>
            <a:xfrm>
              <a:off x="7406602" y="2381949"/>
              <a:ext cx="1975555" cy="2291645"/>
            </a:xfrm>
            <a:prstGeom prst="rect">
              <a:avLst/>
            </a:prstGeom>
            <a:gradFill flip="none" rotWithShape="1">
              <a:gsLst>
                <a:gs pos="0">
                  <a:srgbClr val="958022"/>
                </a:gs>
                <a:gs pos="100000">
                  <a:srgbClr val="FFDD42"/>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Information</a:t>
              </a:r>
            </a:p>
          </p:txBody>
        </p:sp>
        <p:sp>
          <p:nvSpPr>
            <p:cNvPr id="10" name="Rectangle 9"/>
            <p:cNvSpPr/>
            <p:nvPr/>
          </p:nvSpPr>
          <p:spPr>
            <a:xfrm>
              <a:off x="9563325" y="2381949"/>
              <a:ext cx="1975555" cy="2291645"/>
            </a:xfrm>
            <a:prstGeom prst="rect">
              <a:avLst/>
            </a:prstGeom>
            <a:gradFill>
              <a:gsLst>
                <a:gs pos="0">
                  <a:srgbClr val="788500"/>
                </a:gs>
                <a:gs pos="100000">
                  <a:srgbClr val="D0E600"/>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Application</a:t>
              </a:r>
            </a:p>
          </p:txBody>
        </p:sp>
        <p:sp>
          <p:nvSpPr>
            <p:cNvPr id="12" name="Rectangle 11"/>
            <p:cNvSpPr/>
            <p:nvPr/>
          </p:nvSpPr>
          <p:spPr>
            <a:xfrm>
              <a:off x="5249879" y="1603023"/>
              <a:ext cx="6289001" cy="654755"/>
            </a:xfrm>
            <a:prstGeom prst="rect">
              <a:avLst/>
            </a:prstGeom>
            <a:gradFill flip="none" rotWithShape="1">
              <a:gsLst>
                <a:gs pos="0">
                  <a:srgbClr val="9E2300"/>
                </a:gs>
                <a:gs pos="100000">
                  <a:srgbClr val="FF4400"/>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Business</a:t>
              </a:r>
            </a:p>
          </p:txBody>
        </p:sp>
        <p:sp>
          <p:nvSpPr>
            <p:cNvPr id="13" name="Rectangle 12"/>
            <p:cNvSpPr/>
            <p:nvPr/>
          </p:nvSpPr>
          <p:spPr>
            <a:xfrm>
              <a:off x="5249878" y="4814582"/>
              <a:ext cx="6289001" cy="471793"/>
            </a:xfrm>
            <a:prstGeom prst="rect">
              <a:avLst/>
            </a:prstGeom>
            <a:gradFill>
              <a:gsLst>
                <a:gs pos="0">
                  <a:srgbClr val="003C71"/>
                </a:gs>
                <a:gs pos="100000">
                  <a:srgbClr val="0073D4"/>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Control</a:t>
              </a:r>
            </a:p>
          </p:txBody>
        </p:sp>
        <p:sp>
          <p:nvSpPr>
            <p:cNvPr id="27" name="Rectangle 26"/>
            <p:cNvSpPr/>
            <p:nvPr/>
          </p:nvSpPr>
          <p:spPr>
            <a:xfrm>
              <a:off x="5249877" y="5460389"/>
              <a:ext cx="6289001" cy="471793"/>
            </a:xfrm>
            <a:prstGeom prst="rect">
              <a:avLst/>
            </a:prstGeom>
            <a:gradFill>
              <a:gsLst>
                <a:gs pos="0">
                  <a:schemeClr val="tx1">
                    <a:lumMod val="50000"/>
                  </a:schemeClr>
                </a:gs>
                <a:gs pos="100000">
                  <a:schemeClr val="tx2"/>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Physical System</a:t>
              </a:r>
              <a:endParaRPr lang="en-US" sz="2000" b="1" dirty="0"/>
            </a:p>
          </p:txBody>
        </p:sp>
      </p:grpSp>
      <p:sp>
        <p:nvSpPr>
          <p:cNvPr id="7" name="TextBox 6"/>
          <p:cNvSpPr txBox="1"/>
          <p:nvPr/>
        </p:nvSpPr>
        <p:spPr>
          <a:xfrm>
            <a:off x="552450" y="1170056"/>
            <a:ext cx="4191000" cy="769441"/>
          </a:xfrm>
          <a:prstGeom prst="rect">
            <a:avLst/>
          </a:prstGeom>
          <a:noFill/>
        </p:spPr>
        <p:txBody>
          <a:bodyPr wrap="square" rtlCol="0">
            <a:spAutoFit/>
          </a:bodyPr>
          <a:lstStyle/>
          <a:p>
            <a:r>
              <a:rPr lang="en-US" sz="1600" b="1" dirty="0"/>
              <a:t>THE CONTROL DOMAIN</a:t>
            </a:r>
          </a:p>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collection of functions that are performed by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industrial control systems.</a:t>
            </a:r>
          </a:p>
        </p:txBody>
      </p:sp>
      <p:sp>
        <p:nvSpPr>
          <p:cNvPr id="11" name="TextBox 10"/>
          <p:cNvSpPr txBox="1"/>
          <p:nvPr/>
        </p:nvSpPr>
        <p:spPr>
          <a:xfrm>
            <a:off x="552450" y="2077198"/>
            <a:ext cx="4124325" cy="984885"/>
          </a:xfrm>
          <a:prstGeom prst="rect">
            <a:avLst/>
          </a:prstGeom>
          <a:noFill/>
        </p:spPr>
        <p:txBody>
          <a:bodyPr wrap="square" rtlCol="0">
            <a:spAutoFit/>
          </a:bodyPr>
          <a:lstStyle/>
          <a:p>
            <a:r>
              <a:rPr lang="en-US" sz="1600" b="1" dirty="0" smtClean="0"/>
              <a:t>THE </a:t>
            </a:r>
            <a:r>
              <a:rPr lang="en-US" sz="1600" b="1" dirty="0"/>
              <a:t>OPERATIONS DOMAIN</a:t>
            </a:r>
            <a:r>
              <a:rPr lang="en-US" sz="1600" dirty="0"/>
              <a:t> </a:t>
            </a:r>
          </a:p>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collection of functions responsible for the provisioning</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 management</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 monitoring and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optimization. </a:t>
            </a:r>
          </a:p>
        </p:txBody>
      </p:sp>
      <p:sp>
        <p:nvSpPr>
          <p:cNvPr id="31" name="TextBox 30"/>
          <p:cNvSpPr txBox="1"/>
          <p:nvPr/>
        </p:nvSpPr>
        <p:spPr>
          <a:xfrm>
            <a:off x="552450" y="3204472"/>
            <a:ext cx="4191000" cy="1446550"/>
          </a:xfrm>
          <a:prstGeom prst="rect">
            <a:avLst/>
          </a:prstGeom>
          <a:noFill/>
        </p:spPr>
        <p:txBody>
          <a:bodyPr wrap="square" rtlCol="0">
            <a:spAutoFit/>
          </a:bodyPr>
          <a:lstStyle/>
          <a:p>
            <a:r>
              <a:rPr lang="en-US" sz="1600" b="1" dirty="0" smtClean="0"/>
              <a:t>THE INFORMATION DOMAIN</a:t>
            </a:r>
            <a:endParaRPr lang="en-US" sz="1600" b="1" dirty="0"/>
          </a:p>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collection of functions for gathering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data and transforming</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 persisting,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modeling or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analyzing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that data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to acquire high-level intelligence about the overall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system.</a:t>
            </a:r>
            <a:endParaRPr lang="en-US" sz="1400" dirty="0">
              <a:solidFill>
                <a:schemeClr val="tx2"/>
              </a:solidFill>
            </a:endParaRPr>
          </a:p>
          <a:p>
            <a:endParaRPr lang="en-US" sz="1600" dirty="0" err="1" smtClean="0">
              <a:solidFill>
                <a:schemeClr val="tx2"/>
              </a:solidFill>
            </a:endParaRPr>
          </a:p>
        </p:txBody>
      </p:sp>
      <p:sp>
        <p:nvSpPr>
          <p:cNvPr id="32" name="TextBox 31"/>
          <p:cNvSpPr txBox="1"/>
          <p:nvPr/>
        </p:nvSpPr>
        <p:spPr>
          <a:xfrm>
            <a:off x="552450" y="5609337"/>
            <a:ext cx="4276725" cy="1107996"/>
          </a:xfrm>
          <a:prstGeom prst="rect">
            <a:avLst/>
          </a:prstGeom>
          <a:noFill/>
        </p:spPr>
        <p:txBody>
          <a:bodyPr wrap="square" rtlCol="0">
            <a:spAutoFit/>
          </a:bodyPr>
          <a:lstStyle/>
          <a:p>
            <a:r>
              <a:rPr lang="en-US" sz="1600" b="1" dirty="0" smtClean="0"/>
              <a:t>THE BUSINESS DOMAIN</a:t>
            </a:r>
            <a:endParaRPr lang="en-US" sz="1600" b="1" dirty="0"/>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enable end-to-end operations of the industrial internet of </a:t>
            </a:r>
            <a:r>
              <a:rPr lang="en-US" sz="1600" dirty="0" smtClean="0">
                <a:latin typeface="Intel Clear Light" panose="020B0404020203020204" pitchFamily="34" charset="0"/>
                <a:ea typeface="Intel Clear Light" panose="020B0404020203020204" pitchFamily="34" charset="0"/>
                <a:cs typeface="Intel Clear Light" panose="020B0404020203020204" pitchFamily="34" charset="0"/>
              </a:rPr>
              <a:t>things systems </a:t>
            </a:r>
            <a:r>
              <a:rPr lang="en-US" dirty="0"/>
              <a:t/>
            </a:r>
            <a:br>
              <a:rPr lang="en-US" dirty="0"/>
            </a:br>
            <a:endParaRPr lang="en-US" dirty="0" smtClean="0">
              <a:solidFill>
                <a:schemeClr val="tx2"/>
              </a:solidFill>
              <a:latin typeface="+mn-lt"/>
            </a:endParaRPr>
          </a:p>
        </p:txBody>
      </p:sp>
      <p:sp>
        <p:nvSpPr>
          <p:cNvPr id="33" name="TextBox 32"/>
          <p:cNvSpPr txBox="1"/>
          <p:nvPr/>
        </p:nvSpPr>
        <p:spPr>
          <a:xfrm>
            <a:off x="552450" y="4491083"/>
            <a:ext cx="4191000" cy="984885"/>
          </a:xfrm>
          <a:prstGeom prst="rect">
            <a:avLst/>
          </a:prstGeom>
          <a:noFill/>
        </p:spPr>
        <p:txBody>
          <a:bodyPr wrap="square" rtlCol="0">
            <a:spAutoFit/>
          </a:bodyPr>
          <a:lstStyle/>
          <a:p>
            <a:r>
              <a:rPr lang="en-US" sz="1600" b="1" dirty="0"/>
              <a:t>THE APPLICATION D</a:t>
            </a:r>
            <a:r>
              <a:rPr lang="en-US" sz="1600" b="1" dirty="0" smtClean="0"/>
              <a:t>OMAIN</a:t>
            </a:r>
            <a:endParaRPr lang="en-US" sz="1600" b="1" dirty="0"/>
          </a:p>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collection of functions implementing application logic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that realizes business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functionalities. </a:t>
            </a:r>
          </a:p>
        </p:txBody>
      </p:sp>
      <p:pic>
        <p:nvPicPr>
          <p:cNvPr id="14" name="Picture 13"/>
          <p:cNvPicPr>
            <a:picLocks noChangeAspect="1"/>
          </p:cNvPicPr>
          <p:nvPr/>
        </p:nvPicPr>
        <p:blipFill>
          <a:blip r:embed="rId3"/>
          <a:stretch>
            <a:fillRect/>
          </a:stretch>
        </p:blipFill>
        <p:spPr>
          <a:xfrm>
            <a:off x="471951" y="6513689"/>
            <a:ext cx="11254191" cy="280440"/>
          </a:xfrm>
          <a:prstGeom prst="rect">
            <a:avLst/>
          </a:prstGeom>
        </p:spPr>
      </p:pic>
    </p:spTree>
    <p:extLst>
      <p:ext uri="{BB962C8B-B14F-4D97-AF65-F5344CB8AC3E}">
        <p14:creationId xmlns:p14="http://schemas.microsoft.com/office/powerpoint/2010/main" val="76011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3">
                    <a:alpha val="90000"/>
                  </a:schemeClr>
                </a:solidFill>
              </a:rPr>
              <a:t>Control</a:t>
            </a:r>
            <a:r>
              <a:rPr lang="en-US" dirty="0" smtClean="0"/>
              <a:t> Domain</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9</a:t>
            </a:fld>
            <a:endParaRPr lang="en-US" dirty="0"/>
          </a:p>
        </p:txBody>
      </p:sp>
      <p:sp>
        <p:nvSpPr>
          <p:cNvPr id="26" name="TextBox 25"/>
          <p:cNvSpPr txBox="1"/>
          <p:nvPr/>
        </p:nvSpPr>
        <p:spPr>
          <a:xfrm>
            <a:off x="-662123" y="1782818"/>
            <a:ext cx="763351" cy="400110"/>
          </a:xfrm>
          <a:prstGeom prst="rect">
            <a:avLst/>
          </a:prstGeom>
          <a:noFill/>
        </p:spPr>
        <p:txBody>
          <a:bodyPr wrap="none" rtlCol="0">
            <a:spAutoFit/>
          </a:bodyPr>
          <a:lstStyle/>
          <a:p>
            <a:pPr algn="ctr"/>
            <a:r>
              <a:rPr lang="en-US" sz="1000" dirty="0" smtClean="0"/>
              <a:t>Predictive</a:t>
            </a:r>
          </a:p>
          <a:p>
            <a:pPr algn="ctr"/>
            <a:r>
              <a:rPr lang="en-US" sz="1000" dirty="0" smtClean="0"/>
              <a:t>Models</a:t>
            </a:r>
          </a:p>
        </p:txBody>
      </p:sp>
      <p:grpSp>
        <p:nvGrpSpPr>
          <p:cNvPr id="6" name="Group 5"/>
          <p:cNvGrpSpPr/>
          <p:nvPr/>
        </p:nvGrpSpPr>
        <p:grpSpPr>
          <a:xfrm>
            <a:off x="5068710" y="1140178"/>
            <a:ext cx="6651341" cy="4910666"/>
            <a:chOff x="5068710" y="1140178"/>
            <a:chExt cx="6651341" cy="4910666"/>
          </a:xfrm>
        </p:grpSpPr>
        <p:sp>
          <p:nvSpPr>
            <p:cNvPr id="3" name="Rectangle 2"/>
            <p:cNvSpPr/>
            <p:nvPr/>
          </p:nvSpPr>
          <p:spPr>
            <a:xfrm>
              <a:off x="5068710" y="1140178"/>
              <a:ext cx="6651341" cy="491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t>Functional Domains</a:t>
              </a:r>
            </a:p>
          </p:txBody>
        </p:sp>
        <p:sp>
          <p:nvSpPr>
            <p:cNvPr id="8" name="Rectangle 7"/>
            <p:cNvSpPr/>
            <p:nvPr/>
          </p:nvSpPr>
          <p:spPr>
            <a:xfrm>
              <a:off x="5249879"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Operations</a:t>
              </a:r>
            </a:p>
          </p:txBody>
        </p:sp>
        <p:sp>
          <p:nvSpPr>
            <p:cNvPr id="9" name="Rectangle 8"/>
            <p:cNvSpPr/>
            <p:nvPr/>
          </p:nvSpPr>
          <p:spPr>
            <a:xfrm>
              <a:off x="7406602"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Information</a:t>
              </a:r>
            </a:p>
          </p:txBody>
        </p:sp>
        <p:sp>
          <p:nvSpPr>
            <p:cNvPr id="10" name="Rectangle 9"/>
            <p:cNvSpPr/>
            <p:nvPr/>
          </p:nvSpPr>
          <p:spPr>
            <a:xfrm>
              <a:off x="9563325"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Application</a:t>
              </a:r>
            </a:p>
          </p:txBody>
        </p:sp>
        <p:sp>
          <p:nvSpPr>
            <p:cNvPr id="12" name="Rectangle 11"/>
            <p:cNvSpPr/>
            <p:nvPr/>
          </p:nvSpPr>
          <p:spPr>
            <a:xfrm>
              <a:off x="5249879" y="1603023"/>
              <a:ext cx="6289001" cy="65475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Business</a:t>
              </a:r>
            </a:p>
          </p:txBody>
        </p:sp>
        <p:sp>
          <p:nvSpPr>
            <p:cNvPr id="13" name="Rectangle 12"/>
            <p:cNvSpPr/>
            <p:nvPr/>
          </p:nvSpPr>
          <p:spPr>
            <a:xfrm>
              <a:off x="5249878" y="4814582"/>
              <a:ext cx="6289001" cy="471793"/>
            </a:xfrm>
            <a:prstGeom prst="rect">
              <a:avLst/>
            </a:prstGeom>
            <a:gradFill>
              <a:gsLst>
                <a:gs pos="0">
                  <a:srgbClr val="005FB2"/>
                </a:gs>
                <a:gs pos="100000">
                  <a:srgbClr val="D0E600"/>
                </a:gs>
                <a:gs pos="0">
                  <a:srgbClr val="788500"/>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Control</a:t>
              </a:r>
            </a:p>
          </p:txBody>
        </p:sp>
        <p:sp>
          <p:nvSpPr>
            <p:cNvPr id="27" name="Rectangle 26"/>
            <p:cNvSpPr/>
            <p:nvPr/>
          </p:nvSpPr>
          <p:spPr>
            <a:xfrm>
              <a:off x="5249877" y="5460389"/>
              <a:ext cx="6289001" cy="471793"/>
            </a:xfrm>
            <a:prstGeom prst="rect">
              <a:avLst/>
            </a:prstGeom>
            <a:solidFill>
              <a:schemeClr val="l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Physical System</a:t>
              </a:r>
              <a:endParaRPr lang="en-US" sz="2000" b="1" dirty="0"/>
            </a:p>
          </p:txBody>
        </p:sp>
      </p:grpSp>
      <p:sp>
        <p:nvSpPr>
          <p:cNvPr id="7" name="TextBox 6"/>
          <p:cNvSpPr txBox="1"/>
          <p:nvPr/>
        </p:nvSpPr>
        <p:spPr>
          <a:xfrm>
            <a:off x="552450" y="1170056"/>
            <a:ext cx="4191000" cy="3570208"/>
          </a:xfrm>
          <a:prstGeom prst="rect">
            <a:avLst/>
          </a:prstGeom>
          <a:noFill/>
        </p:spPr>
        <p:txBody>
          <a:bodyPr wrap="square" rtlCol="0">
            <a:spAutoFit/>
          </a:bodyPr>
          <a:lstStyle/>
          <a:p>
            <a:r>
              <a:rPr lang="en-US" sz="3200" dirty="0">
                <a:solidFill>
                  <a:schemeClr val="accent3"/>
                </a:solidFill>
                <a:latin typeface="+mj-lt"/>
              </a:rPr>
              <a:t>Functional </a:t>
            </a:r>
            <a:r>
              <a:rPr lang="en-US" sz="3200" dirty="0">
                <a:latin typeface="+mj-lt"/>
              </a:rPr>
              <a:t>Viewpoint</a:t>
            </a:r>
          </a:p>
          <a:p>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collection of functions that are performed by Control Domain</a:t>
            </a:r>
          </a:p>
          <a:p>
            <a:pPr indent="-285750">
              <a:buFont typeface="Arial" panose="020B0604020202020204" pitchFamily="34" charset="0"/>
              <a:buChar char="•"/>
            </a:pP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Sensing</a:t>
            </a:r>
          </a:p>
          <a:p>
            <a:pPr indent="-285750">
              <a:buFont typeface="Arial" panose="020B0604020202020204" pitchFamily="34" charset="0"/>
              <a:buChar char="•"/>
            </a:pP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Actuating</a:t>
            </a:r>
          </a:p>
          <a:p>
            <a:pPr indent="-285750">
              <a:buFont typeface="Arial" panose="020B0604020202020204" pitchFamily="34" charset="0"/>
              <a:buChar char="•"/>
            </a:pP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Entity Abstraction</a:t>
            </a:r>
          </a:p>
          <a:p>
            <a:pPr indent="-285750">
              <a:buFont typeface="Arial" panose="020B0604020202020204" pitchFamily="34" charset="0"/>
              <a:buChar char="•"/>
            </a:pP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Modeling</a:t>
            </a:r>
          </a:p>
          <a:p>
            <a:pPr marL="285750" indent="-285750">
              <a:lnSpc>
                <a:spcPct val="150000"/>
              </a:lnSpc>
              <a:buFont typeface="Arial" panose="020B0604020202020204" pitchFamily="34" charset="0"/>
              <a:buChar char="•"/>
            </a:pPr>
            <a:endParaRPr lang="en-US" sz="2000" dirty="0">
              <a:ea typeface="Intel Clear Light" panose="020B0404020203020204" pitchFamily="34" charset="0"/>
              <a:cs typeface="Intel Clear Light" panose="020B0404020203020204" pitchFamily="34" charset="0"/>
            </a:endParaRPr>
          </a:p>
          <a:p>
            <a:pPr marL="285750" indent="-285750">
              <a:lnSpc>
                <a:spcPct val="150000"/>
              </a:lnSpc>
              <a:buFont typeface="Arial" panose="020B0604020202020204" pitchFamily="34" charset="0"/>
              <a:buChar char="•"/>
            </a:pPr>
            <a:endParaRPr lang="en-US" sz="2000" dirty="0">
              <a:ea typeface="Intel Clear Light" panose="020B0404020203020204" pitchFamily="34" charset="0"/>
              <a:cs typeface="Intel Clear Light" panose="020B0404020203020204" pitchFamily="34" charset="0"/>
            </a:endParaRPr>
          </a:p>
          <a:p>
            <a:endParaRPr lang="en-US" sz="1400" dirty="0" smtClean="0">
              <a:ea typeface="Intel Clear Light" panose="020B0404020203020204" pitchFamily="34" charset="0"/>
              <a:cs typeface="Intel Clear Light" panose="020B0404020203020204" pitchFamily="34" charset="0"/>
            </a:endParaRPr>
          </a:p>
        </p:txBody>
      </p:sp>
      <p:pic>
        <p:nvPicPr>
          <p:cNvPr id="14" name="Picture 13"/>
          <p:cNvPicPr>
            <a:picLocks noChangeAspect="1"/>
          </p:cNvPicPr>
          <p:nvPr/>
        </p:nvPicPr>
        <p:blipFill>
          <a:blip r:embed="rId3"/>
          <a:stretch>
            <a:fillRect/>
          </a:stretch>
        </p:blipFill>
        <p:spPr>
          <a:xfrm>
            <a:off x="471951" y="6513689"/>
            <a:ext cx="11254191" cy="280440"/>
          </a:xfrm>
          <a:prstGeom prst="rect">
            <a:avLst/>
          </a:prstGeom>
        </p:spPr>
      </p:pic>
      <p:sp>
        <p:nvSpPr>
          <p:cNvPr id="22" name="Rounded Rectangle 21"/>
          <p:cNvSpPr/>
          <p:nvPr/>
        </p:nvSpPr>
        <p:spPr>
          <a:xfrm>
            <a:off x="471951" y="4646917"/>
            <a:ext cx="4066595" cy="944698"/>
          </a:xfrm>
          <a:prstGeom prst="roundRect">
            <a:avLst/>
          </a:prstGeom>
          <a:gradFill flip="none" rotWithShape="1">
            <a:gsLst>
              <a:gs pos="0">
                <a:srgbClr val="005FB2"/>
              </a:gs>
              <a:gs pos="100000">
                <a:srgbClr val="D0E600"/>
              </a:gs>
              <a:gs pos="0">
                <a:srgbClr val="788500"/>
              </a:gs>
            </a:gsLst>
            <a:lin ang="2700000" scaled="1"/>
            <a:tileRect/>
          </a:gradFill>
          <a:ln>
            <a:noFill/>
          </a:ln>
          <a:effectLst>
            <a:glow rad="76200">
              <a:srgbClr val="788200">
                <a:alpha val="40000"/>
              </a:srgb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457200" indent="-457200">
              <a:buClr>
                <a:schemeClr val="tx1"/>
              </a:buClr>
              <a:buFont typeface="+mj-lt"/>
              <a:buAutoNum type="arabicPeriod" startAt="3"/>
            </a:pPr>
            <a:r>
              <a:rPr lang="en-US" sz="1600" dirty="0" smtClean="0"/>
              <a:t>Physical Sensors and Actuators</a:t>
            </a:r>
            <a:endParaRPr lang="en-US" sz="1600" dirty="0"/>
          </a:p>
          <a:p>
            <a:pPr marL="457200" indent="-457200">
              <a:buClr>
                <a:schemeClr val="tx1"/>
              </a:buClr>
              <a:buFont typeface="+mj-lt"/>
              <a:buAutoNum type="arabicPeriod" startAt="3"/>
            </a:pPr>
            <a:r>
              <a:rPr lang="en-US" sz="1600" dirty="0" smtClean="0"/>
              <a:t>Communications and Protocols</a:t>
            </a:r>
            <a:endParaRPr lang="en-US" sz="1600" dirty="0">
              <a:solidFill>
                <a:prstClr val="white"/>
              </a:solidFill>
            </a:endParaRPr>
          </a:p>
        </p:txBody>
      </p:sp>
      <p:sp>
        <p:nvSpPr>
          <p:cNvPr id="29" name="TextBox 28"/>
          <p:cNvSpPr txBox="1"/>
          <p:nvPr/>
        </p:nvSpPr>
        <p:spPr>
          <a:xfrm>
            <a:off x="471951" y="4015241"/>
            <a:ext cx="3801875" cy="584775"/>
          </a:xfrm>
          <a:prstGeom prst="rect">
            <a:avLst/>
          </a:prstGeom>
          <a:noFill/>
        </p:spPr>
        <p:txBody>
          <a:bodyPr wrap="square" rtlCol="0">
            <a:spAutoFit/>
          </a:bodyPr>
          <a:lstStyle/>
          <a:p>
            <a:r>
              <a:rPr lang="en-US" sz="3200" dirty="0" smtClean="0">
                <a:solidFill>
                  <a:schemeClr val="accent3"/>
                </a:solidFill>
                <a:latin typeface="+mj-lt"/>
              </a:rPr>
              <a:t>Implementation</a:t>
            </a:r>
            <a:r>
              <a:rPr lang="en-US" sz="3200" dirty="0" smtClean="0">
                <a:latin typeface="+mj-lt"/>
              </a:rPr>
              <a:t> Viewpoint</a:t>
            </a:r>
          </a:p>
        </p:txBody>
      </p:sp>
    </p:spTree>
    <p:extLst>
      <p:ext uri="{BB962C8B-B14F-4D97-AF65-F5344CB8AC3E}">
        <p14:creationId xmlns:p14="http://schemas.microsoft.com/office/powerpoint/2010/main" val="85803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3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40725</TotalTime>
  <Words>1577</Words>
  <Application>Microsoft Office PowerPoint</Application>
  <PresentationFormat>Widescreen</PresentationFormat>
  <Paragraphs>367</Paragraphs>
  <Slides>19</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Intel Clear</vt:lpstr>
      <vt:lpstr>Intel Clear Light</vt:lpstr>
      <vt:lpstr>Intel Clear Pro</vt:lpstr>
      <vt:lpstr>Wingdings</vt:lpstr>
      <vt:lpstr>2_Intel 20150715</vt:lpstr>
      <vt:lpstr>3_Intel 20150715</vt:lpstr>
      <vt:lpstr>PowerPoint Presentation</vt:lpstr>
      <vt:lpstr>Introduction Video</vt:lpstr>
      <vt:lpstr>Formalizing the Industrial  Internet of Things</vt:lpstr>
      <vt:lpstr>Addressing Environment Complexity</vt:lpstr>
      <vt:lpstr>INDUSTRIAL INTERNET REFERENCE ARCHITECTURE </vt:lpstr>
      <vt:lpstr>PowerPoint Presentation</vt:lpstr>
      <vt:lpstr>Business and Usage Viewpoints</vt:lpstr>
      <vt:lpstr>Functional Viewpoint</vt:lpstr>
      <vt:lpstr>Control Domain</vt:lpstr>
      <vt:lpstr>Operations Domain</vt:lpstr>
      <vt:lpstr>Information Domain</vt:lpstr>
      <vt:lpstr>Intelligently use existing production data</vt:lpstr>
      <vt:lpstr>Digital Twin</vt:lpstr>
      <vt:lpstr>Application Domain</vt:lpstr>
      <vt:lpstr>Themes of the Industrial Internet of things</vt:lpstr>
      <vt:lpstr>CROSSCUTTING FUNCTIONS AND SYSTEM CHARACTERISTICS</vt:lpstr>
      <vt:lpstr>FUNCTIONAL DOMAINS &amp; COMPUTATIONAL DEPLOYMENT PATTERNS Edge</vt:lpstr>
      <vt:lpstr>PowerPoint Presentation</vt:lpstr>
      <vt:lpstr>Virtual Power Plant</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CTPClassification=CTP_PUBLIC:VisualMarkings=, CTPClassification=CTP_IC:VisualMarkings=</cp:keywords>
  <cp:lastModifiedBy>Holmlund, Daniel W</cp:lastModifiedBy>
  <cp:revision>232</cp:revision>
  <cp:lastPrinted>2017-10-19T22:21:42Z</cp:lastPrinted>
  <dcterms:created xsi:type="dcterms:W3CDTF">2017-08-17T18:19:10Z</dcterms:created>
  <dcterms:modified xsi:type="dcterms:W3CDTF">2017-10-19T22:23:18Z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1ad6047b-371d-445a-b1b7-4042415369b6</vt:lpwstr>
  </property>
  <property fmtid="{D5CDD505-2E9C-101B-9397-08002B2CF9AE}" pid="3" name="CTP_TimeStamp">
    <vt:lpwstr>2017-10-19 22:23:18Z</vt:lpwstr>
  </property>
  <property fmtid="{D5CDD505-2E9C-101B-9397-08002B2CF9AE}" pid="4" name="CTP_BU">
    <vt:lpwstr>SSG ENABLING GROUP</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CTP_IC</vt:lpwstr>
  </property>
</Properties>
</file>