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2" r:id="rId4"/>
    <p:sldId id="258" r:id="rId5"/>
    <p:sldId id="276" r:id="rId6"/>
    <p:sldId id="290" r:id="rId7"/>
    <p:sldId id="273" r:id="rId8"/>
    <p:sldId id="285" r:id="rId9"/>
    <p:sldId id="274" r:id="rId10"/>
    <p:sldId id="308" r:id="rId11"/>
    <p:sldId id="298" r:id="rId12"/>
    <p:sldId id="301" r:id="rId13"/>
    <p:sldId id="275" r:id="rId14"/>
    <p:sldId id="287" r:id="rId15"/>
    <p:sldId id="297" r:id="rId16"/>
    <p:sldId id="306" r:id="rId17"/>
    <p:sldId id="307" r:id="rId18"/>
    <p:sldId id="303" r:id="rId19"/>
    <p:sldId id="304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2BC"/>
    <a:srgbClr val="969EC2"/>
    <a:srgbClr val="69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85199" autoAdjust="0"/>
  </p:normalViewPr>
  <p:slideViewPr>
    <p:cSldViewPr snapToGrid="0">
      <p:cViewPr>
        <p:scale>
          <a:sx n="75" d="100"/>
          <a:sy n="75" d="100"/>
        </p:scale>
        <p:origin x="3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5F80-361C-42FE-AB02-E8559F444ED1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70E93-B824-4EF6-B48D-27B037FD7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0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37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70E93-B824-4EF6-B48D-27B037FD7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70E93-B824-4EF6-B48D-27B037FD7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B502-695A-41CB-BD2C-0B7A19ACF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28E35-797E-410F-863C-76D556AC0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B51AF-7C99-4E75-839B-08699845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DC3CB-FD30-49F1-B0B1-46B5322B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E51CF-1B2C-4937-BCCF-7BF3958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BFBCC-0860-43B4-8FD9-AA0B2FA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7304D-02F0-4968-AFE2-FCA095E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A0D7C-0171-4BAB-AB88-6F788763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15ECA-1822-4196-B7CA-B326383D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220E6-C4C2-4962-B4CE-50FCD40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3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80666-471D-4CE0-AFF9-DFA6D77B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15E8D-0B51-4EEB-A68F-75E31A5CB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E3AE6-4C4A-411A-A9CE-FF98C2A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DFF48-B8F1-4955-9AB6-807EE5F0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F8101-C03C-44E0-AEBA-43698C35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6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80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13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9D9C7-5DC6-4263-87FF-7C99F6FB63C3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2020-07-24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0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9D9C7-5DC6-4263-87FF-7C99F6FB63C3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2020-07-24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2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B5020-66E0-4D1C-AB94-EAAF619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79E44-7B6E-4A24-A0EB-6BCB005A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978DB-05E3-462A-B374-3706D9E2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1B924-B682-4D82-AAA0-88E3DEDF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9343E-A94F-4459-9028-8F7F37DC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B4D6C-2F77-4BDA-A0E2-C478C2C5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106F4-7692-49FF-A321-BB9E88E1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F21F1-D868-45F3-8BBF-291E12EF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DA5A6-26B1-4F23-BFF1-94392B71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BA1B8-007F-4414-94E3-5C697B90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DF7D4-EA12-440A-AEC3-76086D09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B1A3-1382-426C-8453-D8E8EC34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4C3B9-F006-454E-AA28-91011194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1768-0CEA-4A8C-89CA-A970FD3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8BA35-8A26-448D-937B-6F8CDA24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6336C-4E97-4B69-87DF-97961FFC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62D2-8653-40FA-8F38-2A6ABBB2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EEB67-7E30-4179-89CC-625F83C6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88575-4F9F-4422-8424-3B7CAFB2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A98BF-AD9D-46A1-8DA0-31F15AB22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3AC5E1-818A-48C2-8DA3-B45DF1BDE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D14A3-0997-4065-8170-045C900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71D80C-F392-40A5-9602-158DA7F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26775-7D62-4554-8AD5-D8021DE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E9114-2FA6-4004-966F-A5371E2E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C10CBE-C80B-4FE4-B0A1-631439C5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B287A-7235-4BFB-95AC-7536E9B0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D3993-B176-41EA-A549-D7B8F34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9F7C07-3450-40AE-A2AC-3B995F0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52D77-ED5E-4938-90EA-3B13AA01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75A22-BBAC-4910-9B81-AC21B6C2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33A4-2F40-4792-B534-DFF6379B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B3726-CFA6-4D19-AEC8-CA49CBB0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27805-0008-4B4C-A359-AB0215C9F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52FF2-EB07-47F6-BA0E-6269360A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E5930-B8B1-4A20-98C2-73B1002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A5B2D-B028-4E25-BD1F-2D295DE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47B3-8578-403C-BA9F-0236B7E6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4E9E0F-2EC7-4607-9FEA-6410D7D90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FEBDE-CFE2-49B0-9775-098E2A473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82321-0E2F-4480-8038-0C2951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12984-2C35-4D9A-8FC3-2B62815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4D81E-048F-4757-8932-3DD1A74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73DD1-85DB-4A8D-AB34-23BC6076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7D495-7C8E-4A8E-8321-4CE1A28C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80AB-E4A7-43E5-85F8-8080E2B5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0E32-FAF5-487E-8E1B-757656FACB5B}" type="datetimeFigureOut">
              <a:rPr lang="zh-CN" altLang="en-US" smtClean="0"/>
              <a:t>2020-07-24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2BA1D-F184-4836-B960-7F38D751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C3A0-0BB0-4A90-BFF8-64F6BCA0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61F4-B1F6-424E-8948-A8160511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2020-07-24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团队成员：江榕煜 佟星宇 陈映李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疫情智能识别飞行器报名汇报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1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软件工作：上位机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1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</a:t>
              </a: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</a:t>
              </a: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90764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63781" cy="504727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4</a:t>
              </a: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61449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5</a:t>
              </a: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871456" cy="283488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865936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532304" y="4439299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îśḻí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791070" y="3356873"/>
              <a:ext cx="960597" cy="104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图像去抖滤波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等初步处理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íṥľ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333532" y="3280072"/>
              <a:ext cx="1729909" cy="114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/>
                  <a:ea typeface="微软雅黑"/>
                </a:rPr>
                <a:t>使用口罩检测</a:t>
              </a:r>
              <a:endParaRPr lang="en-US" altLang="zh-CN" sz="1600" b="1" dirty="0">
                <a:solidFill>
                  <a:srgbClr val="000000"/>
                </a:solidFill>
                <a:latin typeface="Arial"/>
                <a:ea typeface="微软雅黑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/>
                  <a:ea typeface="微软雅黑"/>
                </a:rPr>
                <a:t>模型检测行人</a:t>
              </a:r>
              <a:endParaRPr lang="en-US" altLang="zh-CN" sz="1600" b="1" dirty="0">
                <a:solidFill>
                  <a:srgbClr val="000000"/>
                </a:solidFill>
                <a:latin typeface="Arial"/>
                <a:ea typeface="微软雅黑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/>
                  <a:ea typeface="微软雅黑"/>
                </a:rPr>
                <a:t>是否佩戴口罩</a:t>
              </a:r>
              <a:endParaRPr lang="en-US" altLang="zh-CN" sz="1600" b="1" dirty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išḷï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173495" y="3217333"/>
              <a:ext cx="1725642" cy="829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若为否，将未戴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口罩人脸截取处理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ïṣļ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112722" y="2714536"/>
              <a:ext cx="1441068" cy="113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对处理后人脸提取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年龄性别等信息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ïşḻî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34760" y="2340938"/>
              <a:ext cx="1710356" cy="1367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使用讯飞语音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SDK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将特征信息变为语音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使用功放实现喊话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2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798AAD5-AEB1-4285-9F70-8EC2C511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0" y="1921150"/>
            <a:ext cx="7296987" cy="3941984"/>
          </a:xfrm>
          <a:prstGeom prst="rect">
            <a:avLst/>
          </a:prstGeom>
        </p:spPr>
      </p:pic>
      <p:sp>
        <p:nvSpPr>
          <p:cNvPr id="32" name="ïṧlíḑé">
            <a:extLst>
              <a:ext uri="{FF2B5EF4-FFF2-40B4-BE49-F238E27FC236}">
                <a16:creationId xmlns:a16="http://schemas.microsoft.com/office/drawing/2014/main" id="{25F85C6A-6CE3-4068-BAEE-B695CA5E643E}"/>
              </a:ext>
            </a:extLst>
          </p:cNvPr>
          <p:cNvSpPr/>
          <p:nvPr/>
        </p:nvSpPr>
        <p:spPr>
          <a:xfrm>
            <a:off x="494353" y="1387504"/>
            <a:ext cx="6811969" cy="5336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无人机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353A478-FC90-4ED2-8D1E-C4F3617C5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08" y="2172263"/>
            <a:ext cx="3479617" cy="4583321"/>
          </a:xfrm>
          <a:prstGeom prst="rect">
            <a:avLst/>
          </a:prstGeom>
        </p:spPr>
      </p:pic>
      <p:sp>
        <p:nvSpPr>
          <p:cNvPr id="38" name="íṥlídê">
            <a:extLst>
              <a:ext uri="{FF2B5EF4-FFF2-40B4-BE49-F238E27FC236}">
                <a16:creationId xmlns:a16="http://schemas.microsoft.com/office/drawing/2014/main" id="{8D237BC1-5E11-4EDC-BF30-71B5286F8D51}"/>
              </a:ext>
            </a:extLst>
          </p:cNvPr>
          <p:cNvSpPr/>
          <p:nvPr/>
        </p:nvSpPr>
        <p:spPr>
          <a:xfrm>
            <a:off x="7508192" y="1387504"/>
            <a:ext cx="3378874" cy="533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下位机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4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目标识别原理、语音合成喊话原理、自动无线充电原理、移动通信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F552B4A6-3718-4221-8D0D-4FCFC890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2" y="5017847"/>
            <a:ext cx="4378730" cy="14819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685" y="1229751"/>
            <a:ext cx="11945336" cy="6007820"/>
            <a:chOff x="176685" y="1229751"/>
            <a:chExt cx="11945336" cy="6007820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5725800" y="4346919"/>
              <a:ext cx="726618" cy="1175583"/>
              <a:chOff x="4278313" y="3443288"/>
              <a:chExt cx="585788" cy="947737"/>
            </a:xfrm>
          </p:grpSpPr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76685" y="2024029"/>
              <a:ext cx="4135264" cy="365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lvl="0" indent="-285750" algn="just" defTabSz="914400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模型：</a:t>
              </a:r>
              <a:r>
                <a:rPr lang="en-US" altLang="zh-CN" sz="1600" dirty="0">
                  <a:solidFill>
                    <a:srgbClr val="000000"/>
                  </a:solidFill>
                </a:rPr>
                <a:t>SSD</a:t>
              </a:r>
              <a:r>
                <a:rPr lang="zh-CN" altLang="en-US" sz="1600" dirty="0">
                  <a:solidFill>
                    <a:srgbClr val="000000"/>
                  </a:solidFill>
                </a:rPr>
                <a:t>网络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marL="285750" lvl="0" indent="-285750" algn="just" defTabSz="914400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模型大小：</a:t>
              </a:r>
              <a:r>
                <a:rPr lang="en-US" altLang="zh-CN" sz="1600" dirty="0">
                  <a:solidFill>
                    <a:srgbClr val="000000"/>
                  </a:solidFill>
                </a:rPr>
                <a:t>4M</a:t>
              </a:r>
            </a:p>
            <a:p>
              <a:pPr marL="285750" lvl="0" indent="-285750" algn="just" defTabSz="914400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模型特点：属于目标检测中的</a:t>
              </a:r>
              <a:r>
                <a:rPr lang="en-US" altLang="zh-CN" sz="1600" dirty="0">
                  <a:solidFill>
                    <a:srgbClr val="000000"/>
                  </a:solidFill>
                </a:rPr>
                <a:t>one-stage</a:t>
              </a:r>
              <a:r>
                <a:rPr lang="zh-CN" altLang="en-US" sz="1600" dirty="0">
                  <a:solidFill>
                    <a:srgbClr val="000000"/>
                  </a:solidFill>
                </a:rPr>
                <a:t>方法。然后利用</a:t>
              </a:r>
              <a:r>
                <a:rPr lang="en-US" altLang="zh-CN" sz="1600" dirty="0">
                  <a:solidFill>
                    <a:srgbClr val="000000"/>
                  </a:solidFill>
                </a:rPr>
                <a:t>CNN</a:t>
              </a:r>
              <a:r>
                <a:rPr lang="zh-CN" altLang="en-US" sz="1600" dirty="0">
                  <a:solidFill>
                    <a:srgbClr val="000000"/>
                  </a:solidFill>
                </a:rPr>
                <a:t>提取特征后直接进行分类与回归，整个过程只需要一步，所以其优势是速度快。采用</a:t>
              </a:r>
              <a:r>
                <a:rPr lang="en-US" altLang="zh-CN" sz="1600" dirty="0">
                  <a:solidFill>
                    <a:srgbClr val="000000"/>
                  </a:solidFill>
                </a:rPr>
                <a:t>VGG16</a:t>
              </a:r>
              <a:r>
                <a:rPr lang="zh-CN" altLang="en-US" sz="1600" dirty="0">
                  <a:solidFill>
                    <a:srgbClr val="000000"/>
                  </a:solidFill>
                </a:rPr>
                <a:t>作为基础模型，然后在</a:t>
              </a:r>
              <a:r>
                <a:rPr lang="en-US" altLang="zh-CN" sz="1600" dirty="0">
                  <a:solidFill>
                    <a:srgbClr val="000000"/>
                  </a:solidFill>
                </a:rPr>
                <a:t>VGG16</a:t>
              </a:r>
              <a:r>
                <a:rPr lang="zh-CN" altLang="en-US" sz="1600" dirty="0">
                  <a:solidFill>
                    <a:srgbClr val="000000"/>
                  </a:solidFill>
                </a:rPr>
                <a:t>的基础上新增了卷积层来获得更多的特征图以用于检测。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性别年龄识别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808165" y="3401726"/>
              <a:ext cx="4313856" cy="383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lvl="0" indent="-285750" algn="just" defTabSz="914400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模型：</a:t>
              </a:r>
              <a:r>
                <a:rPr lang="en-US" altLang="zh-CN" sz="1600" dirty="0">
                  <a:solidFill>
                    <a:srgbClr val="000000"/>
                  </a:solidFill>
                </a:rPr>
                <a:t>SSR-NET</a:t>
              </a:r>
            </a:p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模型大小：</a:t>
              </a:r>
              <a:r>
                <a:rPr lang="en-US" altLang="zh-CN" sz="1600" dirty="0">
                  <a:solidFill>
                    <a:srgbClr val="000000"/>
                  </a:solidFill>
                </a:rPr>
                <a:t>0.32M</a:t>
              </a:r>
              <a:r>
                <a:rPr lang="zh-CN" altLang="en-US" sz="1600" dirty="0">
                  <a:solidFill>
                    <a:srgbClr val="000000"/>
                  </a:solidFill>
                </a:rPr>
                <a:t>，轻量化，利于实时预测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模型特点：将年龄预测回归问题变为多分类问题；采用由粗到细策略</a:t>
              </a:r>
              <a:r>
                <a:rPr lang="en-US" altLang="zh-CN" sz="1600" dirty="0">
                  <a:solidFill>
                    <a:srgbClr val="000000"/>
                  </a:solidFill>
                </a:rPr>
                <a:t>,</a:t>
              </a:r>
              <a:r>
                <a:rPr lang="zh-CN" altLang="en-US" sz="1600" dirty="0">
                  <a:solidFill>
                    <a:srgbClr val="000000"/>
                  </a:solidFill>
                </a:rPr>
                <a:t>每个阶段仅执行部分年龄分类</a:t>
              </a:r>
              <a:r>
                <a:rPr lang="en-US" altLang="zh-CN" sz="1600" dirty="0">
                  <a:solidFill>
                    <a:srgbClr val="000000"/>
                  </a:solidFill>
                </a:rPr>
                <a:t>,</a:t>
              </a:r>
              <a:r>
                <a:rPr lang="zh-CN" altLang="en-US" sz="1600" dirty="0">
                  <a:solidFill>
                    <a:srgbClr val="000000"/>
                  </a:solidFill>
                </a:rPr>
                <a:t>任务量少； 解决了年龄量化问题</a:t>
              </a:r>
              <a:r>
                <a:rPr lang="en-US" altLang="zh-CN" sz="1600" dirty="0">
                  <a:solidFill>
                    <a:srgbClr val="000000"/>
                  </a:solidFill>
                </a:rPr>
                <a:t>,</a:t>
              </a:r>
              <a:r>
                <a:rPr lang="zh-CN" altLang="en-US" sz="1600" dirty="0">
                  <a:solidFill>
                    <a:srgbClr val="000000"/>
                  </a:solidFill>
                </a:rPr>
                <a:t>引入动态范围</a:t>
              </a:r>
              <a:r>
                <a:rPr lang="en-US" altLang="zh-CN" sz="1600" dirty="0">
                  <a:solidFill>
                    <a:srgbClr val="000000"/>
                  </a:solidFill>
                </a:rPr>
                <a:t>,</a:t>
              </a:r>
              <a:r>
                <a:rPr lang="zh-CN" altLang="en-US" sz="1600" dirty="0">
                  <a:solidFill>
                    <a:srgbClr val="000000"/>
                  </a:solidFill>
                </a:rPr>
                <a:t>允许年龄分段根据输入来进行平移和缩放。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2588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人脸口罩识别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D6254B44-86FD-43FB-A2D4-2A80C549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65" y="1153604"/>
            <a:ext cx="4193301" cy="16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5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699"/>
          </a:xfrm>
        </p:spPr>
        <p:txBody>
          <a:bodyPr/>
          <a:lstStyle/>
          <a:p>
            <a:r>
              <a:rPr lang="zh-CN" altLang="en-US" dirty="0"/>
              <a:t>语音合成喊话原理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44768" y="1909473"/>
            <a:ext cx="9593698" cy="4120656"/>
            <a:chOff x="1717768" y="1494606"/>
            <a:chExt cx="9593698" cy="4120656"/>
          </a:xfrm>
        </p:grpSpPr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Text here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Text here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Text here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Text here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315466" cy="1236986"/>
              <a:chOff x="6993803" y="1484047"/>
              <a:chExt cx="4315466" cy="123698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877952" cy="1236986"/>
                <a:chOff x="7431317" y="1484047"/>
                <a:chExt cx="3877952" cy="123698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pPr lvl="0" defTabSz="914377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0000"/>
                      </a:solidFill>
                    </a:rPr>
                    <a:t>带语义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UTF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字符串</a:t>
                  </a:r>
                  <a:endParaRPr lang="en-US" altLang="zh-CN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4" y="1881336"/>
                  <a:ext cx="3866925" cy="839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由识别出的对象特征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合成带有语义的通顺句子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7004272" y="2762419"/>
              <a:ext cx="4043927" cy="1699813"/>
              <a:chOff x="7002075" y="2672188"/>
              <a:chExt cx="4043927" cy="1699813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7002075" y="2791128"/>
                <a:ext cx="432000" cy="432000"/>
                <a:chOff x="14704" y="78423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14704" y="78423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6" y="2672188"/>
                <a:ext cx="3603656" cy="1699813"/>
                <a:chOff x="7442346" y="2672188"/>
                <a:chExt cx="3603656" cy="1699813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6" y="2672188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pPr lvl="0" defTabSz="914377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0000"/>
                      </a:solidFill>
                    </a:rPr>
                    <a:t>讯飞语音合成</a:t>
                  </a:r>
                  <a:endParaRPr lang="en-US" altLang="zh-CN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1379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采用讯飞离线语音</a:t>
                  </a:r>
                  <a:r>
                    <a:rPr lang="en-US" altLang="zh-CN" sz="1600" dirty="0">
                      <a:solidFill>
                        <a:srgbClr val="000000"/>
                      </a:solidFill>
                    </a:rPr>
                    <a:t>SDK</a:t>
                  </a: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方案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进行即时本地声卡语音合成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975666"/>
              <a:ext cx="4052199" cy="1639596"/>
              <a:chOff x="6993803" y="4030763"/>
              <a:chExt cx="4052199" cy="163959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143687"/>
                <a:ext cx="432000" cy="432000"/>
                <a:chOff x="0" y="103738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103738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4030763"/>
                <a:ext cx="3614685" cy="1639596"/>
                <a:chOff x="7431317" y="4030763"/>
                <a:chExt cx="3614685" cy="163959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403076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pPr lvl="0" defTabSz="914377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0000"/>
                      </a:solidFill>
                    </a:rPr>
                    <a:t>大功率音频功放输出</a:t>
                  </a:r>
                  <a:endParaRPr lang="en-US" altLang="zh-CN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1339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外置大功率</a:t>
                  </a:r>
                  <a:r>
                    <a:rPr lang="en-US" altLang="zh-CN" sz="1600" dirty="0">
                      <a:solidFill>
                        <a:srgbClr val="000000"/>
                      </a:solidFill>
                    </a:rPr>
                    <a:t>D</a:t>
                  </a: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类功放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  <a:p>
                  <a:pPr lvl="0">
                    <a:lnSpc>
                      <a:spcPct val="130000"/>
                    </a:lnSpc>
                    <a:defRPr/>
                  </a:pPr>
                  <a:r>
                    <a:rPr lang="zh-CN" altLang="en-US" sz="1600" dirty="0">
                      <a:solidFill>
                        <a:srgbClr val="000000"/>
                      </a:solidFill>
                    </a:rPr>
                    <a:t>驱动喊话喇叭</a:t>
                  </a:r>
                  <a:endParaRPr lang="en-US" altLang="zh-CN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0" name="íśļïḑe">
              <a:extLst>
                <a:ext uri="{FF2B5EF4-FFF2-40B4-BE49-F238E27FC236}">
                  <a16:creationId xmlns:a16="http://schemas.microsoft.com/office/drawing/2014/main" id="{C33D9B3A-69FB-449C-9F74-849508DA7658}"/>
                </a:ext>
              </a:extLst>
            </p:cNvPr>
            <p:cNvSpPr/>
            <p:nvPr/>
          </p:nvSpPr>
          <p:spPr>
            <a:xfrm>
              <a:off x="7127996" y="5351107"/>
              <a:ext cx="168008" cy="17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662470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898498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5169416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6C039B03-095D-46FD-B372-09B0CA61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4" y="1976256"/>
            <a:ext cx="5935558" cy="3171478"/>
          </a:xfrm>
          <a:prstGeom prst="rect">
            <a:avLst/>
          </a:prstGeom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3084C80-7FB9-47CE-BD1B-9AFBA9A32451}"/>
              </a:ext>
            </a:extLst>
          </p:cNvPr>
          <p:cNvCxnSpPr>
            <a:cxnSpLocks/>
          </p:cNvCxnSpPr>
          <p:nvPr/>
        </p:nvCxnSpPr>
        <p:spPr>
          <a:xfrm flipV="1">
            <a:off x="6779278" y="2032170"/>
            <a:ext cx="0" cy="35521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8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自动无线充电原理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1918" y="6273879"/>
            <a:ext cx="2909888" cy="2063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FDD7C3A-59AB-4C47-B546-0BAC58EA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2" y="1989394"/>
            <a:ext cx="14214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9A1FA-B586-487F-9E1D-BF3B4760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2063316"/>
            <a:ext cx="155444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0D81F5-51F5-4542-BC9C-152C59405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72493"/>
              </p:ext>
            </p:extLst>
          </p:nvPr>
        </p:nvGraphicFramePr>
        <p:xfrm>
          <a:off x="249224" y="2158221"/>
          <a:ext cx="5924441" cy="224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3444098" imgH="1303091" progId="Visio.Drawing.15">
                  <p:embed/>
                </p:oleObj>
              </mc:Choice>
              <mc:Fallback>
                <p:oleObj name="Visio" r:id="rId3" imgW="3444098" imgH="1303091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60D81F5-51F5-4542-BC9C-152C59405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24" y="2158221"/>
                        <a:ext cx="5924441" cy="2241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ŝḷïḓe">
            <a:extLst>
              <a:ext uri="{FF2B5EF4-FFF2-40B4-BE49-F238E27FC236}">
                <a16:creationId xmlns:a16="http://schemas.microsoft.com/office/drawing/2014/main" id="{007DC4FD-BF03-4089-8251-BBF2179A6AB9}"/>
              </a:ext>
            </a:extLst>
          </p:cNvPr>
          <p:cNvSpPr/>
          <p:nvPr/>
        </p:nvSpPr>
        <p:spPr>
          <a:xfrm flipV="1">
            <a:off x="5999614" y="4079901"/>
            <a:ext cx="1939700" cy="364776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548636"/>
              <a:gd name="connsiteY0" fmla="*/ 791672 h 791672"/>
              <a:gd name="connsiteX1" fmla="*/ 1134620 w 3548636"/>
              <a:gd name="connsiteY1" fmla="*/ 0 h 791672"/>
              <a:gd name="connsiteX2" fmla="*/ 3548636 w 3548636"/>
              <a:gd name="connsiteY2" fmla="*/ 0 h 791672"/>
              <a:gd name="connsiteX0" fmla="*/ 0 w 3492164"/>
              <a:gd name="connsiteY0" fmla="*/ 641569 h 641569"/>
              <a:gd name="connsiteX1" fmla="*/ 1078148 w 3492164"/>
              <a:gd name="connsiteY1" fmla="*/ 0 h 641569"/>
              <a:gd name="connsiteX2" fmla="*/ 3492164 w 3492164"/>
              <a:gd name="connsiteY2" fmla="*/ 0 h 641569"/>
              <a:gd name="connsiteX0" fmla="*/ 0 w 3593814"/>
              <a:gd name="connsiteY0" fmla="*/ 641569 h 641569"/>
              <a:gd name="connsiteX1" fmla="*/ 1179798 w 3593814"/>
              <a:gd name="connsiteY1" fmla="*/ 0 h 641569"/>
              <a:gd name="connsiteX2" fmla="*/ 3593814 w 3593814"/>
              <a:gd name="connsiteY2" fmla="*/ 0 h 64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814" h="641569">
                <a:moveTo>
                  <a:pt x="0" y="641569"/>
                </a:moveTo>
                <a:lnTo>
                  <a:pt x="1179798" y="0"/>
                </a:lnTo>
                <a:lnTo>
                  <a:pt x="3593814" y="0"/>
                </a:lnTo>
              </a:path>
            </a:pathLst>
          </a:custGeom>
          <a:noFill/>
          <a:ln w="12700">
            <a:solidFill>
              <a:srgbClr val="85C2B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iṡḻïḍé">
            <a:extLst>
              <a:ext uri="{FF2B5EF4-FFF2-40B4-BE49-F238E27FC236}">
                <a16:creationId xmlns:a16="http://schemas.microsoft.com/office/drawing/2014/main" id="{F0904F9E-FB67-4DB1-9018-3260342517A9}"/>
              </a:ext>
            </a:extLst>
          </p:cNvPr>
          <p:cNvSpPr/>
          <p:nvPr/>
        </p:nvSpPr>
        <p:spPr>
          <a:xfrm>
            <a:off x="5614209" y="2181839"/>
            <a:ext cx="1100970" cy="328660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244169"/>
              <a:gd name="connsiteY0" fmla="*/ 587600 h 587600"/>
              <a:gd name="connsiteX1" fmla="*/ 830153 w 3244169"/>
              <a:gd name="connsiteY1" fmla="*/ 0 h 587600"/>
              <a:gd name="connsiteX2" fmla="*/ 3244169 w 3244169"/>
              <a:gd name="connsiteY2" fmla="*/ 0 h 587600"/>
              <a:gd name="connsiteX0" fmla="*/ 0 w 3923935"/>
              <a:gd name="connsiteY0" fmla="*/ 587600 h 587600"/>
              <a:gd name="connsiteX1" fmla="*/ 830153 w 3923935"/>
              <a:gd name="connsiteY1" fmla="*/ 0 h 587600"/>
              <a:gd name="connsiteX2" fmla="*/ 3923935 w 3923935"/>
              <a:gd name="connsiteY2" fmla="*/ 245721 h 587600"/>
              <a:gd name="connsiteX0" fmla="*/ 0 w 3923935"/>
              <a:gd name="connsiteY0" fmla="*/ 341879 h 341879"/>
              <a:gd name="connsiteX1" fmla="*/ 1453272 w 3923935"/>
              <a:gd name="connsiteY1" fmla="*/ 39632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45566 w 3923935"/>
              <a:gd name="connsiteY1" fmla="*/ 7926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26683 w 3923935"/>
              <a:gd name="connsiteY1" fmla="*/ 0 h 341879"/>
              <a:gd name="connsiteX2" fmla="*/ 3923935 w 3923935"/>
              <a:gd name="connsiteY2" fmla="*/ 0 h 3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935" h="341879">
                <a:moveTo>
                  <a:pt x="0" y="341879"/>
                </a:moveTo>
                <a:lnTo>
                  <a:pt x="1226683" y="0"/>
                </a:lnTo>
                <a:lnTo>
                  <a:pt x="3923935" y="0"/>
                </a:lnTo>
              </a:path>
            </a:pathLst>
          </a:custGeom>
          <a:ln>
            <a:solidFill>
              <a:srgbClr val="698FC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i$lîde">
            <a:extLst>
              <a:ext uri="{FF2B5EF4-FFF2-40B4-BE49-F238E27FC236}">
                <a16:creationId xmlns:a16="http://schemas.microsoft.com/office/drawing/2014/main" id="{AB5C109C-B967-4C5E-9287-F3309FDC236E}"/>
              </a:ext>
            </a:extLst>
          </p:cNvPr>
          <p:cNvSpPr/>
          <p:nvPr/>
        </p:nvSpPr>
        <p:spPr>
          <a:xfrm>
            <a:off x="6186618" y="3278951"/>
            <a:ext cx="1235686" cy="240741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365210"/>
              <a:gd name="connsiteY0" fmla="*/ 603002 h 603002"/>
              <a:gd name="connsiteX1" fmla="*/ 951194 w 3365210"/>
              <a:gd name="connsiteY1" fmla="*/ 0 h 603002"/>
              <a:gd name="connsiteX2" fmla="*/ 3365210 w 3365210"/>
              <a:gd name="connsiteY2" fmla="*/ 0 h 603002"/>
              <a:gd name="connsiteX0" fmla="*/ 0 w 3385630"/>
              <a:gd name="connsiteY0" fmla="*/ 610944 h 610944"/>
              <a:gd name="connsiteX1" fmla="*/ 971614 w 3385630"/>
              <a:gd name="connsiteY1" fmla="*/ 0 h 610944"/>
              <a:gd name="connsiteX2" fmla="*/ 3385630 w 3385630"/>
              <a:gd name="connsiteY2" fmla="*/ 0 h 610944"/>
              <a:gd name="connsiteX0" fmla="*/ 0 w 3406050"/>
              <a:gd name="connsiteY0" fmla="*/ 626827 h 626827"/>
              <a:gd name="connsiteX1" fmla="*/ 992034 w 3406050"/>
              <a:gd name="connsiteY1" fmla="*/ 0 h 626827"/>
              <a:gd name="connsiteX2" fmla="*/ 3406050 w 3406050"/>
              <a:gd name="connsiteY2" fmla="*/ 0 h 626827"/>
              <a:gd name="connsiteX0" fmla="*/ 0 w 3316610"/>
              <a:gd name="connsiteY0" fmla="*/ 597896 h 597896"/>
              <a:gd name="connsiteX1" fmla="*/ 902594 w 3316610"/>
              <a:gd name="connsiteY1" fmla="*/ 0 h 597896"/>
              <a:gd name="connsiteX2" fmla="*/ 3316610 w 3316610"/>
              <a:gd name="connsiteY2" fmla="*/ 0 h 597896"/>
              <a:gd name="connsiteX0" fmla="*/ 0 w 3316610"/>
              <a:gd name="connsiteY0" fmla="*/ 925082 h 925082"/>
              <a:gd name="connsiteX1" fmla="*/ 1345324 w 3316610"/>
              <a:gd name="connsiteY1" fmla="*/ 0 h 925082"/>
              <a:gd name="connsiteX2" fmla="*/ 3316610 w 3316610"/>
              <a:gd name="connsiteY2" fmla="*/ 327186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32719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0 h 9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442" h="925082">
                <a:moveTo>
                  <a:pt x="0" y="925082"/>
                </a:moveTo>
                <a:lnTo>
                  <a:pt x="1345324" y="0"/>
                </a:lnTo>
                <a:lnTo>
                  <a:pt x="3343442" y="0"/>
                </a:lnTo>
              </a:path>
            </a:pathLst>
          </a:custGeom>
          <a:noFill/>
          <a:ln w="12700">
            <a:solidFill>
              <a:srgbClr val="969EC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íṧ1íde">
            <a:extLst>
              <a:ext uri="{FF2B5EF4-FFF2-40B4-BE49-F238E27FC236}">
                <a16:creationId xmlns:a16="http://schemas.microsoft.com/office/drawing/2014/main" id="{FF616BAB-0CAE-45EE-9391-637F03532408}"/>
              </a:ext>
            </a:extLst>
          </p:cNvPr>
          <p:cNvSpPr/>
          <p:nvPr/>
        </p:nvSpPr>
        <p:spPr>
          <a:xfrm>
            <a:off x="6898598" y="1816200"/>
            <a:ext cx="3911620" cy="365594"/>
          </a:xfrm>
          <a:prstGeom prst="rect">
            <a:avLst/>
          </a:prstGeom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整流平衡充电</a:t>
            </a:r>
          </a:p>
        </p:txBody>
      </p:sp>
      <p:sp>
        <p:nvSpPr>
          <p:cNvPr id="22" name="ísļïḑê">
            <a:extLst>
              <a:ext uri="{FF2B5EF4-FFF2-40B4-BE49-F238E27FC236}">
                <a16:creationId xmlns:a16="http://schemas.microsoft.com/office/drawing/2014/main" id="{624BDA23-7349-4572-8E88-540AAF43BC0E}"/>
              </a:ext>
            </a:extLst>
          </p:cNvPr>
          <p:cNvSpPr/>
          <p:nvPr/>
        </p:nvSpPr>
        <p:spPr>
          <a:xfrm>
            <a:off x="6898598" y="2137238"/>
            <a:ext cx="4726135" cy="1319968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线圈吸收的电磁能量经整流模块输出直流电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经过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Li-Po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电池专用的充电板进行充电和电池保护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iSļiḑe">
            <a:extLst>
              <a:ext uri="{FF2B5EF4-FFF2-40B4-BE49-F238E27FC236}">
                <a16:creationId xmlns:a16="http://schemas.microsoft.com/office/drawing/2014/main" id="{57DDADAD-FBD2-4429-AEBD-E3225936F07C}"/>
              </a:ext>
            </a:extLst>
          </p:cNvPr>
          <p:cNvSpPr/>
          <p:nvPr/>
        </p:nvSpPr>
        <p:spPr>
          <a:xfrm>
            <a:off x="7435258" y="2969294"/>
            <a:ext cx="3911620" cy="365594"/>
          </a:xfrm>
          <a:prstGeom prst="rect">
            <a:avLst/>
          </a:prstGeom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线圈对准</a:t>
            </a:r>
          </a:p>
        </p:txBody>
      </p:sp>
      <p:sp>
        <p:nvSpPr>
          <p:cNvPr id="24" name="î$lîdê">
            <a:extLst>
              <a:ext uri="{FF2B5EF4-FFF2-40B4-BE49-F238E27FC236}">
                <a16:creationId xmlns:a16="http://schemas.microsoft.com/office/drawing/2014/main" id="{EF00BE39-CB3E-400D-B902-C922A5C0C35C}"/>
              </a:ext>
            </a:extLst>
          </p:cNvPr>
          <p:cNvSpPr/>
          <p:nvPr/>
        </p:nvSpPr>
        <p:spPr>
          <a:xfrm>
            <a:off x="7435257" y="3371327"/>
            <a:ext cx="4488797" cy="122354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视觉识别停机坪上的“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”标志</a:t>
            </a:r>
            <a:endParaRPr lang="en-US" altLang="zh-CN" sz="16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在无人机的最下方，挂载无线充电的接收线圈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i$ḷïḓê">
            <a:extLst>
              <a:ext uri="{FF2B5EF4-FFF2-40B4-BE49-F238E27FC236}">
                <a16:creationId xmlns:a16="http://schemas.microsoft.com/office/drawing/2014/main" id="{33FA52F6-A0FD-4134-988C-E316759F6AAD}"/>
              </a:ext>
            </a:extLst>
          </p:cNvPr>
          <p:cNvSpPr/>
          <p:nvPr/>
        </p:nvSpPr>
        <p:spPr>
          <a:xfrm>
            <a:off x="8083330" y="4158827"/>
            <a:ext cx="3911620" cy="365594"/>
          </a:xfrm>
          <a:prstGeom prst="rect">
            <a:avLst/>
          </a:prstGeom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停机坪</a:t>
            </a:r>
          </a:p>
        </p:txBody>
      </p:sp>
      <p:sp>
        <p:nvSpPr>
          <p:cNvPr id="26" name="íŝľîďe">
            <a:extLst>
              <a:ext uri="{FF2B5EF4-FFF2-40B4-BE49-F238E27FC236}">
                <a16:creationId xmlns:a16="http://schemas.microsoft.com/office/drawing/2014/main" id="{E1B94170-2095-4905-8810-AF213C2EBA7C}"/>
              </a:ext>
            </a:extLst>
          </p:cNvPr>
          <p:cNvSpPr/>
          <p:nvPr/>
        </p:nvSpPr>
        <p:spPr>
          <a:xfrm>
            <a:off x="7952125" y="4568977"/>
            <a:ext cx="4252604" cy="1493156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在停机坪的中心下方，封装着无线充电的发射线圈，以及协同工作的驱动模块和电源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9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移动通信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1918" y="6273879"/>
            <a:ext cx="2909888" cy="2063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FDD7C3A-59AB-4C47-B546-0BAC58EA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2" y="1989394"/>
            <a:ext cx="14214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9A1FA-B586-487F-9E1D-BF3B4760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2063316"/>
            <a:ext cx="155444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ACEA41-85C9-4DF8-8A94-07E8A732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45" y="1664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48FC2F-254D-4654-9399-DB2A6D75C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501082"/>
              </p:ext>
            </p:extLst>
          </p:nvPr>
        </p:nvGraphicFramePr>
        <p:xfrm>
          <a:off x="6032547" y="2045775"/>
          <a:ext cx="5120340" cy="327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2636449" imgH="1683870" progId="Visio.Drawing.15">
                  <p:embed/>
                </p:oleObj>
              </mc:Choice>
              <mc:Fallback>
                <p:oleObj name="Visio" r:id="rId3" imgW="2636449" imgH="1683870" progId="Visio.Drawing.15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048FC2F-254D-4654-9399-DB2A6D75C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47" y="2045775"/>
                        <a:ext cx="5120340" cy="3270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ïṣḷîde">
            <a:extLst>
              <a:ext uri="{FF2B5EF4-FFF2-40B4-BE49-F238E27FC236}">
                <a16:creationId xmlns:a16="http://schemas.microsoft.com/office/drawing/2014/main" id="{79247932-D513-410C-9972-0E170901D364}"/>
              </a:ext>
            </a:extLst>
          </p:cNvPr>
          <p:cNvSpPr/>
          <p:nvPr/>
        </p:nvSpPr>
        <p:spPr bwMode="auto">
          <a:xfrm>
            <a:off x="1344655" y="1989395"/>
            <a:ext cx="3989343" cy="105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本项目的主要依赖网络为建设成熟的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蜂窝移动网络，满足实时图传的带宽需求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išlîḓé">
            <a:extLst>
              <a:ext uri="{FF2B5EF4-FFF2-40B4-BE49-F238E27FC236}">
                <a16:creationId xmlns:a16="http://schemas.microsoft.com/office/drawing/2014/main" id="{15D4B9B3-7C3C-4BF4-9E89-8DC3C84C14D7}"/>
              </a:ext>
            </a:extLst>
          </p:cNvPr>
          <p:cNvSpPr txBox="1"/>
          <p:nvPr/>
        </p:nvSpPr>
        <p:spPr bwMode="auto">
          <a:xfrm>
            <a:off x="1344656" y="1601797"/>
            <a:ext cx="30956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移动网络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B8D8E365-4C71-41F3-B180-0462AB07D077}"/>
              </a:ext>
            </a:extLst>
          </p:cNvPr>
          <p:cNvSpPr/>
          <p:nvPr/>
        </p:nvSpPr>
        <p:spPr bwMode="auto">
          <a:xfrm>
            <a:off x="1344655" y="3428668"/>
            <a:ext cx="3650673" cy="95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just">
              <a:lnSpc>
                <a:spcPct val="130000"/>
              </a:lnSpc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采用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ATK-M750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模组</a:t>
            </a:r>
            <a:r>
              <a:rPr lang="zh-CN" altLang="en-US" sz="1600" dirty="0">
                <a:solidFill>
                  <a:srgbClr val="000000"/>
                </a:solidFill>
              </a:rPr>
              <a:t>通信方案，配合外置高增益有源天线，实现接入</a:t>
            </a:r>
            <a:r>
              <a:rPr lang="en-US" altLang="zh-CN" sz="1600" dirty="0">
                <a:solidFill>
                  <a:srgbClr val="000000"/>
                </a:solidFill>
              </a:rPr>
              <a:t>4G</a:t>
            </a:r>
            <a:r>
              <a:rPr lang="zh-CN" altLang="en-US" sz="1600" dirty="0">
                <a:solidFill>
                  <a:srgbClr val="000000"/>
                </a:solidFill>
              </a:rPr>
              <a:t>网络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îṣḷîḑè">
            <a:extLst>
              <a:ext uri="{FF2B5EF4-FFF2-40B4-BE49-F238E27FC236}">
                <a16:creationId xmlns:a16="http://schemas.microsoft.com/office/drawing/2014/main" id="{EF73C3D0-CD5D-4598-AF95-74A131ABF893}"/>
              </a:ext>
            </a:extLst>
          </p:cNvPr>
          <p:cNvSpPr txBox="1"/>
          <p:nvPr/>
        </p:nvSpPr>
        <p:spPr bwMode="auto">
          <a:xfrm>
            <a:off x="1344656" y="3041070"/>
            <a:ext cx="30956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ATK-M750</a:t>
            </a:r>
          </a:p>
        </p:txBody>
      </p:sp>
      <p:sp>
        <p:nvSpPr>
          <p:cNvPr id="40" name="iślîḋe">
            <a:extLst>
              <a:ext uri="{FF2B5EF4-FFF2-40B4-BE49-F238E27FC236}">
                <a16:creationId xmlns:a16="http://schemas.microsoft.com/office/drawing/2014/main" id="{65ACFD4A-05FB-4E9E-A6D1-95AF0682A03E}"/>
              </a:ext>
            </a:extLst>
          </p:cNvPr>
          <p:cNvSpPr/>
          <p:nvPr/>
        </p:nvSpPr>
        <p:spPr bwMode="auto">
          <a:xfrm>
            <a:off x="1344655" y="4867941"/>
            <a:ext cx="3879166" cy="15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在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AI-BOX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上运行的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Linux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系统通过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USB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UART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接口与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ATK-M750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模组通信，并且采用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微软雅黑"/>
              </a:rPr>
              <a:t>RNDIS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微软雅黑"/>
              </a:rPr>
              <a:t>技术将模组映射为无线网卡来减少网络通信协议等带来的复杂度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işļîde">
            <a:extLst>
              <a:ext uri="{FF2B5EF4-FFF2-40B4-BE49-F238E27FC236}">
                <a16:creationId xmlns:a16="http://schemas.microsoft.com/office/drawing/2014/main" id="{9DFA979A-4296-487C-ADF8-1E62DDE61C48}"/>
              </a:ext>
            </a:extLst>
          </p:cNvPr>
          <p:cNvSpPr txBox="1"/>
          <p:nvPr/>
        </p:nvSpPr>
        <p:spPr bwMode="auto">
          <a:xfrm>
            <a:off x="1344656" y="4480343"/>
            <a:ext cx="3095600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RNDIS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B2813F-8B28-4253-886B-01E08C45E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94" b="65143"/>
          <a:stretch/>
        </p:blipFill>
        <p:spPr>
          <a:xfrm>
            <a:off x="1399737" y="2832422"/>
            <a:ext cx="3879179" cy="557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1EC78-3ADD-40E9-89D9-5A4F849CC4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64" b="16"/>
          <a:stretch/>
        </p:blipFill>
        <p:spPr>
          <a:xfrm>
            <a:off x="1427285" y="2842991"/>
            <a:ext cx="3851632" cy="1500274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0950C5C-C218-4C3B-AE78-9622FDFE6E1E}"/>
              </a:ext>
            </a:extLst>
          </p:cNvPr>
          <p:cNvCxnSpPr>
            <a:cxnSpLocks/>
          </p:cNvCxnSpPr>
          <p:nvPr/>
        </p:nvCxnSpPr>
        <p:spPr>
          <a:xfrm>
            <a:off x="5655731" y="1827364"/>
            <a:ext cx="0" cy="405124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1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02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795" y="1333830"/>
            <a:ext cx="12212631" cy="5005060"/>
            <a:chOff x="0" y="1719000"/>
            <a:chExt cx="12212631" cy="500506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507352" y="404939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lvl="0" algn="ctr">
                <a:defRPr/>
              </a:pPr>
              <a:r>
                <a:rPr lang="zh-CN" altLang="en-US" b="1" dirty="0"/>
                <a:t>陈映李 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marR="0" lvl="0" indent="-1714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专业： 电子信息工程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Arial"/>
                  <a:ea typeface="微软雅黑"/>
                </a:rPr>
                <a:t>特长： </a:t>
              </a:r>
              <a:r>
                <a:rPr lang="zh-CN" altLang="en-US" sz="1600" dirty="0"/>
                <a:t>软件算法设计 </a:t>
              </a:r>
              <a:endParaRPr lang="en-US" altLang="zh-CN" sz="1600" dirty="0"/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/>
                <a:t>任务分工： 人脸特征识别（年龄、性别等），语义合成模板与语音合成 </a:t>
              </a:r>
              <a:r>
                <a:rPr lang="en-US" altLang="zh-CN" sz="1600" dirty="0"/>
                <a:t>SDK</a:t>
              </a:r>
              <a:r>
                <a:rPr lang="zh-CN" altLang="en-US" sz="1600" dirty="0"/>
                <a:t>，脸脸距离 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409835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lvl="0" algn="ctr">
                <a:defRPr/>
              </a:pPr>
              <a:r>
                <a:rPr lang="zh-CN" altLang="en-US" b="1" dirty="0">
                  <a:latin typeface="+mj-ea"/>
                  <a:ea typeface="+mj-ea"/>
                </a:rPr>
                <a:t>江榕煜</a:t>
              </a:r>
              <a:r>
                <a:rPr lang="zh-CN" altLang="en-US" dirty="0"/>
                <a:t> 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641654" y="4498029"/>
              <a:ext cx="3418280" cy="197467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marR="0" lvl="0" indent="-1714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专业： 电子信息工程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Arial"/>
                  <a:ea typeface="微软雅黑"/>
                </a:rPr>
                <a:t>特长：</a:t>
              </a:r>
              <a:r>
                <a:rPr lang="zh-CN" altLang="en-US" sz="1600" dirty="0"/>
                <a:t>硬件设计、嵌入式驱动开发 </a:t>
              </a:r>
              <a:endParaRPr lang="en-US" altLang="zh-CN" sz="1600" dirty="0"/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/>
                <a:t>任务分工： 无人机飞行平台搭建，硬件模块设计（无线充电、电源板、</a:t>
              </a:r>
              <a:br>
                <a:rPr lang="zh-CN" altLang="en-US" sz="1600" dirty="0"/>
              </a:br>
              <a:r>
                <a:rPr lang="zh-CN" altLang="en-US" sz="1600" dirty="0"/>
                <a:t>音频功放），</a:t>
              </a:r>
              <a:r>
                <a:rPr lang="en-US" altLang="zh-CN" sz="1600" dirty="0"/>
                <a:t>4G </a:t>
              </a:r>
              <a:r>
                <a:rPr lang="zh-CN" altLang="en-US" sz="1600" dirty="0"/>
                <a:t>通信 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8356814" y="4046182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佟星宇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8319572" y="4489938"/>
              <a:ext cx="3893059" cy="16445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marR="0" lvl="0" indent="-1714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专业： 人工智能与自动化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Arial"/>
                  <a:ea typeface="微软雅黑"/>
                </a:rPr>
                <a:t>特长： </a:t>
              </a:r>
              <a:r>
                <a:rPr lang="zh-CN" altLang="en-US" sz="1600" dirty="0"/>
                <a:t>嵌入式开发，软件算法设计 </a:t>
              </a:r>
              <a:endParaRPr lang="en-US" altLang="zh-CN" sz="1600" dirty="0"/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/>
                <a:t>任务分工： 口罩人脸识别模块，无人机自动路径规划，无人机降落控制 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5307" y="4276149"/>
              <a:ext cx="0" cy="24479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>
              <a:cxnSpLocks/>
            </p:cNvCxnSpPr>
            <p:nvPr/>
          </p:nvCxnSpPr>
          <p:spPr>
            <a:xfrm>
              <a:off x="8152356" y="4341778"/>
              <a:ext cx="0" cy="23822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1B2F06BA-3B08-4754-9050-1504E11A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242" y="3612264"/>
            <a:ext cx="12192000" cy="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your attention!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江榕煜 佟星宇 陈映李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300" normalizeH="0" baseline="0" noProof="0" dirty="0">
                  <a:ln>
                    <a:noFill/>
                  </a:ln>
                  <a:solidFill>
                    <a:srgbClr val="778495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  <a:cs typeface="+mn-cs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51000" y="516511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团队分工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51000" y="430786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技术原理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51000" y="3437501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设计方案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0369" y="253571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项目简介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0369" y="167373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项目背景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国内外疫情形势、要求佩戴口罩的相关规定、相关研究应用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9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59234" cy="4350918"/>
            <a:chOff x="761253" y="1040531"/>
            <a:chExt cx="10759234" cy="4350918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1" name="ïsliḍé">
              <a:extLst>
                <a:ext uri="{FF2B5EF4-FFF2-40B4-BE49-F238E27FC236}">
                  <a16:creationId xmlns:a16="http://schemas.microsoft.com/office/drawing/2014/main" id="{80C13D91-980E-42D3-8C05-4D741E03BE97}"/>
                </a:ext>
              </a:extLst>
            </p:cNvPr>
            <p:cNvSpPr/>
            <p:nvPr/>
          </p:nvSpPr>
          <p:spPr bwMode="auto">
            <a:xfrm>
              <a:off x="6737675" y="1332571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ísļïḋê">
              <a:extLst>
                <a:ext uri="{FF2B5EF4-FFF2-40B4-BE49-F238E27FC236}">
                  <a16:creationId xmlns:a16="http://schemas.microsoft.com/office/drawing/2014/main" id="{2F44F445-ABB4-4D67-ACB9-78952E0C41DD}"/>
                </a:ext>
              </a:extLst>
            </p:cNvPr>
            <p:cNvSpPr/>
            <p:nvPr/>
          </p:nvSpPr>
          <p:spPr bwMode="auto">
            <a:xfrm>
              <a:off x="6737675" y="3160346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ïṡḻíḓê">
              <a:extLst>
                <a:ext uri="{FF2B5EF4-FFF2-40B4-BE49-F238E27FC236}">
                  <a16:creationId xmlns:a16="http://schemas.microsoft.com/office/drawing/2014/main" id="{A0A9EDB9-82E8-41BB-B9CB-CC1D5B9314D9}"/>
                </a:ext>
              </a:extLst>
            </p:cNvPr>
            <p:cNvSpPr/>
            <p:nvPr/>
          </p:nvSpPr>
          <p:spPr bwMode="auto">
            <a:xfrm>
              <a:off x="6737675" y="4988121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3267075" y="1501310"/>
              <a:ext cx="3305193" cy="183631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267075" y="3337621"/>
              <a:ext cx="3305193" cy="18192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825859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îṧḻîḍê">
              <a:extLst>
                <a:ext uri="{FF2B5EF4-FFF2-40B4-BE49-F238E27FC236}">
                  <a16:creationId xmlns:a16="http://schemas.microsoft.com/office/drawing/2014/main" id="{A49B9CAE-7805-48D6-841A-24BFBBDF6303}"/>
                </a:ext>
              </a:extLst>
            </p:cNvPr>
            <p:cNvSpPr txBox="1"/>
            <p:nvPr/>
          </p:nvSpPr>
          <p:spPr>
            <a:xfrm>
              <a:off x="7391573" y="1274243"/>
              <a:ext cx="4128914" cy="471820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698FC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全</a:t>
              </a:r>
              <a:r>
                <a:rPr lang="zh-CN" altLang="en-US" b="1" dirty="0">
                  <a:solidFill>
                    <a:srgbClr val="698FCE"/>
                  </a:solidFill>
                  <a:latin typeface="Arial"/>
                  <a:ea typeface="微软雅黑"/>
                </a:rPr>
                <a:t>球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698FC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疫情形势不容乐观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íṣḻiḑê">
              <a:extLst>
                <a:ext uri="{FF2B5EF4-FFF2-40B4-BE49-F238E27FC236}">
                  <a16:creationId xmlns:a16="http://schemas.microsoft.com/office/drawing/2014/main" id="{07AF4EF3-1099-49B9-8769-00E0D6D7BE57}"/>
                </a:ext>
              </a:extLst>
            </p:cNvPr>
            <p:cNvSpPr txBox="1"/>
            <p:nvPr/>
          </p:nvSpPr>
          <p:spPr>
            <a:xfrm>
              <a:off x="7391573" y="4919629"/>
              <a:ext cx="4128914" cy="471820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969EC2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公共场合，佩戴口罩！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69EC2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569667" y="2988915"/>
              <a:ext cx="697408" cy="69741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疫情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4B1EA63C-3BF4-40CC-B618-7C46A527C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0" t="25681" r="23919" b="1926"/>
          <a:stretch/>
        </p:blipFill>
        <p:spPr>
          <a:xfrm>
            <a:off x="6896510" y="1721679"/>
            <a:ext cx="3681981" cy="2813987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693EAD5E-7CA0-4558-9173-FDEF52362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97" t="18980" r="32004" b="3258"/>
          <a:stretch/>
        </p:blipFill>
        <p:spPr>
          <a:xfrm>
            <a:off x="6449859" y="1673011"/>
            <a:ext cx="4254486" cy="3329219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31C7A562-309D-4CF7-8914-EFF961B94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62" t="24073" r="20829" b="7758"/>
          <a:stretch/>
        </p:blipFill>
        <p:spPr>
          <a:xfrm>
            <a:off x="6386212" y="1753509"/>
            <a:ext cx="4735393" cy="32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741040"/>
            <a:chOff x="1102569" y="206565"/>
            <a:chExt cx="10298232" cy="5693963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1102569" y="206565"/>
              <a:ext cx="10298232" cy="125509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327555" y="528776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457001" y="654325"/>
              <a:ext cx="1583174" cy="1595819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2201054" y="2693950"/>
              <a:ext cx="8434163" cy="297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lvl="0" indent="-171450" algn="just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中国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628639" lvl="1" indent="-171450" algn="just">
                <a:lnSpc>
                  <a:spcPct val="160000"/>
                </a:lnSpc>
                <a:buFont typeface="Arial" panose="020B0604020202020204" pitchFamily="34" charset="0"/>
                <a:buChar char="−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阿里“ </a:t>
              </a:r>
              <a:r>
                <a:rPr lang="en-US" altLang="zh-CN" sz="1600" dirty="0">
                  <a:solidFill>
                    <a:srgbClr val="000000"/>
                  </a:solidFill>
                </a:rPr>
                <a:t>AI </a:t>
              </a:r>
              <a:r>
                <a:rPr lang="zh-CN" altLang="en-US" sz="1600" dirty="0">
                  <a:solidFill>
                    <a:srgbClr val="000000"/>
                  </a:solidFill>
                </a:rPr>
                <a:t>防疫师”：于公共场所自动识别体温高、不戴口罩者，目前应用在旗下部分门店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marL="628639" lvl="1" indent="-171450" algn="just">
                <a:lnSpc>
                  <a:spcPct val="160000"/>
                </a:lnSpc>
                <a:buFont typeface="Arial" panose="020B0604020202020204" pitchFamily="34" charset="0"/>
                <a:buChar char="−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滴滴</a:t>
              </a:r>
              <a:r>
                <a:rPr lang="en-US" altLang="zh-CN" sz="1600" dirty="0">
                  <a:solidFill>
                    <a:srgbClr val="000000"/>
                  </a:solidFill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</a:rPr>
                <a:t>口罩识别算法：自动分析司机乘客是否佩戴了口罩，识别准确度可达</a:t>
              </a:r>
              <a:r>
                <a:rPr lang="en-US" altLang="zh-CN" sz="1600" dirty="0">
                  <a:solidFill>
                    <a:srgbClr val="000000"/>
                  </a:solidFill>
                </a:rPr>
                <a:t>99</a:t>
              </a:r>
              <a:r>
                <a:rPr lang="zh-CN" altLang="en-US" sz="1600" dirty="0">
                  <a:solidFill>
                    <a:srgbClr val="000000"/>
                  </a:solidFill>
                </a:rPr>
                <a:t>％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lvl="0" indent="-171450" algn="just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00"/>
                  </a:solidFill>
                </a:rPr>
                <a:t>印度海得拉巴：警察部门将软件工具与整个城市安装的摄像机链接，以识别和标记未戴口罩的人员，并向州警察总部发送警报。接着，这将传递给巡逻人员，以跟踪骑行或步行的违规者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marL="171450" lvl="0" indent="-171450" algn="just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00"/>
                  </a:solidFill>
                </a:rPr>
                <a:t>法国：使用</a:t>
              </a:r>
              <a:r>
                <a:rPr lang="en-US" altLang="zh-CN" sz="1600" dirty="0">
                  <a:solidFill>
                    <a:srgbClr val="000000"/>
                  </a:solidFill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</a:rPr>
                <a:t>检查人们在公共交通工具上是否佩戴口罩，但他们的目的不是识别或惩罚不戴口罩的个人，而是匿名统计数据，说明有多少百分比的人佩戴了口罩，以帮助当局预测</a:t>
              </a:r>
              <a:r>
                <a:rPr lang="en-US" altLang="zh-CN" sz="1600" dirty="0">
                  <a:solidFill>
                    <a:srgbClr val="000000"/>
                  </a:solidFill>
                </a:rPr>
                <a:t>COVID-19</a:t>
              </a:r>
              <a:r>
                <a:rPr lang="zh-CN" altLang="en-US" sz="1600" dirty="0">
                  <a:solidFill>
                    <a:srgbClr val="000000"/>
                  </a:solidFill>
                </a:rPr>
                <a:t>的未来形势，其做法也是出于对隐私保护的考虑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marL="171450" lvl="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rgbClr val="000000"/>
                </a:solidFill>
              </a:endParaRPr>
            </a:p>
            <a:p>
              <a:pPr marL="171450" lvl="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2093266" y="2462802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国内外相关研究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22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自动巡逻、</a:t>
            </a:r>
            <a:r>
              <a:rPr lang="en-US" altLang="zh-CN" dirty="0"/>
              <a:t>AI</a:t>
            </a:r>
            <a:r>
              <a:rPr lang="zh-CN" altLang="en-US" dirty="0"/>
              <a:t>识别、精准喊话、实时控制、自动返航、实时回传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1178189" cy="5318435"/>
            <a:chOff x="675961" y="1314000"/>
            <a:chExt cx="11178189" cy="5318435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实时控制</a:t>
              </a: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3063787" cy="130259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zh-CN" sz="1600" dirty="0"/>
                <a:t>开发板实时向飞控发起移动指令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自动巡逻</a:t>
              </a: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2" y="1666195"/>
              <a:ext cx="2906630" cy="919565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zh-CN" sz="1600" dirty="0"/>
                <a:t>给定巡逻范围</a:t>
              </a:r>
              <a:r>
                <a:rPr lang="zh-CN" altLang="en-US" sz="1600" dirty="0"/>
                <a:t>后，</a:t>
              </a:r>
              <a:r>
                <a:rPr lang="zh-CN" altLang="zh-CN" sz="1600" dirty="0"/>
                <a:t>飞行器自动巡逻并实时</a:t>
              </a:r>
              <a:r>
                <a:rPr lang="zh-CN" altLang="en-US" sz="1600" dirty="0"/>
                <a:t>采集</a:t>
              </a:r>
              <a:r>
                <a:rPr lang="zh-CN" altLang="zh-CN" sz="1600" dirty="0"/>
                <a:t>图像</a:t>
              </a:r>
              <a:endParaRPr lang="en-US" altLang="zh-CN" sz="16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无人操守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3270487" cy="96346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1600" dirty="0"/>
                <a:t>自动</a:t>
              </a:r>
              <a:r>
                <a:rPr lang="zh-CN" altLang="zh-CN" sz="1600" dirty="0"/>
                <a:t>根据电量判断是否返航</a:t>
              </a:r>
              <a:r>
                <a:rPr lang="zh-CN" altLang="en-US" sz="1600" dirty="0"/>
                <a:t>。</a:t>
              </a:r>
              <a:r>
                <a:rPr lang="zh-CN" altLang="zh-CN" sz="1600" dirty="0"/>
                <a:t>返航</a:t>
              </a:r>
              <a:r>
                <a:rPr lang="zh-CN" altLang="en-US" sz="1600" dirty="0"/>
                <a:t>时</a:t>
              </a:r>
              <a:r>
                <a:rPr lang="zh-CN" altLang="zh-CN" sz="1600" dirty="0"/>
                <a:t>自动识别停机坪降落，</a:t>
              </a:r>
              <a:r>
                <a:rPr lang="zh-CN" altLang="en-US" sz="1600" dirty="0"/>
                <a:t>无线充电</a:t>
              </a:r>
              <a:endParaRPr lang="en-US" altLang="zh-CN" sz="1600" dirty="0"/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AI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识别</a:t>
              </a: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3027519" cy="1149875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600" dirty="0"/>
                <a:t>由</a:t>
              </a:r>
              <a:r>
                <a:rPr lang="en-US" altLang="zh-CN" sz="1600" dirty="0"/>
                <a:t>CNN</a:t>
              </a:r>
              <a:r>
                <a:rPr lang="zh-CN" altLang="zh-CN" sz="1600" dirty="0"/>
                <a:t>筛选出未</a:t>
              </a:r>
              <a:r>
                <a:rPr lang="zh-CN" altLang="en-US" sz="1600" dirty="0"/>
                <a:t>正确</a:t>
              </a:r>
              <a:r>
                <a:rPr lang="zh-CN" altLang="zh-CN" sz="1600" dirty="0"/>
                <a:t>佩戴口罩的人脸</a:t>
              </a:r>
              <a:r>
                <a:rPr lang="zh-CN" altLang="en-US" sz="1600" dirty="0"/>
                <a:t>，并</a:t>
              </a:r>
              <a:r>
                <a:rPr lang="zh-CN" altLang="zh-CN" sz="1600" dirty="0"/>
                <a:t>对</a:t>
              </a:r>
              <a:r>
                <a:rPr lang="zh-CN" altLang="en-US" sz="1600" dirty="0"/>
                <a:t>其</a:t>
              </a:r>
              <a:r>
                <a:rPr lang="zh-CN" altLang="zh-CN" sz="1600" dirty="0"/>
                <a:t>判断性别和年龄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精准喊话</a:t>
              </a: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8"/>
              <a:ext cx="3037385" cy="16116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1600" dirty="0"/>
                <a:t>由</a:t>
              </a:r>
              <a:r>
                <a:rPr lang="zh-CN" altLang="zh-CN" sz="1600" dirty="0"/>
                <a:t>语义合成模板</a:t>
              </a:r>
              <a:r>
                <a:rPr lang="zh-CN" altLang="en-US" sz="1600" dirty="0"/>
                <a:t>根据性别年龄特征，</a:t>
              </a:r>
              <a:r>
                <a:rPr lang="zh-CN" altLang="zh-CN" sz="1600" dirty="0"/>
                <a:t>实时合成提示音</a:t>
              </a:r>
              <a:r>
                <a:rPr lang="zh-CN" altLang="en-US" sz="1600" dirty="0"/>
                <a:t>并</a:t>
              </a:r>
              <a:r>
                <a:rPr lang="zh-CN" altLang="zh-CN" sz="1600" dirty="0"/>
                <a:t>喊话</a:t>
              </a:r>
              <a:endParaRPr lang="en-US" altLang="zh-CN" sz="16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实时回传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7" cy="75019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600" dirty="0"/>
                <a:t>根据</a:t>
              </a:r>
              <a:r>
                <a:rPr lang="zh-CN" altLang="zh-CN" sz="1600" dirty="0"/>
                <a:t>用户需要远程控制，实时回传作业现场图像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62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总体方案、硬件设计、软件设计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1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600" dirty="0">
                  <a:solidFill>
                    <a:srgbClr val="000000"/>
                  </a:solidFill>
                </a:rPr>
                <a:t>Intel</a:t>
              </a:r>
              <a:r>
                <a:rPr lang="zh-CN" altLang="en-US" sz="1600" dirty="0">
                  <a:solidFill>
                    <a:srgbClr val="000000"/>
                  </a:solidFill>
                </a:rPr>
                <a:t>平台开发板 </a:t>
              </a:r>
              <a:r>
                <a:rPr lang="en-US" altLang="zh-CN" sz="1600" dirty="0">
                  <a:solidFill>
                    <a:srgbClr val="000000"/>
                  </a:solidFill>
                </a:rPr>
                <a:t>AI-box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系统核心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PIXHAWK</a:t>
              </a:r>
              <a:r>
                <a:rPr lang="zh-CN" altLang="en-US" sz="1600" dirty="0">
                  <a:solidFill>
                    <a:srgbClr val="000000"/>
                  </a:solidFill>
                </a:rPr>
                <a:t>硬件生态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飞行控制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4G-LTE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Arial"/>
                  <a:ea typeface="微软雅黑"/>
                </a:rPr>
                <a:t>远程通信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视觉识别自动回航降落</a:t>
              </a:r>
              <a:r>
                <a:rPr lang="en-US" altLang="zh-CN" sz="1600" dirty="0">
                  <a:solidFill>
                    <a:srgbClr val="000000"/>
                  </a:solidFill>
                </a:rPr>
                <a:t>+</a:t>
              </a:r>
              <a:r>
                <a:rPr lang="zh-CN" altLang="en-US" sz="1600" dirty="0">
                  <a:solidFill>
                    <a:srgbClr val="000000"/>
                  </a:solidFill>
                </a:rPr>
                <a:t>无线充电</a:t>
              </a:r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Arial"/>
                  <a:ea typeface="微软雅黑"/>
                </a:rPr>
                <a:t>无人操守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Unified fonts make reading more fluent.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Theme color makes PPT more convenient to change.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Adjust the spacing to adapt to Chinese typesetting, use the reference line in PPT.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8867A3C1-1909-44E6-B73C-9561E386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66" y="1712507"/>
            <a:ext cx="502857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92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984</Words>
  <Application>Microsoft Office PowerPoint</Application>
  <PresentationFormat>宽屏</PresentationFormat>
  <Paragraphs>151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主题5</vt:lpstr>
      <vt:lpstr>Visio</vt:lpstr>
      <vt:lpstr>疫情智能识别飞行器报名汇报</vt:lpstr>
      <vt:lpstr>PowerPoint 演示文稿</vt:lpstr>
      <vt:lpstr>项目背景</vt:lpstr>
      <vt:lpstr>项目背景</vt:lpstr>
      <vt:lpstr>PowerPoint 演示文稿</vt:lpstr>
      <vt:lpstr>项目简介</vt:lpstr>
      <vt:lpstr>主体功能</vt:lpstr>
      <vt:lpstr>设计方案</vt:lpstr>
      <vt:lpstr>PowerPoint 演示文稿</vt:lpstr>
      <vt:lpstr>软件工作：上位机</vt:lpstr>
      <vt:lpstr>软件工作</vt:lpstr>
      <vt:lpstr>技术原理</vt:lpstr>
      <vt:lpstr>目标识别原理</vt:lpstr>
      <vt:lpstr>语音合成喊话原理</vt:lpstr>
      <vt:lpstr>自动无线充电原理</vt:lpstr>
      <vt:lpstr>移动通信</vt:lpstr>
      <vt:lpstr>团队分工</vt:lpstr>
      <vt:lpstr>团队分工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疫情智能识别飞行器报名汇报</dc:title>
  <dc:creator>chen</dc:creator>
  <cp:lastModifiedBy>chen</cp:lastModifiedBy>
  <cp:revision>38</cp:revision>
  <dcterms:created xsi:type="dcterms:W3CDTF">2020-07-24T08:21:58Z</dcterms:created>
  <dcterms:modified xsi:type="dcterms:W3CDTF">2020-07-24T14:50:19Z</dcterms:modified>
</cp:coreProperties>
</file>