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1" r:id="rId3"/>
    <p:sldId id="305" r:id="rId4"/>
    <p:sldId id="302" r:id="rId5"/>
    <p:sldId id="303" r:id="rId6"/>
    <p:sldId id="304" r:id="rId7"/>
    <p:sldId id="306" r:id="rId8"/>
    <p:sldId id="30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707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ndi Brewer-Griffin" initials="SBG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75091" autoAdjust="0"/>
  </p:normalViewPr>
  <p:slideViewPr>
    <p:cSldViewPr snapToGrid="0">
      <p:cViewPr varScale="1">
        <p:scale>
          <a:sx n="91" d="100"/>
          <a:sy n="91" d="100"/>
        </p:scale>
        <p:origin x="-1476" y="-102"/>
      </p:cViewPr>
      <p:guideLst>
        <p:guide orient="horz" pos="2137"/>
        <p:guide orient="horz" pos="3004"/>
        <p:guide orient="horz" pos="422"/>
        <p:guide orient="horz" pos="824"/>
        <p:guide orient="horz" pos="2916"/>
        <p:guide orient="horz" pos="1707"/>
        <p:guide pos="5470"/>
        <p:guide pos="287"/>
        <p:guide pos="2909"/>
        <p:guide pos="2811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536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5/15/2015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38337" y="25293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0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50pt Intel Clear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4026" y="4669919"/>
            <a:ext cx="2850139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000" b="0" i="0" u="none" strike="noStrike" kern="1200" baseline="0" dirty="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455613" y="346125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337" y="24150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4000" b="0" spc="10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 smtClean="0"/>
              <a:t>40pt Intel Clear</a:t>
            </a:r>
            <a:br>
              <a:rPr lang="en-US" spc="0" dirty="0" smtClean="0"/>
            </a:br>
            <a:r>
              <a:rPr lang="en-US" spc="0" dirty="0" smtClean="0"/>
              <a:t>White Section Break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455613" y="346125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8337" y="24150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4000" b="0" spc="10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 smtClean="0"/>
              <a:t>40pt Intel Clear</a:t>
            </a:r>
            <a:br>
              <a:rPr lang="en-US" spc="0" dirty="0" smtClean="0"/>
            </a:br>
            <a:r>
              <a:rPr lang="en-US" spc="0" dirty="0" smtClean="0"/>
              <a:t>Blue Section Break</a:t>
            </a:r>
            <a:endParaRPr lang="en-US" spc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4026" y="4856954"/>
            <a:ext cx="17168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7146" y="2220744"/>
            <a:ext cx="8696854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5500"/>
              </a:lnSpc>
              <a:spcBef>
                <a:spcPts val="2400"/>
              </a:spcBef>
              <a:defRPr sz="4000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40pt Intel Clear Blue Section Break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4026" y="4856954"/>
            <a:ext cx="17168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54026" y="4915796"/>
            <a:ext cx="191077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4768850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4026" y="4915796"/>
            <a:ext cx="191077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026" y="4915796"/>
            <a:ext cx="191077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32" y="1693326"/>
            <a:ext cx="2085380" cy="2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8337" y="25293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0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50pt Intel Clear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669919"/>
            <a:ext cx="2850139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000" b="0" i="0" u="none" strike="noStrike" kern="1200" baseline="0" dirty="0" smtClean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04506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i="0" u="none" strike="noStrike" baseline="0" smtClean="0"/>
            </a:lvl1pPr>
          </a:lstStyle>
          <a:p>
            <a:r>
              <a:rPr lang="en-US" dirty="0" smtClean="0"/>
              <a:t>36pt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defRPr sz="5000" baseline="0">
                <a:solidFill>
                  <a:schemeClr val="accent2"/>
                </a:solidFill>
                <a:latin typeface="Intel Clear Light" panose="020B0404020203020204" pitchFamily="34" charset="0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600">
                <a:latin typeface="Intel Clear" panose="020B0604020203020204" pitchFamily="34" charset="0"/>
                <a:cs typeface="Neo Sans Intel Medium"/>
              </a:defRPr>
            </a:lvl2pPr>
            <a:lvl3pPr marL="685800" indent="-228600">
              <a:defRPr sz="1200">
                <a:latin typeface="Intel Clear" panose="020B0604020203020204" pitchFamily="34" charset="0"/>
              </a:defRPr>
            </a:lvl3pPr>
            <a:lvl4pPr>
              <a:defRPr sz="1100">
                <a:latin typeface="Intel Clear" panose="020B0604020203020204" pitchFamily="34" charset="0"/>
              </a:defRPr>
            </a:lvl4pPr>
            <a:lvl5pPr>
              <a:defRPr sz="1050">
                <a:latin typeface="Intel Clear" panose="020B0604020203020204" pitchFamily="34" charset="0"/>
              </a:defRPr>
            </a:lvl5pPr>
          </a:lstStyle>
          <a:p>
            <a:pPr lvl="0"/>
            <a:r>
              <a:rPr lang="en-US" dirty="0" smtClean="0"/>
              <a:t>50pt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4380"/>
            <a:ext cx="8229600" cy="3765947"/>
          </a:xfrm>
        </p:spPr>
        <p:txBody>
          <a:bodyPr/>
          <a:lstStyle>
            <a:lvl1pPr>
              <a:defRPr sz="2000"/>
            </a:lvl1pPr>
            <a:lvl2pPr marL="225425" indent="-225425">
              <a:spcBef>
                <a:spcPts val="800"/>
              </a:spcBef>
              <a:buFont typeface="Arial" panose="020B0604020202020204" pitchFamily="34" charset="0"/>
              <a:buChar char="•"/>
              <a:defRPr sz="1800"/>
            </a:lvl2pPr>
            <a:lvl3pPr marL="571500" indent="-228600"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914400" indent="-231775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4pPr>
            <a:lvl5pPr marL="1255713" indent="-230188">
              <a:spcBef>
                <a:spcPts val="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73715"/>
            <a:ext cx="8229600" cy="480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38337" y="25293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0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50pt Intel Clear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4026" y="4856954"/>
            <a:ext cx="17168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0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4026" y="4856954"/>
            <a:ext cx="17168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3" r:id="rId18"/>
    <p:sldLayoutId id="2147483681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en.wikipedia.org/wiki/I%C2%B2C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467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Sensor Circuits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38337" y="2529392"/>
            <a:ext cx="8212886" cy="1002290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spcBef>
                <a:spcPts val="2400"/>
              </a:spcBef>
              <a:defRPr sz="5000" b="0" spc="10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IBM WITI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Intel® Edison Block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734785"/>
            <a:ext cx="8588829" cy="4065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53269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Edison Arduino Mapping </a:t>
            </a:r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69" y="761889"/>
            <a:ext cx="7244613" cy="42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67496" y="1240221"/>
            <a:ext cx="1030014" cy="52551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97509" y="1103586"/>
            <a:ext cx="1334821" cy="84082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899323" y="4096409"/>
            <a:ext cx="557063" cy="32056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456386" y="3878316"/>
            <a:ext cx="1828800" cy="74623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532165" y="4088526"/>
            <a:ext cx="557063" cy="32056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38924" y="965086"/>
            <a:ext cx="108715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ADC Inputs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0232" y="1944414"/>
            <a:ext cx="98937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VCC &amp; GND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43009" y="4420364"/>
            <a:ext cx="59182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UART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026" y="3601317"/>
            <a:ext cx="14975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GPIO + PWM + SPI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6102" y="4420364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I2C</a:t>
            </a:r>
            <a:endParaRPr lang="en-US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73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Input / Output </a:t>
            </a:r>
          </a:p>
          <a:p>
            <a:pPr lvl="1"/>
            <a:r>
              <a:rPr lang="en-GB" sz="1200" dirty="0" smtClean="0">
                <a:solidFill>
                  <a:schemeClr val="accent2"/>
                </a:solidFill>
              </a:rPr>
              <a:t>These are used to control single digital singles &amp; can be set to either output a signal or receive a signal. </a:t>
            </a:r>
          </a:p>
          <a:p>
            <a:pPr lvl="1"/>
            <a:r>
              <a:rPr lang="en-GB" sz="1200" dirty="0" smtClean="0">
                <a:solidFill>
                  <a:schemeClr val="accent2"/>
                </a:solidFill>
              </a:rPr>
              <a:t>Uses – reading input signals like switches, controlling outputs LEDs, Motors, Relays </a:t>
            </a:r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Analogue Digital Converter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/>
              <a:t>12 bit accuracy, 6 channels available through Arduino pins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1200" dirty="0"/>
              <a:t>ADC sampling at 5kHz- take a ‘snapshot’ of the voltage level every </a:t>
            </a:r>
            <a:r>
              <a:rPr lang="en-IE" sz="1200" dirty="0" smtClean="0"/>
              <a:t>200uS</a:t>
            </a:r>
            <a:endParaRPr lang="en-GB" dirty="0" smtClean="0"/>
          </a:p>
          <a:p>
            <a:r>
              <a:rPr lang="en-GB" dirty="0" smtClean="0"/>
              <a:t>PWM – Pseudo Analogue Outputs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PWM stands for Pulse Width </a:t>
            </a:r>
            <a:r>
              <a:rPr lang="en-IE" sz="1000" dirty="0" smtClean="0"/>
              <a:t>Modulation</a:t>
            </a: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Used to get </a:t>
            </a:r>
            <a:r>
              <a:rPr lang="en-IE" sz="1000" dirty="0" smtClean="0"/>
              <a:t>analogue </a:t>
            </a:r>
            <a:r>
              <a:rPr lang="en-IE" sz="1000" dirty="0"/>
              <a:t>results by digital </a:t>
            </a:r>
            <a:r>
              <a:rPr lang="en-IE" sz="1000" dirty="0" smtClean="0"/>
              <a:t>means</a:t>
            </a: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Sends pulses of power to simulate </a:t>
            </a:r>
            <a:r>
              <a:rPr lang="en-IE" sz="1000" dirty="0" smtClean="0"/>
              <a:t>voltage</a:t>
            </a: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The duration of high power is know as the ‘Pulse Width</a:t>
            </a:r>
            <a:r>
              <a:rPr lang="en-IE" dirty="0"/>
              <a:t>’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The I/O </a:t>
            </a:r>
            <a:endParaRPr lang="en-GB" dirty="0"/>
          </a:p>
        </p:txBody>
      </p:sp>
      <p:pic>
        <p:nvPicPr>
          <p:cNvPr id="4" name="Picture 2" descr="http://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97" y="2477863"/>
            <a:ext cx="2857500" cy="23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andyonline.co.uk/media/catalog/product/cache/1/image/9df78eab33525d08d6e5fb8d27136e95/5/m/5mm-red-led-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75" y="2912331"/>
            <a:ext cx="805272" cy="6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drives.lt-i.com/upload/DRIVES/Produktbilder/Produkte_Startseite/Servosysteme_Startseite/Servomotoren/Foto_LST_LSH_grupp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86" y="3651224"/>
            <a:ext cx="1689578" cy="9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14" y="1633129"/>
            <a:ext cx="2565625" cy="81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3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5613" y="851338"/>
            <a:ext cx="4116387" cy="3777811"/>
          </a:xfrm>
        </p:spPr>
        <p:txBody>
          <a:bodyPr/>
          <a:lstStyle/>
          <a:p>
            <a:r>
              <a:rPr lang="en-GB" sz="1400" dirty="0" smtClean="0"/>
              <a:t>UART</a:t>
            </a:r>
            <a:r>
              <a:rPr lang="en-GB" dirty="0" smtClean="0"/>
              <a:t> </a:t>
            </a:r>
          </a:p>
          <a:p>
            <a:pPr lvl="1"/>
            <a:r>
              <a:rPr lang="en-IE" sz="1000" dirty="0"/>
              <a:t>UART </a:t>
            </a:r>
            <a:r>
              <a:rPr lang="en-IE" sz="1000" dirty="0" smtClean="0"/>
              <a:t>- </a:t>
            </a:r>
            <a:r>
              <a:rPr lang="en-IE" sz="1000" dirty="0" smtClean="0"/>
              <a:t>Universal </a:t>
            </a:r>
            <a:r>
              <a:rPr lang="en-IE" sz="1000" dirty="0"/>
              <a:t>Asynchronous Receiver/Transmitter (UART</a:t>
            </a:r>
            <a:r>
              <a:rPr lang="en-IE" sz="1000" dirty="0" smtClean="0"/>
              <a:t>)</a:t>
            </a:r>
            <a:endParaRPr lang="en-IE" sz="1000" dirty="0"/>
          </a:p>
          <a:p>
            <a:pPr lvl="1"/>
            <a:r>
              <a:rPr lang="en-IE" sz="1000" dirty="0" smtClean="0"/>
              <a:t>The</a:t>
            </a:r>
            <a:r>
              <a:rPr lang="en-IE" sz="1000" dirty="0"/>
              <a:t> universal designation indicates that the data format and transmission speeds are configurable.</a:t>
            </a:r>
          </a:p>
          <a:p>
            <a:pPr lvl="1"/>
            <a:r>
              <a:rPr lang="en-IE" sz="1000" dirty="0"/>
              <a:t>It takes bytes of data and transmits the individual bits in a sequential fashion</a:t>
            </a:r>
            <a:r>
              <a:rPr lang="en-IE" sz="1000" dirty="0" smtClean="0"/>
              <a:t>.</a:t>
            </a:r>
            <a:endParaRPr lang="en-IE" sz="1000" dirty="0"/>
          </a:p>
          <a:p>
            <a:pPr lvl="1"/>
            <a:r>
              <a:rPr lang="en-IE" sz="1000" dirty="0" smtClean="0"/>
              <a:t>Second </a:t>
            </a:r>
            <a:r>
              <a:rPr lang="en-IE" sz="1000" dirty="0" smtClean="0"/>
              <a:t>UART available Arduino pins</a:t>
            </a:r>
            <a:r>
              <a:rPr lang="en-IE" sz="1200" dirty="0" smtClean="0"/>
              <a:t> </a:t>
            </a:r>
            <a:endParaRPr lang="en-GB" dirty="0"/>
          </a:p>
          <a:p>
            <a:r>
              <a:rPr lang="en-GB" sz="1400" dirty="0" smtClean="0"/>
              <a:t>I2C </a:t>
            </a:r>
          </a:p>
          <a:p>
            <a:pPr lvl="1"/>
            <a:r>
              <a:rPr lang="en-IE" sz="1000" dirty="0"/>
              <a:t>I²C stands for Inter-Integrated </a:t>
            </a:r>
            <a:r>
              <a:rPr lang="en-IE" sz="1000" dirty="0" smtClean="0"/>
              <a:t>Circuit</a:t>
            </a:r>
            <a:endParaRPr lang="en-IE" sz="1000" dirty="0"/>
          </a:p>
          <a:p>
            <a:pPr lvl="1"/>
            <a:r>
              <a:rPr lang="en-IE" sz="1000" dirty="0"/>
              <a:t>See </a:t>
            </a:r>
            <a:r>
              <a:rPr lang="en-IE" sz="1000" dirty="0">
                <a:hlinkClick r:id="rId2"/>
              </a:rPr>
              <a:t>http://en.wikipedia.org/wiki/I%C2%B2C</a:t>
            </a:r>
            <a:r>
              <a:rPr lang="en-IE" sz="1000" dirty="0"/>
              <a:t> for more information</a:t>
            </a:r>
            <a:r>
              <a:rPr lang="en-IE" sz="1000" dirty="0" smtClean="0"/>
              <a:t>.</a:t>
            </a:r>
          </a:p>
          <a:p>
            <a:pPr lvl="1"/>
            <a:r>
              <a:rPr lang="en-IE" sz="1000" dirty="0"/>
              <a:t>Low speed data communication</a:t>
            </a:r>
          </a:p>
          <a:p>
            <a:pPr lvl="1"/>
            <a:r>
              <a:rPr lang="en-IE" sz="1000" dirty="0" smtClean="0"/>
              <a:t>Collecting </a:t>
            </a:r>
            <a:r>
              <a:rPr lang="en-IE" sz="1000" dirty="0"/>
              <a:t>data from sensors and other devices</a:t>
            </a:r>
            <a:r>
              <a:rPr lang="en-IE" sz="1000" dirty="0" smtClean="0"/>
              <a:t>.</a:t>
            </a:r>
          </a:p>
          <a:p>
            <a:pPr lvl="1"/>
            <a:r>
              <a:rPr lang="en-IE" sz="1000" dirty="0" smtClean="0"/>
              <a:t>Available through Arduino pins </a:t>
            </a:r>
            <a:endParaRPr lang="en-IE" sz="1000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78363" y="851338"/>
            <a:ext cx="4005264" cy="3777811"/>
          </a:xfrm>
        </p:spPr>
        <p:txBody>
          <a:bodyPr/>
          <a:lstStyle/>
          <a:p>
            <a:r>
              <a:rPr lang="en-GB" sz="1400" dirty="0" smtClean="0"/>
              <a:t>SPI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E" sz="1000" dirty="0"/>
              <a:t>SPI stands for Serial Peripheral </a:t>
            </a:r>
            <a:r>
              <a:rPr lang="en-IE" sz="1000" dirty="0" smtClean="0"/>
              <a:t>Interface</a:t>
            </a:r>
            <a:endParaRPr lang="en-IE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E" sz="1000" dirty="0"/>
              <a:t>It is a synchronous serial communication interface specification used for short distance communication in embedded systems</a:t>
            </a:r>
            <a:r>
              <a:rPr lang="en-IE" sz="1000" dirty="0" smtClean="0"/>
              <a:t>.</a:t>
            </a:r>
            <a:endParaRPr lang="en-IE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E" sz="1000" dirty="0"/>
              <a:t>SPI devices communicate in full duplex mode using a master-slave architecture with a single master</a:t>
            </a:r>
            <a:r>
              <a:rPr lang="en-IE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E" sz="1000" dirty="0" smtClean="0"/>
              <a:t>Direct Connect to Edison Arduino Header. </a:t>
            </a:r>
            <a:endParaRPr lang="en-IE" sz="1000" dirty="0"/>
          </a:p>
          <a:p>
            <a:r>
              <a:rPr lang="en-IE" sz="1400" dirty="0" smtClean="0"/>
              <a:t>One-Wire Serial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00" dirty="0" smtClean="0"/>
              <a:t>Simple signalling </a:t>
            </a:r>
            <a:r>
              <a:rPr lang="en-GB" sz="1000" dirty="0"/>
              <a:t>scheme </a:t>
            </a:r>
            <a:r>
              <a:rPr lang="en-GB" sz="1000" dirty="0" smtClean="0"/>
              <a:t>half-duplex bi-directional </a:t>
            </a:r>
            <a:r>
              <a:rPr lang="en-GB" sz="1000" dirty="0"/>
              <a:t>communications between </a:t>
            </a:r>
            <a:r>
              <a:rPr lang="en-GB" sz="1000" dirty="0" smtClean="0"/>
              <a:t>master and </a:t>
            </a:r>
            <a:r>
              <a:rPr lang="en-GB" sz="1000" dirty="0"/>
              <a:t>one or more slaves sharing a common data line. </a:t>
            </a:r>
            <a:endParaRPr lang="en-GB" sz="1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00" dirty="0" smtClean="0"/>
              <a:t>Both </a:t>
            </a:r>
            <a:r>
              <a:rPr lang="en-GB" sz="1000" dirty="0"/>
              <a:t>power delivery and data communication take place over this single </a:t>
            </a:r>
            <a:r>
              <a:rPr lang="en-GB" sz="1000" dirty="0" smtClean="0"/>
              <a:t>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00" dirty="0" smtClean="0"/>
              <a:t>Requires additional Edison Circuitry to have split Rx &amp;</a:t>
            </a:r>
            <a:r>
              <a:rPr lang="en-GB" sz="1000" dirty="0" err="1" smtClean="0"/>
              <a:t>Tx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the I/O </a:t>
            </a:r>
            <a:endParaRPr lang="en-GB" dirty="0"/>
          </a:p>
        </p:txBody>
      </p:sp>
      <p:pic>
        <p:nvPicPr>
          <p:cNvPr id="6" name="Picture 2" descr="http://www.blazedisplay.com/uploadFile/8X2_Character_LCD_Modu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53" y="304799"/>
            <a:ext cx="1610074" cy="89651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gillsc.com/images/content/speed-sensors/top-gallery/speed-sensor-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33" y="2461392"/>
            <a:ext cx="1357178" cy="79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56" y="4283450"/>
            <a:ext cx="2506797" cy="8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Circuits – One-Wire Serial implementation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5" y="1011661"/>
            <a:ext cx="35909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61" y="840834"/>
            <a:ext cx="4529959" cy="3816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25382" y="907422"/>
            <a:ext cx="4331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VCC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1676" y="3221685"/>
            <a:ext cx="4587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GND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3493" y="3842518"/>
            <a:ext cx="59656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Sensor </a:t>
            </a: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12576980">
            <a:off x="5925791" y="3795572"/>
            <a:ext cx="231064" cy="9389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6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4" y="930056"/>
            <a:ext cx="5316349" cy="36524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a DC Motor – Drive Circuit </a:t>
            </a:r>
            <a:endParaRPr lang="en-GB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72" y="578780"/>
            <a:ext cx="1821108" cy="110567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11" y="1983180"/>
            <a:ext cx="2477829" cy="2409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77247" y="1800019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L293DN</a:t>
            </a:r>
            <a:endParaRPr lang="en-GB" sz="1000" dirty="0"/>
          </a:p>
        </p:txBody>
      </p:sp>
      <p:sp>
        <p:nvSpPr>
          <p:cNvPr id="9" name="Rectangle 8"/>
          <p:cNvSpPr/>
          <p:nvPr/>
        </p:nvSpPr>
        <p:spPr>
          <a:xfrm>
            <a:off x="4686799" y="2690878"/>
            <a:ext cx="1981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Motor Control is a combination of a drive circuit &amp; PWM outputs to control speed. </a:t>
            </a:r>
          </a:p>
          <a:p>
            <a:endParaRPr lang="en-US" sz="1000" dirty="0"/>
          </a:p>
          <a:p>
            <a:r>
              <a:rPr lang="en-US" sz="1000" dirty="0" smtClean="0"/>
              <a:t>Circuit shown can drive Motor in both directions. </a:t>
            </a:r>
          </a:p>
          <a:p>
            <a:endParaRPr lang="en-US" sz="1000" dirty="0"/>
          </a:p>
          <a:p>
            <a:r>
              <a:rPr lang="en-US" sz="1000" dirty="0" smtClean="0"/>
              <a:t>GPIOs perform control function for Battery Voltage. 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394137" y="3737319"/>
            <a:ext cx="27379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Making Pin 2 high and Pin 3 low will rotate the DC motor in </a:t>
            </a:r>
            <a:r>
              <a:rPr lang="en-US" sz="1000" dirty="0" smtClean="0"/>
              <a:t>one direction.</a:t>
            </a:r>
          </a:p>
          <a:p>
            <a:endParaRPr lang="en-US" sz="1000" dirty="0" smtClean="0"/>
          </a:p>
          <a:p>
            <a:r>
              <a:rPr lang="en-US" sz="1000" dirty="0" smtClean="0"/>
              <a:t>Making </a:t>
            </a:r>
            <a:r>
              <a:rPr lang="en-US" sz="1000" dirty="0"/>
              <a:t>Pin 2 low and Pin 2 high will rotate</a:t>
            </a:r>
          </a:p>
          <a:p>
            <a:r>
              <a:rPr lang="en-US" sz="1000" dirty="0"/>
              <a:t>the DC motor in the opposite direction.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34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250</Words>
  <Application>Microsoft Office PowerPoint</Application>
  <PresentationFormat>On-screen Show (16:9)</PresentationFormat>
  <Paragraphs>62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Int_PPT Template_Clear_16x9</vt:lpstr>
      <vt:lpstr>IBM WITI Hackathon</vt:lpstr>
      <vt:lpstr>Intel® Edison Block Diagram</vt:lpstr>
      <vt:lpstr>Edison Arduino Mapping </vt:lpstr>
      <vt:lpstr>Controlling The I/O </vt:lpstr>
      <vt:lpstr>Controlling the I/O </vt:lpstr>
      <vt:lpstr>Useful Circuits – One-Wire Serial implementation</vt:lpstr>
      <vt:lpstr>Controlling a DC Motor – Drive Circuit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Presentation Template Overview</dc:title>
  <dc:creator>Jeff</dc:creator>
  <cp:lastModifiedBy>Aengus Gorey</cp:lastModifiedBy>
  <cp:revision>389</cp:revision>
  <dcterms:created xsi:type="dcterms:W3CDTF">2015-03-23T21:00:27Z</dcterms:created>
  <dcterms:modified xsi:type="dcterms:W3CDTF">2015-05-15T14:18:40Z</dcterms:modified>
</cp:coreProperties>
</file>