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6" r:id="rId2"/>
  </p:sldMasterIdLst>
  <p:notesMasterIdLst>
    <p:notesMasterId r:id="rId16"/>
  </p:notesMasterIdLst>
  <p:sldIdLst>
    <p:sldId id="256" r:id="rId3"/>
    <p:sldId id="431" r:id="rId4"/>
    <p:sldId id="257" r:id="rId5"/>
    <p:sldId id="258" r:id="rId6"/>
    <p:sldId id="267" r:id="rId7"/>
    <p:sldId id="260" r:id="rId8"/>
    <p:sldId id="262" r:id="rId9"/>
    <p:sldId id="261" r:id="rId10"/>
    <p:sldId id="266" r:id="rId11"/>
    <p:sldId id="263" r:id="rId12"/>
    <p:sldId id="264" r:id="rId13"/>
    <p:sldId id="26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6" d="100"/>
          <a:sy n="66" d="100"/>
        </p:scale>
        <p:origin x="5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62BC3-A668-484D-820E-1D2B515B0AA8}" type="datetimeFigureOut">
              <a:rPr lang="en-US" smtClean="0"/>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AF1D0-2E4A-441C-A330-180B78D5A16C}" type="slidenum">
              <a:rPr lang="en-US" smtClean="0"/>
              <a:t>‹#›</a:t>
            </a:fld>
            <a:endParaRPr lang="en-US"/>
          </a:p>
        </p:txBody>
      </p:sp>
    </p:spTree>
    <p:extLst>
      <p:ext uri="{BB962C8B-B14F-4D97-AF65-F5344CB8AC3E}">
        <p14:creationId xmlns:p14="http://schemas.microsoft.com/office/powerpoint/2010/main" val="204848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0D8A5-A16A-4414-9DDD-888D2D98933D}" type="slidenum">
              <a:rPr lang="en-US">
                <a:solidFill>
                  <a:prstClr val="black"/>
                </a:solidFill>
              </a:rPr>
              <a:pPr/>
              <a:t>2</a:t>
            </a:fld>
            <a:endParaRPr lang="en-US" dirty="0">
              <a:solidFill>
                <a:prstClr val="black"/>
              </a:solidFill>
            </a:endParaRPr>
          </a:p>
        </p:txBody>
      </p:sp>
      <p:sp>
        <p:nvSpPr>
          <p:cNvPr id="1076226" name="Rectangle 2"/>
          <p:cNvSpPr>
            <a:spLocks noGrp="1" noRot="1" noChangeAspect="1" noChangeArrowheads="1" noTextEdit="1"/>
          </p:cNvSpPr>
          <p:nvPr>
            <p:ph type="sldImg"/>
          </p:nvPr>
        </p:nvSpPr>
        <p:spPr>
          <a:xfrm>
            <a:off x="441325" y="714375"/>
            <a:ext cx="6319838" cy="3554413"/>
          </a:xfrm>
          <a:ln/>
        </p:spPr>
      </p:sp>
      <p:sp>
        <p:nvSpPr>
          <p:cNvPr id="1076227" name="Rectangle 3"/>
          <p:cNvSpPr>
            <a:spLocks noGrp="1" noChangeArrowheads="1"/>
          </p:cNvSpPr>
          <p:nvPr>
            <p:ph type="body" idx="1"/>
          </p:nvPr>
        </p:nvSpPr>
        <p:spPr>
          <a:xfrm>
            <a:off x="960910" y="4506419"/>
            <a:ext cx="5282530" cy="4269922"/>
          </a:xfrm>
        </p:spPr>
        <p:txBody>
          <a:bodyPr/>
          <a:lstStyle/>
          <a:p>
            <a:pPr defTabSz="476875" eaLnBrk="0" fontAlgn="base" hangingPunct="0">
              <a:spcBef>
                <a:spcPct val="30000"/>
              </a:spcBef>
              <a:spcAft>
                <a:spcPct val="0"/>
              </a:spcAft>
              <a:defRPr/>
            </a:pPr>
            <a:endParaRPr lang="en-US" altLang="ja-JP" dirty="0">
              <a:ea typeface="Arial" charset="0"/>
            </a:endParaRPr>
          </a:p>
        </p:txBody>
      </p:sp>
    </p:spTree>
    <p:extLst>
      <p:ext uri="{BB962C8B-B14F-4D97-AF65-F5344CB8AC3E}">
        <p14:creationId xmlns:p14="http://schemas.microsoft.com/office/powerpoint/2010/main" val="195423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CAF1D0-2E4A-441C-A330-180B78D5A16C}" type="slidenum">
              <a:rPr lang="en-US" smtClean="0"/>
              <a:t>12</a:t>
            </a:fld>
            <a:endParaRPr lang="en-US"/>
          </a:p>
        </p:txBody>
      </p:sp>
    </p:spTree>
    <p:extLst>
      <p:ext uri="{BB962C8B-B14F-4D97-AF65-F5344CB8AC3E}">
        <p14:creationId xmlns:p14="http://schemas.microsoft.com/office/powerpoint/2010/main" val="2889850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F430-109E-4CBA-AE8F-4F9CAD71C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62E3DC-DB17-40B9-909B-D7A797AF4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F6DC41-8C72-45F4-A1A4-CAD1A0E9F13F}"/>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5" name="Footer Placeholder 4">
            <a:extLst>
              <a:ext uri="{FF2B5EF4-FFF2-40B4-BE49-F238E27FC236}">
                <a16:creationId xmlns:a16="http://schemas.microsoft.com/office/drawing/2014/main" id="{253F650B-EADE-4218-B56F-00709D5D1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33B94-4751-4C7A-8162-2B8F8EB82B5D}"/>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81061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0959-EA77-4D52-BD01-ABF2F461C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AB924E-7390-41D9-BF98-86B514B88F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6C70F-A90C-48A6-A753-3257F4EE89C6}"/>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5" name="Footer Placeholder 4">
            <a:extLst>
              <a:ext uri="{FF2B5EF4-FFF2-40B4-BE49-F238E27FC236}">
                <a16:creationId xmlns:a16="http://schemas.microsoft.com/office/drawing/2014/main" id="{B843CD31-810D-446F-8E8A-3225A5BE7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E3B21-FD4E-4D11-90AC-FA28D55224FF}"/>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52666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2240F9-7FB8-4547-8D3E-5CAB984F06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2ECDE-28EF-4B41-AD7F-C57B6CED5B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8F565-7A92-41A5-BAD5-87BEA7803455}"/>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5" name="Footer Placeholder 4">
            <a:extLst>
              <a:ext uri="{FF2B5EF4-FFF2-40B4-BE49-F238E27FC236}">
                <a16:creationId xmlns:a16="http://schemas.microsoft.com/office/drawing/2014/main" id="{A2F55A69-A43B-466D-98C5-EB907C22A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D5D78-C37C-40B8-B11D-3E7C101E7707}"/>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673816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panose="020B0604020203020204" pitchFamily="34" charset="0"/>
                <a:cs typeface="Intel Clear" panose="020B0604020203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1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163136" y="6427883"/>
            <a:ext cx="2844800" cy="365125"/>
          </a:xfrm>
        </p:spPr>
        <p:txBody>
          <a:bodyPr/>
          <a:lstStyle>
            <a:lvl1pPr>
              <a:defRPr>
                <a:latin typeface="Intel Clear" panose="020B0604020203020204" pitchFamily="34" charset="0"/>
              </a:defRPr>
            </a:lvl1pPr>
          </a:lstStyle>
          <a:p>
            <a:fld id="{54A929F8-983C-4004-9B26-CBAFB738EB6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anose="020B0604020203020204" pitchFamily="34" charset="0"/>
                <a:cs typeface="Intel Clear" panose="020B0604020203020204"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latin typeface="Intel Clear" panose="020B0604020203020204" pitchFamily="34" charset="0"/>
              </a:defRPr>
            </a:lvl1pPr>
            <a:lvl2pPr>
              <a:defRPr sz="2400">
                <a:solidFill>
                  <a:schemeClr val="tx2"/>
                </a:solidFill>
                <a:latin typeface="Intel Clear" panose="020B0604020203020204" pitchFamily="34" charset="0"/>
              </a:defRPr>
            </a:lvl2pPr>
            <a:lvl3pPr>
              <a:defRPr sz="2400">
                <a:solidFill>
                  <a:schemeClr val="tx2"/>
                </a:solidFill>
                <a:latin typeface="Intel Clear" panose="020B0604020203020204" pitchFamily="34" charset="0"/>
              </a:defRPr>
            </a:lvl3pPr>
            <a:lvl4pPr>
              <a:defRPr sz="2133">
                <a:solidFill>
                  <a:schemeClr val="tx2"/>
                </a:solidFill>
                <a:latin typeface="Intel Clear" panose="020B0604020203020204" pitchFamily="34" charset="0"/>
              </a:defRPr>
            </a:lvl4pPr>
            <a:lvl5pPr>
              <a:defRPr>
                <a:solidFill>
                  <a:schemeClr val="tx2"/>
                </a:solidFill>
                <a:latin typeface="Intel Clear" panose="020B06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5" name="Slide Number Placeholder 5"/>
          <p:cNvSpPr txBox="1">
            <a:spLocks/>
          </p:cNvSpPr>
          <p:nvPr/>
        </p:nvSpPr>
        <p:spPr>
          <a:xfrm>
            <a:off x="4673600" y="6427883"/>
            <a:ext cx="2844800" cy="365125"/>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Intel Clear" panose="020B0604020203020204" pitchFamily="34" charset="0"/>
                <a:ea typeface="+mn-ea"/>
                <a:cs typeface="Intel Clear" panose="020B06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67" dirty="0"/>
              <a:t>Intel Confidential</a:t>
            </a:r>
          </a:p>
        </p:txBody>
      </p:sp>
    </p:spTree>
    <p:extLst>
      <p:ext uri="{BB962C8B-B14F-4D97-AF65-F5344CB8AC3E}">
        <p14:creationId xmlns:p14="http://schemas.microsoft.com/office/powerpoint/2010/main" val="169012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36BC22A3-5A5C-4253-BCE0-570BDCF6DAE5}" type="datetimeFigureOut">
              <a:rPr lang="zh-CN" altLang="en-US" smtClean="0"/>
              <a:t>2020/5/4</a:t>
            </a:fld>
            <a:endParaRPr lang="zh-CN" alt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54A929F8-983C-4004-9B26-CBAFB738EB6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55795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2923A949-E65C-48D4-A129-8469C125AD95}" type="datetimeFigureOut">
              <a:rPr lang="en-US" smtClean="0"/>
              <a:t>5/4/2020</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defTabSz="914377"/>
            <a:fld id="{54A929F8-983C-4004-9B26-CBAFB738EB67}" type="slidenum">
              <a:rPr lang="en-US" smtClean="0">
                <a:solidFill>
                  <a:prstClr val="white"/>
                </a:solidFill>
              </a:rPr>
              <a:pPr defTabSz="914377"/>
              <a:t>‹#›</a:t>
            </a:fld>
            <a:endParaRPr lang="en-US">
              <a:solidFill>
                <a:prstClr val="white"/>
              </a:solidFill>
            </a:endParaRPr>
          </a:p>
        </p:txBody>
      </p:sp>
    </p:spTree>
    <p:extLst>
      <p:ext uri="{BB962C8B-B14F-4D97-AF65-F5344CB8AC3E}">
        <p14:creationId xmlns:p14="http://schemas.microsoft.com/office/powerpoint/2010/main" val="166651656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9116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CA61-5FD9-44DE-A3E9-292B1D38C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AE5C76-0444-4E50-A2B3-C9A397C05A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E1B06-5E55-40D4-AC5A-9E593D85F916}"/>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5" name="Footer Placeholder 4">
            <a:extLst>
              <a:ext uri="{FF2B5EF4-FFF2-40B4-BE49-F238E27FC236}">
                <a16:creationId xmlns:a16="http://schemas.microsoft.com/office/drawing/2014/main" id="{896C0F37-2071-45A0-B7B6-5B1D66140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44C9E-9E22-42A9-8B41-6315297DDE3D}"/>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46791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1A8B-5DE7-43E9-AC11-335935F78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99B1B4-03EE-430C-8DAA-8A1D8D16C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A08BD6-E240-4E5B-9526-DE7556C75334}"/>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5" name="Footer Placeholder 4">
            <a:extLst>
              <a:ext uri="{FF2B5EF4-FFF2-40B4-BE49-F238E27FC236}">
                <a16:creationId xmlns:a16="http://schemas.microsoft.com/office/drawing/2014/main" id="{65F265B4-31BD-4373-8EF7-4640B7F2C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CE79F-4CD1-4783-A1D7-749A7C442F0B}"/>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42783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A683-A815-4248-9F20-2B042FD6AB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70C0F-8A34-43F6-BC24-7EFA3B451A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874FE-8736-4927-BF98-EBA8CF1366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0F85B-739C-4CB2-81AA-3977A245FAEB}"/>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6" name="Footer Placeholder 5">
            <a:extLst>
              <a:ext uri="{FF2B5EF4-FFF2-40B4-BE49-F238E27FC236}">
                <a16:creationId xmlns:a16="http://schemas.microsoft.com/office/drawing/2014/main" id="{28AE5930-ECE0-4D45-BCFB-9A88423B8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60FEA-DEC2-4D1B-B0B0-1DD5083BA832}"/>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86757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8248-5AFB-4E98-B63A-5975DD3775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DDFC5C-180E-48E4-9EAF-31EDF5742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E648BD-8F24-4D8C-A1DC-46EA93215D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EBB718-DBA0-408B-83E6-2A0050672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DD0CA2-0F38-47A6-8EFA-6BD3BC283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E93260-D440-4566-851E-4CDA09BDCF3C}"/>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8" name="Footer Placeholder 7">
            <a:extLst>
              <a:ext uri="{FF2B5EF4-FFF2-40B4-BE49-F238E27FC236}">
                <a16:creationId xmlns:a16="http://schemas.microsoft.com/office/drawing/2014/main" id="{677DBF8C-14A8-4357-B7B6-B56CC1A1B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252910-C75B-4FBA-B598-ECC6324AE45A}"/>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46138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790C-CAA2-4EE0-8932-CAA78AA6E3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B25515-6E99-4C14-B826-E3016AB32BD0}"/>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4" name="Footer Placeholder 3">
            <a:extLst>
              <a:ext uri="{FF2B5EF4-FFF2-40B4-BE49-F238E27FC236}">
                <a16:creationId xmlns:a16="http://schemas.microsoft.com/office/drawing/2014/main" id="{22BF0D61-1A94-4701-9F90-A7AF1F9CBF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69BAD-62BA-4B71-9FDB-2424B695640F}"/>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49612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72C12-D099-4E22-B30A-B7ED986D077F}"/>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3" name="Footer Placeholder 2">
            <a:extLst>
              <a:ext uri="{FF2B5EF4-FFF2-40B4-BE49-F238E27FC236}">
                <a16:creationId xmlns:a16="http://schemas.microsoft.com/office/drawing/2014/main" id="{FBD5AFF3-B262-4C4F-9035-77C279BC7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95D4C-5423-437A-B86B-2DAA722E7277}"/>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25458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620B-5A0F-45D9-9FF4-0BAC7D087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E1756B-7C1B-4FCB-97FE-85C42432D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70526-D276-49E0-BB3F-03AD84A19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580330-B751-4631-8D9C-62179BAE6BBF}"/>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6" name="Footer Placeholder 5">
            <a:extLst>
              <a:ext uri="{FF2B5EF4-FFF2-40B4-BE49-F238E27FC236}">
                <a16:creationId xmlns:a16="http://schemas.microsoft.com/office/drawing/2014/main" id="{53559AD8-0BA9-45F5-B24B-40D4AA8BB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9D7D5-A45E-4348-9A1F-EAD2E0284CEE}"/>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24435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C71C-8AC3-4A49-B328-79EC9BE44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47A9B-ACC4-4A16-883D-C2654922A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2373030-D7F0-4487-B52D-D082E1D33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EC6A7E-FFDC-441B-94BB-06AE7A9BB3EA}"/>
              </a:ext>
            </a:extLst>
          </p:cNvPr>
          <p:cNvSpPr>
            <a:spLocks noGrp="1"/>
          </p:cNvSpPr>
          <p:nvPr>
            <p:ph type="dt" sz="half" idx="10"/>
          </p:nvPr>
        </p:nvSpPr>
        <p:spPr/>
        <p:txBody>
          <a:bodyPr/>
          <a:lstStyle/>
          <a:p>
            <a:fld id="{1AA0583E-2FB7-4E72-AF70-BB6BF5FA18E8}" type="datetimeFigureOut">
              <a:rPr lang="en-US" smtClean="0"/>
              <a:t>5/4/2020</a:t>
            </a:fld>
            <a:endParaRPr lang="en-US"/>
          </a:p>
        </p:txBody>
      </p:sp>
      <p:sp>
        <p:nvSpPr>
          <p:cNvPr id="6" name="Footer Placeholder 5">
            <a:extLst>
              <a:ext uri="{FF2B5EF4-FFF2-40B4-BE49-F238E27FC236}">
                <a16:creationId xmlns:a16="http://schemas.microsoft.com/office/drawing/2014/main" id="{9F73F704-E005-4A1F-B017-E62E6A4D9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C8F4E-1C7E-4C5E-B731-97D66D443C51}"/>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97029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71DD0-3F14-4AD3-ABAD-D87DE81E5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C2EDA5-36DE-478D-8421-2CA211D27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33F22-A900-4967-9F8B-36EB0B979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0583E-2FB7-4E72-AF70-BB6BF5FA18E8}" type="datetimeFigureOut">
              <a:rPr lang="en-US" smtClean="0"/>
              <a:t>5/4/2020</a:t>
            </a:fld>
            <a:endParaRPr lang="en-US"/>
          </a:p>
        </p:txBody>
      </p:sp>
      <p:sp>
        <p:nvSpPr>
          <p:cNvPr id="5" name="Footer Placeholder 4">
            <a:extLst>
              <a:ext uri="{FF2B5EF4-FFF2-40B4-BE49-F238E27FC236}">
                <a16:creationId xmlns:a16="http://schemas.microsoft.com/office/drawing/2014/main" id="{CCF55141-4287-4DA7-8810-09DF6F2FE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43019E-0BF7-4F95-B08D-8372730D5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E6463-79ED-4D9B-B913-89F0459B5AD4}" type="slidenum">
              <a:rPr lang="en-US" smtClean="0"/>
              <a:t>‹#›</a:t>
            </a:fld>
            <a:endParaRPr lang="en-US"/>
          </a:p>
        </p:txBody>
      </p:sp>
    </p:spTree>
    <p:extLst>
      <p:ext uri="{BB962C8B-B14F-4D97-AF65-F5344CB8AC3E}">
        <p14:creationId xmlns:p14="http://schemas.microsoft.com/office/powerpoint/2010/main" val="27785233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Intel Clear" panose="020B0604020203020204" pitchFamily="34" charset="0"/>
            </a:endParaRPr>
          </a:p>
        </p:txBody>
      </p:sp>
      <p:pic>
        <p:nvPicPr>
          <p:cNvPr id="11" name="Picture 2" descr="\\.psf\Home\Desktop\Intel.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Intel Clear" panose="020B0604020203020204" pitchFamily="34" charset="0"/>
                <a:cs typeface="Intel Clear" panose="020B0604020203020204" pitchFamily="34" charset="0"/>
              </a:defRPr>
            </a:lvl1pPr>
          </a:lstStyle>
          <a:p>
            <a:pPr defTabSz="914377"/>
            <a:fld id="{54A929F8-983C-4004-9B26-CBAFB738EB67}" type="slidenum">
              <a:rPr lang="en-US" smtClean="0">
                <a:solidFill>
                  <a:prstClr val="white"/>
                </a:solidFill>
              </a:rPr>
              <a:pPr defTabSz="914377"/>
              <a:t>‹#›</a:t>
            </a:fld>
            <a:endParaRPr lang="en-US">
              <a:solidFill>
                <a:prstClr val="white"/>
              </a:solidFill>
            </a:endParaRPr>
          </a:p>
        </p:txBody>
      </p:sp>
      <p:sp>
        <p:nvSpPr>
          <p:cNvPr id="8" name="Slide Number Placeholder 5"/>
          <p:cNvSpPr txBox="1">
            <a:spLocks/>
          </p:cNvSpPr>
          <p:nvPr/>
        </p:nvSpPr>
        <p:spPr>
          <a:xfrm>
            <a:off x="4673600" y="6427883"/>
            <a:ext cx="2844800" cy="365125"/>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Intel Clear" panose="020B0604020203020204" pitchFamily="34" charset="0"/>
                <a:ea typeface="+mn-ea"/>
                <a:cs typeface="Intel Clear" panose="020B06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67" dirty="0"/>
              <a:t>Intel Confidential</a:t>
            </a:r>
          </a:p>
        </p:txBody>
      </p:sp>
    </p:spTree>
    <p:extLst>
      <p:ext uri="{BB962C8B-B14F-4D97-AF65-F5344CB8AC3E}">
        <p14:creationId xmlns:p14="http://schemas.microsoft.com/office/powerpoint/2010/main" val="165961877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09585" rtl="0" eaLnBrk="1" latinLnBrk="0" hangingPunct="1">
        <a:lnSpc>
          <a:spcPct val="100000"/>
        </a:lnSpc>
        <a:spcBef>
          <a:spcPct val="0"/>
        </a:spcBef>
        <a:buNone/>
        <a:defRPr sz="3733" b="0" i="0" kern="1200"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Intel Clear" panose="020B0604020203020204" pitchFamily="34" charset="0"/>
          <a:ea typeface="+mn-ea"/>
          <a:cs typeface="Intel Clear" panose="020B0604020203020204" pitchFamily="34" charset="0"/>
        </a:defRPr>
      </a:lvl1pPr>
      <a:lvl2pPr marL="300559" indent="-300559" algn="l" defTabSz="609585" rtl="0" eaLnBrk="1" latinLnBrk="0" hangingPunct="1">
        <a:spcBef>
          <a:spcPts val="800"/>
        </a:spcBef>
        <a:buFont typeface="Wingdings" charset="2"/>
        <a:buChar char="§"/>
        <a:defRPr sz="2133" kern="1200" baseline="0">
          <a:solidFill>
            <a:schemeClr val="tx2"/>
          </a:solidFill>
          <a:latin typeface="Intel Clear" panose="020B0604020203020204" pitchFamily="34" charset="0"/>
          <a:ea typeface="+mn-ea"/>
          <a:cs typeface="Intel Clear" panose="020B0604020203020204" pitchFamily="34" charset="0"/>
        </a:defRPr>
      </a:lvl2pPr>
      <a:lvl3pPr marL="761981" indent="-304792" algn="l" defTabSz="609585" rtl="0" eaLnBrk="1" latinLnBrk="0" hangingPunct="1">
        <a:spcBef>
          <a:spcPts val="800"/>
        </a:spcBef>
        <a:buFont typeface="Intel Clear" panose="020B0604020203020204" pitchFamily="34" charset="0"/>
        <a:buChar char="–"/>
        <a:defRPr sz="2133" kern="1200">
          <a:solidFill>
            <a:schemeClr val="tx2"/>
          </a:solidFill>
          <a:latin typeface="Intel Clear" panose="020B0604020203020204" pitchFamily="34" charset="0"/>
          <a:ea typeface="+mn-ea"/>
          <a:cs typeface="Intel Clear" panose="020B0604020203020204" pitchFamily="34" charset="0"/>
        </a:defRPr>
      </a:lvl3pPr>
      <a:lvl4pPr marL="1293252" indent="-304792" algn="l" defTabSz="609585" rtl="0" eaLnBrk="1" latinLnBrk="0" hangingPunct="1">
        <a:spcBef>
          <a:spcPts val="267"/>
        </a:spcBef>
        <a:buFont typeface="Arial"/>
        <a:buChar char="–"/>
        <a:defRPr sz="1867" kern="1200">
          <a:solidFill>
            <a:schemeClr val="tx2"/>
          </a:solidFill>
          <a:latin typeface="Intel Clear" panose="020B0604020203020204" pitchFamily="34" charset="0"/>
          <a:ea typeface="+mn-ea"/>
          <a:cs typeface="Intel Clear" panose="020B0604020203020204" pitchFamily="34" charset="0"/>
        </a:defRPr>
      </a:lvl4pPr>
      <a:lvl5pPr marL="1758907" indent="-304792" algn="l" defTabSz="609585" rtl="0" eaLnBrk="1" latinLnBrk="0" hangingPunct="1">
        <a:spcBef>
          <a:spcPts val="267"/>
        </a:spcBef>
        <a:buFont typeface="Intel Clear" panose="020B0604020203020204" pitchFamily="34" charset="0"/>
        <a:buChar char="–"/>
        <a:defRPr sz="1867" kern="1200">
          <a:solidFill>
            <a:schemeClr val="tx2"/>
          </a:solidFill>
          <a:latin typeface="Intel Clear" panose="020B0604020203020204" pitchFamily="34" charset="0"/>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intel.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8A09-D832-4461-962E-154C34E02EFE}"/>
              </a:ext>
            </a:extLst>
          </p:cNvPr>
          <p:cNvSpPr>
            <a:spLocks noGrp="1"/>
          </p:cNvSpPr>
          <p:nvPr>
            <p:ph type="ctrTitle"/>
          </p:nvPr>
        </p:nvSpPr>
        <p:spPr>
          <a:xfrm>
            <a:off x="607484" y="3187319"/>
            <a:ext cx="10950515" cy="1470025"/>
          </a:xfrm>
        </p:spPr>
        <p:txBody>
          <a:bodyPr/>
          <a:lstStyle/>
          <a:p>
            <a:r>
              <a:rPr lang="en-MY" sz="8000" dirty="0"/>
              <a:t>FPGA multi-tenancy demonstrator</a:t>
            </a:r>
            <a:endParaRPr lang="en-US" sz="8000" dirty="0"/>
          </a:p>
        </p:txBody>
      </p:sp>
      <p:sp>
        <p:nvSpPr>
          <p:cNvPr id="3" name="Subtitle 2">
            <a:extLst>
              <a:ext uri="{FF2B5EF4-FFF2-40B4-BE49-F238E27FC236}">
                <a16:creationId xmlns:a16="http://schemas.microsoft.com/office/drawing/2014/main" id="{64CA3E91-DE75-41C0-B0DC-21B1B8B173E0}"/>
              </a:ext>
            </a:extLst>
          </p:cNvPr>
          <p:cNvSpPr>
            <a:spLocks noGrp="1"/>
          </p:cNvSpPr>
          <p:nvPr>
            <p:ph type="subTitle" idx="1"/>
          </p:nvPr>
        </p:nvSpPr>
        <p:spPr/>
        <p:txBody>
          <a:bodyPr/>
          <a:lstStyle/>
          <a:p>
            <a:r>
              <a:rPr lang="en-MY" dirty="0"/>
              <a:t>Intel Labs</a:t>
            </a:r>
          </a:p>
        </p:txBody>
      </p:sp>
    </p:spTree>
    <p:extLst>
      <p:ext uri="{BB962C8B-B14F-4D97-AF65-F5344CB8AC3E}">
        <p14:creationId xmlns:p14="http://schemas.microsoft.com/office/powerpoint/2010/main" val="232197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295C96-7E5A-426D-B746-B214CA097506}"/>
              </a:ext>
            </a:extLst>
          </p:cNvPr>
          <p:cNvSpPr>
            <a:spLocks noGrp="1"/>
          </p:cNvSpPr>
          <p:nvPr>
            <p:ph type="sldNum" sz="quarter" idx="12"/>
          </p:nvPr>
        </p:nvSpPr>
        <p:spPr/>
        <p:txBody>
          <a:bodyPr/>
          <a:lstStyle/>
          <a:p>
            <a:fld id="{54A929F8-983C-4004-9B26-CBAFB738EB67}" type="slidenum">
              <a:rPr lang="en-US" smtClean="0">
                <a:solidFill>
                  <a:prstClr val="white"/>
                </a:solidFill>
              </a:rPr>
              <a:pPr/>
              <a:t>10</a:t>
            </a:fld>
            <a:endParaRPr lang="en-US">
              <a:solidFill>
                <a:prstClr val="white"/>
              </a:solidFill>
            </a:endParaRPr>
          </a:p>
        </p:txBody>
      </p:sp>
      <p:sp>
        <p:nvSpPr>
          <p:cNvPr id="3" name="Title 2">
            <a:extLst>
              <a:ext uri="{FF2B5EF4-FFF2-40B4-BE49-F238E27FC236}">
                <a16:creationId xmlns:a16="http://schemas.microsoft.com/office/drawing/2014/main" id="{5D7F67AC-2287-4459-824E-8D4E226F4EF3}"/>
              </a:ext>
            </a:extLst>
          </p:cNvPr>
          <p:cNvSpPr>
            <a:spLocks noGrp="1"/>
          </p:cNvSpPr>
          <p:nvPr>
            <p:ph type="title"/>
          </p:nvPr>
        </p:nvSpPr>
        <p:spPr/>
        <p:txBody>
          <a:bodyPr/>
          <a:lstStyle/>
          <a:p>
            <a:r>
              <a:rPr lang="en-MY" dirty="0"/>
              <a:t>Sanity Check</a:t>
            </a:r>
            <a:endParaRPr lang="en-US" dirty="0"/>
          </a:p>
        </p:txBody>
      </p:sp>
      <p:sp>
        <p:nvSpPr>
          <p:cNvPr id="4" name="Content Placeholder 3">
            <a:extLst>
              <a:ext uri="{FF2B5EF4-FFF2-40B4-BE49-F238E27FC236}">
                <a16:creationId xmlns:a16="http://schemas.microsoft.com/office/drawing/2014/main" id="{18D5128D-41B4-4233-BB9F-47902956E1CB}"/>
              </a:ext>
            </a:extLst>
          </p:cNvPr>
          <p:cNvSpPr>
            <a:spLocks noGrp="1"/>
          </p:cNvSpPr>
          <p:nvPr>
            <p:ph sz="quarter" idx="13"/>
          </p:nvPr>
        </p:nvSpPr>
        <p:spPr/>
        <p:txBody>
          <a:bodyPr/>
          <a:lstStyle/>
          <a:p>
            <a:pPr marL="342900" indent="-342900">
              <a:buFont typeface="Wingdings" panose="05000000000000000000" pitchFamily="2" charset="2"/>
              <a:buChar char="§"/>
            </a:pPr>
            <a:r>
              <a:rPr lang="en-MY" dirty="0"/>
              <a:t>Master writes to 8 sectors</a:t>
            </a:r>
          </a:p>
          <a:p>
            <a:pPr marL="342900" indent="-342900">
              <a:buFont typeface="Wingdings" panose="05000000000000000000" pitchFamily="2" charset="2"/>
              <a:buChar char="§"/>
            </a:pPr>
            <a:r>
              <a:rPr lang="en-MY" dirty="0"/>
              <a:t>Each sector should return the data + ID to master</a:t>
            </a:r>
          </a:p>
          <a:p>
            <a:pPr marL="342900" indent="-342900">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3DD9132D-B38A-433F-9F63-911FA33E0E25}"/>
              </a:ext>
            </a:extLst>
          </p:cNvPr>
          <p:cNvPicPr>
            <a:picLocks noChangeAspect="1"/>
          </p:cNvPicPr>
          <p:nvPr/>
        </p:nvPicPr>
        <p:blipFill>
          <a:blip r:embed="rId2"/>
          <a:stretch>
            <a:fillRect/>
          </a:stretch>
        </p:blipFill>
        <p:spPr>
          <a:xfrm>
            <a:off x="945934" y="3023571"/>
            <a:ext cx="2276475" cy="2447925"/>
          </a:xfrm>
          <a:prstGeom prst="rect">
            <a:avLst/>
          </a:prstGeom>
        </p:spPr>
      </p:pic>
      <p:sp>
        <p:nvSpPr>
          <p:cNvPr id="7" name="TextBox 6">
            <a:extLst>
              <a:ext uri="{FF2B5EF4-FFF2-40B4-BE49-F238E27FC236}">
                <a16:creationId xmlns:a16="http://schemas.microsoft.com/office/drawing/2014/main" id="{400C99BD-CFBF-4718-AFAE-368ED7A69734}"/>
              </a:ext>
            </a:extLst>
          </p:cNvPr>
          <p:cNvSpPr txBox="1"/>
          <p:nvPr/>
        </p:nvSpPr>
        <p:spPr>
          <a:xfrm>
            <a:off x="945934" y="2767889"/>
            <a:ext cx="2417328" cy="169277"/>
          </a:xfrm>
          <a:prstGeom prst="rect">
            <a:avLst/>
          </a:prstGeom>
          <a:noFill/>
        </p:spPr>
        <p:txBody>
          <a:bodyPr vert="horz" wrap="none" lIns="0" tIns="0" rIns="0" bIns="0" rtlCol="0">
            <a:spAutoFit/>
          </a:bodyPr>
          <a:lstStyle/>
          <a:p>
            <a:r>
              <a:rPr lang="en-MY" sz="1100" dirty="0">
                <a:solidFill>
                  <a:schemeClr val="accent4">
                    <a:lumMod val="75000"/>
                  </a:schemeClr>
                </a:solidFill>
              </a:rPr>
              <a:t>FIFO Count increases with each write</a:t>
            </a:r>
            <a:endParaRPr lang="en-US" sz="1100" dirty="0" err="1">
              <a:solidFill>
                <a:schemeClr val="accent4">
                  <a:lumMod val="75000"/>
                </a:schemeClr>
              </a:solidFill>
            </a:endParaRPr>
          </a:p>
        </p:txBody>
      </p:sp>
      <p:sp>
        <p:nvSpPr>
          <p:cNvPr id="8" name="TextBox 7">
            <a:extLst>
              <a:ext uri="{FF2B5EF4-FFF2-40B4-BE49-F238E27FC236}">
                <a16:creationId xmlns:a16="http://schemas.microsoft.com/office/drawing/2014/main" id="{A6C86DC8-E55F-4A57-B5AE-CC30247955B2}"/>
              </a:ext>
            </a:extLst>
          </p:cNvPr>
          <p:cNvSpPr txBox="1"/>
          <p:nvPr/>
        </p:nvSpPr>
        <p:spPr>
          <a:xfrm>
            <a:off x="6025574" y="3122757"/>
            <a:ext cx="1292609" cy="2423740"/>
          </a:xfrm>
          <a:prstGeom prst="rect">
            <a:avLst/>
          </a:prstGeom>
          <a:noFill/>
        </p:spPr>
        <p:txBody>
          <a:bodyPr vert="horz" wrap="square" lIns="0" tIns="0" rIns="0" bIns="0" rtlCol="0">
            <a:spAutoFit/>
          </a:bodyPr>
          <a:lstStyle/>
          <a:p>
            <a:r>
              <a:rPr lang="en-MY" sz="1050" dirty="0">
                <a:solidFill>
                  <a:schemeClr val="accent4">
                    <a:lumMod val="75000"/>
                  </a:schemeClr>
                </a:solidFill>
              </a:rPr>
              <a:t>&lt;- From sector1</a:t>
            </a:r>
          </a:p>
          <a:p>
            <a:endParaRPr lang="en-MY" sz="1050" dirty="0">
              <a:solidFill>
                <a:schemeClr val="accent4">
                  <a:lumMod val="75000"/>
                </a:schemeClr>
              </a:solidFill>
            </a:endParaRPr>
          </a:p>
          <a:p>
            <a:r>
              <a:rPr lang="en-MY" sz="1050" dirty="0">
                <a:solidFill>
                  <a:schemeClr val="accent4">
                    <a:lumMod val="75000"/>
                  </a:schemeClr>
                </a:solidFill>
              </a:rPr>
              <a:t>&lt;- From sector2</a:t>
            </a:r>
          </a:p>
          <a:p>
            <a:endParaRPr lang="en-MY" sz="1050" dirty="0">
              <a:solidFill>
                <a:schemeClr val="accent4">
                  <a:lumMod val="75000"/>
                </a:schemeClr>
              </a:solidFill>
            </a:endParaRPr>
          </a:p>
          <a:p>
            <a:r>
              <a:rPr lang="en-MY" sz="1050" dirty="0">
                <a:solidFill>
                  <a:schemeClr val="accent4">
                    <a:lumMod val="75000"/>
                  </a:schemeClr>
                </a:solidFill>
              </a:rPr>
              <a:t>&lt;- From sector3</a:t>
            </a:r>
          </a:p>
          <a:p>
            <a:endParaRPr lang="en-MY" sz="1050" dirty="0">
              <a:solidFill>
                <a:schemeClr val="accent4">
                  <a:lumMod val="75000"/>
                </a:schemeClr>
              </a:solidFill>
            </a:endParaRPr>
          </a:p>
          <a:p>
            <a:r>
              <a:rPr lang="en-MY" sz="1050" dirty="0">
                <a:solidFill>
                  <a:schemeClr val="accent4">
                    <a:lumMod val="75000"/>
                  </a:schemeClr>
                </a:solidFill>
              </a:rPr>
              <a:t>&lt;- From sector4</a:t>
            </a:r>
          </a:p>
          <a:p>
            <a:endParaRPr lang="en-MY" sz="1050" dirty="0">
              <a:solidFill>
                <a:schemeClr val="accent4">
                  <a:lumMod val="75000"/>
                </a:schemeClr>
              </a:solidFill>
            </a:endParaRPr>
          </a:p>
          <a:p>
            <a:r>
              <a:rPr lang="en-MY" sz="1050" dirty="0">
                <a:solidFill>
                  <a:schemeClr val="accent4">
                    <a:lumMod val="75000"/>
                  </a:schemeClr>
                </a:solidFill>
              </a:rPr>
              <a:t>&lt;- From sector5</a:t>
            </a:r>
          </a:p>
          <a:p>
            <a:endParaRPr lang="en-MY" sz="1050" dirty="0">
              <a:solidFill>
                <a:schemeClr val="accent4">
                  <a:lumMod val="75000"/>
                </a:schemeClr>
              </a:solidFill>
            </a:endParaRPr>
          </a:p>
          <a:p>
            <a:r>
              <a:rPr lang="en-MY" sz="1050" dirty="0">
                <a:solidFill>
                  <a:schemeClr val="accent4">
                    <a:lumMod val="75000"/>
                  </a:schemeClr>
                </a:solidFill>
              </a:rPr>
              <a:t>&lt;- From sector6</a:t>
            </a:r>
          </a:p>
          <a:p>
            <a:endParaRPr lang="en-MY" sz="1050" dirty="0">
              <a:solidFill>
                <a:schemeClr val="accent4">
                  <a:lumMod val="75000"/>
                </a:schemeClr>
              </a:solidFill>
            </a:endParaRPr>
          </a:p>
          <a:p>
            <a:r>
              <a:rPr lang="en-MY" sz="1050" dirty="0">
                <a:solidFill>
                  <a:schemeClr val="accent4">
                    <a:lumMod val="75000"/>
                  </a:schemeClr>
                </a:solidFill>
              </a:rPr>
              <a:t>&lt;- From sector7</a:t>
            </a:r>
          </a:p>
          <a:p>
            <a:endParaRPr lang="en-MY" sz="1050" dirty="0">
              <a:solidFill>
                <a:schemeClr val="accent4">
                  <a:lumMod val="75000"/>
                </a:schemeClr>
              </a:solidFill>
            </a:endParaRPr>
          </a:p>
          <a:p>
            <a:r>
              <a:rPr lang="en-MY" sz="1050" dirty="0">
                <a:solidFill>
                  <a:schemeClr val="accent4">
                    <a:lumMod val="75000"/>
                  </a:schemeClr>
                </a:solidFill>
              </a:rPr>
              <a:t>&lt;- From sector8</a:t>
            </a:r>
            <a:endParaRPr lang="en-US" sz="1050" dirty="0" err="1">
              <a:solidFill>
                <a:schemeClr val="accent4">
                  <a:lumMod val="75000"/>
                </a:schemeClr>
              </a:solidFill>
            </a:endParaRPr>
          </a:p>
        </p:txBody>
      </p:sp>
      <p:pic>
        <p:nvPicPr>
          <p:cNvPr id="9" name="Picture 8">
            <a:extLst>
              <a:ext uri="{FF2B5EF4-FFF2-40B4-BE49-F238E27FC236}">
                <a16:creationId xmlns:a16="http://schemas.microsoft.com/office/drawing/2014/main" id="{0D0B5704-2390-4FF9-87E3-DDB77BE186F6}"/>
              </a:ext>
            </a:extLst>
          </p:cNvPr>
          <p:cNvPicPr>
            <a:picLocks noChangeAspect="1"/>
          </p:cNvPicPr>
          <p:nvPr/>
        </p:nvPicPr>
        <p:blipFill>
          <a:blip r:embed="rId3"/>
          <a:stretch>
            <a:fillRect/>
          </a:stretch>
        </p:blipFill>
        <p:spPr>
          <a:xfrm>
            <a:off x="3724991" y="2937166"/>
            <a:ext cx="2300583" cy="2794923"/>
          </a:xfrm>
          <a:prstGeom prst="rect">
            <a:avLst/>
          </a:prstGeom>
        </p:spPr>
      </p:pic>
      <p:sp>
        <p:nvSpPr>
          <p:cNvPr id="10" name="TextBox 9">
            <a:extLst>
              <a:ext uri="{FF2B5EF4-FFF2-40B4-BE49-F238E27FC236}">
                <a16:creationId xmlns:a16="http://schemas.microsoft.com/office/drawing/2014/main" id="{CC384DCB-2E93-4FFC-BC09-E84E36D54C43}"/>
              </a:ext>
            </a:extLst>
          </p:cNvPr>
          <p:cNvSpPr txBox="1"/>
          <p:nvPr/>
        </p:nvSpPr>
        <p:spPr>
          <a:xfrm>
            <a:off x="3724991" y="2767889"/>
            <a:ext cx="1651093" cy="169277"/>
          </a:xfrm>
          <a:prstGeom prst="rect">
            <a:avLst/>
          </a:prstGeom>
          <a:noFill/>
        </p:spPr>
        <p:txBody>
          <a:bodyPr vert="horz" wrap="none" lIns="0" tIns="0" rIns="0" bIns="0" rtlCol="0">
            <a:spAutoFit/>
          </a:bodyPr>
          <a:lstStyle/>
          <a:p>
            <a:r>
              <a:rPr lang="en-MY" sz="1100" dirty="0">
                <a:solidFill>
                  <a:schemeClr val="accent4">
                    <a:lumMod val="75000"/>
                  </a:schemeClr>
                </a:solidFill>
              </a:rPr>
              <a:t>Read 8 Master’s FIFO data</a:t>
            </a:r>
            <a:endParaRPr lang="en-US" sz="1100" dirty="0" err="1">
              <a:solidFill>
                <a:schemeClr val="accent4">
                  <a:lumMod val="75000"/>
                </a:schemeClr>
              </a:solidFill>
            </a:endParaRPr>
          </a:p>
        </p:txBody>
      </p:sp>
    </p:spTree>
    <p:extLst>
      <p:ext uri="{BB962C8B-B14F-4D97-AF65-F5344CB8AC3E}">
        <p14:creationId xmlns:p14="http://schemas.microsoft.com/office/powerpoint/2010/main" val="349649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E01EE-96E6-4FB2-8CB5-F2F49C140D40}"/>
              </a:ext>
            </a:extLst>
          </p:cNvPr>
          <p:cNvPicPr>
            <a:picLocks noChangeAspect="1"/>
          </p:cNvPicPr>
          <p:nvPr/>
        </p:nvPicPr>
        <p:blipFill>
          <a:blip r:embed="rId2"/>
          <a:stretch>
            <a:fillRect/>
          </a:stretch>
        </p:blipFill>
        <p:spPr>
          <a:xfrm>
            <a:off x="3214191" y="4141515"/>
            <a:ext cx="2115692" cy="2569055"/>
          </a:xfrm>
          <a:prstGeom prst="rect">
            <a:avLst/>
          </a:prstGeom>
        </p:spPr>
      </p:pic>
      <p:sp>
        <p:nvSpPr>
          <p:cNvPr id="2" name="Slide Number Placeholder 1">
            <a:extLst>
              <a:ext uri="{FF2B5EF4-FFF2-40B4-BE49-F238E27FC236}">
                <a16:creationId xmlns:a16="http://schemas.microsoft.com/office/drawing/2014/main" id="{FB8855C1-B30E-4AF2-A6C5-82919A3095B8}"/>
              </a:ext>
            </a:extLst>
          </p:cNvPr>
          <p:cNvSpPr>
            <a:spLocks noGrp="1"/>
          </p:cNvSpPr>
          <p:nvPr>
            <p:ph type="sldNum" sz="quarter" idx="12"/>
          </p:nvPr>
        </p:nvSpPr>
        <p:spPr>
          <a:xfrm>
            <a:off x="9163136" y="6427883"/>
            <a:ext cx="2844800" cy="365125"/>
          </a:xfrm>
        </p:spPr>
        <p:txBody>
          <a:bodyPr/>
          <a:lstStyle/>
          <a:p>
            <a:fld id="{54A929F8-983C-4004-9B26-CBAFB738EB67}" type="slidenum">
              <a:rPr lang="en-US" smtClean="0">
                <a:solidFill>
                  <a:prstClr val="white"/>
                </a:solidFill>
              </a:rPr>
              <a:pPr/>
              <a:t>11</a:t>
            </a:fld>
            <a:endParaRPr lang="en-US" dirty="0">
              <a:solidFill>
                <a:prstClr val="white"/>
              </a:solidFill>
            </a:endParaRPr>
          </a:p>
        </p:txBody>
      </p:sp>
      <p:sp>
        <p:nvSpPr>
          <p:cNvPr id="3" name="Title 2">
            <a:extLst>
              <a:ext uri="{FF2B5EF4-FFF2-40B4-BE49-F238E27FC236}">
                <a16:creationId xmlns:a16="http://schemas.microsoft.com/office/drawing/2014/main" id="{DE0EBD64-1F5A-4839-A68D-ADBFAB65EF6B}"/>
              </a:ext>
            </a:extLst>
          </p:cNvPr>
          <p:cNvSpPr>
            <a:spLocks noGrp="1"/>
          </p:cNvSpPr>
          <p:nvPr>
            <p:ph type="title"/>
          </p:nvPr>
        </p:nvSpPr>
        <p:spPr/>
        <p:txBody>
          <a:bodyPr/>
          <a:lstStyle/>
          <a:p>
            <a:r>
              <a:rPr lang="en-MY" dirty="0"/>
              <a:t>Sector Partial Reconfiguration</a:t>
            </a:r>
            <a:endParaRPr lang="en-US" dirty="0"/>
          </a:p>
        </p:txBody>
      </p:sp>
      <p:sp>
        <p:nvSpPr>
          <p:cNvPr id="4" name="Content Placeholder 3">
            <a:extLst>
              <a:ext uri="{FF2B5EF4-FFF2-40B4-BE49-F238E27FC236}">
                <a16:creationId xmlns:a16="http://schemas.microsoft.com/office/drawing/2014/main" id="{C5F693B8-0CF1-45AA-9423-E805BC6171D8}"/>
              </a:ext>
            </a:extLst>
          </p:cNvPr>
          <p:cNvSpPr>
            <a:spLocks noGrp="1"/>
          </p:cNvSpPr>
          <p:nvPr>
            <p:ph sz="quarter" idx="13"/>
          </p:nvPr>
        </p:nvSpPr>
        <p:spPr>
          <a:xfrm>
            <a:off x="607484" y="1062682"/>
            <a:ext cx="10970683" cy="5109520"/>
          </a:xfrm>
        </p:spPr>
        <p:txBody>
          <a:bodyPr/>
          <a:lstStyle/>
          <a:p>
            <a:pPr marL="342900" indent="-342900">
              <a:buFont typeface="Wingdings" panose="05000000000000000000" pitchFamily="2" charset="2"/>
              <a:buChar char="§"/>
            </a:pPr>
            <a:r>
              <a:rPr lang="en-MY" sz="2000" dirty="0"/>
              <a:t>Master asserts freeze requests to PR region controllers and reset to PR sector</a:t>
            </a:r>
          </a:p>
          <a:p>
            <a:pPr marL="342900" indent="-342900">
              <a:buFont typeface="Wingdings" panose="05000000000000000000" pitchFamily="2" charset="2"/>
              <a:buChar char="§"/>
            </a:pPr>
            <a:endParaRPr lang="en-MY" sz="700" dirty="0"/>
          </a:p>
          <a:p>
            <a:pPr marL="342900" indent="-342900">
              <a:buFont typeface="Wingdings" panose="05000000000000000000" pitchFamily="2" charset="2"/>
              <a:buChar char="§"/>
            </a:pPr>
            <a:r>
              <a:rPr lang="en-MY" sz="2000" dirty="0"/>
              <a:t>Close master service in System Console and program test_noc_v2.s1_parent_partition.rbf in Programmer</a:t>
            </a:r>
          </a:p>
          <a:p>
            <a:pPr marL="342900" indent="-342900">
              <a:buFont typeface="Wingdings" panose="05000000000000000000" pitchFamily="2" charset="2"/>
              <a:buChar char="§"/>
            </a:pPr>
            <a:r>
              <a:rPr lang="en-MY" sz="2000" dirty="0"/>
              <a:t>Reopen master service and send unfreeze request</a:t>
            </a:r>
          </a:p>
          <a:p>
            <a:pPr marL="342900" indent="-342900">
              <a:buFont typeface="Wingdings" panose="05000000000000000000" pitchFamily="2" charset="2"/>
              <a:buChar char="§"/>
            </a:pPr>
            <a:endParaRPr lang="en-MY" sz="700" dirty="0"/>
          </a:p>
          <a:p>
            <a:pPr marL="342900" indent="-342900">
              <a:buFont typeface="Wingdings" panose="05000000000000000000" pitchFamily="2" charset="2"/>
              <a:buChar char="§"/>
            </a:pPr>
            <a:endParaRPr lang="en-MY" sz="2000" dirty="0"/>
          </a:p>
          <a:p>
            <a:pPr marL="342900" indent="-342900">
              <a:spcBef>
                <a:spcPts val="0"/>
              </a:spcBef>
              <a:buFont typeface="Wingdings" panose="05000000000000000000" pitchFamily="2" charset="2"/>
              <a:buChar char="§"/>
            </a:pPr>
            <a:r>
              <a:rPr lang="en-MY" sz="2000" dirty="0"/>
              <a:t>Repeat sanity check </a:t>
            </a:r>
          </a:p>
          <a:p>
            <a:pPr marL="342900" indent="-342900">
              <a:buFont typeface="Wingdings" panose="05000000000000000000" pitchFamily="2" charset="2"/>
              <a:buChar char="§"/>
            </a:pPr>
            <a:endParaRPr lang="en-US" sz="1800" dirty="0"/>
          </a:p>
        </p:txBody>
      </p:sp>
      <p:pic>
        <p:nvPicPr>
          <p:cNvPr id="5" name="Picture 4">
            <a:extLst>
              <a:ext uri="{FF2B5EF4-FFF2-40B4-BE49-F238E27FC236}">
                <a16:creationId xmlns:a16="http://schemas.microsoft.com/office/drawing/2014/main" id="{899248E3-9435-4DFF-8391-D2CE303CF518}"/>
              </a:ext>
            </a:extLst>
          </p:cNvPr>
          <p:cNvPicPr>
            <a:picLocks noChangeAspect="1"/>
          </p:cNvPicPr>
          <p:nvPr/>
        </p:nvPicPr>
        <p:blipFill>
          <a:blip r:embed="rId3"/>
          <a:stretch>
            <a:fillRect/>
          </a:stretch>
        </p:blipFill>
        <p:spPr>
          <a:xfrm>
            <a:off x="963055" y="3232641"/>
            <a:ext cx="3790950" cy="504825"/>
          </a:xfrm>
          <a:prstGeom prst="rect">
            <a:avLst/>
          </a:prstGeom>
        </p:spPr>
      </p:pic>
      <p:pic>
        <p:nvPicPr>
          <p:cNvPr id="6" name="Picture 5">
            <a:extLst>
              <a:ext uri="{FF2B5EF4-FFF2-40B4-BE49-F238E27FC236}">
                <a16:creationId xmlns:a16="http://schemas.microsoft.com/office/drawing/2014/main" id="{271A42DF-25F6-48A6-9F6C-FA1AC1ADF884}"/>
              </a:ext>
            </a:extLst>
          </p:cNvPr>
          <p:cNvPicPr>
            <a:picLocks noChangeAspect="1"/>
          </p:cNvPicPr>
          <p:nvPr/>
        </p:nvPicPr>
        <p:blipFill>
          <a:blip r:embed="rId4"/>
          <a:stretch>
            <a:fillRect/>
          </a:stretch>
        </p:blipFill>
        <p:spPr>
          <a:xfrm>
            <a:off x="960938" y="4141515"/>
            <a:ext cx="2010893" cy="2591444"/>
          </a:xfrm>
          <a:prstGeom prst="rect">
            <a:avLst/>
          </a:prstGeom>
        </p:spPr>
      </p:pic>
      <p:pic>
        <p:nvPicPr>
          <p:cNvPr id="8" name="Picture 7">
            <a:extLst>
              <a:ext uri="{FF2B5EF4-FFF2-40B4-BE49-F238E27FC236}">
                <a16:creationId xmlns:a16="http://schemas.microsoft.com/office/drawing/2014/main" id="{CF7D763C-2E79-421B-81C5-C2A9AED742E3}"/>
              </a:ext>
            </a:extLst>
          </p:cNvPr>
          <p:cNvPicPr>
            <a:picLocks noChangeAspect="1"/>
          </p:cNvPicPr>
          <p:nvPr/>
        </p:nvPicPr>
        <p:blipFill>
          <a:blip r:embed="rId5"/>
          <a:stretch>
            <a:fillRect/>
          </a:stretch>
        </p:blipFill>
        <p:spPr>
          <a:xfrm>
            <a:off x="963055" y="1394231"/>
            <a:ext cx="3743325" cy="457200"/>
          </a:xfrm>
          <a:prstGeom prst="rect">
            <a:avLst/>
          </a:prstGeom>
        </p:spPr>
      </p:pic>
      <p:sp>
        <p:nvSpPr>
          <p:cNvPr id="9" name="Rectangle: Rounded Corners 8">
            <a:extLst>
              <a:ext uri="{FF2B5EF4-FFF2-40B4-BE49-F238E27FC236}">
                <a16:creationId xmlns:a16="http://schemas.microsoft.com/office/drawing/2014/main" id="{C6410BC4-C026-4347-ABE6-CE2304C02DFE}"/>
              </a:ext>
            </a:extLst>
          </p:cNvPr>
          <p:cNvSpPr/>
          <p:nvPr/>
        </p:nvSpPr>
        <p:spPr>
          <a:xfrm>
            <a:off x="4011441" y="4298223"/>
            <a:ext cx="742564" cy="142382"/>
          </a:xfrm>
          <a:prstGeom prst="roundRect">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10" name="TextBox 9">
            <a:extLst>
              <a:ext uri="{FF2B5EF4-FFF2-40B4-BE49-F238E27FC236}">
                <a16:creationId xmlns:a16="http://schemas.microsoft.com/office/drawing/2014/main" id="{19F252B6-85DC-4280-8610-2E5C965195D3}"/>
              </a:ext>
            </a:extLst>
          </p:cNvPr>
          <p:cNvSpPr txBox="1"/>
          <p:nvPr/>
        </p:nvSpPr>
        <p:spPr>
          <a:xfrm>
            <a:off x="4846778" y="4298223"/>
            <a:ext cx="1542089" cy="169277"/>
          </a:xfrm>
          <a:prstGeom prst="rect">
            <a:avLst/>
          </a:prstGeom>
          <a:noFill/>
        </p:spPr>
        <p:txBody>
          <a:bodyPr vert="horz" wrap="none" lIns="0" tIns="0" rIns="0" bIns="0" rtlCol="0">
            <a:spAutoFit/>
          </a:bodyPr>
          <a:lstStyle/>
          <a:p>
            <a:r>
              <a:rPr lang="en-MY" sz="1100" dirty="0">
                <a:solidFill>
                  <a:schemeClr val="accent4">
                    <a:lumMod val="75000"/>
                  </a:schemeClr>
                </a:solidFill>
              </a:rPr>
              <a:t>ID changed from 1 to 10</a:t>
            </a:r>
            <a:endParaRPr lang="en-US" sz="1100" dirty="0" err="1">
              <a:solidFill>
                <a:schemeClr val="accent4">
                  <a:lumMod val="75000"/>
                </a:schemeClr>
              </a:solidFill>
            </a:endParaRPr>
          </a:p>
        </p:txBody>
      </p:sp>
      <p:pic>
        <p:nvPicPr>
          <p:cNvPr id="12" name="Picture 11">
            <a:extLst>
              <a:ext uri="{FF2B5EF4-FFF2-40B4-BE49-F238E27FC236}">
                <a16:creationId xmlns:a16="http://schemas.microsoft.com/office/drawing/2014/main" id="{399204C3-2213-4E29-801E-43BC0CE0E39C}"/>
              </a:ext>
            </a:extLst>
          </p:cNvPr>
          <p:cNvPicPr>
            <a:picLocks noChangeAspect="1"/>
          </p:cNvPicPr>
          <p:nvPr/>
        </p:nvPicPr>
        <p:blipFill>
          <a:blip r:embed="rId6"/>
          <a:stretch>
            <a:fillRect/>
          </a:stretch>
        </p:blipFill>
        <p:spPr>
          <a:xfrm>
            <a:off x="963055" y="2481384"/>
            <a:ext cx="1819275" cy="190500"/>
          </a:xfrm>
          <a:prstGeom prst="rect">
            <a:avLst/>
          </a:prstGeom>
        </p:spPr>
      </p:pic>
      <p:pic>
        <p:nvPicPr>
          <p:cNvPr id="13" name="Picture 12">
            <a:extLst>
              <a:ext uri="{FF2B5EF4-FFF2-40B4-BE49-F238E27FC236}">
                <a16:creationId xmlns:a16="http://schemas.microsoft.com/office/drawing/2014/main" id="{FA0A26B3-B0F8-4E02-B538-3067213E5B3F}"/>
              </a:ext>
            </a:extLst>
          </p:cNvPr>
          <p:cNvPicPr>
            <a:picLocks noChangeAspect="1"/>
          </p:cNvPicPr>
          <p:nvPr/>
        </p:nvPicPr>
        <p:blipFill>
          <a:blip r:embed="rId7"/>
          <a:stretch>
            <a:fillRect/>
          </a:stretch>
        </p:blipFill>
        <p:spPr>
          <a:xfrm>
            <a:off x="960938" y="3051666"/>
            <a:ext cx="1762125" cy="180975"/>
          </a:xfrm>
          <a:prstGeom prst="rect">
            <a:avLst/>
          </a:prstGeom>
        </p:spPr>
      </p:pic>
    </p:spTree>
    <p:extLst>
      <p:ext uri="{BB962C8B-B14F-4D97-AF65-F5344CB8AC3E}">
        <p14:creationId xmlns:p14="http://schemas.microsoft.com/office/powerpoint/2010/main" val="41459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16353D-AE45-4362-A38E-8E5AABD88CA9}"/>
              </a:ext>
            </a:extLst>
          </p:cNvPr>
          <p:cNvSpPr>
            <a:spLocks noGrp="1"/>
          </p:cNvSpPr>
          <p:nvPr>
            <p:ph type="sldNum" sz="quarter" idx="12"/>
          </p:nvPr>
        </p:nvSpPr>
        <p:spPr/>
        <p:txBody>
          <a:bodyPr/>
          <a:lstStyle/>
          <a:p>
            <a:fld id="{54A929F8-983C-4004-9B26-CBAFB738EB67}" type="slidenum">
              <a:rPr lang="en-US" smtClean="0">
                <a:solidFill>
                  <a:prstClr val="white"/>
                </a:solidFill>
              </a:rPr>
              <a:pPr/>
              <a:t>12</a:t>
            </a:fld>
            <a:endParaRPr lang="en-US" dirty="0">
              <a:solidFill>
                <a:prstClr val="white"/>
              </a:solidFill>
            </a:endParaRPr>
          </a:p>
        </p:txBody>
      </p:sp>
      <p:sp>
        <p:nvSpPr>
          <p:cNvPr id="3" name="Title 2">
            <a:extLst>
              <a:ext uri="{FF2B5EF4-FFF2-40B4-BE49-F238E27FC236}">
                <a16:creationId xmlns:a16="http://schemas.microsoft.com/office/drawing/2014/main" id="{B07259E5-D2D8-489E-AABD-C24ABB2CE2ED}"/>
              </a:ext>
            </a:extLst>
          </p:cNvPr>
          <p:cNvSpPr>
            <a:spLocks noGrp="1"/>
          </p:cNvSpPr>
          <p:nvPr>
            <p:ph type="title"/>
          </p:nvPr>
        </p:nvSpPr>
        <p:spPr/>
        <p:txBody>
          <a:bodyPr/>
          <a:lstStyle/>
          <a:p>
            <a:r>
              <a:rPr lang="en-MY" dirty="0"/>
              <a:t>Security Filter </a:t>
            </a:r>
            <a:endParaRPr lang="en-US" dirty="0"/>
          </a:p>
        </p:txBody>
      </p:sp>
      <p:sp>
        <p:nvSpPr>
          <p:cNvPr id="4" name="Content Placeholder 3">
            <a:extLst>
              <a:ext uri="{FF2B5EF4-FFF2-40B4-BE49-F238E27FC236}">
                <a16:creationId xmlns:a16="http://schemas.microsoft.com/office/drawing/2014/main" id="{2BAF7D0B-20BC-4B41-A235-1814F3DFF4C5}"/>
              </a:ext>
            </a:extLst>
          </p:cNvPr>
          <p:cNvSpPr>
            <a:spLocks noGrp="1"/>
          </p:cNvSpPr>
          <p:nvPr>
            <p:ph sz="quarter" idx="13"/>
          </p:nvPr>
        </p:nvSpPr>
        <p:spPr>
          <a:xfrm>
            <a:off x="607484" y="1153298"/>
            <a:ext cx="10970683" cy="5018904"/>
          </a:xfrm>
        </p:spPr>
        <p:txBody>
          <a:bodyPr/>
          <a:lstStyle/>
          <a:p>
            <a:pPr marL="342900" indent="-342900">
              <a:buFont typeface="Wingdings" panose="05000000000000000000" pitchFamily="2" charset="2"/>
              <a:buChar char="§"/>
            </a:pPr>
            <a:r>
              <a:rPr lang="en-MY" sz="2000" dirty="0"/>
              <a:t>PR a sector with ‘bad’ </a:t>
            </a:r>
            <a:r>
              <a:rPr lang="en-MY" sz="2000" dirty="0" err="1"/>
              <a:t>rbf</a:t>
            </a:r>
            <a:r>
              <a:rPr lang="en-MY" sz="2000" dirty="0"/>
              <a:t> which repetitively writes 0xFFFFFFFF to sector 0 every few seconds </a:t>
            </a:r>
          </a:p>
          <a:p>
            <a:pPr marL="342900" indent="-342900">
              <a:buFont typeface="Wingdings" panose="05000000000000000000" pitchFamily="2" charset="2"/>
              <a:buChar char="§"/>
            </a:pPr>
            <a:r>
              <a:rPr lang="en-MY" sz="2000" dirty="0"/>
              <a:t>Enable security filter of data from that sector to sector0</a:t>
            </a:r>
          </a:p>
          <a:p>
            <a:pPr marL="342900" indent="-342900">
              <a:buFont typeface="Wingdings" panose="05000000000000000000" pitchFamily="2" charset="2"/>
              <a:buChar char="§"/>
            </a:pPr>
            <a:r>
              <a:rPr lang="en-MY" sz="2000" dirty="0"/>
              <a:t>Sector 0 will no longer receive data from that sector</a:t>
            </a:r>
          </a:p>
          <a:p>
            <a:pPr marL="342900" indent="-342900">
              <a:buFont typeface="Wingdings" panose="05000000000000000000" pitchFamily="2" charset="2"/>
              <a:buChar char="§"/>
            </a:pPr>
            <a:endParaRPr lang="en-MY" dirty="0"/>
          </a:p>
          <a:p>
            <a:endParaRPr lang="en-US" dirty="0"/>
          </a:p>
        </p:txBody>
      </p:sp>
      <p:pic>
        <p:nvPicPr>
          <p:cNvPr id="5" name="Picture 4">
            <a:extLst>
              <a:ext uri="{FF2B5EF4-FFF2-40B4-BE49-F238E27FC236}">
                <a16:creationId xmlns:a16="http://schemas.microsoft.com/office/drawing/2014/main" id="{0E41E9E0-C047-4288-A9E8-CC42D24C17FD}"/>
              </a:ext>
            </a:extLst>
          </p:cNvPr>
          <p:cNvPicPr>
            <a:picLocks noChangeAspect="1"/>
          </p:cNvPicPr>
          <p:nvPr/>
        </p:nvPicPr>
        <p:blipFill>
          <a:blip r:embed="rId3"/>
          <a:stretch>
            <a:fillRect/>
          </a:stretch>
        </p:blipFill>
        <p:spPr>
          <a:xfrm>
            <a:off x="939629" y="2710756"/>
            <a:ext cx="3771900" cy="876300"/>
          </a:xfrm>
          <a:prstGeom prst="rect">
            <a:avLst/>
          </a:prstGeom>
        </p:spPr>
      </p:pic>
      <p:pic>
        <p:nvPicPr>
          <p:cNvPr id="6" name="Picture 5">
            <a:extLst>
              <a:ext uri="{FF2B5EF4-FFF2-40B4-BE49-F238E27FC236}">
                <a16:creationId xmlns:a16="http://schemas.microsoft.com/office/drawing/2014/main" id="{4B59DF47-5F0C-42A1-BFDC-69A0133E5EE8}"/>
              </a:ext>
            </a:extLst>
          </p:cNvPr>
          <p:cNvPicPr>
            <a:picLocks noChangeAspect="1"/>
          </p:cNvPicPr>
          <p:nvPr/>
        </p:nvPicPr>
        <p:blipFill>
          <a:blip r:embed="rId4"/>
          <a:stretch>
            <a:fillRect/>
          </a:stretch>
        </p:blipFill>
        <p:spPr>
          <a:xfrm>
            <a:off x="939629" y="3537628"/>
            <a:ext cx="1647825" cy="1495425"/>
          </a:xfrm>
          <a:prstGeom prst="rect">
            <a:avLst/>
          </a:prstGeom>
        </p:spPr>
      </p:pic>
      <p:pic>
        <p:nvPicPr>
          <p:cNvPr id="7" name="Picture 6">
            <a:extLst>
              <a:ext uri="{FF2B5EF4-FFF2-40B4-BE49-F238E27FC236}">
                <a16:creationId xmlns:a16="http://schemas.microsoft.com/office/drawing/2014/main" id="{EB240974-3C0B-42A4-8093-4B418D13A1BA}"/>
              </a:ext>
            </a:extLst>
          </p:cNvPr>
          <p:cNvPicPr>
            <a:picLocks noChangeAspect="1"/>
          </p:cNvPicPr>
          <p:nvPr/>
        </p:nvPicPr>
        <p:blipFill>
          <a:blip r:embed="rId5"/>
          <a:stretch>
            <a:fillRect/>
          </a:stretch>
        </p:blipFill>
        <p:spPr>
          <a:xfrm>
            <a:off x="939629" y="5032283"/>
            <a:ext cx="2752725" cy="1143000"/>
          </a:xfrm>
          <a:prstGeom prst="rect">
            <a:avLst/>
          </a:prstGeom>
        </p:spPr>
      </p:pic>
      <p:sp>
        <p:nvSpPr>
          <p:cNvPr id="8" name="TextBox 7">
            <a:extLst>
              <a:ext uri="{FF2B5EF4-FFF2-40B4-BE49-F238E27FC236}">
                <a16:creationId xmlns:a16="http://schemas.microsoft.com/office/drawing/2014/main" id="{F0D7EB1A-F526-43B6-B584-E98733162258}"/>
              </a:ext>
            </a:extLst>
          </p:cNvPr>
          <p:cNvSpPr txBox="1"/>
          <p:nvPr/>
        </p:nvSpPr>
        <p:spPr>
          <a:xfrm>
            <a:off x="2033999" y="2707675"/>
            <a:ext cx="1567737" cy="169277"/>
          </a:xfrm>
          <a:prstGeom prst="rect">
            <a:avLst/>
          </a:prstGeom>
          <a:noFill/>
        </p:spPr>
        <p:txBody>
          <a:bodyPr vert="horz" wrap="none" lIns="0" tIns="0" rIns="0" bIns="0" rtlCol="0">
            <a:spAutoFit/>
          </a:bodyPr>
          <a:lstStyle/>
          <a:p>
            <a:r>
              <a:rPr lang="en-MY" sz="1100" dirty="0">
                <a:solidFill>
                  <a:schemeClr val="accent4">
                    <a:lumMod val="75000"/>
                  </a:schemeClr>
                </a:solidFill>
              </a:rPr>
              <a:t>Read sector0 FIFO count</a:t>
            </a:r>
            <a:endParaRPr lang="en-US" sz="1100" dirty="0" err="1">
              <a:solidFill>
                <a:schemeClr val="accent4">
                  <a:lumMod val="75000"/>
                </a:schemeClr>
              </a:solidFill>
            </a:endParaRPr>
          </a:p>
        </p:txBody>
      </p:sp>
      <p:sp>
        <p:nvSpPr>
          <p:cNvPr id="9" name="Right Brace 8">
            <a:extLst>
              <a:ext uri="{FF2B5EF4-FFF2-40B4-BE49-F238E27FC236}">
                <a16:creationId xmlns:a16="http://schemas.microsoft.com/office/drawing/2014/main" id="{A64BB041-F6C3-4684-B2D4-6FFCB70C3603}"/>
              </a:ext>
            </a:extLst>
          </p:cNvPr>
          <p:cNvSpPr/>
          <p:nvPr/>
        </p:nvSpPr>
        <p:spPr>
          <a:xfrm>
            <a:off x="2033999" y="3547045"/>
            <a:ext cx="140044" cy="622480"/>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33BC343-BFAF-4E6E-8DA4-FC2D17424430}"/>
              </a:ext>
            </a:extLst>
          </p:cNvPr>
          <p:cNvSpPr txBox="1"/>
          <p:nvPr/>
        </p:nvSpPr>
        <p:spPr>
          <a:xfrm>
            <a:off x="2264555" y="3772982"/>
            <a:ext cx="2619307" cy="169277"/>
          </a:xfrm>
          <a:prstGeom prst="rect">
            <a:avLst/>
          </a:prstGeom>
          <a:noFill/>
        </p:spPr>
        <p:txBody>
          <a:bodyPr vert="horz" wrap="none" lIns="0" tIns="0" rIns="0" bIns="0" rtlCol="0">
            <a:spAutoFit/>
          </a:bodyPr>
          <a:lstStyle/>
          <a:p>
            <a:r>
              <a:rPr lang="en-MY" sz="1100" dirty="0">
                <a:solidFill>
                  <a:schemeClr val="accent4">
                    <a:lumMod val="75000"/>
                  </a:schemeClr>
                </a:solidFill>
              </a:rPr>
              <a:t>FIFO count increasing without any write </a:t>
            </a:r>
            <a:endParaRPr lang="en-US" sz="1100" dirty="0" err="1">
              <a:solidFill>
                <a:schemeClr val="accent4">
                  <a:lumMod val="75000"/>
                </a:schemeClr>
              </a:solidFill>
            </a:endParaRPr>
          </a:p>
        </p:txBody>
      </p:sp>
      <p:sp>
        <p:nvSpPr>
          <p:cNvPr id="13" name="TextBox 12">
            <a:extLst>
              <a:ext uri="{FF2B5EF4-FFF2-40B4-BE49-F238E27FC236}">
                <a16:creationId xmlns:a16="http://schemas.microsoft.com/office/drawing/2014/main" id="{CFE07718-0AC9-439D-BAEF-D0E8B7EC3F88}"/>
              </a:ext>
            </a:extLst>
          </p:cNvPr>
          <p:cNvSpPr txBox="1"/>
          <p:nvPr/>
        </p:nvSpPr>
        <p:spPr>
          <a:xfrm>
            <a:off x="2033999" y="5032283"/>
            <a:ext cx="3702937" cy="169277"/>
          </a:xfrm>
          <a:prstGeom prst="rect">
            <a:avLst/>
          </a:prstGeom>
          <a:noFill/>
        </p:spPr>
        <p:txBody>
          <a:bodyPr vert="horz" wrap="none" lIns="0" tIns="0" rIns="0" bIns="0" rtlCol="0">
            <a:spAutoFit/>
          </a:bodyPr>
          <a:lstStyle/>
          <a:p>
            <a:r>
              <a:rPr lang="en-MY" sz="1100" dirty="0">
                <a:solidFill>
                  <a:schemeClr val="accent4">
                    <a:lumMod val="75000"/>
                  </a:schemeClr>
                </a:solidFill>
              </a:rPr>
              <a:t>Enable filter to block data transfer from sector2 to sector0</a:t>
            </a:r>
            <a:endParaRPr lang="en-US" sz="1100" dirty="0" err="1">
              <a:solidFill>
                <a:schemeClr val="accent4">
                  <a:lumMod val="75000"/>
                </a:schemeClr>
              </a:solidFill>
            </a:endParaRPr>
          </a:p>
        </p:txBody>
      </p:sp>
      <p:sp>
        <p:nvSpPr>
          <p:cNvPr id="14" name="Right Brace 13">
            <a:extLst>
              <a:ext uri="{FF2B5EF4-FFF2-40B4-BE49-F238E27FC236}">
                <a16:creationId xmlns:a16="http://schemas.microsoft.com/office/drawing/2014/main" id="{7E3862CB-BFE1-4BCF-8D00-555E2A8907E3}"/>
              </a:ext>
            </a:extLst>
          </p:cNvPr>
          <p:cNvSpPr/>
          <p:nvPr/>
        </p:nvSpPr>
        <p:spPr>
          <a:xfrm>
            <a:off x="2033999" y="5530104"/>
            <a:ext cx="140044" cy="622480"/>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CE2D903-6EEE-49F5-8235-4E9C62F2B1A8}"/>
              </a:ext>
            </a:extLst>
          </p:cNvPr>
          <p:cNvSpPr txBox="1"/>
          <p:nvPr/>
        </p:nvSpPr>
        <p:spPr>
          <a:xfrm>
            <a:off x="2292082" y="5756705"/>
            <a:ext cx="2029402" cy="169277"/>
          </a:xfrm>
          <a:prstGeom prst="rect">
            <a:avLst/>
          </a:prstGeom>
          <a:noFill/>
        </p:spPr>
        <p:txBody>
          <a:bodyPr vert="horz" wrap="none" lIns="0" tIns="0" rIns="0" bIns="0" rtlCol="0">
            <a:spAutoFit/>
          </a:bodyPr>
          <a:lstStyle/>
          <a:p>
            <a:r>
              <a:rPr lang="en-MY" sz="1100" dirty="0">
                <a:solidFill>
                  <a:schemeClr val="accent4">
                    <a:lumMod val="75000"/>
                  </a:schemeClr>
                </a:solidFill>
              </a:rPr>
              <a:t>FIFO count no longer increasing</a:t>
            </a:r>
            <a:endParaRPr lang="en-US" sz="1100" dirty="0" err="1">
              <a:solidFill>
                <a:schemeClr val="accent4">
                  <a:lumMod val="75000"/>
                </a:schemeClr>
              </a:solidFill>
            </a:endParaRPr>
          </a:p>
        </p:txBody>
      </p:sp>
      <p:graphicFrame>
        <p:nvGraphicFramePr>
          <p:cNvPr id="11" name="Table 10">
            <a:extLst>
              <a:ext uri="{FF2B5EF4-FFF2-40B4-BE49-F238E27FC236}">
                <a16:creationId xmlns:a16="http://schemas.microsoft.com/office/drawing/2014/main" id="{D77DBDF5-061E-4D4D-8B55-6E0E01B489C4}"/>
              </a:ext>
            </a:extLst>
          </p:cNvPr>
          <p:cNvGraphicFramePr>
            <a:graphicFrameLocks noGrp="1"/>
          </p:cNvGraphicFramePr>
          <p:nvPr>
            <p:extLst>
              <p:ext uri="{D42A27DB-BD31-4B8C-83A1-F6EECF244321}">
                <p14:modId xmlns:p14="http://schemas.microsoft.com/office/powerpoint/2010/main" val="313868090"/>
              </p:ext>
            </p:extLst>
          </p:nvPr>
        </p:nvGraphicFramePr>
        <p:xfrm>
          <a:off x="6316909" y="2726852"/>
          <a:ext cx="5056305" cy="3199130"/>
        </p:xfrm>
        <a:graphic>
          <a:graphicData uri="http://schemas.openxmlformats.org/drawingml/2006/table">
            <a:tbl>
              <a:tblPr firstRow="1" firstCol="1" bandRow="1">
                <a:tableStyleId>{69012ECD-51FC-41F1-AA8D-1B2483CD663E}</a:tableStyleId>
              </a:tblPr>
              <a:tblGrid>
                <a:gridCol w="387793">
                  <a:extLst>
                    <a:ext uri="{9D8B030D-6E8A-4147-A177-3AD203B41FA5}">
                      <a16:colId xmlns:a16="http://schemas.microsoft.com/office/drawing/2014/main" val="923837505"/>
                    </a:ext>
                  </a:extLst>
                </a:gridCol>
                <a:gridCol w="1193248">
                  <a:extLst>
                    <a:ext uri="{9D8B030D-6E8A-4147-A177-3AD203B41FA5}">
                      <a16:colId xmlns:a16="http://schemas.microsoft.com/office/drawing/2014/main" val="781477840"/>
                    </a:ext>
                  </a:extLst>
                </a:gridCol>
                <a:gridCol w="669670">
                  <a:extLst>
                    <a:ext uri="{9D8B030D-6E8A-4147-A177-3AD203B41FA5}">
                      <a16:colId xmlns:a16="http://schemas.microsoft.com/office/drawing/2014/main" val="1314048182"/>
                    </a:ext>
                  </a:extLst>
                </a:gridCol>
                <a:gridCol w="2805594">
                  <a:extLst>
                    <a:ext uri="{9D8B030D-6E8A-4147-A177-3AD203B41FA5}">
                      <a16:colId xmlns:a16="http://schemas.microsoft.com/office/drawing/2014/main" val="3331826511"/>
                    </a:ext>
                  </a:extLst>
                </a:gridCol>
              </a:tblGrid>
              <a:tr h="0">
                <a:tc>
                  <a:txBody>
                    <a:bodyPr/>
                    <a:lstStyle/>
                    <a:p>
                      <a:pPr marL="0" marR="0" algn="ctr">
                        <a:lnSpc>
                          <a:spcPct val="107000"/>
                        </a:lnSpc>
                        <a:spcBef>
                          <a:spcPts val="0"/>
                        </a:spcBef>
                        <a:spcAft>
                          <a:spcPts val="0"/>
                        </a:spcAft>
                      </a:pPr>
                      <a:r>
                        <a:rPr lang="en-US" sz="1000" dirty="0">
                          <a:effectLst/>
                        </a:rPr>
                        <a:t>Bit</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Field</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Default value</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Descriptions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7312182"/>
                  </a:ext>
                </a:extLst>
              </a:tr>
              <a:tr h="0">
                <a:tc>
                  <a:txBody>
                    <a:bodyPr/>
                    <a:lstStyle/>
                    <a:p>
                      <a:pPr marL="0" marR="0" algn="ctr">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Sector 0 access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sector0. Write 0 to this bit to allow access to sector0.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6716929"/>
                  </a:ext>
                </a:extLst>
              </a:tr>
              <a:tr h="0">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Sector 1 access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sector1. Write 0 to this bit to allow access to sector1.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0653504"/>
                  </a:ext>
                </a:extLst>
              </a:tr>
              <a:tr h="0">
                <a:tc>
                  <a:txBody>
                    <a:bodyPr/>
                    <a:lstStyle/>
                    <a:p>
                      <a:pPr marL="0" marR="0" algn="ctr">
                        <a:lnSpc>
                          <a:spcPct val="107000"/>
                        </a:lnSpc>
                        <a:spcBef>
                          <a:spcPts val="0"/>
                        </a:spcBef>
                        <a:spcAft>
                          <a:spcPts val="0"/>
                        </a:spcAft>
                      </a:pPr>
                      <a:r>
                        <a:rPr lang="en-US" sz="1000">
                          <a:effectLst/>
                        </a:rPr>
                        <a:t>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2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Write 1 to this bit to block access to sector2. Write 0 to this bit to allow access to sector2.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5269980"/>
                  </a:ext>
                </a:extLst>
              </a:tr>
              <a:tr h="0">
                <a:tc>
                  <a:txBody>
                    <a:bodyPr/>
                    <a:lstStyle/>
                    <a:p>
                      <a:pPr marL="0" marR="0" algn="ctr">
                        <a:lnSpc>
                          <a:spcPct val="107000"/>
                        </a:lnSpc>
                        <a:spcBef>
                          <a:spcPts val="0"/>
                        </a:spcBef>
                        <a:spcAft>
                          <a:spcPts val="0"/>
                        </a:spcAft>
                      </a:pPr>
                      <a:r>
                        <a:rPr lang="en-US" sz="1000">
                          <a:effectLst/>
                        </a:rPr>
                        <a:t>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Sector 3 access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sector3. Write 0 to this bit to allow access to sector3.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4795207"/>
                  </a:ext>
                </a:extLst>
              </a:tr>
              <a:tr h="0">
                <a:tc>
                  <a:txBody>
                    <a:bodyPr/>
                    <a:lstStyle/>
                    <a:p>
                      <a:pPr marL="0" marR="0" algn="ctr">
                        <a:lnSpc>
                          <a:spcPct val="107000"/>
                        </a:lnSpc>
                        <a:spcBef>
                          <a:spcPts val="0"/>
                        </a:spcBef>
                        <a:spcAft>
                          <a:spcPts val="0"/>
                        </a:spcAft>
                      </a:pPr>
                      <a:r>
                        <a:rPr lang="en-US" sz="1000">
                          <a:effectLst/>
                        </a:rPr>
                        <a:t>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4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sector4. Write 0 to this bit to allow access to sector4.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5398196"/>
                  </a:ext>
                </a:extLst>
              </a:tr>
              <a:tr h="0">
                <a:tc>
                  <a:txBody>
                    <a:bodyPr/>
                    <a:lstStyle/>
                    <a:p>
                      <a:pPr marL="0" marR="0" algn="ctr">
                        <a:lnSpc>
                          <a:spcPct val="107000"/>
                        </a:lnSpc>
                        <a:spcBef>
                          <a:spcPts val="0"/>
                        </a:spcBef>
                        <a:spcAft>
                          <a:spcPts val="0"/>
                        </a:spcAft>
                      </a:pPr>
                      <a:r>
                        <a:rPr lang="en-US" sz="1000">
                          <a:effectLst/>
                        </a:rPr>
                        <a:t>5</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5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Write 1 to this bit to block access to sector5. Write 0 to this bit to allow access to sector5.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9535063"/>
                  </a:ext>
                </a:extLst>
              </a:tr>
              <a:tr h="0">
                <a:tc>
                  <a:txBody>
                    <a:bodyPr/>
                    <a:lstStyle/>
                    <a:p>
                      <a:pPr marL="0" marR="0" algn="ctr">
                        <a:lnSpc>
                          <a:spcPct val="107000"/>
                        </a:lnSpc>
                        <a:spcBef>
                          <a:spcPts val="0"/>
                        </a:spcBef>
                        <a:spcAft>
                          <a:spcPts val="0"/>
                        </a:spcAft>
                      </a:pPr>
                      <a:r>
                        <a:rPr lang="en-US" sz="1000">
                          <a:effectLst/>
                        </a:rPr>
                        <a:t>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6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sector6. Write 0 to this bit to allow access to sector6.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7675212"/>
                  </a:ext>
                </a:extLst>
              </a:tr>
              <a:tr h="0">
                <a:tc>
                  <a:txBody>
                    <a:bodyPr/>
                    <a:lstStyle/>
                    <a:p>
                      <a:pPr marL="0" marR="0" algn="ctr">
                        <a:lnSpc>
                          <a:spcPct val="107000"/>
                        </a:lnSpc>
                        <a:spcBef>
                          <a:spcPts val="0"/>
                        </a:spcBef>
                        <a:spcAft>
                          <a:spcPts val="0"/>
                        </a:spcAft>
                      </a:pPr>
                      <a:r>
                        <a:rPr lang="en-US" sz="1000">
                          <a:effectLst/>
                        </a:rPr>
                        <a:t>7</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7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sector7. Write 0 to this bit to allow access to sector7.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5661604"/>
                  </a:ext>
                </a:extLst>
              </a:tr>
              <a:tr h="0">
                <a:tc>
                  <a:txBody>
                    <a:bodyPr/>
                    <a:lstStyle/>
                    <a:p>
                      <a:pPr marL="0" marR="0" algn="ctr">
                        <a:lnSpc>
                          <a:spcPct val="107000"/>
                        </a:lnSpc>
                        <a:spcBef>
                          <a:spcPts val="0"/>
                        </a:spcBef>
                        <a:spcAft>
                          <a:spcPts val="0"/>
                        </a:spcAft>
                      </a:pPr>
                      <a:r>
                        <a:rPr lang="en-US" sz="1000">
                          <a:effectLst/>
                        </a:rPr>
                        <a:t>8</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8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sector8. Write 0 to this bit to allow access to sector8.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5593718"/>
                  </a:ext>
                </a:extLst>
              </a:tr>
            </a:tbl>
          </a:graphicData>
        </a:graphic>
      </p:graphicFrame>
      <p:sp>
        <p:nvSpPr>
          <p:cNvPr id="18" name="TextBox 17">
            <a:extLst>
              <a:ext uri="{FF2B5EF4-FFF2-40B4-BE49-F238E27FC236}">
                <a16:creationId xmlns:a16="http://schemas.microsoft.com/office/drawing/2014/main" id="{8ACA479B-AA6C-436F-A74E-6C69B06B1BDC}"/>
              </a:ext>
            </a:extLst>
          </p:cNvPr>
          <p:cNvSpPr txBox="1"/>
          <p:nvPr/>
        </p:nvSpPr>
        <p:spPr>
          <a:xfrm>
            <a:off x="7871236" y="5982749"/>
            <a:ext cx="1947649" cy="169277"/>
          </a:xfrm>
          <a:prstGeom prst="rect">
            <a:avLst/>
          </a:prstGeom>
          <a:noFill/>
        </p:spPr>
        <p:txBody>
          <a:bodyPr vert="horz" wrap="none" lIns="0" tIns="0" rIns="0" bIns="0" rtlCol="0">
            <a:spAutoFit/>
          </a:bodyPr>
          <a:lstStyle/>
          <a:p>
            <a:r>
              <a:rPr lang="en-MY" sz="1100" i="1" dirty="0">
                <a:solidFill>
                  <a:srgbClr val="003C71"/>
                </a:solidFill>
              </a:rPr>
              <a:t>Security Filter Control Register</a:t>
            </a:r>
            <a:endParaRPr lang="en-US" sz="1100" i="1" dirty="0" err="1">
              <a:solidFill>
                <a:srgbClr val="003C71"/>
              </a:solidFill>
            </a:endParaRPr>
          </a:p>
        </p:txBody>
      </p:sp>
    </p:spTree>
    <p:extLst>
      <p:ext uri="{BB962C8B-B14F-4D97-AF65-F5344CB8AC3E}">
        <p14:creationId xmlns:p14="http://schemas.microsoft.com/office/powerpoint/2010/main" val="143486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6DF081-8B0B-40A9-9B79-83DAEA9D0132}"/>
              </a:ext>
            </a:extLst>
          </p:cNvPr>
          <p:cNvSpPr>
            <a:spLocks noGrp="1"/>
          </p:cNvSpPr>
          <p:nvPr>
            <p:ph type="sldNum" sz="quarter" idx="12"/>
          </p:nvPr>
        </p:nvSpPr>
        <p:spPr/>
        <p:txBody>
          <a:bodyPr/>
          <a:lstStyle/>
          <a:p>
            <a:fld id="{54A929F8-983C-4004-9B26-CBAFB738EB67}" type="slidenum">
              <a:rPr lang="en-US" smtClean="0">
                <a:solidFill>
                  <a:prstClr val="white"/>
                </a:solidFill>
              </a:rPr>
              <a:pPr/>
              <a:t>13</a:t>
            </a:fld>
            <a:endParaRPr lang="en-US">
              <a:solidFill>
                <a:prstClr val="white"/>
              </a:solidFill>
            </a:endParaRPr>
          </a:p>
        </p:txBody>
      </p:sp>
      <p:sp>
        <p:nvSpPr>
          <p:cNvPr id="3" name="Title 2">
            <a:extLst>
              <a:ext uri="{FF2B5EF4-FFF2-40B4-BE49-F238E27FC236}">
                <a16:creationId xmlns:a16="http://schemas.microsoft.com/office/drawing/2014/main" id="{1F1E45C7-F9CA-4113-B451-140423C2435B}"/>
              </a:ext>
            </a:extLst>
          </p:cNvPr>
          <p:cNvSpPr>
            <a:spLocks noGrp="1"/>
          </p:cNvSpPr>
          <p:nvPr>
            <p:ph type="title"/>
          </p:nvPr>
        </p:nvSpPr>
        <p:spPr/>
        <p:txBody>
          <a:bodyPr/>
          <a:lstStyle/>
          <a:p>
            <a:r>
              <a:rPr lang="en-MY" dirty="0" err="1"/>
              <a:t>NoC</a:t>
            </a:r>
            <a:r>
              <a:rPr lang="en-MY" dirty="0"/>
              <a:t> Limitations</a:t>
            </a:r>
            <a:endParaRPr lang="en-US" dirty="0"/>
          </a:p>
        </p:txBody>
      </p:sp>
      <p:sp>
        <p:nvSpPr>
          <p:cNvPr id="4" name="Content Placeholder 3">
            <a:extLst>
              <a:ext uri="{FF2B5EF4-FFF2-40B4-BE49-F238E27FC236}">
                <a16:creationId xmlns:a16="http://schemas.microsoft.com/office/drawing/2014/main" id="{88B410AE-D0F8-4645-BF31-79FD81A94B7F}"/>
              </a:ext>
            </a:extLst>
          </p:cNvPr>
          <p:cNvSpPr>
            <a:spLocks noGrp="1"/>
          </p:cNvSpPr>
          <p:nvPr>
            <p:ph sz="quarter" idx="13"/>
          </p:nvPr>
        </p:nvSpPr>
        <p:spPr/>
        <p:txBody>
          <a:bodyPr/>
          <a:lstStyle/>
          <a:p>
            <a:pPr marL="342900" indent="-342900">
              <a:buFont typeface="Wingdings" panose="05000000000000000000" pitchFamily="2" charset="2"/>
              <a:buChar char="§"/>
            </a:pPr>
            <a:r>
              <a:rPr lang="en-MY" dirty="0" err="1"/>
              <a:t>NoC</a:t>
            </a:r>
            <a:r>
              <a:rPr lang="en-MY" dirty="0"/>
              <a:t> infrastructure of each sector is static as the sector AVMM addresses are hard-coded</a:t>
            </a:r>
          </a:p>
          <a:p>
            <a:pPr marL="342900" indent="-342900">
              <a:buFont typeface="Wingdings" panose="05000000000000000000" pitchFamily="2" charset="2"/>
              <a:buChar char="§"/>
            </a:pPr>
            <a:r>
              <a:rPr lang="en-MY" dirty="0"/>
              <a:t>Current design doesn’t support burst data transfer</a:t>
            </a:r>
          </a:p>
          <a:p>
            <a:pPr marL="342900" indent="-342900">
              <a:buFont typeface="Wingdings" panose="05000000000000000000" pitchFamily="2" charset="2"/>
              <a:buChar char="§"/>
            </a:pPr>
            <a:r>
              <a:rPr lang="en-MY" dirty="0"/>
              <a:t>Sectors are not able to trace the origin of incoming data</a:t>
            </a:r>
          </a:p>
          <a:p>
            <a:pPr marL="342900" indent="-342900">
              <a:buFont typeface="Wingdings" panose="05000000000000000000" pitchFamily="2" charset="2"/>
              <a:buChar char="§"/>
            </a:pPr>
            <a:r>
              <a:rPr lang="en-MY" dirty="0"/>
              <a:t>Frozen state during PR will impact data transfer of other sector</a:t>
            </a:r>
            <a:endParaRPr lang="en-US" dirty="0"/>
          </a:p>
        </p:txBody>
      </p:sp>
    </p:spTree>
    <p:extLst>
      <p:ext uri="{BB962C8B-B14F-4D97-AF65-F5344CB8AC3E}">
        <p14:creationId xmlns:p14="http://schemas.microsoft.com/office/powerpoint/2010/main" val="41547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2"/>
          </p:nvPr>
        </p:nvSpPr>
        <p:spPr/>
        <p:txBody>
          <a:bodyPr/>
          <a:lstStyle/>
          <a:p>
            <a:fld id="{FD44707B-D922-47D5-BD24-D96E91B70543}" type="slidenum">
              <a:rPr lang="en-US" smtClean="0">
                <a:solidFill>
                  <a:prstClr val="white"/>
                </a:solidFill>
              </a:rPr>
              <a:pPr/>
              <a:t>2</a:t>
            </a:fld>
            <a:endParaRPr lang="en-US" dirty="0">
              <a:solidFill>
                <a:prstClr val="white"/>
              </a:solidFill>
            </a:endParaRPr>
          </a:p>
        </p:txBody>
      </p:sp>
      <p:sp>
        <p:nvSpPr>
          <p:cNvPr id="4" name="Title 3"/>
          <p:cNvSpPr>
            <a:spLocks noGrp="1"/>
          </p:cNvSpPr>
          <p:nvPr>
            <p:ph type="title"/>
          </p:nvPr>
        </p:nvSpPr>
        <p:spPr/>
        <p:txBody>
          <a:bodyPr/>
          <a:lstStyle/>
          <a:p>
            <a:r>
              <a:rPr lang="en-US" dirty="0"/>
              <a:t>Legal Disclaimers</a:t>
            </a:r>
          </a:p>
        </p:txBody>
      </p:sp>
      <p:sp>
        <p:nvSpPr>
          <p:cNvPr id="12" name="Text Placeholder 2"/>
          <p:cNvSpPr txBox="1">
            <a:spLocks/>
          </p:cNvSpPr>
          <p:nvPr/>
        </p:nvSpPr>
        <p:spPr>
          <a:xfrm>
            <a:off x="621360" y="1315523"/>
            <a:ext cx="11216640" cy="4742077"/>
          </a:xfrm>
          <a:prstGeom prst="rect">
            <a:avLst/>
          </a:prstGeom>
        </p:spPr>
        <p:txBody>
          <a:bodyPr vert="horz" wrap="square" lIns="0" tIns="60960" rIns="121920" bIns="60960" numCol="1" anchor="t" anchorCtr="0" compatLnSpc="1">
            <a:prstTxWarp prst="textNoShape">
              <a:avLst/>
            </a:prstTxWarp>
          </a:bodyPr>
          <a:lstStyle>
            <a:defPPr>
              <a:defRPr lang="en-US"/>
            </a:defPPr>
            <a:lvl1pPr algn="ctr" defTabSz="457200" rtl="0" fontAlgn="base">
              <a:spcBef>
                <a:spcPct val="0"/>
              </a:spcBef>
              <a:spcAft>
                <a:spcPct val="0"/>
              </a:spcAft>
              <a:defRPr sz="1200" kern="1200">
                <a:solidFill>
                  <a:srgbClr val="8DC5EA"/>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Neo Sans Intel" pitchFamily="34" charset="0"/>
                <a:ea typeface="+mn-ea"/>
                <a:cs typeface="+mn-cs"/>
              </a:defRPr>
            </a:lvl2pPr>
            <a:lvl3pPr marL="914400" algn="l" defTabSz="457200" rtl="0" fontAlgn="base">
              <a:spcBef>
                <a:spcPct val="0"/>
              </a:spcBef>
              <a:spcAft>
                <a:spcPct val="0"/>
              </a:spcAft>
              <a:defRPr kern="1200">
                <a:solidFill>
                  <a:schemeClr val="tx1"/>
                </a:solidFill>
                <a:latin typeface="Neo Sans Intel" pitchFamily="34" charset="0"/>
                <a:ea typeface="+mn-ea"/>
                <a:cs typeface="+mn-cs"/>
              </a:defRPr>
            </a:lvl3pPr>
            <a:lvl4pPr marL="1371600" algn="l" defTabSz="457200" rtl="0" fontAlgn="base">
              <a:spcBef>
                <a:spcPct val="0"/>
              </a:spcBef>
              <a:spcAft>
                <a:spcPct val="0"/>
              </a:spcAft>
              <a:defRPr kern="1200">
                <a:solidFill>
                  <a:schemeClr val="tx1"/>
                </a:solidFill>
                <a:latin typeface="Neo Sans Intel" pitchFamily="34" charset="0"/>
                <a:ea typeface="+mn-ea"/>
                <a:cs typeface="+mn-cs"/>
              </a:defRPr>
            </a:lvl4pPr>
            <a:lvl5pPr marL="1828800" algn="l" defTabSz="457200" rtl="0" fontAlgn="base">
              <a:spcBef>
                <a:spcPct val="0"/>
              </a:spcBef>
              <a:spcAft>
                <a:spcPct val="0"/>
              </a:spcAft>
              <a:defRPr kern="1200">
                <a:solidFill>
                  <a:schemeClr val="tx1"/>
                </a:solidFill>
                <a:latin typeface="Neo Sans Intel" pitchFamily="34" charset="0"/>
                <a:ea typeface="+mn-ea"/>
                <a:cs typeface="+mn-cs"/>
              </a:defRPr>
            </a:lvl5pPr>
            <a:lvl6pPr marL="2286000" algn="l" defTabSz="914400" rtl="0" eaLnBrk="1" latinLnBrk="0" hangingPunct="1">
              <a:defRPr kern="1200">
                <a:solidFill>
                  <a:schemeClr val="tx1"/>
                </a:solidFill>
                <a:latin typeface="Neo Sans Intel" pitchFamily="34" charset="0"/>
                <a:ea typeface="+mn-ea"/>
                <a:cs typeface="+mn-cs"/>
              </a:defRPr>
            </a:lvl6pPr>
            <a:lvl7pPr marL="2743200" algn="l" defTabSz="914400" rtl="0" eaLnBrk="1" latinLnBrk="0" hangingPunct="1">
              <a:defRPr kern="1200">
                <a:solidFill>
                  <a:schemeClr val="tx1"/>
                </a:solidFill>
                <a:latin typeface="Neo Sans Intel" pitchFamily="34" charset="0"/>
                <a:ea typeface="+mn-ea"/>
                <a:cs typeface="+mn-cs"/>
              </a:defRPr>
            </a:lvl7pPr>
            <a:lvl8pPr marL="3200400" algn="l" defTabSz="914400" rtl="0" eaLnBrk="1" latinLnBrk="0" hangingPunct="1">
              <a:defRPr kern="1200">
                <a:solidFill>
                  <a:schemeClr val="tx1"/>
                </a:solidFill>
                <a:latin typeface="Neo Sans Intel" pitchFamily="34" charset="0"/>
                <a:ea typeface="+mn-ea"/>
                <a:cs typeface="+mn-cs"/>
              </a:defRPr>
            </a:lvl8pPr>
            <a:lvl9pPr marL="3657600" algn="l" defTabSz="914400" rtl="0" eaLnBrk="1" latinLnBrk="0" hangingPunct="1">
              <a:defRPr kern="1200">
                <a:solidFill>
                  <a:schemeClr val="tx1"/>
                </a:solidFill>
                <a:latin typeface="Neo Sans Intel" pitchFamily="34" charset="0"/>
                <a:ea typeface="+mn-ea"/>
                <a:cs typeface="+mn-cs"/>
              </a:defRPr>
            </a:lvl9pPr>
          </a:lstStyle>
          <a:p>
            <a:pPr marL="228594" indent="-228594" algn="l">
              <a:buFont typeface="Arial" panose="020B0604020202020204" pitchFamily="34" charset="0"/>
              <a:buChar char="•"/>
            </a:pPr>
            <a:r>
              <a:rPr lang="en-US" sz="1867" dirty="0">
                <a:solidFill>
                  <a:schemeClr val="tx2"/>
                </a:solidFill>
              </a:rPr>
              <a:t>Intel provides these materials as-is, with no express or implied warranties. </a:t>
            </a:r>
          </a:p>
          <a:p>
            <a:pPr marL="228594" indent="-228594" algn="l">
              <a:buFont typeface="Arial" panose="020B0604020202020204" pitchFamily="34" charset="0"/>
              <a:buChar char="•"/>
            </a:pPr>
            <a:r>
              <a:rPr lang="en-US" sz="1867" dirty="0">
                <a:solidFill>
                  <a:schemeClr val="tx2"/>
                </a:solidFill>
              </a:rPr>
              <a:t>All products, dates, and figures specified are preliminary, based on current expectations, and are subject to change without notice. </a:t>
            </a:r>
          </a:p>
          <a:p>
            <a:pPr marL="228594" indent="-228594" algn="l">
              <a:buFont typeface="Arial" panose="020B0604020202020204" pitchFamily="34" charset="0"/>
              <a:buChar char="•"/>
            </a:pPr>
            <a:r>
              <a:rPr lang="en-US" sz="1867" dirty="0">
                <a:solidFill>
                  <a:schemeClr val="tx2"/>
                </a:solidFill>
              </a:rPr>
              <a:t>Intel processors, chipsets, and desktop boards may contain design defects or errors known as errata, which may cause the product to deviate from published specifications. Current characterized errata are available on request. </a:t>
            </a:r>
          </a:p>
          <a:p>
            <a:pPr marL="228594" indent="-228594" algn="l">
              <a:buFont typeface="Arial" panose="020B0604020202020204" pitchFamily="34" charset="0"/>
              <a:buChar char="•"/>
            </a:pPr>
            <a:r>
              <a:rPr lang="en-US" sz="1867" dirty="0">
                <a:solidFill>
                  <a:schemeClr val="tx2"/>
                </a:solidFill>
              </a:rPr>
              <a:t>Intel technologies' features and benefits depend on system configuration and may require enabled hardware, software or service activation. Performance varies depending on system configuration. No product or component can be absolutely secure. Check with your system manufacturer or retailer or learn more at </a:t>
            </a:r>
            <a:r>
              <a:rPr lang="en-US" sz="1867" u="sng" dirty="0">
                <a:solidFill>
                  <a:schemeClr val="tx2"/>
                </a:solidFill>
                <a:hlinkClick r:id="rId3"/>
              </a:rPr>
              <a:t>http://intel.com</a:t>
            </a:r>
            <a:r>
              <a:rPr lang="en-US" sz="1867" dirty="0">
                <a:solidFill>
                  <a:schemeClr val="tx2"/>
                </a:solidFill>
              </a:rPr>
              <a:t>. </a:t>
            </a:r>
          </a:p>
          <a:p>
            <a:pPr marL="228594" indent="-228594" algn="l">
              <a:buFont typeface="Arial" panose="020B0604020202020204" pitchFamily="34" charset="0"/>
              <a:buChar char="•"/>
            </a:pPr>
            <a:r>
              <a:rPr lang="en-US" sz="1867" dirty="0">
                <a:solidFill>
                  <a:schemeClr val="tx2"/>
                </a:solidFill>
              </a:rPr>
              <a:t>Some results have been estimated or simulated using internal Intel analysis or architecture simulation or modeling, and provided to you for informational purposes. Any differences in your system hardware, software or configuration may affect your actual performance.   </a:t>
            </a:r>
          </a:p>
          <a:p>
            <a:pPr marL="228594" indent="-228594" algn="l">
              <a:buFont typeface="Arial" panose="020B0604020202020204" pitchFamily="34" charset="0"/>
              <a:buChar char="•"/>
            </a:pPr>
            <a:r>
              <a:rPr lang="en-MY" sz="1867" dirty="0">
                <a:solidFill>
                  <a:schemeClr val="tx2"/>
                </a:solidFill>
              </a:rPr>
              <a:t>Intel, Quartus, Stratix, the Intel logo and the Stratix logo are trademarks of Intel Corporation in the United States and other countries. Other names and brands may be claimed as the property of others. </a:t>
            </a:r>
            <a:r>
              <a:rPr lang="en-US" sz="1867" dirty="0">
                <a:solidFill>
                  <a:schemeClr val="tx2"/>
                </a:solidFill>
              </a:rPr>
              <a:t>*Other names and brands may be claimed as the property of others.</a:t>
            </a:r>
          </a:p>
          <a:p>
            <a:pPr algn="l"/>
            <a:r>
              <a:rPr lang="en-US" sz="1867" dirty="0">
                <a:solidFill>
                  <a:schemeClr val="tx2"/>
                </a:solidFill>
              </a:rPr>
              <a:t>© Intel Corporation 2020</a:t>
            </a:r>
          </a:p>
        </p:txBody>
      </p:sp>
    </p:spTree>
    <p:extLst>
      <p:ext uri="{BB962C8B-B14F-4D97-AF65-F5344CB8AC3E}">
        <p14:creationId xmlns:p14="http://schemas.microsoft.com/office/powerpoint/2010/main" val="192316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78D67F-045E-4A66-8469-2DC1EC3EB343}"/>
              </a:ext>
            </a:extLst>
          </p:cNvPr>
          <p:cNvSpPr>
            <a:spLocks noGrp="1"/>
          </p:cNvSpPr>
          <p:nvPr>
            <p:ph type="sldNum" sz="quarter" idx="12"/>
          </p:nvPr>
        </p:nvSpPr>
        <p:spPr/>
        <p:txBody>
          <a:bodyPr/>
          <a:lstStyle/>
          <a:p>
            <a:fld id="{54A929F8-983C-4004-9B26-CBAFB738EB67}" type="slidenum">
              <a:rPr lang="en-US" smtClean="0">
                <a:solidFill>
                  <a:prstClr val="white"/>
                </a:solidFill>
              </a:rPr>
              <a:pPr/>
              <a:t>3</a:t>
            </a:fld>
            <a:endParaRPr lang="en-US">
              <a:solidFill>
                <a:prstClr val="white"/>
              </a:solidFill>
            </a:endParaRPr>
          </a:p>
        </p:txBody>
      </p:sp>
      <p:sp>
        <p:nvSpPr>
          <p:cNvPr id="3" name="Title 2">
            <a:extLst>
              <a:ext uri="{FF2B5EF4-FFF2-40B4-BE49-F238E27FC236}">
                <a16:creationId xmlns:a16="http://schemas.microsoft.com/office/drawing/2014/main" id="{CFCAFA65-D544-4C56-BA0F-9D95BE2EC11A}"/>
              </a:ext>
            </a:extLst>
          </p:cNvPr>
          <p:cNvSpPr>
            <a:spLocks noGrp="1"/>
          </p:cNvSpPr>
          <p:nvPr>
            <p:ph type="title"/>
          </p:nvPr>
        </p:nvSpPr>
        <p:spPr/>
        <p:txBody>
          <a:bodyPr/>
          <a:lstStyle/>
          <a:p>
            <a:r>
              <a:rPr lang="en-MY" dirty="0"/>
              <a:t>Sector </a:t>
            </a:r>
            <a:r>
              <a:rPr lang="en-MY" dirty="0" err="1"/>
              <a:t>NoC</a:t>
            </a:r>
            <a:r>
              <a:rPr lang="en-MY" dirty="0"/>
              <a:t> Infrastructure</a:t>
            </a:r>
            <a:endParaRPr lang="en-US" dirty="0"/>
          </a:p>
        </p:txBody>
      </p:sp>
      <p:pic>
        <p:nvPicPr>
          <p:cNvPr id="6" name="Content Placeholder 5">
            <a:extLst>
              <a:ext uri="{FF2B5EF4-FFF2-40B4-BE49-F238E27FC236}">
                <a16:creationId xmlns:a16="http://schemas.microsoft.com/office/drawing/2014/main" id="{143FC283-82A2-4226-A0DB-A0503EBD2E1C}"/>
              </a:ext>
            </a:extLst>
          </p:cNvPr>
          <p:cNvPicPr>
            <a:picLocks noGrp="1" noChangeAspect="1"/>
          </p:cNvPicPr>
          <p:nvPr>
            <p:ph sz="quarter" idx="13"/>
          </p:nvPr>
        </p:nvPicPr>
        <p:blipFill>
          <a:blip r:embed="rId2"/>
          <a:stretch>
            <a:fillRect/>
          </a:stretch>
        </p:blipFill>
        <p:spPr>
          <a:xfrm>
            <a:off x="607484" y="1145381"/>
            <a:ext cx="6312300" cy="4815755"/>
          </a:xfrm>
          <a:prstGeom prst="rect">
            <a:avLst/>
          </a:prstGeom>
        </p:spPr>
      </p:pic>
      <p:sp>
        <p:nvSpPr>
          <p:cNvPr id="10" name="TextBox 9">
            <a:extLst>
              <a:ext uri="{FF2B5EF4-FFF2-40B4-BE49-F238E27FC236}">
                <a16:creationId xmlns:a16="http://schemas.microsoft.com/office/drawing/2014/main" id="{2BFC1ECC-360C-4E91-99E7-54B4285C024B}"/>
              </a:ext>
            </a:extLst>
          </p:cNvPr>
          <p:cNvSpPr txBox="1"/>
          <p:nvPr/>
        </p:nvSpPr>
        <p:spPr>
          <a:xfrm>
            <a:off x="7142206" y="2105496"/>
            <a:ext cx="4539048" cy="3508653"/>
          </a:xfrm>
          <a:prstGeom prst="rect">
            <a:avLst/>
          </a:prstGeom>
          <a:noFill/>
        </p:spPr>
        <p:txBody>
          <a:bodyPr vert="horz" wrap="square" lIns="0" tIns="0" rIns="0" bIns="0" rtlCol="0">
            <a:spAutoFit/>
          </a:bodyPr>
          <a:lstStyle/>
          <a:p>
            <a:pPr marL="171450" indent="-171450">
              <a:spcAft>
                <a:spcPts val="1200"/>
              </a:spcAft>
              <a:buFont typeface="Wingdings" panose="05000000000000000000" pitchFamily="2" charset="2"/>
              <a:buChar char="§"/>
            </a:pPr>
            <a:r>
              <a:rPr lang="en-MY" sz="1600" dirty="0">
                <a:solidFill>
                  <a:schemeClr val="accent1"/>
                </a:solidFill>
              </a:rPr>
              <a:t>North, East, South, West In/Out ports for data transfer (AVMM)</a:t>
            </a:r>
          </a:p>
          <a:p>
            <a:pPr marL="171450" indent="-171450">
              <a:spcAft>
                <a:spcPts val="1200"/>
              </a:spcAft>
              <a:buFont typeface="Wingdings" panose="05000000000000000000" pitchFamily="2" charset="2"/>
              <a:buChar char="§"/>
            </a:pPr>
            <a:r>
              <a:rPr lang="en-MY" sz="1600" dirty="0">
                <a:solidFill>
                  <a:schemeClr val="accent1"/>
                </a:solidFill>
              </a:rPr>
              <a:t>Data packet will be stored in FIFO of destination sector</a:t>
            </a:r>
          </a:p>
          <a:p>
            <a:pPr marL="171450" indent="-171450">
              <a:spcAft>
                <a:spcPts val="1200"/>
              </a:spcAft>
              <a:buFont typeface="Wingdings" panose="05000000000000000000" pitchFamily="2" charset="2"/>
              <a:buChar char="§"/>
            </a:pPr>
            <a:r>
              <a:rPr lang="en-MY" sz="1600" dirty="0">
                <a:solidFill>
                  <a:schemeClr val="accent1"/>
                </a:solidFill>
              </a:rPr>
              <a:t>Security filter can be enabled/disabled during runtime to block/unblock data transfer to any sector</a:t>
            </a:r>
          </a:p>
          <a:p>
            <a:pPr marL="171450" indent="-171450">
              <a:spcAft>
                <a:spcPts val="1200"/>
              </a:spcAft>
              <a:buFont typeface="Wingdings" panose="05000000000000000000" pitchFamily="2" charset="2"/>
              <a:buChar char="§"/>
            </a:pPr>
            <a:r>
              <a:rPr lang="en-MY" sz="1600" dirty="0">
                <a:solidFill>
                  <a:schemeClr val="accent1"/>
                </a:solidFill>
              </a:rPr>
              <a:t>PR region controllers for each NESW Ports and controlled via out-of-bound signals (conduit) from the Master</a:t>
            </a:r>
          </a:p>
          <a:p>
            <a:pPr marL="171450" indent="-171450">
              <a:buFont typeface="Wingdings" panose="05000000000000000000" pitchFamily="2" charset="2"/>
              <a:buChar char="§"/>
            </a:pPr>
            <a:endParaRPr lang="en-MY" sz="1400" dirty="0">
              <a:solidFill>
                <a:srgbClr val="003C71"/>
              </a:solidFill>
            </a:endParaRPr>
          </a:p>
          <a:p>
            <a:pPr marL="171450" indent="-171450">
              <a:spcAft>
                <a:spcPts val="600"/>
              </a:spcAft>
              <a:buFont typeface="Wingdings" panose="05000000000000000000" pitchFamily="2" charset="2"/>
              <a:buChar char="§"/>
            </a:pPr>
            <a:endParaRPr lang="en-US" sz="1400" dirty="0" err="1">
              <a:solidFill>
                <a:srgbClr val="003C71"/>
              </a:solidFill>
            </a:endParaRPr>
          </a:p>
        </p:txBody>
      </p:sp>
    </p:spTree>
    <p:extLst>
      <p:ext uri="{BB962C8B-B14F-4D97-AF65-F5344CB8AC3E}">
        <p14:creationId xmlns:p14="http://schemas.microsoft.com/office/powerpoint/2010/main" val="98602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51A0A0-AFB0-4EDE-8249-5DD63DA91B76}"/>
              </a:ext>
            </a:extLst>
          </p:cNvPr>
          <p:cNvSpPr>
            <a:spLocks noGrp="1"/>
          </p:cNvSpPr>
          <p:nvPr>
            <p:ph type="sldNum" sz="quarter" idx="12"/>
          </p:nvPr>
        </p:nvSpPr>
        <p:spPr/>
        <p:txBody>
          <a:bodyPr/>
          <a:lstStyle/>
          <a:p>
            <a:fld id="{54A929F8-983C-4004-9B26-CBAFB738EB67}" type="slidenum">
              <a:rPr lang="en-US" smtClean="0">
                <a:solidFill>
                  <a:prstClr val="white"/>
                </a:solidFill>
              </a:rPr>
              <a:pPr/>
              <a:t>4</a:t>
            </a:fld>
            <a:endParaRPr lang="en-US">
              <a:solidFill>
                <a:prstClr val="white"/>
              </a:solidFill>
            </a:endParaRPr>
          </a:p>
        </p:txBody>
      </p:sp>
      <p:sp>
        <p:nvSpPr>
          <p:cNvPr id="3" name="Title 2">
            <a:extLst>
              <a:ext uri="{FF2B5EF4-FFF2-40B4-BE49-F238E27FC236}">
                <a16:creationId xmlns:a16="http://schemas.microsoft.com/office/drawing/2014/main" id="{3A51060F-F74F-46FD-9915-9CD8CC7AE620}"/>
              </a:ext>
            </a:extLst>
          </p:cNvPr>
          <p:cNvSpPr>
            <a:spLocks noGrp="1"/>
          </p:cNvSpPr>
          <p:nvPr>
            <p:ph type="title"/>
          </p:nvPr>
        </p:nvSpPr>
        <p:spPr/>
        <p:txBody>
          <a:bodyPr/>
          <a:lstStyle/>
          <a:p>
            <a:r>
              <a:rPr lang="en-MY" dirty="0"/>
              <a:t>3x3 </a:t>
            </a:r>
            <a:r>
              <a:rPr lang="en-MY" dirty="0" err="1"/>
              <a:t>NoC</a:t>
            </a:r>
            <a:endParaRPr lang="en-US" dirty="0"/>
          </a:p>
        </p:txBody>
      </p:sp>
      <p:sp>
        <p:nvSpPr>
          <p:cNvPr id="4" name="Content Placeholder 3">
            <a:extLst>
              <a:ext uri="{FF2B5EF4-FFF2-40B4-BE49-F238E27FC236}">
                <a16:creationId xmlns:a16="http://schemas.microsoft.com/office/drawing/2014/main" id="{0EF3DF49-2E26-43C9-AFE4-1EBC6FBB47D8}"/>
              </a:ext>
            </a:extLst>
          </p:cNvPr>
          <p:cNvSpPr>
            <a:spLocks noGrp="1"/>
          </p:cNvSpPr>
          <p:nvPr>
            <p:ph sz="quarter" idx="13"/>
          </p:nvPr>
        </p:nvSpPr>
        <p:spPr>
          <a:xfrm>
            <a:off x="3791523" y="852198"/>
            <a:ext cx="6876477" cy="4798960"/>
          </a:xfrm>
        </p:spPr>
        <p:txBody>
          <a:bodyPr/>
          <a:lstStyle/>
          <a:p>
            <a:pPr marL="342900" indent="-342900">
              <a:buFont typeface="Wingdings" panose="05000000000000000000" pitchFamily="2" charset="2"/>
              <a:buChar char="§"/>
            </a:pPr>
            <a:r>
              <a:rPr lang="en-MY" sz="1800" dirty="0">
                <a:latin typeface="+mn-lt"/>
              </a:rPr>
              <a:t>Sector 0-8 </a:t>
            </a:r>
          </a:p>
          <a:p>
            <a:pPr marL="643459" lvl="1" indent="-342900">
              <a:buFont typeface="Wingdings" panose="05000000000000000000" pitchFamily="2" charset="2"/>
              <a:buChar char="§"/>
            </a:pPr>
            <a:r>
              <a:rPr lang="en-MY" sz="1800" dirty="0">
                <a:latin typeface="+mn-lt"/>
              </a:rPr>
              <a:t>Sector 0 as the Master with debug interface</a:t>
            </a:r>
          </a:p>
          <a:p>
            <a:pPr marL="342900" indent="-342900">
              <a:buFont typeface="Wingdings" panose="05000000000000000000" pitchFamily="2" charset="2"/>
              <a:buChar char="§"/>
            </a:pPr>
            <a:r>
              <a:rPr lang="en-MY" sz="1800" dirty="0">
                <a:latin typeface="+mn-lt"/>
              </a:rPr>
              <a:t>Logic-lock placement</a:t>
            </a:r>
          </a:p>
          <a:p>
            <a:pPr marL="643459" lvl="1" indent="-342900">
              <a:buFont typeface="Wingdings" panose="05000000000000000000" pitchFamily="2" charset="2"/>
              <a:buChar char="§"/>
            </a:pPr>
            <a:r>
              <a:rPr lang="en-MY" sz="1800" dirty="0">
                <a:latin typeface="+mn-lt"/>
              </a:rPr>
              <a:t>Parent partition is sector-aligned</a:t>
            </a:r>
          </a:p>
          <a:p>
            <a:pPr marL="1104881" lvl="2" indent="-342900">
              <a:buFont typeface="Wingdings" panose="05000000000000000000" pitchFamily="2" charset="2"/>
              <a:buChar char="§"/>
            </a:pPr>
            <a:r>
              <a:rPr lang="en-MY" sz="1800" dirty="0">
                <a:ea typeface="Intel Clear" panose="020B0604020203020204" pitchFamily="34" charset="0"/>
              </a:rPr>
              <a:t>Entire sector (</a:t>
            </a:r>
            <a:r>
              <a:rPr lang="en-MY" sz="1800" dirty="0" err="1">
                <a:ea typeface="Intel Clear" panose="020B0604020203020204" pitchFamily="34" charset="0"/>
              </a:rPr>
              <a:t>NoC</a:t>
            </a:r>
            <a:r>
              <a:rPr lang="en-MY" sz="1800" dirty="0">
                <a:ea typeface="Intel Clear" panose="020B0604020203020204" pitchFamily="34" charset="0"/>
              </a:rPr>
              <a:t> + user logic)</a:t>
            </a:r>
            <a:endParaRPr lang="en-MY" sz="1800" dirty="0">
              <a:latin typeface="+mn-lt"/>
            </a:endParaRPr>
          </a:p>
          <a:p>
            <a:pPr marL="643459" lvl="1" indent="-342900">
              <a:buFont typeface="Wingdings" panose="05000000000000000000" pitchFamily="2" charset="2"/>
              <a:buChar char="§"/>
            </a:pPr>
            <a:r>
              <a:rPr lang="en-MY" sz="1800" dirty="0">
                <a:latin typeface="+mn-lt"/>
              </a:rPr>
              <a:t>Child partition at the centre of a sector </a:t>
            </a:r>
          </a:p>
          <a:p>
            <a:pPr marL="1104881" lvl="2" indent="-342900">
              <a:buFont typeface="Wingdings" panose="05000000000000000000" pitchFamily="2" charset="2"/>
              <a:buChar char="§"/>
            </a:pPr>
            <a:r>
              <a:rPr lang="en-MY" sz="1800" dirty="0">
                <a:latin typeface="+mn-lt"/>
              </a:rPr>
              <a:t>User logic only</a:t>
            </a:r>
          </a:p>
          <a:p>
            <a:pPr marL="442391" indent="-285750">
              <a:buFont typeface="Wingdings" panose="05000000000000000000" pitchFamily="2" charset="2"/>
              <a:buChar char="§"/>
            </a:pPr>
            <a:r>
              <a:rPr lang="en-MY" sz="1800" dirty="0">
                <a:ea typeface="Intel Clear" panose="020B0604020203020204" pitchFamily="34" charset="0"/>
              </a:rPr>
              <a:t>Performance</a:t>
            </a:r>
          </a:p>
          <a:p>
            <a:pPr marL="742950" lvl="1" indent="-285750">
              <a:buFont typeface="Wingdings" panose="05000000000000000000" pitchFamily="2" charset="2"/>
              <a:buChar char="§"/>
            </a:pPr>
            <a:r>
              <a:rPr lang="en-MY" sz="1800" dirty="0">
                <a:ea typeface="Intel Clear" panose="020B0604020203020204" pitchFamily="34" charset="0"/>
              </a:rPr>
              <a:t>Frequency 100MHz; </a:t>
            </a:r>
            <a:r>
              <a:rPr lang="en-MY" sz="1800" dirty="0" err="1">
                <a:ea typeface="Intel Clear" panose="020B0604020203020204" pitchFamily="34" charset="0"/>
              </a:rPr>
              <a:t>Fmax</a:t>
            </a:r>
            <a:r>
              <a:rPr lang="en-MY" sz="1800" dirty="0">
                <a:ea typeface="Intel Clear" panose="020B0604020203020204" pitchFamily="34" charset="0"/>
              </a:rPr>
              <a:t> 133MHz </a:t>
            </a:r>
          </a:p>
          <a:p>
            <a:pPr marL="742950" lvl="1" indent="-285750">
              <a:buFont typeface="Wingdings" panose="05000000000000000000" pitchFamily="2" charset="2"/>
              <a:buChar char="§"/>
            </a:pPr>
            <a:r>
              <a:rPr lang="en-MY" sz="1800" dirty="0">
                <a:ea typeface="Intel Clear" panose="020B0604020203020204" pitchFamily="34" charset="0"/>
              </a:rPr>
              <a:t>Sector-sector bandwidth 133MHz / 12 cycles latency * 4 bytes/transfer = 44MB/s (non-burst)</a:t>
            </a:r>
          </a:p>
          <a:p>
            <a:pPr marL="442391" indent="-285750">
              <a:buFont typeface="Wingdings" panose="05000000000000000000" pitchFamily="2" charset="2"/>
              <a:buChar char="§"/>
            </a:pPr>
            <a:r>
              <a:rPr lang="en-MY" sz="1800" dirty="0">
                <a:ea typeface="Intel Clear" panose="020B0604020203020204" pitchFamily="34" charset="0"/>
              </a:rPr>
              <a:t>Resource Utilization</a:t>
            </a:r>
          </a:p>
          <a:p>
            <a:pPr marL="742950" lvl="1" indent="-285750">
              <a:buFont typeface="Wingdings" panose="05000000000000000000" pitchFamily="2" charset="2"/>
              <a:buChar char="§"/>
            </a:pPr>
            <a:r>
              <a:rPr lang="en-MY" sz="1800" dirty="0" err="1">
                <a:ea typeface="Intel Clear" panose="020B0604020203020204" pitchFamily="34" charset="0"/>
              </a:rPr>
              <a:t>NoC</a:t>
            </a:r>
            <a:r>
              <a:rPr lang="en-MY" sz="1800" dirty="0">
                <a:ea typeface="Intel Clear" panose="020B0604020203020204" pitchFamily="34" charset="0"/>
              </a:rPr>
              <a:t> infrastructure resource varies from sector to sector </a:t>
            </a:r>
          </a:p>
          <a:p>
            <a:pPr marL="742950" lvl="1" indent="-285750">
              <a:buFont typeface="Wingdings" panose="05000000000000000000" pitchFamily="2" charset="2"/>
              <a:buChar char="§"/>
            </a:pPr>
            <a:r>
              <a:rPr lang="en-MY" sz="1800" dirty="0">
                <a:ea typeface="Intel Clear" panose="020B0604020203020204" pitchFamily="34" charset="0"/>
              </a:rPr>
              <a:t>Ranges from 1000 - 2000 ALMs per sector</a:t>
            </a:r>
          </a:p>
          <a:p>
            <a:pPr marL="442391" indent="-285750">
              <a:buFont typeface="Wingdings" panose="05000000000000000000" pitchFamily="2" charset="2"/>
              <a:buChar char="§"/>
            </a:pPr>
            <a:endParaRPr lang="en-MY" sz="1800" dirty="0">
              <a:ea typeface="Intel Clear" panose="020B0604020203020204" pitchFamily="34" charset="0"/>
            </a:endParaRPr>
          </a:p>
          <a:p>
            <a:pPr marL="1204372" lvl="2" indent="-285750"/>
            <a:endParaRPr lang="en-MY" sz="1800" dirty="0">
              <a:ea typeface="Intel Clear" panose="020B0604020203020204" pitchFamily="34" charset="0"/>
            </a:endParaRPr>
          </a:p>
          <a:p>
            <a:pPr marL="1204372" lvl="2" indent="-285750"/>
            <a:endParaRPr lang="en-MY" sz="1800" dirty="0">
              <a:ea typeface="Intel Clear" panose="020B0604020203020204" pitchFamily="34" charset="0"/>
            </a:endParaRPr>
          </a:p>
          <a:p>
            <a:pPr marL="586309" lvl="1" indent="-285750">
              <a:buFont typeface="Wingdings" panose="05000000000000000000" pitchFamily="2" charset="2"/>
              <a:buChar char="§"/>
            </a:pPr>
            <a:endParaRPr lang="en-MY" sz="1800" dirty="0">
              <a:latin typeface="+mn-lt"/>
            </a:endParaRPr>
          </a:p>
          <a:p>
            <a:pPr marL="586309" lvl="1" indent="-285750">
              <a:buFont typeface="Wingdings" panose="05000000000000000000" pitchFamily="2" charset="2"/>
              <a:buChar char="§"/>
            </a:pPr>
            <a:endParaRPr lang="en-MY" sz="1800" dirty="0">
              <a:latin typeface="+mn-lt"/>
            </a:endParaRPr>
          </a:p>
          <a:p>
            <a:pPr marL="342900" indent="-342900">
              <a:buFont typeface="Wingdings" panose="05000000000000000000" pitchFamily="2" charset="2"/>
              <a:buChar char="§"/>
            </a:pPr>
            <a:endParaRPr lang="en-MY" sz="1800" dirty="0">
              <a:latin typeface="+mn-lt"/>
            </a:endParaRPr>
          </a:p>
          <a:p>
            <a:pPr marL="643459" lvl="1" indent="-342900">
              <a:buFont typeface="Wingdings" panose="05000000000000000000" pitchFamily="2" charset="2"/>
              <a:buChar char="§"/>
            </a:pPr>
            <a:endParaRPr lang="en-US" sz="1800" dirty="0">
              <a:latin typeface="+mn-lt"/>
            </a:endParaRPr>
          </a:p>
        </p:txBody>
      </p:sp>
      <p:pic>
        <p:nvPicPr>
          <p:cNvPr id="5" name="Picture 4">
            <a:extLst>
              <a:ext uri="{FF2B5EF4-FFF2-40B4-BE49-F238E27FC236}">
                <a16:creationId xmlns:a16="http://schemas.microsoft.com/office/drawing/2014/main" id="{558965F2-C8A4-476B-8DF9-DE8B254AB192}"/>
              </a:ext>
            </a:extLst>
          </p:cNvPr>
          <p:cNvPicPr>
            <a:picLocks noChangeAspect="1"/>
          </p:cNvPicPr>
          <p:nvPr/>
        </p:nvPicPr>
        <p:blipFill>
          <a:blip r:embed="rId2"/>
          <a:stretch>
            <a:fillRect/>
          </a:stretch>
        </p:blipFill>
        <p:spPr>
          <a:xfrm>
            <a:off x="607484" y="1148759"/>
            <a:ext cx="2421852" cy="4798960"/>
          </a:xfrm>
          <a:prstGeom prst="rect">
            <a:avLst/>
          </a:prstGeom>
        </p:spPr>
      </p:pic>
    </p:spTree>
    <p:extLst>
      <p:ext uri="{BB962C8B-B14F-4D97-AF65-F5344CB8AC3E}">
        <p14:creationId xmlns:p14="http://schemas.microsoft.com/office/powerpoint/2010/main" val="321474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5E278C-78F1-47FA-BC0A-C376B6552C5B}"/>
              </a:ext>
            </a:extLst>
          </p:cNvPr>
          <p:cNvSpPr>
            <a:spLocks noGrp="1"/>
          </p:cNvSpPr>
          <p:nvPr>
            <p:ph type="sldNum" sz="quarter" idx="12"/>
          </p:nvPr>
        </p:nvSpPr>
        <p:spPr/>
        <p:txBody>
          <a:bodyPr/>
          <a:lstStyle/>
          <a:p>
            <a:fld id="{54A929F8-983C-4004-9B26-CBAFB738EB67}" type="slidenum">
              <a:rPr lang="en-US" smtClean="0">
                <a:solidFill>
                  <a:prstClr val="white"/>
                </a:solidFill>
              </a:rPr>
              <a:pPr/>
              <a:t>5</a:t>
            </a:fld>
            <a:endParaRPr lang="en-US">
              <a:solidFill>
                <a:prstClr val="white"/>
              </a:solidFill>
            </a:endParaRPr>
          </a:p>
        </p:txBody>
      </p:sp>
      <p:sp>
        <p:nvSpPr>
          <p:cNvPr id="3" name="Title 2">
            <a:extLst>
              <a:ext uri="{FF2B5EF4-FFF2-40B4-BE49-F238E27FC236}">
                <a16:creationId xmlns:a16="http://schemas.microsoft.com/office/drawing/2014/main" id="{C9D5A573-D27E-4110-834A-46BE3A0F98A3}"/>
              </a:ext>
            </a:extLst>
          </p:cNvPr>
          <p:cNvSpPr>
            <a:spLocks noGrp="1"/>
          </p:cNvSpPr>
          <p:nvPr>
            <p:ph type="title"/>
          </p:nvPr>
        </p:nvSpPr>
        <p:spPr/>
        <p:txBody>
          <a:bodyPr/>
          <a:lstStyle/>
          <a:p>
            <a:r>
              <a:rPr lang="en-MY" sz="3600" dirty="0"/>
              <a:t>Partial Reconfiguration 101</a:t>
            </a:r>
            <a:endParaRPr lang="en-US" sz="3600" dirty="0"/>
          </a:p>
        </p:txBody>
      </p:sp>
      <p:sp>
        <p:nvSpPr>
          <p:cNvPr id="4" name="Content Placeholder 3">
            <a:extLst>
              <a:ext uri="{FF2B5EF4-FFF2-40B4-BE49-F238E27FC236}">
                <a16:creationId xmlns:a16="http://schemas.microsoft.com/office/drawing/2014/main" id="{70119225-E9AA-4E39-9BC2-7458FFE1AEB9}"/>
              </a:ext>
            </a:extLst>
          </p:cNvPr>
          <p:cNvSpPr>
            <a:spLocks noGrp="1"/>
          </p:cNvSpPr>
          <p:nvPr>
            <p:ph sz="quarter" idx="13"/>
          </p:nvPr>
        </p:nvSpPr>
        <p:spPr>
          <a:xfrm>
            <a:off x="607484" y="1268627"/>
            <a:ext cx="6023975" cy="4903574"/>
          </a:xfrm>
        </p:spPr>
        <p:txBody>
          <a:bodyPr/>
          <a:lstStyle/>
          <a:p>
            <a:pPr marL="285750" indent="-285750">
              <a:buFont typeface="Arial" panose="020B0604020202020204" pitchFamily="34" charset="0"/>
              <a:buChar char="•"/>
            </a:pPr>
            <a:r>
              <a:rPr lang="en-MY" sz="1800" dirty="0"/>
              <a:t>Ability to reconfigure part of the design (PR region); while the rest of the design is running (static region)</a:t>
            </a:r>
          </a:p>
          <a:p>
            <a:pPr marL="285750" indent="-285750">
              <a:buFont typeface="Arial" panose="020B0604020202020204" pitchFamily="34" charset="0"/>
              <a:buChar char="•"/>
            </a:pPr>
            <a:r>
              <a:rPr lang="en-MY" sz="1800" dirty="0"/>
              <a:t>Default .</a:t>
            </a:r>
            <a:r>
              <a:rPr lang="en-MY" sz="1800" dirty="0" err="1"/>
              <a:t>sof</a:t>
            </a:r>
            <a:r>
              <a:rPr lang="en-MY" sz="1800" dirty="0"/>
              <a:t> will configure the entire chip, both static and PR regions (orange boxes)</a:t>
            </a:r>
          </a:p>
          <a:p>
            <a:pPr marL="285750" indent="-285750">
              <a:buFont typeface="Arial" panose="020B0604020202020204" pitchFamily="34" charset="0"/>
              <a:buChar char="•"/>
            </a:pPr>
            <a:r>
              <a:rPr lang="en-MY" sz="1800" dirty="0"/>
              <a:t>Child partition can be recompiled with different user logic persona while </a:t>
            </a:r>
            <a:r>
              <a:rPr lang="en-MY" sz="1800" dirty="0" err="1"/>
              <a:t>NoC</a:t>
            </a:r>
            <a:r>
              <a:rPr lang="en-MY" sz="1800" dirty="0"/>
              <a:t> infrastructure in parent partition for each sector remains the same</a:t>
            </a:r>
          </a:p>
          <a:p>
            <a:pPr marL="285750" indent="-285750">
              <a:buFont typeface="Arial" panose="020B0604020202020204" pitchFamily="34" charset="0"/>
              <a:buChar char="•"/>
            </a:pPr>
            <a:r>
              <a:rPr lang="en-MY" sz="1800" dirty="0" err="1"/>
              <a:t>Parent.rbf</a:t>
            </a:r>
            <a:r>
              <a:rPr lang="en-MY" sz="1800" dirty="0"/>
              <a:t> (sector-aligned) will be configured to achieve sector PR</a:t>
            </a:r>
          </a:p>
          <a:p>
            <a:pPr marL="342900" indent="-342900">
              <a:buFont typeface="Arial" panose="020B0604020202020204" pitchFamily="34" charset="0"/>
              <a:buChar char="•"/>
            </a:pPr>
            <a:r>
              <a:rPr lang="en-MY" sz="1800" dirty="0"/>
              <a:t>Adjacent interfaces of PR region must be frozen prior to PR to avoid unknown data/command being asserted</a:t>
            </a:r>
          </a:p>
          <a:p>
            <a:pPr marL="342900" indent="-342900">
              <a:buFont typeface="Arial" panose="020B0604020202020204" pitchFamily="34" charset="0"/>
              <a:buChar char="•"/>
            </a:pPr>
            <a:endParaRPr lang="en-MY" sz="1800" dirty="0"/>
          </a:p>
        </p:txBody>
      </p:sp>
      <p:pic>
        <p:nvPicPr>
          <p:cNvPr id="7" name="Picture 6">
            <a:extLst>
              <a:ext uri="{FF2B5EF4-FFF2-40B4-BE49-F238E27FC236}">
                <a16:creationId xmlns:a16="http://schemas.microsoft.com/office/drawing/2014/main" id="{9C05DB36-F0AF-450E-8AB7-EF4DCDB9D31A}"/>
              </a:ext>
            </a:extLst>
          </p:cNvPr>
          <p:cNvPicPr>
            <a:picLocks noChangeAspect="1"/>
          </p:cNvPicPr>
          <p:nvPr/>
        </p:nvPicPr>
        <p:blipFill>
          <a:blip r:embed="rId2"/>
          <a:stretch>
            <a:fillRect/>
          </a:stretch>
        </p:blipFill>
        <p:spPr>
          <a:xfrm>
            <a:off x="7714024" y="411797"/>
            <a:ext cx="2783694" cy="5535827"/>
          </a:xfrm>
          <a:prstGeom prst="rect">
            <a:avLst/>
          </a:prstGeom>
        </p:spPr>
      </p:pic>
      <p:cxnSp>
        <p:nvCxnSpPr>
          <p:cNvPr id="10" name="Straight Arrow Connector 9">
            <a:extLst>
              <a:ext uri="{FF2B5EF4-FFF2-40B4-BE49-F238E27FC236}">
                <a16:creationId xmlns:a16="http://schemas.microsoft.com/office/drawing/2014/main" id="{20EACFCA-0891-47DA-807A-9DB7242A431D}"/>
              </a:ext>
            </a:extLst>
          </p:cNvPr>
          <p:cNvCxnSpPr/>
          <p:nvPr/>
        </p:nvCxnSpPr>
        <p:spPr>
          <a:xfrm flipH="1">
            <a:off x="9226378" y="4769708"/>
            <a:ext cx="153223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80021C4-D2E7-444C-8EBB-E76384319D01}"/>
              </a:ext>
            </a:extLst>
          </p:cNvPr>
          <p:cNvSpPr txBox="1"/>
          <p:nvPr/>
        </p:nvSpPr>
        <p:spPr>
          <a:xfrm>
            <a:off x="10812110" y="4693307"/>
            <a:ext cx="679673" cy="169277"/>
          </a:xfrm>
          <a:prstGeom prst="rect">
            <a:avLst/>
          </a:prstGeom>
          <a:noFill/>
        </p:spPr>
        <p:txBody>
          <a:bodyPr vert="horz" wrap="none" lIns="0" tIns="0" rIns="0" bIns="0" rtlCol="0">
            <a:spAutoFit/>
          </a:bodyPr>
          <a:lstStyle/>
          <a:p>
            <a:r>
              <a:rPr lang="en-MY" sz="1100" dirty="0">
                <a:solidFill>
                  <a:srgbClr val="003C71"/>
                </a:solidFill>
              </a:rPr>
              <a:t>PR regions</a:t>
            </a:r>
            <a:endParaRPr lang="en-US" sz="1100" dirty="0" err="1">
              <a:solidFill>
                <a:srgbClr val="003C71"/>
              </a:solidFill>
            </a:endParaRPr>
          </a:p>
        </p:txBody>
      </p:sp>
      <p:sp>
        <p:nvSpPr>
          <p:cNvPr id="24" name="TextBox 23">
            <a:extLst>
              <a:ext uri="{FF2B5EF4-FFF2-40B4-BE49-F238E27FC236}">
                <a16:creationId xmlns:a16="http://schemas.microsoft.com/office/drawing/2014/main" id="{65FFFF99-E317-4776-8298-21CF5C596BBC}"/>
              </a:ext>
            </a:extLst>
          </p:cNvPr>
          <p:cNvSpPr txBox="1"/>
          <p:nvPr/>
        </p:nvSpPr>
        <p:spPr>
          <a:xfrm>
            <a:off x="8732108" y="2356022"/>
            <a:ext cx="835165" cy="169277"/>
          </a:xfrm>
          <a:prstGeom prst="rect">
            <a:avLst/>
          </a:prstGeom>
          <a:noFill/>
        </p:spPr>
        <p:txBody>
          <a:bodyPr vert="horz" wrap="none" lIns="0" tIns="0" rIns="0" bIns="0" rtlCol="0">
            <a:spAutoFit/>
          </a:bodyPr>
          <a:lstStyle/>
          <a:p>
            <a:r>
              <a:rPr lang="en-MY" sz="1100" dirty="0">
                <a:solidFill>
                  <a:srgbClr val="003C71"/>
                </a:solidFill>
              </a:rPr>
              <a:t>Static Region</a:t>
            </a:r>
            <a:endParaRPr lang="en-US" sz="1100" dirty="0" err="1">
              <a:solidFill>
                <a:srgbClr val="003C71"/>
              </a:solidFill>
            </a:endParaRPr>
          </a:p>
        </p:txBody>
      </p:sp>
      <p:sp>
        <p:nvSpPr>
          <p:cNvPr id="28" name="Rectangle 27">
            <a:extLst>
              <a:ext uri="{FF2B5EF4-FFF2-40B4-BE49-F238E27FC236}">
                <a16:creationId xmlns:a16="http://schemas.microsoft.com/office/drawing/2014/main" id="{3F721E05-4694-4C0E-98D1-4D8B669A2451}"/>
              </a:ext>
            </a:extLst>
          </p:cNvPr>
          <p:cNvSpPr/>
          <p:nvPr/>
        </p:nvSpPr>
        <p:spPr>
          <a:xfrm>
            <a:off x="8509686" y="4992130"/>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29" name="Rectangle 28">
            <a:extLst>
              <a:ext uri="{FF2B5EF4-FFF2-40B4-BE49-F238E27FC236}">
                <a16:creationId xmlns:a16="http://schemas.microsoft.com/office/drawing/2014/main" id="{685AC372-59AF-41FB-BE8E-142E841F813E}"/>
              </a:ext>
            </a:extLst>
          </p:cNvPr>
          <p:cNvSpPr/>
          <p:nvPr/>
        </p:nvSpPr>
        <p:spPr>
          <a:xfrm>
            <a:off x="8738989" y="4992129"/>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0" name="Rectangle 29">
            <a:extLst>
              <a:ext uri="{FF2B5EF4-FFF2-40B4-BE49-F238E27FC236}">
                <a16:creationId xmlns:a16="http://schemas.microsoft.com/office/drawing/2014/main" id="{B5910F82-A346-4EA8-A376-C032EF41612E}"/>
              </a:ext>
            </a:extLst>
          </p:cNvPr>
          <p:cNvSpPr/>
          <p:nvPr/>
        </p:nvSpPr>
        <p:spPr>
          <a:xfrm>
            <a:off x="8980649" y="4994445"/>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1" name="Rectangle 30">
            <a:extLst>
              <a:ext uri="{FF2B5EF4-FFF2-40B4-BE49-F238E27FC236}">
                <a16:creationId xmlns:a16="http://schemas.microsoft.com/office/drawing/2014/main" id="{25FFDF48-4521-46BF-A32B-556F561564A4}"/>
              </a:ext>
            </a:extLst>
          </p:cNvPr>
          <p:cNvSpPr/>
          <p:nvPr/>
        </p:nvSpPr>
        <p:spPr>
          <a:xfrm>
            <a:off x="8509686" y="4544971"/>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2" name="Rectangle 31">
            <a:extLst>
              <a:ext uri="{FF2B5EF4-FFF2-40B4-BE49-F238E27FC236}">
                <a16:creationId xmlns:a16="http://schemas.microsoft.com/office/drawing/2014/main" id="{95562A5A-2D5E-46ED-9B75-CEB50CDE83E6}"/>
              </a:ext>
            </a:extLst>
          </p:cNvPr>
          <p:cNvSpPr/>
          <p:nvPr/>
        </p:nvSpPr>
        <p:spPr>
          <a:xfrm>
            <a:off x="8738989" y="4544970"/>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3" name="Rectangle 32">
            <a:extLst>
              <a:ext uri="{FF2B5EF4-FFF2-40B4-BE49-F238E27FC236}">
                <a16:creationId xmlns:a16="http://schemas.microsoft.com/office/drawing/2014/main" id="{FD245FA3-8D16-40C9-ABEC-56F88B011C66}"/>
              </a:ext>
            </a:extLst>
          </p:cNvPr>
          <p:cNvSpPr/>
          <p:nvPr/>
        </p:nvSpPr>
        <p:spPr>
          <a:xfrm>
            <a:off x="8980649" y="4547286"/>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8" name="Rectangle 37">
            <a:extLst>
              <a:ext uri="{FF2B5EF4-FFF2-40B4-BE49-F238E27FC236}">
                <a16:creationId xmlns:a16="http://schemas.microsoft.com/office/drawing/2014/main" id="{F86AE8B2-F02F-4309-9963-4C1A801A4456}"/>
              </a:ext>
            </a:extLst>
          </p:cNvPr>
          <p:cNvSpPr/>
          <p:nvPr/>
        </p:nvSpPr>
        <p:spPr>
          <a:xfrm>
            <a:off x="8738989" y="4089722"/>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9" name="Rectangle 38">
            <a:extLst>
              <a:ext uri="{FF2B5EF4-FFF2-40B4-BE49-F238E27FC236}">
                <a16:creationId xmlns:a16="http://schemas.microsoft.com/office/drawing/2014/main" id="{E69E3013-8AFF-40DD-B618-5C577E05A244}"/>
              </a:ext>
            </a:extLst>
          </p:cNvPr>
          <p:cNvSpPr/>
          <p:nvPr/>
        </p:nvSpPr>
        <p:spPr>
          <a:xfrm>
            <a:off x="8980649" y="4092038"/>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40" name="Rectangle 39">
            <a:extLst>
              <a:ext uri="{FF2B5EF4-FFF2-40B4-BE49-F238E27FC236}">
                <a16:creationId xmlns:a16="http://schemas.microsoft.com/office/drawing/2014/main" id="{786365C2-F1AF-490A-B8F4-8FEB0E4A78F5}"/>
              </a:ext>
            </a:extLst>
          </p:cNvPr>
          <p:cNvSpPr/>
          <p:nvPr/>
        </p:nvSpPr>
        <p:spPr>
          <a:xfrm>
            <a:off x="10998232" y="2912914"/>
            <a:ext cx="222422" cy="444843"/>
          </a:xfrm>
          <a:prstGeom prst="rect">
            <a:avLst/>
          </a:prstGeom>
          <a:solidFill>
            <a:schemeClr val="tx2"/>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MY" sz="1400" b="1" dirty="0">
                <a:solidFill>
                  <a:schemeClr val="bg1"/>
                </a:solidFill>
              </a:rPr>
              <a:t>C</a:t>
            </a:r>
            <a:endParaRPr lang="en-US" sz="1400" b="1" dirty="0">
              <a:solidFill>
                <a:schemeClr val="bg1"/>
              </a:solidFill>
            </a:endParaRPr>
          </a:p>
        </p:txBody>
      </p:sp>
      <p:sp>
        <p:nvSpPr>
          <p:cNvPr id="41" name="Rectangle 40">
            <a:extLst>
              <a:ext uri="{FF2B5EF4-FFF2-40B4-BE49-F238E27FC236}">
                <a16:creationId xmlns:a16="http://schemas.microsoft.com/office/drawing/2014/main" id="{DDA4D21D-2472-4D36-9850-788602146A39}"/>
              </a:ext>
            </a:extLst>
          </p:cNvPr>
          <p:cNvSpPr/>
          <p:nvPr/>
        </p:nvSpPr>
        <p:spPr>
          <a:xfrm>
            <a:off x="10835490" y="3270583"/>
            <a:ext cx="222422" cy="444843"/>
          </a:xfrm>
          <a:prstGeom prst="rect">
            <a:avLst/>
          </a:prstGeom>
          <a:solidFill>
            <a:schemeClr val="tx2">
              <a:lumMod val="60000"/>
              <a:lumOff val="40000"/>
            </a:schemeClr>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MY" sz="1400" b="1" dirty="0">
                <a:solidFill>
                  <a:schemeClr val="tx2"/>
                </a:solidFill>
              </a:rPr>
              <a:t>B</a:t>
            </a:r>
            <a:endParaRPr lang="en-US" sz="1400" b="1" dirty="0">
              <a:solidFill>
                <a:schemeClr val="tx2"/>
              </a:solidFill>
            </a:endParaRPr>
          </a:p>
        </p:txBody>
      </p:sp>
      <p:sp>
        <p:nvSpPr>
          <p:cNvPr id="42" name="Rectangle 41">
            <a:extLst>
              <a:ext uri="{FF2B5EF4-FFF2-40B4-BE49-F238E27FC236}">
                <a16:creationId xmlns:a16="http://schemas.microsoft.com/office/drawing/2014/main" id="{0AD2CF51-0089-4C14-9E13-6310C1A12172}"/>
              </a:ext>
            </a:extLst>
          </p:cNvPr>
          <p:cNvSpPr/>
          <p:nvPr/>
        </p:nvSpPr>
        <p:spPr>
          <a:xfrm>
            <a:off x="10672748" y="3616602"/>
            <a:ext cx="222422" cy="444843"/>
          </a:xfrm>
          <a:prstGeom prst="rect">
            <a:avLst/>
          </a:prstGeom>
          <a:solidFill>
            <a:schemeClr val="tx2">
              <a:lumMod val="20000"/>
              <a:lumOff val="80000"/>
            </a:schemeClr>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MY" sz="1400" b="1" dirty="0">
                <a:solidFill>
                  <a:schemeClr val="tx2"/>
                </a:solidFill>
              </a:rPr>
              <a:t>A</a:t>
            </a:r>
            <a:endParaRPr lang="en-US" sz="1400" b="1" dirty="0">
              <a:solidFill>
                <a:schemeClr val="tx2"/>
              </a:solidFill>
            </a:endParaRPr>
          </a:p>
        </p:txBody>
      </p:sp>
      <p:cxnSp>
        <p:nvCxnSpPr>
          <p:cNvPr id="46" name="Straight Connector 45">
            <a:extLst>
              <a:ext uri="{FF2B5EF4-FFF2-40B4-BE49-F238E27FC236}">
                <a16:creationId xmlns:a16="http://schemas.microsoft.com/office/drawing/2014/main" id="{0BAB0229-D0BF-4FC8-A6AA-0E9DDB6BF21E}"/>
              </a:ext>
            </a:extLst>
          </p:cNvPr>
          <p:cNvCxnSpPr>
            <a:cxnSpLocks/>
          </p:cNvCxnSpPr>
          <p:nvPr/>
        </p:nvCxnSpPr>
        <p:spPr>
          <a:xfrm flipH="1">
            <a:off x="8961413" y="3616602"/>
            <a:ext cx="1711335" cy="444843"/>
          </a:xfrm>
          <a:prstGeom prst="line">
            <a:avLst/>
          </a:prstGeom>
          <a:ln w="63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409FA5E-1B2C-4DDA-BC32-85B44D06334A}"/>
              </a:ext>
            </a:extLst>
          </p:cNvPr>
          <p:cNvCxnSpPr/>
          <p:nvPr/>
        </p:nvCxnSpPr>
        <p:spPr>
          <a:xfrm flipV="1">
            <a:off x="9203071" y="3616602"/>
            <a:ext cx="1726453" cy="473120"/>
          </a:xfrm>
          <a:prstGeom prst="line">
            <a:avLst/>
          </a:prstGeom>
          <a:ln w="31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67EE502-860A-42E9-8784-1396138BB844}"/>
              </a:ext>
            </a:extLst>
          </p:cNvPr>
          <p:cNvCxnSpPr>
            <a:cxnSpLocks/>
          </p:cNvCxnSpPr>
          <p:nvPr/>
        </p:nvCxnSpPr>
        <p:spPr>
          <a:xfrm flipH="1">
            <a:off x="8961411" y="4061445"/>
            <a:ext cx="1711337" cy="473120"/>
          </a:xfrm>
          <a:prstGeom prst="line">
            <a:avLst/>
          </a:prstGeom>
          <a:ln w="31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5BE989B-B176-47B3-ACEF-CB59760B7142}"/>
              </a:ext>
            </a:extLst>
          </p:cNvPr>
          <p:cNvCxnSpPr>
            <a:cxnSpLocks/>
          </p:cNvCxnSpPr>
          <p:nvPr/>
        </p:nvCxnSpPr>
        <p:spPr>
          <a:xfrm flipV="1">
            <a:off x="9203069" y="4067805"/>
            <a:ext cx="1692101" cy="461004"/>
          </a:xfrm>
          <a:prstGeom prst="line">
            <a:avLst/>
          </a:prstGeom>
          <a:ln w="317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59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2EFF7E-BEBA-4AE2-A906-4EBC8D20F802}"/>
              </a:ext>
            </a:extLst>
          </p:cNvPr>
          <p:cNvSpPr>
            <a:spLocks noGrp="1"/>
          </p:cNvSpPr>
          <p:nvPr>
            <p:ph type="sldNum" sz="quarter" idx="12"/>
          </p:nvPr>
        </p:nvSpPr>
        <p:spPr/>
        <p:txBody>
          <a:bodyPr/>
          <a:lstStyle/>
          <a:p>
            <a:fld id="{54A929F8-983C-4004-9B26-CBAFB738EB67}" type="slidenum">
              <a:rPr lang="en-US" smtClean="0">
                <a:solidFill>
                  <a:prstClr val="white"/>
                </a:solidFill>
              </a:rPr>
              <a:pPr/>
              <a:t>6</a:t>
            </a:fld>
            <a:endParaRPr lang="en-US">
              <a:solidFill>
                <a:prstClr val="white"/>
              </a:solidFill>
            </a:endParaRPr>
          </a:p>
        </p:txBody>
      </p:sp>
      <p:sp>
        <p:nvSpPr>
          <p:cNvPr id="3" name="Title 2">
            <a:extLst>
              <a:ext uri="{FF2B5EF4-FFF2-40B4-BE49-F238E27FC236}">
                <a16:creationId xmlns:a16="http://schemas.microsoft.com/office/drawing/2014/main" id="{447485D2-F852-403C-8EC6-8BD5B9A24F70}"/>
              </a:ext>
            </a:extLst>
          </p:cNvPr>
          <p:cNvSpPr>
            <a:spLocks noGrp="1"/>
          </p:cNvSpPr>
          <p:nvPr>
            <p:ph type="title"/>
          </p:nvPr>
        </p:nvSpPr>
        <p:spPr/>
        <p:txBody>
          <a:bodyPr/>
          <a:lstStyle/>
          <a:p>
            <a:r>
              <a:rPr lang="en-MY" dirty="0"/>
              <a:t>PR Mechanism</a:t>
            </a:r>
            <a:endParaRPr lang="en-US" dirty="0"/>
          </a:p>
        </p:txBody>
      </p:sp>
      <p:sp>
        <p:nvSpPr>
          <p:cNvPr id="4" name="Content Placeholder 3">
            <a:extLst>
              <a:ext uri="{FF2B5EF4-FFF2-40B4-BE49-F238E27FC236}">
                <a16:creationId xmlns:a16="http://schemas.microsoft.com/office/drawing/2014/main" id="{74BFC3CA-98CE-444E-8C58-5AD76E3C1664}"/>
              </a:ext>
            </a:extLst>
          </p:cNvPr>
          <p:cNvSpPr>
            <a:spLocks noGrp="1"/>
          </p:cNvSpPr>
          <p:nvPr>
            <p:ph sz="quarter" idx="13"/>
          </p:nvPr>
        </p:nvSpPr>
        <p:spPr>
          <a:xfrm>
            <a:off x="5486400" y="1293342"/>
            <a:ext cx="6091767" cy="4878860"/>
          </a:xfrm>
        </p:spPr>
        <p:txBody>
          <a:bodyPr/>
          <a:lstStyle/>
          <a:p>
            <a:r>
              <a:rPr lang="en-MY" sz="1800" dirty="0"/>
              <a:t>Example: Sector 4 Reconfiguration</a:t>
            </a:r>
            <a:endParaRPr lang="en-US" sz="1800" dirty="0"/>
          </a:p>
          <a:p>
            <a:pPr marL="285750" indent="-285750">
              <a:buFont typeface="Wingdings" panose="05000000000000000000" pitchFamily="2" charset="2"/>
              <a:buChar char="§"/>
            </a:pPr>
            <a:r>
              <a:rPr lang="en-MY" sz="1800" dirty="0"/>
              <a:t>Master asserts freeze requests to PR region controllers of neighbouring ports (in red)</a:t>
            </a:r>
          </a:p>
          <a:p>
            <a:pPr marL="285750" indent="-285750">
              <a:buFont typeface="Wingdings" panose="05000000000000000000" pitchFamily="2" charset="2"/>
              <a:buChar char="§"/>
            </a:pPr>
            <a:r>
              <a:rPr lang="en-MY" sz="1800" dirty="0"/>
              <a:t>Master asserts reset to sector 4</a:t>
            </a:r>
          </a:p>
          <a:p>
            <a:pPr marL="285750" indent="-285750">
              <a:buFont typeface="Wingdings" panose="05000000000000000000" pitchFamily="2" charset="2"/>
              <a:buChar char="§"/>
            </a:pPr>
            <a:r>
              <a:rPr lang="en-MY" sz="1800" dirty="0"/>
              <a:t>Program sector 4 </a:t>
            </a:r>
            <a:r>
              <a:rPr lang="en-MY" sz="1800" dirty="0" err="1"/>
              <a:t>parent_partition.rbf</a:t>
            </a:r>
            <a:endParaRPr lang="en-MY" sz="1800" dirty="0"/>
          </a:p>
          <a:p>
            <a:pPr marL="285750" indent="-285750">
              <a:buFont typeface="Wingdings" panose="05000000000000000000" pitchFamily="2" charset="2"/>
              <a:buChar char="§"/>
            </a:pPr>
            <a:r>
              <a:rPr lang="en-MY" sz="1800" dirty="0"/>
              <a:t>Master asserts unfreeze requests to PR region controllers</a:t>
            </a:r>
          </a:p>
          <a:p>
            <a:pPr marL="285750" indent="-285750">
              <a:buFont typeface="Wingdings" panose="05000000000000000000" pitchFamily="2" charset="2"/>
              <a:buChar char="§"/>
            </a:pPr>
            <a:r>
              <a:rPr lang="en-MY" sz="1800" dirty="0"/>
              <a:t>Master de-asserts reset</a:t>
            </a:r>
          </a:p>
          <a:p>
            <a:pPr marL="285750" indent="-285750">
              <a:buFont typeface="Wingdings" panose="05000000000000000000" pitchFamily="2" charset="2"/>
              <a:buChar char="§"/>
            </a:pPr>
            <a:endParaRPr lang="en-MY" sz="1800" dirty="0"/>
          </a:p>
          <a:p>
            <a:pPr marL="285750" indent="-285750">
              <a:buFont typeface="Wingdings" panose="05000000000000000000" pitchFamily="2" charset="2"/>
              <a:buChar char="§"/>
            </a:pPr>
            <a:endParaRPr lang="en-MY" sz="1800" dirty="0"/>
          </a:p>
        </p:txBody>
      </p:sp>
      <p:pic>
        <p:nvPicPr>
          <p:cNvPr id="5" name="Picture 4">
            <a:extLst>
              <a:ext uri="{FF2B5EF4-FFF2-40B4-BE49-F238E27FC236}">
                <a16:creationId xmlns:a16="http://schemas.microsoft.com/office/drawing/2014/main" id="{BF9793C3-3AEA-458B-9307-49ABF46F1B2C}"/>
              </a:ext>
            </a:extLst>
          </p:cNvPr>
          <p:cNvPicPr>
            <a:picLocks noChangeAspect="1"/>
          </p:cNvPicPr>
          <p:nvPr/>
        </p:nvPicPr>
        <p:blipFill>
          <a:blip r:embed="rId2"/>
          <a:stretch>
            <a:fillRect/>
          </a:stretch>
        </p:blipFill>
        <p:spPr>
          <a:xfrm>
            <a:off x="607484" y="1224387"/>
            <a:ext cx="4797976" cy="4821120"/>
          </a:xfrm>
          <a:prstGeom prst="rect">
            <a:avLst/>
          </a:prstGeom>
        </p:spPr>
      </p:pic>
    </p:spTree>
    <p:extLst>
      <p:ext uri="{BB962C8B-B14F-4D97-AF65-F5344CB8AC3E}">
        <p14:creationId xmlns:p14="http://schemas.microsoft.com/office/powerpoint/2010/main" val="140713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1E20CF-9042-485D-B8E5-4253F7C80077}"/>
              </a:ext>
            </a:extLst>
          </p:cNvPr>
          <p:cNvSpPr>
            <a:spLocks noGrp="1"/>
          </p:cNvSpPr>
          <p:nvPr>
            <p:ph type="sldNum" sz="quarter" idx="12"/>
          </p:nvPr>
        </p:nvSpPr>
        <p:spPr/>
        <p:txBody>
          <a:bodyPr/>
          <a:lstStyle/>
          <a:p>
            <a:fld id="{54A929F8-983C-4004-9B26-CBAFB738EB67}" type="slidenum">
              <a:rPr lang="en-US" smtClean="0">
                <a:solidFill>
                  <a:prstClr val="white"/>
                </a:solidFill>
              </a:rPr>
              <a:pPr/>
              <a:t>7</a:t>
            </a:fld>
            <a:endParaRPr lang="en-US">
              <a:solidFill>
                <a:prstClr val="white"/>
              </a:solidFill>
            </a:endParaRPr>
          </a:p>
        </p:txBody>
      </p:sp>
      <p:sp>
        <p:nvSpPr>
          <p:cNvPr id="5" name="Title 4">
            <a:extLst>
              <a:ext uri="{FF2B5EF4-FFF2-40B4-BE49-F238E27FC236}">
                <a16:creationId xmlns:a16="http://schemas.microsoft.com/office/drawing/2014/main" id="{41D407A3-B725-48D9-AA86-340329B5D3AA}"/>
              </a:ext>
            </a:extLst>
          </p:cNvPr>
          <p:cNvSpPr>
            <a:spLocks noGrp="1"/>
          </p:cNvSpPr>
          <p:nvPr>
            <p:ph type="title"/>
          </p:nvPr>
        </p:nvSpPr>
        <p:spPr/>
        <p:txBody>
          <a:bodyPr/>
          <a:lstStyle/>
          <a:p>
            <a:r>
              <a:rPr lang="en-MY" dirty="0"/>
              <a:t>Demo</a:t>
            </a:r>
            <a:endParaRPr lang="en-US" dirty="0"/>
          </a:p>
        </p:txBody>
      </p:sp>
      <p:sp>
        <p:nvSpPr>
          <p:cNvPr id="7" name="Content Placeholder 6">
            <a:extLst>
              <a:ext uri="{FF2B5EF4-FFF2-40B4-BE49-F238E27FC236}">
                <a16:creationId xmlns:a16="http://schemas.microsoft.com/office/drawing/2014/main" id="{CB35C8AD-76E1-4884-BB10-B43BD048BDB6}"/>
              </a:ext>
            </a:extLst>
          </p:cNvPr>
          <p:cNvSpPr>
            <a:spLocks noGrp="1"/>
          </p:cNvSpPr>
          <p:nvPr>
            <p:ph sz="quarter" idx="13"/>
          </p:nvPr>
        </p:nvSpPr>
        <p:spPr/>
        <p:txBody>
          <a:bodyPr/>
          <a:lstStyle/>
          <a:p>
            <a:pPr marL="342900" indent="-342900">
              <a:buFont typeface="Wingdings" panose="05000000000000000000" pitchFamily="2" charset="2"/>
              <a:buChar char="§"/>
            </a:pPr>
            <a:r>
              <a:rPr lang="en-MY" dirty="0"/>
              <a:t>Each user logic consists of </a:t>
            </a:r>
            <a:r>
              <a:rPr lang="en-MY" dirty="0" err="1"/>
              <a:t>Nios</a:t>
            </a:r>
            <a:r>
              <a:rPr lang="en-MY" dirty="0"/>
              <a:t> II Processor, memory, unique system ID </a:t>
            </a:r>
          </a:p>
          <a:p>
            <a:pPr marL="342900" indent="-342900">
              <a:buFont typeface="Wingdings" panose="05000000000000000000" pitchFamily="2" charset="2"/>
              <a:buChar char="§"/>
            </a:pPr>
            <a:r>
              <a:rPr lang="en-MY" dirty="0"/>
              <a:t>The processor will poll the status of local FIFO periodically and upon detecting data it will return the data + ID to master (sector 0)</a:t>
            </a:r>
          </a:p>
          <a:p>
            <a:pPr marL="342900" indent="-342900">
              <a:buFont typeface="Wingdings" panose="05000000000000000000" pitchFamily="2" charset="2"/>
              <a:buChar char="§"/>
            </a:pPr>
            <a:endParaRPr lang="en-MY" dirty="0"/>
          </a:p>
          <a:p>
            <a:pPr marL="342900" indent="-342900">
              <a:buFont typeface="Wingdings" panose="05000000000000000000" pitchFamily="2" charset="2"/>
              <a:buChar char="§"/>
            </a:pPr>
            <a:r>
              <a:rPr lang="en-MY" dirty="0"/>
              <a:t>All commands will be sent from the master via System Console</a:t>
            </a:r>
          </a:p>
          <a:p>
            <a:pPr marL="342900" indent="-342900">
              <a:buFont typeface="Wingdings" panose="05000000000000000000" pitchFamily="2" charset="2"/>
              <a:buChar char="§"/>
            </a:pPr>
            <a:r>
              <a:rPr lang="en-MY" dirty="0"/>
              <a:t>Dev kit: </a:t>
            </a:r>
            <a:r>
              <a:rPr lang="en-US" dirty="0"/>
              <a:t>Stratix 10 GX FPGA Development Kit H-tile (ES)</a:t>
            </a:r>
          </a:p>
          <a:p>
            <a:pPr marL="342900" indent="-342900">
              <a:buFont typeface="Wingdings" panose="05000000000000000000" pitchFamily="2" charset="2"/>
              <a:buChar char="§"/>
            </a:pPr>
            <a:r>
              <a:rPr lang="en-US" dirty="0"/>
              <a:t>Images are compiled using Quartus v18.0</a:t>
            </a:r>
          </a:p>
          <a:p>
            <a:pPr marL="342900" indent="-342900">
              <a:buFont typeface="Wingdings" panose="05000000000000000000" pitchFamily="2" charset="2"/>
              <a:buChar char="§"/>
            </a:pPr>
            <a:endParaRPr lang="en-US" dirty="0"/>
          </a:p>
        </p:txBody>
      </p:sp>
      <p:pic>
        <p:nvPicPr>
          <p:cNvPr id="3" name="Picture 2">
            <a:extLst>
              <a:ext uri="{FF2B5EF4-FFF2-40B4-BE49-F238E27FC236}">
                <a16:creationId xmlns:a16="http://schemas.microsoft.com/office/drawing/2014/main" id="{EFD4EDC7-6E09-47B5-93CE-5B0CDF97B229}"/>
              </a:ext>
            </a:extLst>
          </p:cNvPr>
          <p:cNvPicPr>
            <a:picLocks noChangeAspect="1"/>
          </p:cNvPicPr>
          <p:nvPr/>
        </p:nvPicPr>
        <p:blipFill>
          <a:blip r:embed="rId2"/>
          <a:stretch>
            <a:fillRect/>
          </a:stretch>
        </p:blipFill>
        <p:spPr>
          <a:xfrm>
            <a:off x="4240467" y="3027506"/>
            <a:ext cx="1852358" cy="187441"/>
          </a:xfrm>
          <a:prstGeom prst="rect">
            <a:avLst/>
          </a:prstGeom>
        </p:spPr>
      </p:pic>
      <p:sp>
        <p:nvSpPr>
          <p:cNvPr id="4" name="Rectangle: Rounded Corners 3">
            <a:extLst>
              <a:ext uri="{FF2B5EF4-FFF2-40B4-BE49-F238E27FC236}">
                <a16:creationId xmlns:a16="http://schemas.microsoft.com/office/drawing/2014/main" id="{9FB752B0-1C9D-4885-B2AA-018ED9BA6604}"/>
              </a:ext>
            </a:extLst>
          </p:cNvPr>
          <p:cNvSpPr/>
          <p:nvPr/>
        </p:nvSpPr>
        <p:spPr>
          <a:xfrm>
            <a:off x="5725296" y="3034999"/>
            <a:ext cx="309863" cy="161925"/>
          </a:xfrm>
          <a:prstGeom prst="roundRect">
            <a:avLst/>
          </a:prstGeom>
          <a:noFill/>
          <a:ln w="952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8" name="Rectangle: Rounded Corners 7">
            <a:extLst>
              <a:ext uri="{FF2B5EF4-FFF2-40B4-BE49-F238E27FC236}">
                <a16:creationId xmlns:a16="http://schemas.microsoft.com/office/drawing/2014/main" id="{60369322-960B-4F94-ABD4-3D23704880BA}"/>
              </a:ext>
            </a:extLst>
          </p:cNvPr>
          <p:cNvSpPr/>
          <p:nvPr/>
        </p:nvSpPr>
        <p:spPr>
          <a:xfrm>
            <a:off x="5415434" y="3027506"/>
            <a:ext cx="309863" cy="161925"/>
          </a:xfrm>
          <a:prstGeom prst="roundRect">
            <a:avLst/>
          </a:prstGeom>
          <a:noFill/>
          <a:ln w="952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6" name="TextBox 5">
            <a:extLst>
              <a:ext uri="{FF2B5EF4-FFF2-40B4-BE49-F238E27FC236}">
                <a16:creationId xmlns:a16="http://schemas.microsoft.com/office/drawing/2014/main" id="{58AF9EA4-08C4-48D7-8716-A83F9DB88DA9}"/>
              </a:ext>
            </a:extLst>
          </p:cNvPr>
          <p:cNvSpPr txBox="1"/>
          <p:nvPr/>
        </p:nvSpPr>
        <p:spPr>
          <a:xfrm>
            <a:off x="5502237" y="3258149"/>
            <a:ext cx="136256" cy="169277"/>
          </a:xfrm>
          <a:prstGeom prst="rect">
            <a:avLst/>
          </a:prstGeom>
          <a:noFill/>
        </p:spPr>
        <p:txBody>
          <a:bodyPr vert="horz" wrap="none" lIns="0" tIns="0" rIns="0" bIns="0" rtlCol="0">
            <a:spAutoFit/>
          </a:bodyPr>
          <a:lstStyle/>
          <a:p>
            <a:r>
              <a:rPr lang="en-MY" sz="1100" dirty="0">
                <a:solidFill>
                  <a:schemeClr val="accent4">
                    <a:lumMod val="75000"/>
                  </a:schemeClr>
                </a:solidFill>
              </a:rPr>
              <a:t>ID</a:t>
            </a:r>
            <a:endParaRPr lang="en-US" sz="1100" dirty="0" err="1">
              <a:solidFill>
                <a:schemeClr val="accent4">
                  <a:lumMod val="75000"/>
                </a:schemeClr>
              </a:solidFill>
            </a:endParaRPr>
          </a:p>
        </p:txBody>
      </p:sp>
      <p:sp>
        <p:nvSpPr>
          <p:cNvPr id="9" name="TextBox 8">
            <a:extLst>
              <a:ext uri="{FF2B5EF4-FFF2-40B4-BE49-F238E27FC236}">
                <a16:creationId xmlns:a16="http://schemas.microsoft.com/office/drawing/2014/main" id="{6391C7ED-EAE3-4EEA-89C0-F2AA4EC4B219}"/>
              </a:ext>
            </a:extLst>
          </p:cNvPr>
          <p:cNvSpPr txBox="1"/>
          <p:nvPr/>
        </p:nvSpPr>
        <p:spPr>
          <a:xfrm>
            <a:off x="5740206" y="3258149"/>
            <a:ext cx="294953" cy="169277"/>
          </a:xfrm>
          <a:prstGeom prst="rect">
            <a:avLst/>
          </a:prstGeom>
          <a:noFill/>
        </p:spPr>
        <p:txBody>
          <a:bodyPr vert="horz" wrap="none" lIns="0" tIns="0" rIns="0" bIns="0" rtlCol="0">
            <a:spAutoFit/>
          </a:bodyPr>
          <a:lstStyle/>
          <a:p>
            <a:r>
              <a:rPr lang="en-MY" sz="1100" dirty="0">
                <a:solidFill>
                  <a:srgbClr val="00B050"/>
                </a:solidFill>
              </a:rPr>
              <a:t>Data</a:t>
            </a:r>
            <a:endParaRPr lang="en-US" sz="1100" dirty="0" err="1">
              <a:solidFill>
                <a:srgbClr val="00B050"/>
              </a:solidFill>
            </a:endParaRPr>
          </a:p>
        </p:txBody>
      </p:sp>
    </p:spTree>
    <p:extLst>
      <p:ext uri="{BB962C8B-B14F-4D97-AF65-F5344CB8AC3E}">
        <p14:creationId xmlns:p14="http://schemas.microsoft.com/office/powerpoint/2010/main" val="183642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303BB-5317-4CD5-ABB7-5E84A93EACDC}"/>
              </a:ext>
            </a:extLst>
          </p:cNvPr>
          <p:cNvSpPr>
            <a:spLocks noGrp="1"/>
          </p:cNvSpPr>
          <p:nvPr>
            <p:ph type="sldNum" sz="quarter" idx="12"/>
          </p:nvPr>
        </p:nvSpPr>
        <p:spPr/>
        <p:txBody>
          <a:bodyPr/>
          <a:lstStyle/>
          <a:p>
            <a:fld id="{54A929F8-983C-4004-9B26-CBAFB738EB67}" type="slidenum">
              <a:rPr lang="en-US" smtClean="0">
                <a:solidFill>
                  <a:prstClr val="white"/>
                </a:solidFill>
              </a:rPr>
              <a:pPr/>
              <a:t>8</a:t>
            </a:fld>
            <a:endParaRPr lang="en-US">
              <a:solidFill>
                <a:prstClr val="white"/>
              </a:solidFill>
            </a:endParaRPr>
          </a:p>
        </p:txBody>
      </p:sp>
      <p:sp>
        <p:nvSpPr>
          <p:cNvPr id="3" name="Title 2">
            <a:extLst>
              <a:ext uri="{FF2B5EF4-FFF2-40B4-BE49-F238E27FC236}">
                <a16:creationId xmlns:a16="http://schemas.microsoft.com/office/drawing/2014/main" id="{E5850AB1-7ED7-4E0F-B990-E8B2960D507C}"/>
              </a:ext>
            </a:extLst>
          </p:cNvPr>
          <p:cNvSpPr>
            <a:spLocks noGrp="1"/>
          </p:cNvSpPr>
          <p:nvPr>
            <p:ph type="title"/>
          </p:nvPr>
        </p:nvSpPr>
        <p:spPr/>
        <p:txBody>
          <a:bodyPr/>
          <a:lstStyle/>
          <a:p>
            <a:r>
              <a:rPr lang="en-MY" dirty="0"/>
              <a:t>Board bring-up</a:t>
            </a:r>
            <a:endParaRPr lang="en-US" dirty="0"/>
          </a:p>
        </p:txBody>
      </p:sp>
      <p:sp>
        <p:nvSpPr>
          <p:cNvPr id="4" name="Content Placeholder 3">
            <a:extLst>
              <a:ext uri="{FF2B5EF4-FFF2-40B4-BE49-F238E27FC236}">
                <a16:creationId xmlns:a16="http://schemas.microsoft.com/office/drawing/2014/main" id="{9ADDEB02-4EE4-4366-B4E2-C809955FFDC9}"/>
              </a:ext>
            </a:extLst>
          </p:cNvPr>
          <p:cNvSpPr>
            <a:spLocks noGrp="1"/>
          </p:cNvSpPr>
          <p:nvPr>
            <p:ph sz="quarter" idx="13"/>
          </p:nvPr>
        </p:nvSpPr>
        <p:spPr/>
        <p:txBody>
          <a:bodyPr/>
          <a:lstStyle/>
          <a:p>
            <a:pPr marL="342900" indent="-342900">
              <a:buFont typeface="Arial" panose="020B0604020202020204" pitchFamily="34" charset="0"/>
              <a:buChar char="•"/>
            </a:pPr>
            <a:r>
              <a:rPr lang="en-MY" dirty="0"/>
              <a:t>Program </a:t>
            </a:r>
            <a:r>
              <a:rPr lang="en-MY" dirty="0" err="1"/>
              <a:t>test_noc.sof</a:t>
            </a:r>
            <a:r>
              <a:rPr lang="en-MY" dirty="0"/>
              <a:t> using Programmer</a:t>
            </a:r>
          </a:p>
          <a:p>
            <a:pPr marL="342900" indent="-342900">
              <a:buFont typeface="Arial" panose="020B0604020202020204" pitchFamily="34" charset="0"/>
              <a:buChar char="•"/>
            </a:pPr>
            <a:r>
              <a:rPr lang="en-MY" dirty="0"/>
              <a:t>In System Console, source demo script</a:t>
            </a:r>
          </a:p>
          <a:p>
            <a:pPr marL="643459" lvl="1" indent="-342900">
              <a:buFont typeface="Arial" panose="020B0604020202020204" pitchFamily="34" charset="0"/>
              <a:buChar char="•"/>
            </a:pPr>
            <a:endParaRPr lang="en-MY" sz="1100" dirty="0"/>
          </a:p>
          <a:p>
            <a:pPr marL="643459" lvl="1" indent="-342900">
              <a:buFont typeface="Arial" panose="020B0604020202020204" pitchFamily="34" charset="0"/>
              <a:buChar char="•"/>
            </a:pPr>
            <a:r>
              <a:rPr lang="en-MY" dirty="0"/>
              <a:t>System reset via </a:t>
            </a:r>
            <a:r>
              <a:rPr lang="en-MY" dirty="0" err="1"/>
              <a:t>jtag_debug_reset_system</a:t>
            </a:r>
            <a:endParaRPr lang="en-MY" dirty="0"/>
          </a:p>
          <a:p>
            <a:pPr marL="643459" lvl="1" indent="-342900">
              <a:buFont typeface="Arial" panose="020B0604020202020204" pitchFamily="34" charset="0"/>
              <a:buChar char="•"/>
            </a:pPr>
            <a:r>
              <a:rPr lang="en-MY" dirty="0" err="1"/>
              <a:t>open_service</a:t>
            </a:r>
            <a:r>
              <a:rPr lang="en-MY" dirty="0"/>
              <a:t> master for sector0 master</a:t>
            </a:r>
            <a:endParaRPr lang="en-US" dirty="0"/>
          </a:p>
        </p:txBody>
      </p:sp>
      <p:pic>
        <p:nvPicPr>
          <p:cNvPr id="5" name="Picture 4">
            <a:extLst>
              <a:ext uri="{FF2B5EF4-FFF2-40B4-BE49-F238E27FC236}">
                <a16:creationId xmlns:a16="http://schemas.microsoft.com/office/drawing/2014/main" id="{8AC896BA-11F9-4909-96C7-B2FDE3036012}"/>
              </a:ext>
            </a:extLst>
          </p:cNvPr>
          <p:cNvPicPr>
            <a:picLocks noChangeAspect="1"/>
          </p:cNvPicPr>
          <p:nvPr/>
        </p:nvPicPr>
        <p:blipFill>
          <a:blip r:embed="rId2"/>
          <a:stretch>
            <a:fillRect/>
          </a:stretch>
        </p:blipFill>
        <p:spPr>
          <a:xfrm>
            <a:off x="893933" y="2658247"/>
            <a:ext cx="1095375" cy="171450"/>
          </a:xfrm>
          <a:prstGeom prst="rect">
            <a:avLst/>
          </a:prstGeom>
        </p:spPr>
      </p:pic>
    </p:spTree>
    <p:extLst>
      <p:ext uri="{BB962C8B-B14F-4D97-AF65-F5344CB8AC3E}">
        <p14:creationId xmlns:p14="http://schemas.microsoft.com/office/powerpoint/2010/main" val="136382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CDD6F8-0D70-4E37-A8B4-6565A6EE4E65}"/>
              </a:ext>
            </a:extLst>
          </p:cNvPr>
          <p:cNvSpPr>
            <a:spLocks noGrp="1"/>
          </p:cNvSpPr>
          <p:nvPr>
            <p:ph type="sldNum" sz="quarter" idx="12"/>
          </p:nvPr>
        </p:nvSpPr>
        <p:spPr/>
        <p:txBody>
          <a:bodyPr/>
          <a:lstStyle/>
          <a:p>
            <a:fld id="{54A929F8-983C-4004-9B26-CBAFB738EB67}" type="slidenum">
              <a:rPr lang="en-US" smtClean="0">
                <a:solidFill>
                  <a:prstClr val="white"/>
                </a:solidFill>
              </a:rPr>
              <a:pPr/>
              <a:t>9</a:t>
            </a:fld>
            <a:endParaRPr lang="en-US" dirty="0">
              <a:solidFill>
                <a:prstClr val="white"/>
              </a:solidFill>
            </a:endParaRPr>
          </a:p>
        </p:txBody>
      </p:sp>
      <p:sp>
        <p:nvSpPr>
          <p:cNvPr id="3" name="Title 2">
            <a:extLst>
              <a:ext uri="{FF2B5EF4-FFF2-40B4-BE49-F238E27FC236}">
                <a16:creationId xmlns:a16="http://schemas.microsoft.com/office/drawing/2014/main" id="{FE482B18-E65B-4D05-A502-87D0C8009BBC}"/>
              </a:ext>
            </a:extLst>
          </p:cNvPr>
          <p:cNvSpPr>
            <a:spLocks noGrp="1"/>
          </p:cNvSpPr>
          <p:nvPr>
            <p:ph type="title"/>
          </p:nvPr>
        </p:nvSpPr>
        <p:spPr/>
        <p:txBody>
          <a:bodyPr/>
          <a:lstStyle/>
          <a:p>
            <a:r>
              <a:rPr lang="en-MY" dirty="0"/>
              <a:t>Command list</a:t>
            </a:r>
            <a:endParaRPr lang="en-US" dirty="0"/>
          </a:p>
        </p:txBody>
      </p:sp>
      <p:sp>
        <p:nvSpPr>
          <p:cNvPr id="4" name="Content Placeholder 3">
            <a:extLst>
              <a:ext uri="{FF2B5EF4-FFF2-40B4-BE49-F238E27FC236}">
                <a16:creationId xmlns:a16="http://schemas.microsoft.com/office/drawing/2014/main" id="{9B57760E-B6F6-424B-9525-42CACA61A6A4}"/>
              </a:ext>
            </a:extLst>
          </p:cNvPr>
          <p:cNvSpPr>
            <a:spLocks noGrp="1"/>
          </p:cNvSpPr>
          <p:nvPr>
            <p:ph sz="quarter" idx="13"/>
          </p:nvPr>
        </p:nvSpPr>
        <p:spPr>
          <a:xfrm>
            <a:off x="6093884" y="888610"/>
            <a:ext cx="5787081" cy="5361851"/>
          </a:xfrm>
        </p:spPr>
        <p:txBody>
          <a:bodyPr/>
          <a:lstStyle/>
          <a:p>
            <a:r>
              <a:rPr lang="en-MY" sz="2000" dirty="0" err="1"/>
              <a:t>sXwr</a:t>
            </a:r>
            <a:r>
              <a:rPr lang="en-MY" sz="2000" dirty="0"/>
              <a:t> &lt;data&gt;</a:t>
            </a:r>
          </a:p>
          <a:p>
            <a:pPr lvl="1"/>
            <a:r>
              <a:rPr lang="en-MY" sz="1800" dirty="0"/>
              <a:t>Sector0 master writes &lt;data&gt; to sector</a:t>
            </a:r>
          </a:p>
          <a:p>
            <a:pPr lvl="1"/>
            <a:r>
              <a:rPr lang="en-MY" sz="1800" dirty="0"/>
              <a:t>E.g. s1wr 0x1111</a:t>
            </a:r>
          </a:p>
          <a:p>
            <a:r>
              <a:rPr lang="en-MY" sz="2000" dirty="0" err="1"/>
              <a:t>sXfreeze</a:t>
            </a:r>
            <a:endParaRPr lang="en-MY" sz="2000" dirty="0"/>
          </a:p>
          <a:p>
            <a:pPr lvl="1"/>
            <a:r>
              <a:rPr lang="en-MY" sz="1800" dirty="0"/>
              <a:t>Sector0 master freezes </a:t>
            </a:r>
            <a:r>
              <a:rPr lang="en-MY" sz="1800" dirty="0" err="1"/>
              <a:t>sectorX</a:t>
            </a:r>
            <a:r>
              <a:rPr lang="en-MY" sz="1800" dirty="0"/>
              <a:t> PR region controllers and reset </a:t>
            </a:r>
            <a:r>
              <a:rPr lang="en-MY" sz="1800" dirty="0" err="1"/>
              <a:t>sectorX</a:t>
            </a:r>
            <a:endParaRPr lang="en-MY" sz="1800" dirty="0"/>
          </a:p>
          <a:p>
            <a:pPr lvl="1"/>
            <a:r>
              <a:rPr lang="en-MY" sz="1800" dirty="0"/>
              <a:t>E.g. s1freeze</a:t>
            </a:r>
          </a:p>
          <a:p>
            <a:r>
              <a:rPr lang="en-MY" sz="2000" dirty="0" err="1"/>
              <a:t>sXunfreeze</a:t>
            </a:r>
            <a:endParaRPr lang="en-MY" sz="2000" dirty="0"/>
          </a:p>
          <a:p>
            <a:pPr lvl="1"/>
            <a:r>
              <a:rPr lang="en-MY" sz="1800" dirty="0"/>
              <a:t>Sector0 master unfreezes </a:t>
            </a:r>
            <a:r>
              <a:rPr lang="en-MY" sz="1800" dirty="0" err="1"/>
              <a:t>sectorX</a:t>
            </a:r>
            <a:r>
              <a:rPr lang="en-MY" sz="1800" dirty="0"/>
              <a:t> PR region controllers and de-asserts reset to sector</a:t>
            </a:r>
          </a:p>
          <a:p>
            <a:pPr lvl="1"/>
            <a:r>
              <a:rPr lang="en-MY" sz="1800" dirty="0"/>
              <a:t>E.g. s1unfreeze </a:t>
            </a:r>
          </a:p>
          <a:p>
            <a:r>
              <a:rPr lang="en-MY" sz="2000" dirty="0" err="1"/>
              <a:t>sXfilter</a:t>
            </a:r>
            <a:r>
              <a:rPr lang="en-MY" sz="2000" dirty="0"/>
              <a:t> &lt;data&gt;</a:t>
            </a:r>
          </a:p>
          <a:p>
            <a:pPr lvl="1"/>
            <a:r>
              <a:rPr lang="en-MY" sz="1800" dirty="0"/>
              <a:t>Enable security filter of sector</a:t>
            </a:r>
          </a:p>
          <a:p>
            <a:pPr lvl="1"/>
            <a:r>
              <a:rPr lang="en-MY" sz="1800" dirty="0"/>
              <a:t>E.g. s1filter 0x1</a:t>
            </a:r>
            <a:endParaRPr lang="en-US" sz="1800" dirty="0"/>
          </a:p>
        </p:txBody>
      </p:sp>
      <p:sp>
        <p:nvSpPr>
          <p:cNvPr id="7" name="TextBox 6">
            <a:extLst>
              <a:ext uri="{FF2B5EF4-FFF2-40B4-BE49-F238E27FC236}">
                <a16:creationId xmlns:a16="http://schemas.microsoft.com/office/drawing/2014/main" id="{20A6331B-7084-4637-9913-9CBF9E492659}"/>
              </a:ext>
            </a:extLst>
          </p:cNvPr>
          <p:cNvSpPr txBox="1"/>
          <p:nvPr/>
        </p:nvSpPr>
        <p:spPr>
          <a:xfrm>
            <a:off x="7298724" y="1935892"/>
            <a:ext cx="65" cy="169277"/>
          </a:xfrm>
          <a:prstGeom prst="rect">
            <a:avLst/>
          </a:prstGeom>
          <a:noFill/>
        </p:spPr>
        <p:txBody>
          <a:bodyPr vert="horz" wrap="none" lIns="0" tIns="0" rIns="0" bIns="0" rtlCol="0">
            <a:spAutoFit/>
          </a:bodyPr>
          <a:lstStyle/>
          <a:p>
            <a:endParaRPr lang="en-US" sz="1100" dirty="0" err="1">
              <a:solidFill>
                <a:srgbClr val="003C71"/>
              </a:solidFill>
            </a:endParaRPr>
          </a:p>
        </p:txBody>
      </p:sp>
      <p:sp>
        <p:nvSpPr>
          <p:cNvPr id="9" name="Content Placeholder 3">
            <a:extLst>
              <a:ext uri="{FF2B5EF4-FFF2-40B4-BE49-F238E27FC236}">
                <a16:creationId xmlns:a16="http://schemas.microsoft.com/office/drawing/2014/main" id="{67A91117-E7D1-4F20-9F10-E49A93D963BE}"/>
              </a:ext>
            </a:extLst>
          </p:cNvPr>
          <p:cNvSpPr txBox="1">
            <a:spLocks/>
          </p:cNvSpPr>
          <p:nvPr/>
        </p:nvSpPr>
        <p:spPr>
          <a:xfrm>
            <a:off x="759885" y="1194486"/>
            <a:ext cx="4986008" cy="5130115"/>
          </a:xfrm>
          <a:prstGeom prst="rect">
            <a:avLst/>
          </a:prstGeom>
        </p:spPr>
        <p:txBody>
          <a:bodyPr vert="horz" lIns="0" tIns="0" rIns="0" bIns="0" rtlCol="0">
            <a:noAutofit/>
          </a:bodyPr>
          <a:lst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Intel Clear" panose="020B0604020203020204" pitchFamily="34" charset="0"/>
                <a:ea typeface="+mn-ea"/>
                <a:cs typeface="Intel Clear" panose="020B0604020203020204" pitchFamily="34" charset="0"/>
              </a:defRPr>
            </a:lvl1pPr>
            <a:lvl2pPr marL="300559" indent="-300559" algn="l" defTabSz="609585" rtl="0" eaLnBrk="1" latinLnBrk="0" hangingPunct="1">
              <a:spcBef>
                <a:spcPts val="800"/>
              </a:spcBef>
              <a:buFont typeface="Wingdings" charset="2"/>
              <a:buChar char="§"/>
              <a:defRPr sz="2400" kern="1200" baseline="0">
                <a:solidFill>
                  <a:schemeClr val="tx2"/>
                </a:solidFill>
                <a:latin typeface="Intel Clear" panose="020B0604020203020204" pitchFamily="34" charset="0"/>
                <a:ea typeface="+mn-ea"/>
                <a:cs typeface="Intel Clear" panose="020B0604020203020204" pitchFamily="34" charset="0"/>
              </a:defRPr>
            </a:lvl2pPr>
            <a:lvl3pPr marL="761981" indent="-304792" algn="l" defTabSz="609585" rtl="0" eaLnBrk="1" latinLnBrk="0" hangingPunct="1">
              <a:spcBef>
                <a:spcPts val="800"/>
              </a:spcBef>
              <a:buFont typeface="Intel Clear" panose="020B0604020203020204" pitchFamily="34" charset="0"/>
              <a:buChar char="–"/>
              <a:defRPr sz="2400" kern="1200">
                <a:solidFill>
                  <a:schemeClr val="tx2"/>
                </a:solidFill>
                <a:latin typeface="Intel Clear" panose="020B0604020203020204" pitchFamily="34" charset="0"/>
                <a:ea typeface="+mn-ea"/>
                <a:cs typeface="Intel Clear" panose="020B0604020203020204" pitchFamily="34" charset="0"/>
              </a:defRPr>
            </a:lvl3pPr>
            <a:lvl4pPr marL="1293252" indent="-304792" algn="l" defTabSz="609585" rtl="0" eaLnBrk="1" latinLnBrk="0" hangingPunct="1">
              <a:spcBef>
                <a:spcPts val="267"/>
              </a:spcBef>
              <a:buFont typeface="Arial"/>
              <a:buChar char="–"/>
              <a:defRPr sz="2133" kern="1200">
                <a:solidFill>
                  <a:schemeClr val="tx2"/>
                </a:solidFill>
                <a:latin typeface="Intel Clear" panose="020B0604020203020204" pitchFamily="34" charset="0"/>
                <a:ea typeface="+mn-ea"/>
                <a:cs typeface="Intel Clear" panose="020B0604020203020204" pitchFamily="34" charset="0"/>
              </a:defRPr>
            </a:lvl4pPr>
            <a:lvl5pPr marL="1758907" indent="-304792" algn="l" defTabSz="609585" rtl="0" eaLnBrk="1" latinLnBrk="0" hangingPunct="1">
              <a:spcBef>
                <a:spcPts val="267"/>
              </a:spcBef>
              <a:buFont typeface="Intel Clear" panose="020B0604020203020204" pitchFamily="34" charset="0"/>
              <a:buChar char="–"/>
              <a:defRPr sz="1867" kern="1200">
                <a:solidFill>
                  <a:schemeClr val="tx2"/>
                </a:solidFill>
                <a:latin typeface="Intel Clear" panose="020B0604020203020204" pitchFamily="34" charset="0"/>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MY" sz="2000" dirty="0" err="1"/>
              <a:t>regwr</a:t>
            </a:r>
            <a:r>
              <a:rPr lang="en-MY" sz="2000" dirty="0"/>
              <a:t> &lt;</a:t>
            </a:r>
            <a:r>
              <a:rPr lang="en-MY" sz="2000" dirty="0" err="1"/>
              <a:t>addr</a:t>
            </a:r>
            <a:r>
              <a:rPr lang="en-MY" sz="2000" dirty="0"/>
              <a:t>&gt; &lt;data&gt;</a:t>
            </a:r>
          </a:p>
          <a:p>
            <a:pPr lvl="1"/>
            <a:r>
              <a:rPr lang="en-MY" sz="1800" dirty="0"/>
              <a:t>Sector0 master writes &lt;data&gt; to &lt;</a:t>
            </a:r>
            <a:r>
              <a:rPr lang="en-MY" sz="1800" dirty="0" err="1"/>
              <a:t>addr</a:t>
            </a:r>
            <a:r>
              <a:rPr lang="en-MY" sz="1800" dirty="0"/>
              <a:t>&gt;</a:t>
            </a:r>
          </a:p>
          <a:p>
            <a:pPr lvl="1"/>
            <a:r>
              <a:rPr lang="en-MY" sz="1800" dirty="0"/>
              <a:t>E.g. </a:t>
            </a:r>
            <a:r>
              <a:rPr lang="en-MY" sz="1800" dirty="0" err="1"/>
              <a:t>regwr</a:t>
            </a:r>
            <a:r>
              <a:rPr lang="en-MY" sz="1800" dirty="0"/>
              <a:t> 0x100 0x5678 </a:t>
            </a:r>
          </a:p>
          <a:p>
            <a:r>
              <a:rPr lang="en-MY" sz="2000" dirty="0" err="1"/>
              <a:t>regrd</a:t>
            </a:r>
            <a:r>
              <a:rPr lang="en-MY" sz="2000" dirty="0"/>
              <a:t> &lt;</a:t>
            </a:r>
            <a:r>
              <a:rPr lang="en-MY" sz="2000" dirty="0" err="1"/>
              <a:t>addr</a:t>
            </a:r>
            <a:r>
              <a:rPr lang="en-MY" sz="2000" dirty="0"/>
              <a:t>&gt;</a:t>
            </a:r>
          </a:p>
          <a:p>
            <a:pPr lvl="1"/>
            <a:r>
              <a:rPr lang="en-MY" sz="1800" dirty="0"/>
              <a:t>Sector0 master reads from &lt;</a:t>
            </a:r>
            <a:r>
              <a:rPr lang="en-MY" sz="1800" dirty="0" err="1"/>
              <a:t>addr</a:t>
            </a:r>
            <a:r>
              <a:rPr lang="en-MY" sz="1800" dirty="0"/>
              <a:t>&gt;</a:t>
            </a:r>
          </a:p>
          <a:p>
            <a:pPr lvl="1"/>
            <a:r>
              <a:rPr lang="en-MY" sz="1800" dirty="0"/>
              <a:t>E.g. </a:t>
            </a:r>
            <a:r>
              <a:rPr lang="en-MY" sz="1800" dirty="0" err="1"/>
              <a:t>regrd</a:t>
            </a:r>
            <a:r>
              <a:rPr lang="en-MY" sz="1800" dirty="0"/>
              <a:t> 0x40000</a:t>
            </a:r>
          </a:p>
          <a:p>
            <a:r>
              <a:rPr lang="en-MY" sz="2000" dirty="0" err="1"/>
              <a:t>sector_write</a:t>
            </a:r>
            <a:r>
              <a:rPr lang="en-MY" sz="2000" dirty="0"/>
              <a:t> &lt;data&gt;</a:t>
            </a:r>
          </a:p>
          <a:p>
            <a:pPr lvl="1"/>
            <a:r>
              <a:rPr lang="en-MY" sz="1800" dirty="0"/>
              <a:t>Sector0 master writes &lt;data&gt; to all 8 sectors</a:t>
            </a:r>
          </a:p>
          <a:p>
            <a:pPr lvl="1"/>
            <a:r>
              <a:rPr lang="en-MY" sz="1800" dirty="0"/>
              <a:t>E.g. </a:t>
            </a:r>
            <a:r>
              <a:rPr lang="en-MY" sz="1800" dirty="0" err="1"/>
              <a:t>sector_write</a:t>
            </a:r>
            <a:r>
              <a:rPr lang="en-MY" sz="1800" dirty="0"/>
              <a:t> 0x5376</a:t>
            </a:r>
          </a:p>
          <a:p>
            <a:r>
              <a:rPr lang="en-MY" sz="2000" dirty="0" err="1"/>
              <a:t>fiford</a:t>
            </a:r>
            <a:r>
              <a:rPr lang="en-MY" sz="2000" dirty="0"/>
              <a:t> &lt;</a:t>
            </a:r>
            <a:r>
              <a:rPr lang="en-MY" sz="2000" dirty="0" err="1"/>
              <a:t>num</a:t>
            </a:r>
            <a:r>
              <a:rPr lang="en-MY" sz="2000" dirty="0"/>
              <a:t>&gt;</a:t>
            </a:r>
          </a:p>
          <a:p>
            <a:pPr lvl="1"/>
            <a:r>
              <a:rPr lang="en-MY" sz="1800" dirty="0"/>
              <a:t>Sector0 master reads from local FIFO for &lt;</a:t>
            </a:r>
            <a:r>
              <a:rPr lang="en-MY" sz="1800" dirty="0" err="1"/>
              <a:t>num</a:t>
            </a:r>
            <a:r>
              <a:rPr lang="en-MY" sz="1800" dirty="0"/>
              <a:t>(decimal)&gt; of times</a:t>
            </a:r>
          </a:p>
          <a:p>
            <a:pPr lvl="1"/>
            <a:r>
              <a:rPr lang="en-MY" sz="1800" dirty="0"/>
              <a:t>E.g. </a:t>
            </a:r>
            <a:r>
              <a:rPr lang="en-MY" sz="1800" dirty="0" err="1"/>
              <a:t>fiford</a:t>
            </a:r>
            <a:r>
              <a:rPr lang="en-MY" sz="1800" dirty="0"/>
              <a:t> 8</a:t>
            </a:r>
            <a:endParaRPr lang="en-US" sz="1800" dirty="0"/>
          </a:p>
        </p:txBody>
      </p:sp>
    </p:spTree>
    <p:extLst>
      <p:ext uri="{BB962C8B-B14F-4D97-AF65-F5344CB8AC3E}">
        <p14:creationId xmlns:p14="http://schemas.microsoft.com/office/powerpoint/2010/main" val="2561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4">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28575">
          <a:solidFill>
            <a:schemeClr val="tx2"/>
          </a:solidFill>
        </a:ln>
        <a:effectLst/>
      </a:spPr>
      <a:bodyPr rtlCol="0" anchor="ctr"/>
      <a:lstStyle>
        <a:defPPr algn="ctr">
          <a:defRPr sz="1400" b="1" smtClean="0">
            <a:solidFill>
              <a:schemeClr val="tx2"/>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Theme4" id="{CBB898D9-D70E-49B7-B395-652AFD040F7E}" vid="{68860828-7CDC-47AB-A28E-BB24F34CEF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6330</TotalTime>
  <Words>1223</Words>
  <Application>Microsoft Office PowerPoint</Application>
  <PresentationFormat>Widescreen</PresentationFormat>
  <Paragraphs>189</Paragraphs>
  <Slides>13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Intel Clear</vt:lpstr>
      <vt:lpstr>Intel Clear Pro</vt:lpstr>
      <vt:lpstr>Wingdings</vt:lpstr>
      <vt:lpstr>1_Office Theme</vt:lpstr>
      <vt:lpstr>Theme4</vt:lpstr>
      <vt:lpstr>FPGA multi-tenancy demonstrator</vt:lpstr>
      <vt:lpstr>Legal Disclaimers</vt:lpstr>
      <vt:lpstr>Sector NoC Infrastructure</vt:lpstr>
      <vt:lpstr>3x3 NoC</vt:lpstr>
      <vt:lpstr>Partial Reconfiguration 101</vt:lpstr>
      <vt:lpstr>PR Mechanism</vt:lpstr>
      <vt:lpstr>Demo</vt:lpstr>
      <vt:lpstr>Board bring-up</vt:lpstr>
      <vt:lpstr>Command list</vt:lpstr>
      <vt:lpstr>Sanity Check</vt:lpstr>
      <vt:lpstr>Sector Partial Reconfiguration</vt:lpstr>
      <vt:lpstr>Security Filter </vt:lpstr>
      <vt:lpstr>NoC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NoC with security filter</dc:title>
  <dc:creator>Toh, Xing Ying</dc:creator>
  <cp:keywords>CTPClassification=CTP_NT</cp:keywords>
  <cp:lastModifiedBy>Tassinari, Roberta P</cp:lastModifiedBy>
  <cp:revision>116</cp:revision>
  <dcterms:created xsi:type="dcterms:W3CDTF">2018-12-19T01:41:28Z</dcterms:created>
  <dcterms:modified xsi:type="dcterms:W3CDTF">2020-05-04T17:24:44Z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3e640571-f639-4b63-8ab4-ac07ef8fff74</vt:lpwstr>
  </property>
  <property fmtid="{D5CDD505-2E9C-101B-9397-08002B2CF9AE}" pid="3" name="CTP_TimeStamp">
    <vt:lpwstr>2020-05-04 17:24:04Z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