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  <p:sldMasterId id="2147483687" r:id="rId3"/>
    <p:sldMasterId id="2147483699" r:id="rId4"/>
  </p:sldMasterIdLst>
  <p:notesMasterIdLst>
    <p:notesMasterId r:id="rId23"/>
  </p:notesMasterIdLst>
  <p:handoutMasterIdLst>
    <p:handoutMasterId r:id="rId24"/>
  </p:handoutMasterIdLst>
  <p:sldIdLst>
    <p:sldId id="280" r:id="rId5"/>
    <p:sldId id="298" r:id="rId6"/>
    <p:sldId id="355" r:id="rId7"/>
    <p:sldId id="353" r:id="rId8"/>
    <p:sldId id="322" r:id="rId9"/>
    <p:sldId id="350" r:id="rId10"/>
    <p:sldId id="314" r:id="rId11"/>
    <p:sldId id="325" r:id="rId12"/>
    <p:sldId id="341" r:id="rId13"/>
    <p:sldId id="365" r:id="rId14"/>
    <p:sldId id="301" r:id="rId15"/>
    <p:sldId id="351" r:id="rId16"/>
    <p:sldId id="342" r:id="rId17"/>
    <p:sldId id="347" r:id="rId18"/>
    <p:sldId id="348" r:id="rId19"/>
    <p:sldId id="345" r:id="rId20"/>
    <p:sldId id="354" r:id="rId21"/>
    <p:sldId id="344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A600"/>
    <a:srgbClr val="FF0000"/>
    <a:srgbClr val="BEAC02"/>
    <a:srgbClr val="4412FA"/>
    <a:srgbClr val="FFFF99"/>
    <a:srgbClr val="0066FF"/>
    <a:srgbClr val="EAEAEA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3" autoAdjust="0"/>
    <p:restoredTop sz="94125" autoAdjust="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9504"/>
    </p:cViewPr>
  </p:sorterViewPr>
  <p:notesViewPr>
    <p:cSldViewPr>
      <p:cViewPr varScale="1">
        <p:scale>
          <a:sx n="51" d="100"/>
          <a:sy n="51" d="100"/>
        </p:scale>
        <p:origin x="-2717" y="-8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ark103\Documents\app\sparse-solver\trsv\mkl_inspector_execut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VBoxVMShared\papers\overleaf\figures\tab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PCG!$A$23</c:f>
              <c:strCache>
                <c:ptCount val="1"/>
                <c:pt idx="0">
                  <c:v>Call-repl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PCG!$B$23:$R$23</c:f>
              <c:numCache>
                <c:formatCode>General</c:formatCode>
                <c:ptCount val="17"/>
                <c:pt idx="0">
                  <c:v>7.2571381869999998</c:v>
                </c:pt>
                <c:pt idx="1">
                  <c:v>4.4299959759999998</c:v>
                </c:pt>
                <c:pt idx="2">
                  <c:v>7.9109423520000002</c:v>
                </c:pt>
                <c:pt idx="3">
                  <c:v>6.9015794210000001</c:v>
                </c:pt>
                <c:pt idx="4">
                  <c:v>3.779481396</c:v>
                </c:pt>
                <c:pt idx="5">
                  <c:v>7.0503782749999999</c:v>
                </c:pt>
                <c:pt idx="6">
                  <c:v>8.1347142229999996</c:v>
                </c:pt>
                <c:pt idx="7">
                  <c:v>3.3708768830000002</c:v>
                </c:pt>
                <c:pt idx="8">
                  <c:v>7.0910637579999998</c:v>
                </c:pt>
                <c:pt idx="9">
                  <c:v>7.1407747800000001</c:v>
                </c:pt>
                <c:pt idx="10">
                  <c:v>7.8665218790000004</c:v>
                </c:pt>
                <c:pt idx="11">
                  <c:v>7.6661629720000004</c:v>
                </c:pt>
                <c:pt idx="12">
                  <c:v>4.5988651640000002</c:v>
                </c:pt>
                <c:pt idx="13">
                  <c:v>4.6002714429999996</c:v>
                </c:pt>
                <c:pt idx="14">
                  <c:v>5.2119863730000002</c:v>
                </c:pt>
                <c:pt idx="15">
                  <c:v>3.4281573750000001</c:v>
                </c:pt>
                <c:pt idx="16">
                  <c:v>3.8881090270000001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PCG!$A$24</c:f>
              <c:strCache>
                <c:ptCount val="1"/>
                <c:pt idx="0">
                  <c:v>Context-opt</c:v>
                </c:pt>
              </c:strCache>
            </c:strRef>
          </c:tx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PCG!$B$24:$R$24</c:f>
              <c:numCache>
                <c:formatCode>General</c:formatCode>
                <c:ptCount val="17"/>
                <c:pt idx="0">
                  <c:v>30.095564799999998</c:v>
                </c:pt>
                <c:pt idx="1">
                  <c:v>21.378431840000001</c:v>
                </c:pt>
                <c:pt idx="2">
                  <c:v>32.683475970000003</c:v>
                </c:pt>
                <c:pt idx="3">
                  <c:v>18.296249530000001</c:v>
                </c:pt>
                <c:pt idx="4">
                  <c:v>22.17459766</c:v>
                </c:pt>
                <c:pt idx="5">
                  <c:v>25.118617359999998</c:v>
                </c:pt>
                <c:pt idx="6">
                  <c:v>36.527732690000001</c:v>
                </c:pt>
                <c:pt idx="7">
                  <c:v>16.520780120000001</c:v>
                </c:pt>
                <c:pt idx="8">
                  <c:v>25.701163019999999</c:v>
                </c:pt>
                <c:pt idx="9">
                  <c:v>30.008913719999999</c:v>
                </c:pt>
                <c:pt idx="10">
                  <c:v>34.369701990000003</c:v>
                </c:pt>
                <c:pt idx="11">
                  <c:v>18.075014750000001</c:v>
                </c:pt>
                <c:pt idx="12">
                  <c:v>14.745126470000001</c:v>
                </c:pt>
                <c:pt idx="13">
                  <c:v>28.944200429999999</c:v>
                </c:pt>
                <c:pt idx="14">
                  <c:v>21.36663922</c:v>
                </c:pt>
                <c:pt idx="15">
                  <c:v>16.326648720000001</c:v>
                </c:pt>
                <c:pt idx="16">
                  <c:v>19.49260108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PCG!$A$25</c:f>
              <c:strCache>
                <c:ptCount val="1"/>
                <c:pt idx="0">
                  <c:v>Reordering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7625" cap="rnd" cmpd="sng">
                <a:solidFill>
                  <a:srgbClr val="7030A0"/>
                </a:solidFill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PCG!$B$25:$R$25</c:f>
              <c:numCache>
                <c:formatCode>General</c:formatCode>
                <c:ptCount val="17"/>
                <c:pt idx="0">
                  <c:v>42.205470349999999</c:v>
                </c:pt>
                <c:pt idx="1">
                  <c:v>30.751611400000002</c:v>
                </c:pt>
                <c:pt idx="2">
                  <c:v>44.675273850000004</c:v>
                </c:pt>
                <c:pt idx="3">
                  <c:v>17.130464159999999</c:v>
                </c:pt>
                <c:pt idx="4">
                  <c:v>33.088971129999997</c:v>
                </c:pt>
                <c:pt idx="5">
                  <c:v>33.486838400000003</c:v>
                </c:pt>
                <c:pt idx="6">
                  <c:v>50.826082249999999</c:v>
                </c:pt>
                <c:pt idx="7">
                  <c:v>23.816743979999998</c:v>
                </c:pt>
                <c:pt idx="8">
                  <c:v>35.163549170000003</c:v>
                </c:pt>
                <c:pt idx="9">
                  <c:v>42.79086787</c:v>
                </c:pt>
                <c:pt idx="10">
                  <c:v>42.69955831</c:v>
                </c:pt>
                <c:pt idx="11">
                  <c:v>17.971782399999999</c:v>
                </c:pt>
                <c:pt idx="12">
                  <c:v>20.24469041</c:v>
                </c:pt>
                <c:pt idx="13">
                  <c:v>34.010206119999999</c:v>
                </c:pt>
                <c:pt idx="14">
                  <c:v>36.999765250000003</c:v>
                </c:pt>
                <c:pt idx="15">
                  <c:v>24.784509870000001</c:v>
                </c:pt>
                <c:pt idx="16">
                  <c:v>35.137931219999999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2858232"/>
        <c:axId val="408074504"/>
      </c:lineChart>
      <c:catAx>
        <c:axId val="392858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4504"/>
        <c:crosses val="autoZero"/>
        <c:auto val="1"/>
        <c:lblAlgn val="ctr"/>
        <c:lblOffset val="100"/>
        <c:noMultiLvlLbl val="1"/>
      </c:catAx>
      <c:valAx>
        <c:axId val="40807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58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721690728299712E-2"/>
          <c:y val="5.6221942303450047E-2"/>
          <c:w val="0.79841879862451526"/>
          <c:h val="0.63664633470112009"/>
        </c:manualLayout>
      </c:layout>
      <c:lineChart>
        <c:grouping val="standard"/>
        <c:varyColors val="0"/>
        <c:ser>
          <c:idx val="1"/>
          <c:order val="0"/>
          <c:tx>
            <c:strRef>
              <c:f>trsv_pcl_2015_dec_talk!$B$1</c:f>
              <c:strCache>
                <c:ptCount val="1"/>
                <c:pt idx="0">
                  <c:v>MKL 12.x</c:v>
                </c:pt>
              </c:strCache>
            </c:strRef>
          </c:tx>
          <c:spPr>
            <a:ln w="381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trsv_pcl_2015_dec_talk!$A$2:$A$22</c:f>
              <c:strCache>
                <c:ptCount val="21"/>
                <c:pt idx="0">
                  <c:v>bmwcra_1</c:v>
                </c:pt>
                <c:pt idx="1">
                  <c:v>BenElechi1</c:v>
                </c:pt>
                <c:pt idx="2">
                  <c:v>shipsec8</c:v>
                </c:pt>
                <c:pt idx="3">
                  <c:v>Geo_1438</c:v>
                </c:pt>
                <c:pt idx="4">
                  <c:v>ship_003</c:v>
                </c:pt>
                <c:pt idx="5">
                  <c:v>af_shell3</c:v>
                </c:pt>
                <c:pt idx="6">
                  <c:v>Emilia_923</c:v>
                </c:pt>
                <c:pt idx="7">
                  <c:v>af_3_k101</c:v>
                </c:pt>
                <c:pt idx="8">
                  <c:v>Fault_639</c:v>
                </c:pt>
                <c:pt idx="9">
                  <c:v>parabolic_fem</c:v>
                </c:pt>
                <c:pt idx="10">
                  <c:v>inline_1</c:v>
                </c:pt>
                <c:pt idx="11">
                  <c:v>crankseg_1</c:v>
                </c:pt>
                <c:pt idx="12">
                  <c:v>Hook_1498</c:v>
                </c:pt>
                <c:pt idx="13">
                  <c:v>crankseg_2</c:v>
                </c:pt>
                <c:pt idx="14">
                  <c:v>F1</c:v>
                </c:pt>
                <c:pt idx="15">
                  <c:v>apache2</c:v>
                </c:pt>
                <c:pt idx="16">
                  <c:v>StocF-1465</c:v>
                </c:pt>
                <c:pt idx="17">
                  <c:v>ecology2</c:v>
                </c:pt>
                <c:pt idx="18">
                  <c:v>G3_circuit</c:v>
                </c:pt>
                <c:pt idx="19">
                  <c:v>offshore</c:v>
                </c:pt>
                <c:pt idx="20">
                  <c:v>thermal2</c:v>
                </c:pt>
              </c:strCache>
            </c:strRef>
          </c:cat>
          <c:val>
            <c:numRef>
              <c:f>trsv_pcl_2015_dec_talk!$B$2:$B$22</c:f>
              <c:numCache>
                <c:formatCode>General</c:formatCode>
                <c:ptCount val="21"/>
                <c:pt idx="0">
                  <c:v>4.3099999999999996</c:v>
                </c:pt>
                <c:pt idx="1">
                  <c:v>4.41</c:v>
                </c:pt>
                <c:pt idx="2">
                  <c:v>4.3499999999999996</c:v>
                </c:pt>
                <c:pt idx="3">
                  <c:v>4.4400000000000004</c:v>
                </c:pt>
                <c:pt idx="4">
                  <c:v>4.34</c:v>
                </c:pt>
                <c:pt idx="5">
                  <c:v>4.57</c:v>
                </c:pt>
                <c:pt idx="6">
                  <c:v>4.4400000000000004</c:v>
                </c:pt>
                <c:pt idx="7">
                  <c:v>4.59</c:v>
                </c:pt>
                <c:pt idx="8">
                  <c:v>4.4400000000000004</c:v>
                </c:pt>
                <c:pt idx="9">
                  <c:v>4.5599999999999996</c:v>
                </c:pt>
                <c:pt idx="10">
                  <c:v>4.51</c:v>
                </c:pt>
                <c:pt idx="11">
                  <c:v>4.4000000000000004</c:v>
                </c:pt>
                <c:pt idx="12">
                  <c:v>4.43</c:v>
                </c:pt>
                <c:pt idx="13">
                  <c:v>4.38</c:v>
                </c:pt>
                <c:pt idx="14">
                  <c:v>4.0599999999999996</c:v>
                </c:pt>
                <c:pt idx="15">
                  <c:v>3.69</c:v>
                </c:pt>
                <c:pt idx="16">
                  <c:v>4.45</c:v>
                </c:pt>
                <c:pt idx="17">
                  <c:v>3</c:v>
                </c:pt>
                <c:pt idx="18">
                  <c:v>2.89</c:v>
                </c:pt>
                <c:pt idx="19">
                  <c:v>3.82</c:v>
                </c:pt>
                <c:pt idx="20">
                  <c:v>3.17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trsv_pcl_2015_dec_talk!$C$1</c:f>
              <c:strCache>
                <c:ptCount val="1"/>
                <c:pt idx="0">
                  <c:v>MKL 13.1</c:v>
                </c:pt>
              </c:strCache>
            </c:strRef>
          </c:tx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trsv_pcl_2015_dec_talk!$A$2:$A$22</c:f>
              <c:strCache>
                <c:ptCount val="21"/>
                <c:pt idx="0">
                  <c:v>bmwcra_1</c:v>
                </c:pt>
                <c:pt idx="1">
                  <c:v>BenElechi1</c:v>
                </c:pt>
                <c:pt idx="2">
                  <c:v>shipsec8</c:v>
                </c:pt>
                <c:pt idx="3">
                  <c:v>Geo_1438</c:v>
                </c:pt>
                <c:pt idx="4">
                  <c:v>ship_003</c:v>
                </c:pt>
                <c:pt idx="5">
                  <c:v>af_shell3</c:v>
                </c:pt>
                <c:pt idx="6">
                  <c:v>Emilia_923</c:v>
                </c:pt>
                <c:pt idx="7">
                  <c:v>af_3_k101</c:v>
                </c:pt>
                <c:pt idx="8">
                  <c:v>Fault_639</c:v>
                </c:pt>
                <c:pt idx="9">
                  <c:v>parabolic_fem</c:v>
                </c:pt>
                <c:pt idx="10">
                  <c:v>inline_1</c:v>
                </c:pt>
                <c:pt idx="11">
                  <c:v>crankseg_1</c:v>
                </c:pt>
                <c:pt idx="12">
                  <c:v>Hook_1498</c:v>
                </c:pt>
                <c:pt idx="13">
                  <c:v>crankseg_2</c:v>
                </c:pt>
                <c:pt idx="14">
                  <c:v>F1</c:v>
                </c:pt>
                <c:pt idx="15">
                  <c:v>apache2</c:v>
                </c:pt>
                <c:pt idx="16">
                  <c:v>StocF-1465</c:v>
                </c:pt>
                <c:pt idx="17">
                  <c:v>ecology2</c:v>
                </c:pt>
                <c:pt idx="18">
                  <c:v>G3_circuit</c:v>
                </c:pt>
                <c:pt idx="19">
                  <c:v>offshore</c:v>
                </c:pt>
                <c:pt idx="20">
                  <c:v>thermal2</c:v>
                </c:pt>
              </c:strCache>
            </c:strRef>
          </c:cat>
          <c:val>
            <c:numRef>
              <c:f>trsv_pcl_2015_dec_talk!$C$2:$C$22</c:f>
              <c:numCache>
                <c:formatCode>General</c:formatCode>
                <c:ptCount val="21"/>
                <c:pt idx="0">
                  <c:v>15.56</c:v>
                </c:pt>
                <c:pt idx="1">
                  <c:v>8.4600000000000009</c:v>
                </c:pt>
                <c:pt idx="2">
                  <c:v>7.54</c:v>
                </c:pt>
                <c:pt idx="3">
                  <c:v>12.97</c:v>
                </c:pt>
                <c:pt idx="4">
                  <c:v>7.21</c:v>
                </c:pt>
                <c:pt idx="5">
                  <c:v>9.7200000000000006</c:v>
                </c:pt>
                <c:pt idx="6">
                  <c:v>11.92</c:v>
                </c:pt>
                <c:pt idx="7">
                  <c:v>8.34</c:v>
                </c:pt>
                <c:pt idx="8">
                  <c:v>11.36</c:v>
                </c:pt>
                <c:pt idx="9">
                  <c:v>8.5399999999999991</c:v>
                </c:pt>
                <c:pt idx="10">
                  <c:v>16.75</c:v>
                </c:pt>
                <c:pt idx="11">
                  <c:v>9.09</c:v>
                </c:pt>
                <c:pt idx="12">
                  <c:v>9.85</c:v>
                </c:pt>
                <c:pt idx="13">
                  <c:v>10.38</c:v>
                </c:pt>
                <c:pt idx="14">
                  <c:v>17.16</c:v>
                </c:pt>
                <c:pt idx="15">
                  <c:v>7.02</c:v>
                </c:pt>
                <c:pt idx="16">
                  <c:v>8.2799999999999994</c:v>
                </c:pt>
                <c:pt idx="17">
                  <c:v>4.87</c:v>
                </c:pt>
                <c:pt idx="18">
                  <c:v>5.0199999999999996</c:v>
                </c:pt>
                <c:pt idx="19">
                  <c:v>4.17</c:v>
                </c:pt>
                <c:pt idx="20">
                  <c:v>5.0599999999999996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trsv_pcl_2015_dec_talk!$D$1</c:f>
              <c:strCache>
                <c:ptCount val="1"/>
                <c:pt idx="0">
                  <c:v>Ninja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cat>
            <c:strRef>
              <c:f>trsv_pcl_2015_dec_talk!$A$2:$A$22</c:f>
              <c:strCache>
                <c:ptCount val="21"/>
                <c:pt idx="0">
                  <c:v>bmwcra_1</c:v>
                </c:pt>
                <c:pt idx="1">
                  <c:v>BenElechi1</c:v>
                </c:pt>
                <c:pt idx="2">
                  <c:v>shipsec8</c:v>
                </c:pt>
                <c:pt idx="3">
                  <c:v>Geo_1438</c:v>
                </c:pt>
                <c:pt idx="4">
                  <c:v>ship_003</c:v>
                </c:pt>
                <c:pt idx="5">
                  <c:v>af_shell3</c:v>
                </c:pt>
                <c:pt idx="6">
                  <c:v>Emilia_923</c:v>
                </c:pt>
                <c:pt idx="7">
                  <c:v>af_3_k101</c:v>
                </c:pt>
                <c:pt idx="8">
                  <c:v>Fault_639</c:v>
                </c:pt>
                <c:pt idx="9">
                  <c:v>parabolic_fem</c:v>
                </c:pt>
                <c:pt idx="10">
                  <c:v>inline_1</c:v>
                </c:pt>
                <c:pt idx="11">
                  <c:v>crankseg_1</c:v>
                </c:pt>
                <c:pt idx="12">
                  <c:v>Hook_1498</c:v>
                </c:pt>
                <c:pt idx="13">
                  <c:v>crankseg_2</c:v>
                </c:pt>
                <c:pt idx="14">
                  <c:v>F1</c:v>
                </c:pt>
                <c:pt idx="15">
                  <c:v>apache2</c:v>
                </c:pt>
                <c:pt idx="16">
                  <c:v>StocF-1465</c:v>
                </c:pt>
                <c:pt idx="17">
                  <c:v>ecology2</c:v>
                </c:pt>
                <c:pt idx="18">
                  <c:v>G3_circuit</c:v>
                </c:pt>
                <c:pt idx="19">
                  <c:v>offshore</c:v>
                </c:pt>
                <c:pt idx="20">
                  <c:v>thermal2</c:v>
                </c:pt>
              </c:strCache>
            </c:strRef>
          </c:cat>
          <c:val>
            <c:numRef>
              <c:f>trsv_pcl_2015_dec_talk!$D$2:$D$22</c:f>
              <c:numCache>
                <c:formatCode>General</c:formatCode>
                <c:ptCount val="21"/>
                <c:pt idx="0">
                  <c:v>51.06</c:v>
                </c:pt>
                <c:pt idx="1">
                  <c:v>50.16</c:v>
                </c:pt>
                <c:pt idx="2">
                  <c:v>48.14</c:v>
                </c:pt>
                <c:pt idx="3">
                  <c:v>47.97</c:v>
                </c:pt>
                <c:pt idx="4">
                  <c:v>47.41</c:v>
                </c:pt>
                <c:pt idx="5">
                  <c:v>47.34</c:v>
                </c:pt>
                <c:pt idx="6">
                  <c:v>47.25</c:v>
                </c:pt>
                <c:pt idx="7">
                  <c:v>47.06</c:v>
                </c:pt>
                <c:pt idx="8">
                  <c:v>46.36</c:v>
                </c:pt>
                <c:pt idx="9">
                  <c:v>45.22</c:v>
                </c:pt>
                <c:pt idx="10">
                  <c:v>44.84</c:v>
                </c:pt>
                <c:pt idx="11">
                  <c:v>44.22</c:v>
                </c:pt>
                <c:pt idx="12">
                  <c:v>44.2</c:v>
                </c:pt>
                <c:pt idx="13">
                  <c:v>44.14</c:v>
                </c:pt>
                <c:pt idx="14">
                  <c:v>36.65</c:v>
                </c:pt>
                <c:pt idx="15">
                  <c:v>35.56</c:v>
                </c:pt>
                <c:pt idx="16">
                  <c:v>34.659999999999997</c:v>
                </c:pt>
                <c:pt idx="17">
                  <c:v>27.48</c:v>
                </c:pt>
                <c:pt idx="18">
                  <c:v>27.2</c:v>
                </c:pt>
                <c:pt idx="19">
                  <c:v>21.53</c:v>
                </c:pt>
                <c:pt idx="20">
                  <c:v>20.350000000000001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073328"/>
        <c:axId val="408076072"/>
      </c:lineChart>
      <c:catAx>
        <c:axId val="40807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08076072"/>
        <c:crosses val="autoZero"/>
        <c:auto val="1"/>
        <c:lblAlgn val="ctr"/>
        <c:lblOffset val="100"/>
        <c:noMultiLvlLbl val="0"/>
      </c:catAx>
      <c:valAx>
        <c:axId val="40807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 dirty="0" smtClean="0"/>
                  <a:t>Performance </a:t>
                </a:r>
                <a:r>
                  <a:rPr lang="en-US" dirty="0"/>
                  <a:t>(GB/s)</a:t>
                </a:r>
              </a:p>
            </c:rich>
          </c:tx>
          <c:layout>
            <c:manualLayout>
              <c:xMode val="edge"/>
              <c:yMode val="edge"/>
              <c:x val="0"/>
              <c:y val="0.14489102283921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40807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Adiabatic</a:t>
            </a:r>
            <a:endParaRPr lang="en-US" b="1" dirty="0"/>
          </a:p>
          <a:p>
            <a:pPr>
              <a:defRPr/>
            </a:pPr>
            <a:r>
              <a:rPr lang="en-US" sz="1200" dirty="0"/>
              <a:t>speedup over Baseline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25386233500474E-2"/>
          <c:y val="0.25083333333333335"/>
          <c:w val="0.87977680756007193"/>
          <c:h val="0.64176727909011377"/>
        </c:manualLayout>
      </c:layout>
      <c:lineChart>
        <c:grouping val="standard"/>
        <c:varyColors val="0"/>
        <c:ser>
          <c:idx val="0"/>
          <c:order val="0"/>
          <c:tx>
            <c:strRef>
              <c:f>adibatic!$H$14</c:f>
              <c:strCache>
                <c:ptCount val="1"/>
                <c:pt idx="0">
                  <c:v>Julia_as_is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adibatic!$I$13:$K$13</c:f>
              <c:strCache>
                <c:ptCount val="3"/>
                <c:pt idx="0">
                  <c:v>12 qbits</c:v>
                </c:pt>
                <c:pt idx="1">
                  <c:v>14 qbits</c:v>
                </c:pt>
                <c:pt idx="2">
                  <c:v>16 qbits</c:v>
                </c:pt>
              </c:strCache>
            </c:strRef>
          </c:cat>
          <c:val>
            <c:numRef>
              <c:f>adibatic!$I$14:$K$14</c:f>
              <c:numCache>
                <c:formatCode>General</c:formatCode>
                <c:ptCount val="3"/>
                <c:pt idx="0">
                  <c:v>0.38821645700000001</c:v>
                </c:pt>
                <c:pt idx="1">
                  <c:v>0.277956339</c:v>
                </c:pt>
                <c:pt idx="2">
                  <c:v>0.18994123700000001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adibatic!$H$15</c:f>
              <c:strCache>
                <c:ptCount val="1"/>
                <c:pt idx="0">
                  <c:v>Call-repl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adibatic!$I$13:$K$13</c:f>
              <c:strCache>
                <c:ptCount val="3"/>
                <c:pt idx="0">
                  <c:v>12 qbits</c:v>
                </c:pt>
                <c:pt idx="1">
                  <c:v>14 qbits</c:v>
                </c:pt>
                <c:pt idx="2">
                  <c:v>16 qbits</c:v>
                </c:pt>
              </c:strCache>
            </c:strRef>
          </c:cat>
          <c:val>
            <c:numRef>
              <c:f>adibatic!$I$15:$K$15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adibatic!$H$16</c:f>
              <c:strCache>
                <c:ptCount val="1"/>
                <c:pt idx="0">
                  <c:v>plus Matrix-properties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Ref>
              <c:f>adibatic!$I$13:$K$13</c:f>
              <c:strCache>
                <c:ptCount val="3"/>
                <c:pt idx="0">
                  <c:v>12 qbits</c:v>
                </c:pt>
                <c:pt idx="1">
                  <c:v>14 qbits</c:v>
                </c:pt>
                <c:pt idx="2">
                  <c:v>16 qbits</c:v>
                </c:pt>
              </c:strCache>
            </c:strRef>
          </c:cat>
          <c:val>
            <c:numRef>
              <c:f>adibatic!$I$16:$K$16</c:f>
              <c:numCache>
                <c:formatCode>General</c:formatCode>
                <c:ptCount val="3"/>
                <c:pt idx="0">
                  <c:v>2.8177545099999999</c:v>
                </c:pt>
                <c:pt idx="1">
                  <c:v>4.1359265570000003</c:v>
                </c:pt>
                <c:pt idx="2">
                  <c:v>4.7488721270000003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076464"/>
        <c:axId val="408075680"/>
      </c:lineChart>
      <c:catAx>
        <c:axId val="4080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5680"/>
        <c:crosses val="autoZero"/>
        <c:auto val="1"/>
        <c:lblAlgn val="ctr"/>
        <c:lblOffset val="100"/>
        <c:noMultiLvlLbl val="0"/>
      </c:catAx>
      <c:valAx>
        <c:axId val="4080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PCG</a:t>
            </a:r>
            <a:endParaRPr lang="en-US" b="1" dirty="0">
              <a:effectLst/>
            </a:endParaRPr>
          </a:p>
          <a:p>
            <a:pPr>
              <a:defRPr/>
            </a:pPr>
            <a:r>
              <a:rPr lang="en-US" sz="1600" b="0" i="0" baseline="0" dirty="0">
                <a:effectLst/>
              </a:rPr>
              <a:t>Performance (GB/s)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PCG!$A$22</c:f>
              <c:strCache>
                <c:ptCount val="1"/>
                <c:pt idx="0">
                  <c:v>Baseline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PCG!$B$22:$R$22</c:f>
              <c:numCache>
                <c:formatCode>General</c:formatCode>
                <c:ptCount val="17"/>
                <c:pt idx="0">
                  <c:v>5.4844382740000004</c:v>
                </c:pt>
                <c:pt idx="1">
                  <c:v>3.8498280290000002</c:v>
                </c:pt>
                <c:pt idx="2">
                  <c:v>5.8296829600000004</c:v>
                </c:pt>
                <c:pt idx="3">
                  <c:v>5.1517499109999996</c:v>
                </c:pt>
                <c:pt idx="4">
                  <c:v>2.9922203089999999</c:v>
                </c:pt>
                <c:pt idx="5">
                  <c:v>5.3609886439999999</c:v>
                </c:pt>
                <c:pt idx="6">
                  <c:v>5.6838148459999998</c:v>
                </c:pt>
                <c:pt idx="7">
                  <c:v>2.331371656</c:v>
                </c:pt>
                <c:pt idx="8">
                  <c:v>4.992577217</c:v>
                </c:pt>
                <c:pt idx="9">
                  <c:v>5.073219269</c:v>
                </c:pt>
                <c:pt idx="10">
                  <c:v>5.7768846920000003</c:v>
                </c:pt>
                <c:pt idx="11">
                  <c:v>5.6818355140000003</c:v>
                </c:pt>
                <c:pt idx="12">
                  <c:v>3.3530969150000001</c:v>
                </c:pt>
                <c:pt idx="13">
                  <c:v>3.877239152</c:v>
                </c:pt>
                <c:pt idx="14">
                  <c:v>3.6659459179999998</c:v>
                </c:pt>
                <c:pt idx="15">
                  <c:v>2.4966908650000001</c:v>
                </c:pt>
                <c:pt idx="16">
                  <c:v>3.1772318209999999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PCG!$A$23</c:f>
              <c:strCache>
                <c:ptCount val="1"/>
                <c:pt idx="0">
                  <c:v>Call-repl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PCG!$B$23:$R$23</c:f>
              <c:numCache>
                <c:formatCode>General</c:formatCode>
                <c:ptCount val="17"/>
                <c:pt idx="0">
                  <c:v>7.2571381869999998</c:v>
                </c:pt>
                <c:pt idx="1">
                  <c:v>4.4299959759999998</c:v>
                </c:pt>
                <c:pt idx="2">
                  <c:v>7.9109423520000002</c:v>
                </c:pt>
                <c:pt idx="3">
                  <c:v>6.9015794210000001</c:v>
                </c:pt>
                <c:pt idx="4">
                  <c:v>3.779481396</c:v>
                </c:pt>
                <c:pt idx="5">
                  <c:v>7.0503782749999999</c:v>
                </c:pt>
                <c:pt idx="6">
                  <c:v>8.1347142229999996</c:v>
                </c:pt>
                <c:pt idx="7">
                  <c:v>3.3708768830000002</c:v>
                </c:pt>
                <c:pt idx="8">
                  <c:v>7.0910637579999998</c:v>
                </c:pt>
                <c:pt idx="9">
                  <c:v>7.1407747800000001</c:v>
                </c:pt>
                <c:pt idx="10">
                  <c:v>7.8665218790000004</c:v>
                </c:pt>
                <c:pt idx="11">
                  <c:v>7.6661629720000004</c:v>
                </c:pt>
                <c:pt idx="12">
                  <c:v>4.5988651640000002</c:v>
                </c:pt>
                <c:pt idx="13">
                  <c:v>4.6002714429999996</c:v>
                </c:pt>
                <c:pt idx="14">
                  <c:v>5.2119863730000002</c:v>
                </c:pt>
                <c:pt idx="15">
                  <c:v>3.4281573750000001</c:v>
                </c:pt>
                <c:pt idx="16">
                  <c:v>3.8881090270000001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PCG!$A$24</c:f>
              <c:strCache>
                <c:ptCount val="1"/>
                <c:pt idx="0">
                  <c:v>Context-opt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PCG!$B$24:$R$24</c:f>
              <c:numCache>
                <c:formatCode>General</c:formatCode>
                <c:ptCount val="17"/>
                <c:pt idx="0">
                  <c:v>30.095564799999998</c:v>
                </c:pt>
                <c:pt idx="1">
                  <c:v>21.378431840000001</c:v>
                </c:pt>
                <c:pt idx="2">
                  <c:v>32.683475970000003</c:v>
                </c:pt>
                <c:pt idx="3">
                  <c:v>18.296249530000001</c:v>
                </c:pt>
                <c:pt idx="4">
                  <c:v>22.17459766</c:v>
                </c:pt>
                <c:pt idx="5">
                  <c:v>25.118617359999998</c:v>
                </c:pt>
                <c:pt idx="6">
                  <c:v>36.527732690000001</c:v>
                </c:pt>
                <c:pt idx="7">
                  <c:v>16.520780120000001</c:v>
                </c:pt>
                <c:pt idx="8">
                  <c:v>25.701163019999999</c:v>
                </c:pt>
                <c:pt idx="9">
                  <c:v>30.008913719999999</c:v>
                </c:pt>
                <c:pt idx="10">
                  <c:v>34.369701990000003</c:v>
                </c:pt>
                <c:pt idx="11">
                  <c:v>18.075014750000001</c:v>
                </c:pt>
                <c:pt idx="12">
                  <c:v>14.745126470000001</c:v>
                </c:pt>
                <c:pt idx="13">
                  <c:v>28.944200429999999</c:v>
                </c:pt>
                <c:pt idx="14">
                  <c:v>21.36663922</c:v>
                </c:pt>
                <c:pt idx="15">
                  <c:v>16.326648720000001</c:v>
                </c:pt>
                <c:pt idx="16">
                  <c:v>19.49260108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PCG!$A$25</c:f>
              <c:strCache>
                <c:ptCount val="1"/>
                <c:pt idx="0">
                  <c:v>Reordering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7030A0"/>
              </a:solidFill>
              <a:ln w="47625" cap="rnd" cmpd="sng">
                <a:solidFill>
                  <a:srgbClr val="7030A0"/>
                </a:solidFill>
              </a:ln>
              <a:effectLst/>
            </c:spPr>
          </c:marker>
          <c:cat>
            <c:strRef>
              <c:f>PCG!$B$21:$R$21</c:f>
              <c:strCache>
                <c:ptCount val="17"/>
                <c:pt idx="0">
                  <c:v>af_shell3</c:v>
                </c:pt>
                <c:pt idx="1">
                  <c:v>apache2</c:v>
                </c:pt>
                <c:pt idx="2">
                  <c:v>bmwcra_1</c:v>
                </c:pt>
                <c:pt idx="3">
                  <c:v>crankseg_2</c:v>
                </c:pt>
                <c:pt idx="4">
                  <c:v>ecology2</c:v>
                </c:pt>
                <c:pt idx="5">
                  <c:v>Emilia_923</c:v>
                </c:pt>
                <c:pt idx="6">
                  <c:v>Flan_1565</c:v>
                </c:pt>
                <c:pt idx="7">
                  <c:v>G3_circuit</c:v>
                </c:pt>
                <c:pt idx="8">
                  <c:v>Geo_1438</c:v>
                </c:pt>
                <c:pt idx="9">
                  <c:v>Hook_1498</c:v>
                </c:pt>
                <c:pt idx="10">
                  <c:v>inline_1</c:v>
                </c:pt>
                <c:pt idx="11">
                  <c:v>nd24k</c:v>
                </c:pt>
                <c:pt idx="12">
                  <c:v>offshore</c:v>
                </c:pt>
                <c:pt idx="13">
                  <c:v>parabolic_f.</c:v>
                </c:pt>
                <c:pt idx="14">
                  <c:v>StocF-1465</c:v>
                </c:pt>
                <c:pt idx="15">
                  <c:v>thermal2</c:v>
                </c:pt>
                <c:pt idx="16">
                  <c:v>tmt_sym</c:v>
                </c:pt>
              </c:strCache>
            </c:strRef>
          </c:cat>
          <c:val>
            <c:numRef>
              <c:f>PCG!$B$25:$R$25</c:f>
              <c:numCache>
                <c:formatCode>General</c:formatCode>
                <c:ptCount val="17"/>
                <c:pt idx="0">
                  <c:v>42.205470349999999</c:v>
                </c:pt>
                <c:pt idx="1">
                  <c:v>30.751611400000002</c:v>
                </c:pt>
                <c:pt idx="2">
                  <c:v>44.675273850000004</c:v>
                </c:pt>
                <c:pt idx="3">
                  <c:v>17.130464159999999</c:v>
                </c:pt>
                <c:pt idx="4">
                  <c:v>33.088971129999997</c:v>
                </c:pt>
                <c:pt idx="5">
                  <c:v>33.486838400000003</c:v>
                </c:pt>
                <c:pt idx="6">
                  <c:v>50.826082249999999</c:v>
                </c:pt>
                <c:pt idx="7">
                  <c:v>23.816743979999998</c:v>
                </c:pt>
                <c:pt idx="8">
                  <c:v>35.163549170000003</c:v>
                </c:pt>
                <c:pt idx="9">
                  <c:v>42.79086787</c:v>
                </c:pt>
                <c:pt idx="10">
                  <c:v>42.69955831</c:v>
                </c:pt>
                <c:pt idx="11">
                  <c:v>17.971782399999999</c:v>
                </c:pt>
                <c:pt idx="12">
                  <c:v>20.24469041</c:v>
                </c:pt>
                <c:pt idx="13">
                  <c:v>34.010206119999999</c:v>
                </c:pt>
                <c:pt idx="14">
                  <c:v>36.999765250000003</c:v>
                </c:pt>
                <c:pt idx="15">
                  <c:v>24.784509870000001</c:v>
                </c:pt>
                <c:pt idx="16">
                  <c:v>35.137931219999999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074896"/>
        <c:axId val="408075288"/>
      </c:lineChart>
      <c:catAx>
        <c:axId val="40807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5288"/>
        <c:crosses val="autoZero"/>
        <c:auto val="1"/>
        <c:lblAlgn val="ctr"/>
        <c:lblOffset val="100"/>
        <c:noMultiLvlLbl val="1"/>
      </c:catAx>
      <c:valAx>
        <c:axId val="40807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7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Page Rank</a:t>
            </a:r>
            <a:endParaRPr lang="en-US" sz="1600" b="1" dirty="0"/>
          </a:p>
          <a:p>
            <a:pPr>
              <a:defRPr/>
            </a:pPr>
            <a:r>
              <a:rPr lang="en-US" sz="1400" dirty="0"/>
              <a:t>Speedup over Baseline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pagerank!$A$37</c:f>
              <c:strCache>
                <c:ptCount val="1"/>
                <c:pt idx="0">
                  <c:v>Julia-as-is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pagerank!$B$36:$AG$36</c:f>
              <c:strCache>
                <c:ptCount val="32"/>
                <c:pt idx="0">
                  <c:v>amazon-2008</c:v>
                </c:pt>
                <c:pt idx="1">
                  <c:v>as-Skitter</c:v>
                </c:pt>
                <c:pt idx="2">
                  <c:v>citationCiteseer</c:v>
                </c:pt>
                <c:pt idx="3">
                  <c:v>cit-Patents</c:v>
                </c:pt>
                <c:pt idx="4">
                  <c:v>cnr-2000</c:v>
                </c:pt>
                <c:pt idx="5">
                  <c:v>coAuthorsCiteseer</c:v>
                </c:pt>
                <c:pt idx="6">
                  <c:v>coAuthorsDBLP</c:v>
                </c:pt>
                <c:pt idx="7">
                  <c:v>cond-mat-2005</c:v>
                </c:pt>
                <c:pt idx="8">
                  <c:v>coPapersCiteseer</c:v>
                </c:pt>
                <c:pt idx="9">
                  <c:v>coPapersDBLP</c:v>
                </c:pt>
                <c:pt idx="10">
                  <c:v>dblp-2010</c:v>
                </c:pt>
                <c:pt idx="11">
                  <c:v>eu-2005</c:v>
                </c:pt>
                <c:pt idx="12">
                  <c:v>europe_osm</c:v>
                </c:pt>
                <c:pt idx="13">
                  <c:v>flickr</c:v>
                </c:pt>
                <c:pt idx="14">
                  <c:v>hollywood-2009</c:v>
                </c:pt>
                <c:pt idx="15">
                  <c:v>in-2004</c:v>
                </c:pt>
                <c:pt idx="16">
                  <c:v>indochina-2004</c:v>
                </c:pt>
                <c:pt idx="17">
                  <c:v>kron_g500-logn21</c:v>
                </c:pt>
                <c:pt idx="18">
                  <c:v>ljournal-2008</c:v>
                </c:pt>
                <c:pt idx="19">
                  <c:v>patents</c:v>
                </c:pt>
                <c:pt idx="20">
                  <c:v>preferentialAttach.</c:v>
                </c:pt>
                <c:pt idx="21">
                  <c:v>road_usa</c:v>
                </c:pt>
                <c:pt idx="22">
                  <c:v>smallworld</c:v>
                </c:pt>
                <c:pt idx="23">
                  <c:v>soc-LiveJournal1</c:v>
                </c:pt>
                <c:pt idx="24">
                  <c:v>Stanford_Berkeley</c:v>
                </c:pt>
                <c:pt idx="25">
                  <c:v>uk-2002</c:v>
                </c:pt>
                <c:pt idx="26">
                  <c:v>wb-edu</c:v>
                </c:pt>
                <c:pt idx="27">
                  <c:v>webbase-1M</c:v>
                </c:pt>
                <c:pt idx="28">
                  <c:v>web-BerkStan</c:v>
                </c:pt>
                <c:pt idx="29">
                  <c:v>web-Google</c:v>
                </c:pt>
                <c:pt idx="30">
                  <c:v>wikipedia-20070206</c:v>
                </c:pt>
                <c:pt idx="31">
                  <c:v>wiki-Talk</c:v>
                </c:pt>
              </c:strCache>
            </c:strRef>
          </c:cat>
          <c:val>
            <c:numRef>
              <c:f>pagerank!$B$37:$AG$37</c:f>
              <c:numCache>
                <c:formatCode>General</c:formatCode>
                <c:ptCount val="32"/>
                <c:pt idx="0">
                  <c:v>0.99532653100000001</c:v>
                </c:pt>
                <c:pt idx="1">
                  <c:v>0.60284879400000002</c:v>
                </c:pt>
                <c:pt idx="2">
                  <c:v>0.86509509399999995</c:v>
                </c:pt>
                <c:pt idx="3">
                  <c:v>0.52707824999999997</c:v>
                </c:pt>
                <c:pt idx="4">
                  <c:v>1.0853053050000001</c:v>
                </c:pt>
                <c:pt idx="5">
                  <c:v>1.193462802</c:v>
                </c:pt>
                <c:pt idx="6">
                  <c:v>1.131717224</c:v>
                </c:pt>
                <c:pt idx="7">
                  <c:v>1.361338191</c:v>
                </c:pt>
                <c:pt idx="8">
                  <c:v>0.63480674400000003</c:v>
                </c:pt>
                <c:pt idx="9">
                  <c:v>0.61522983899999995</c:v>
                </c:pt>
                <c:pt idx="10">
                  <c:v>1.4166390069999999</c:v>
                </c:pt>
                <c:pt idx="11">
                  <c:v>0.65388383000000005</c:v>
                </c:pt>
                <c:pt idx="12">
                  <c:v>0.97522339999999996</c:v>
                </c:pt>
                <c:pt idx="13">
                  <c:v>0.52494359599999996</c:v>
                </c:pt>
                <c:pt idx="14">
                  <c:v>0.532164254</c:v>
                </c:pt>
                <c:pt idx="15">
                  <c:v>0.74350969099999997</c:v>
                </c:pt>
                <c:pt idx="16">
                  <c:v>0.673851125</c:v>
                </c:pt>
                <c:pt idx="17">
                  <c:v>0.38168143399999999</c:v>
                </c:pt>
                <c:pt idx="18">
                  <c:v>0.52591352099999999</c:v>
                </c:pt>
                <c:pt idx="19">
                  <c:v>0.54049604100000004</c:v>
                </c:pt>
                <c:pt idx="20">
                  <c:v>1.0042641960000001</c:v>
                </c:pt>
                <c:pt idx="21">
                  <c:v>0.91145136999999998</c:v>
                </c:pt>
                <c:pt idx="22">
                  <c:v>1.2841910729999999</c:v>
                </c:pt>
                <c:pt idx="23">
                  <c:v>0.485837297</c:v>
                </c:pt>
                <c:pt idx="24">
                  <c:v>0.71760550000000001</c:v>
                </c:pt>
                <c:pt idx="25">
                  <c:v>0.63889856700000003</c:v>
                </c:pt>
                <c:pt idx="26">
                  <c:v>0.76988609100000005</c:v>
                </c:pt>
                <c:pt idx="27">
                  <c:v>1.1654028809999999</c:v>
                </c:pt>
                <c:pt idx="28">
                  <c:v>0.72912218100000004</c:v>
                </c:pt>
                <c:pt idx="29">
                  <c:v>0.53864465399999994</c:v>
                </c:pt>
                <c:pt idx="30">
                  <c:v>0.43284982799999999</c:v>
                </c:pt>
                <c:pt idx="31">
                  <c:v>0.82832301699999999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pagerank!$A$38</c:f>
              <c:strCache>
                <c:ptCount val="1"/>
                <c:pt idx="0">
                  <c:v>Baseline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pagerank!$B$36:$AG$36</c:f>
              <c:strCache>
                <c:ptCount val="32"/>
                <c:pt idx="0">
                  <c:v>amazon-2008</c:v>
                </c:pt>
                <c:pt idx="1">
                  <c:v>as-Skitter</c:v>
                </c:pt>
                <c:pt idx="2">
                  <c:v>citationCiteseer</c:v>
                </c:pt>
                <c:pt idx="3">
                  <c:v>cit-Patents</c:v>
                </c:pt>
                <c:pt idx="4">
                  <c:v>cnr-2000</c:v>
                </c:pt>
                <c:pt idx="5">
                  <c:v>coAuthorsCiteseer</c:v>
                </c:pt>
                <c:pt idx="6">
                  <c:v>coAuthorsDBLP</c:v>
                </c:pt>
                <c:pt idx="7">
                  <c:v>cond-mat-2005</c:v>
                </c:pt>
                <c:pt idx="8">
                  <c:v>coPapersCiteseer</c:v>
                </c:pt>
                <c:pt idx="9">
                  <c:v>coPapersDBLP</c:v>
                </c:pt>
                <c:pt idx="10">
                  <c:v>dblp-2010</c:v>
                </c:pt>
                <c:pt idx="11">
                  <c:v>eu-2005</c:v>
                </c:pt>
                <c:pt idx="12">
                  <c:v>europe_osm</c:v>
                </c:pt>
                <c:pt idx="13">
                  <c:v>flickr</c:v>
                </c:pt>
                <c:pt idx="14">
                  <c:v>hollywood-2009</c:v>
                </c:pt>
                <c:pt idx="15">
                  <c:v>in-2004</c:v>
                </c:pt>
                <c:pt idx="16">
                  <c:v>indochina-2004</c:v>
                </c:pt>
                <c:pt idx="17">
                  <c:v>kron_g500-logn21</c:v>
                </c:pt>
                <c:pt idx="18">
                  <c:v>ljournal-2008</c:v>
                </c:pt>
                <c:pt idx="19">
                  <c:v>patents</c:v>
                </c:pt>
                <c:pt idx="20">
                  <c:v>preferentialAttach.</c:v>
                </c:pt>
                <c:pt idx="21">
                  <c:v>road_usa</c:v>
                </c:pt>
                <c:pt idx="22">
                  <c:v>smallworld</c:v>
                </c:pt>
                <c:pt idx="23">
                  <c:v>soc-LiveJournal1</c:v>
                </c:pt>
                <c:pt idx="24">
                  <c:v>Stanford_Berkeley</c:v>
                </c:pt>
                <c:pt idx="25">
                  <c:v>uk-2002</c:v>
                </c:pt>
                <c:pt idx="26">
                  <c:v>wb-edu</c:v>
                </c:pt>
                <c:pt idx="27">
                  <c:v>webbase-1M</c:v>
                </c:pt>
                <c:pt idx="28">
                  <c:v>web-BerkStan</c:v>
                </c:pt>
                <c:pt idx="29">
                  <c:v>web-Google</c:v>
                </c:pt>
                <c:pt idx="30">
                  <c:v>wikipedia-20070206</c:v>
                </c:pt>
                <c:pt idx="31">
                  <c:v>wiki-Talk</c:v>
                </c:pt>
              </c:strCache>
            </c:strRef>
          </c:cat>
          <c:val>
            <c:numRef>
              <c:f>pagerank!$B$38:$AG$38</c:f>
              <c:numCache>
                <c:formatCode>General</c:formatCode>
                <c:ptCount val="32"/>
                <c:pt idx="0">
                  <c:v>2.8201500240000001</c:v>
                </c:pt>
                <c:pt idx="1">
                  <c:v>2.9336123459999999</c:v>
                </c:pt>
                <c:pt idx="2">
                  <c:v>2.8108899539999999</c:v>
                </c:pt>
                <c:pt idx="3">
                  <c:v>1.492717029</c:v>
                </c:pt>
                <c:pt idx="4">
                  <c:v>3.878204304</c:v>
                </c:pt>
                <c:pt idx="5">
                  <c:v>2.7258207360000002</c:v>
                </c:pt>
                <c:pt idx="6">
                  <c:v>2.6211247470000001</c:v>
                </c:pt>
                <c:pt idx="7">
                  <c:v>3.8063082449999999</c:v>
                </c:pt>
                <c:pt idx="8">
                  <c:v>6.918470954</c:v>
                </c:pt>
                <c:pt idx="9">
                  <c:v>5.7438952780000001</c:v>
                </c:pt>
                <c:pt idx="10">
                  <c:v>2.2833928929999998</c:v>
                </c:pt>
                <c:pt idx="11">
                  <c:v>6.1006423569999999</c:v>
                </c:pt>
                <c:pt idx="12">
                  <c:v>2.0922113050000002</c:v>
                </c:pt>
                <c:pt idx="13">
                  <c:v>2.2064040540000001</c:v>
                </c:pt>
                <c:pt idx="14">
                  <c:v>6.9078177109999999</c:v>
                </c:pt>
                <c:pt idx="15">
                  <c:v>4.8235133689999996</c:v>
                </c:pt>
                <c:pt idx="16">
                  <c:v>6.0232642639999998</c:v>
                </c:pt>
                <c:pt idx="17">
                  <c:v>2.3137944039999998</c:v>
                </c:pt>
                <c:pt idx="18">
                  <c:v>2.7994285460000001</c:v>
                </c:pt>
                <c:pt idx="19">
                  <c:v>1.4754167600000001</c:v>
                </c:pt>
                <c:pt idx="20">
                  <c:v>3.6299441520000002</c:v>
                </c:pt>
                <c:pt idx="21">
                  <c:v>2.037863712</c:v>
                </c:pt>
                <c:pt idx="22">
                  <c:v>3.9816523250000002</c:v>
                </c:pt>
                <c:pt idx="23">
                  <c:v>2.2732463690000002</c:v>
                </c:pt>
                <c:pt idx="24">
                  <c:v>4.2380531460000004</c:v>
                </c:pt>
                <c:pt idx="25">
                  <c:v>5.6166753189999996</c:v>
                </c:pt>
                <c:pt idx="26">
                  <c:v>2.8740993750000001</c:v>
                </c:pt>
                <c:pt idx="27">
                  <c:v>2.4347952070000001</c:v>
                </c:pt>
                <c:pt idx="28">
                  <c:v>4.287416168</c:v>
                </c:pt>
                <c:pt idx="29">
                  <c:v>1.9382551610000001</c:v>
                </c:pt>
                <c:pt idx="30">
                  <c:v>1.8317045249999999</c:v>
                </c:pt>
                <c:pt idx="31">
                  <c:v>2.1181097809999998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pagerank!$A$39</c:f>
              <c:strCache>
                <c:ptCount val="1"/>
                <c:pt idx="0">
                  <c:v>#NAME?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pagerank!$B$36:$AG$36</c:f>
              <c:strCache>
                <c:ptCount val="32"/>
                <c:pt idx="0">
                  <c:v>amazon-2008</c:v>
                </c:pt>
                <c:pt idx="1">
                  <c:v>as-Skitter</c:v>
                </c:pt>
                <c:pt idx="2">
                  <c:v>citationCiteseer</c:v>
                </c:pt>
                <c:pt idx="3">
                  <c:v>cit-Patents</c:v>
                </c:pt>
                <c:pt idx="4">
                  <c:v>cnr-2000</c:v>
                </c:pt>
                <c:pt idx="5">
                  <c:v>coAuthorsCiteseer</c:v>
                </c:pt>
                <c:pt idx="6">
                  <c:v>coAuthorsDBLP</c:v>
                </c:pt>
                <c:pt idx="7">
                  <c:v>cond-mat-2005</c:v>
                </c:pt>
                <c:pt idx="8">
                  <c:v>coPapersCiteseer</c:v>
                </c:pt>
                <c:pt idx="9">
                  <c:v>coPapersDBLP</c:v>
                </c:pt>
                <c:pt idx="10">
                  <c:v>dblp-2010</c:v>
                </c:pt>
                <c:pt idx="11">
                  <c:v>eu-2005</c:v>
                </c:pt>
                <c:pt idx="12">
                  <c:v>europe_osm</c:v>
                </c:pt>
                <c:pt idx="13">
                  <c:v>flickr</c:v>
                </c:pt>
                <c:pt idx="14">
                  <c:v>hollywood-2009</c:v>
                </c:pt>
                <c:pt idx="15">
                  <c:v>in-2004</c:v>
                </c:pt>
                <c:pt idx="16">
                  <c:v>indochina-2004</c:v>
                </c:pt>
                <c:pt idx="17">
                  <c:v>kron_g500-logn21</c:v>
                </c:pt>
                <c:pt idx="18">
                  <c:v>ljournal-2008</c:v>
                </c:pt>
                <c:pt idx="19">
                  <c:v>patents</c:v>
                </c:pt>
                <c:pt idx="20">
                  <c:v>preferentialAttach.</c:v>
                </c:pt>
                <c:pt idx="21">
                  <c:v>road_usa</c:v>
                </c:pt>
                <c:pt idx="22">
                  <c:v>smallworld</c:v>
                </c:pt>
                <c:pt idx="23">
                  <c:v>soc-LiveJournal1</c:v>
                </c:pt>
                <c:pt idx="24">
                  <c:v>Stanford_Berkeley</c:v>
                </c:pt>
                <c:pt idx="25">
                  <c:v>uk-2002</c:v>
                </c:pt>
                <c:pt idx="26">
                  <c:v>wb-edu</c:v>
                </c:pt>
                <c:pt idx="27">
                  <c:v>webbase-1M</c:v>
                </c:pt>
                <c:pt idx="28">
                  <c:v>web-BerkStan</c:v>
                </c:pt>
                <c:pt idx="29">
                  <c:v>web-Google</c:v>
                </c:pt>
                <c:pt idx="30">
                  <c:v>wikipedia-20070206</c:v>
                </c:pt>
                <c:pt idx="31">
                  <c:v>wiki-Talk</c:v>
                </c:pt>
              </c:strCache>
            </c:strRef>
          </c:cat>
          <c:val>
            <c:numRef>
              <c:f>pagerank!$B$39:$AG$39</c:f>
              <c:numCache>
                <c:formatCode>General</c:formatCode>
                <c:ptCount val="32"/>
                <c:pt idx="0">
                  <c:v>20.440726260000002</c:v>
                </c:pt>
                <c:pt idx="1">
                  <c:v>15.773655919999999</c:v>
                </c:pt>
                <c:pt idx="2">
                  <c:v>28.17032322</c:v>
                </c:pt>
                <c:pt idx="3">
                  <c:v>14.97749666</c:v>
                </c:pt>
                <c:pt idx="4">
                  <c:v>42.058283039999999</c:v>
                </c:pt>
                <c:pt idx="5">
                  <c:v>23.47580202</c:v>
                </c:pt>
                <c:pt idx="6">
                  <c:v>21.880048510000002</c:v>
                </c:pt>
                <c:pt idx="7">
                  <c:v>23.94857966</c:v>
                </c:pt>
                <c:pt idx="8">
                  <c:v>25.407114079999999</c:v>
                </c:pt>
                <c:pt idx="9">
                  <c:v>23.250571610000001</c:v>
                </c:pt>
                <c:pt idx="10">
                  <c:v>26.974559240000001</c:v>
                </c:pt>
                <c:pt idx="11">
                  <c:v>34.364600549999999</c:v>
                </c:pt>
                <c:pt idx="12">
                  <c:v>23.815733829999999</c:v>
                </c:pt>
                <c:pt idx="13">
                  <c:v>13.59906808</c:v>
                </c:pt>
                <c:pt idx="14">
                  <c:v>20.00422279</c:v>
                </c:pt>
                <c:pt idx="15">
                  <c:v>37.057908730000001</c:v>
                </c:pt>
                <c:pt idx="16">
                  <c:v>44.887553330000003</c:v>
                </c:pt>
                <c:pt idx="17">
                  <c:v>11.09591202</c:v>
                </c:pt>
                <c:pt idx="18">
                  <c:v>14.858248400000001</c:v>
                </c:pt>
                <c:pt idx="19">
                  <c:v>15.32007563</c:v>
                </c:pt>
                <c:pt idx="20">
                  <c:v>25.00309283</c:v>
                </c:pt>
                <c:pt idx="21">
                  <c:v>25.753940780000001</c:v>
                </c:pt>
                <c:pt idx="22">
                  <c:v>38.849551269999999</c:v>
                </c:pt>
                <c:pt idx="23">
                  <c:v>11.223865440000001</c:v>
                </c:pt>
                <c:pt idx="24">
                  <c:v>38.751885059999999</c:v>
                </c:pt>
                <c:pt idx="25">
                  <c:v>38.072658310000001</c:v>
                </c:pt>
                <c:pt idx="26">
                  <c:v>34.992205900000002</c:v>
                </c:pt>
                <c:pt idx="27">
                  <c:v>41.910584200000002</c:v>
                </c:pt>
                <c:pt idx="28">
                  <c:v>32.963190300000001</c:v>
                </c:pt>
                <c:pt idx="29">
                  <c:v>17.556772580000001</c:v>
                </c:pt>
                <c:pt idx="30">
                  <c:v>12.903879269999999</c:v>
                </c:pt>
                <c:pt idx="31">
                  <c:v>18.80025925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pagerank!$A$40</c:f>
              <c:strCache>
                <c:ptCount val="1"/>
                <c:pt idx="0">
                  <c:v>"+Reordering"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cat>
            <c:strRef>
              <c:f>pagerank!$B$36:$AG$36</c:f>
              <c:strCache>
                <c:ptCount val="32"/>
                <c:pt idx="0">
                  <c:v>amazon-2008</c:v>
                </c:pt>
                <c:pt idx="1">
                  <c:v>as-Skitter</c:v>
                </c:pt>
                <c:pt idx="2">
                  <c:v>citationCiteseer</c:v>
                </c:pt>
                <c:pt idx="3">
                  <c:v>cit-Patents</c:v>
                </c:pt>
                <c:pt idx="4">
                  <c:v>cnr-2000</c:v>
                </c:pt>
                <c:pt idx="5">
                  <c:v>coAuthorsCiteseer</c:v>
                </c:pt>
                <c:pt idx="6">
                  <c:v>coAuthorsDBLP</c:v>
                </c:pt>
                <c:pt idx="7">
                  <c:v>cond-mat-2005</c:v>
                </c:pt>
                <c:pt idx="8">
                  <c:v>coPapersCiteseer</c:v>
                </c:pt>
                <c:pt idx="9">
                  <c:v>coPapersDBLP</c:v>
                </c:pt>
                <c:pt idx="10">
                  <c:v>dblp-2010</c:v>
                </c:pt>
                <c:pt idx="11">
                  <c:v>eu-2005</c:v>
                </c:pt>
                <c:pt idx="12">
                  <c:v>europe_osm</c:v>
                </c:pt>
                <c:pt idx="13">
                  <c:v>flickr</c:v>
                </c:pt>
                <c:pt idx="14">
                  <c:v>hollywood-2009</c:v>
                </c:pt>
                <c:pt idx="15">
                  <c:v>in-2004</c:v>
                </c:pt>
                <c:pt idx="16">
                  <c:v>indochina-2004</c:v>
                </c:pt>
                <c:pt idx="17">
                  <c:v>kron_g500-logn21</c:v>
                </c:pt>
                <c:pt idx="18">
                  <c:v>ljournal-2008</c:v>
                </c:pt>
                <c:pt idx="19">
                  <c:v>patents</c:v>
                </c:pt>
                <c:pt idx="20">
                  <c:v>preferentialAttach.</c:v>
                </c:pt>
                <c:pt idx="21">
                  <c:v>road_usa</c:v>
                </c:pt>
                <c:pt idx="22">
                  <c:v>smallworld</c:v>
                </c:pt>
                <c:pt idx="23">
                  <c:v>soc-LiveJournal1</c:v>
                </c:pt>
                <c:pt idx="24">
                  <c:v>Stanford_Berkeley</c:v>
                </c:pt>
                <c:pt idx="25">
                  <c:v>uk-2002</c:v>
                </c:pt>
                <c:pt idx="26">
                  <c:v>wb-edu</c:v>
                </c:pt>
                <c:pt idx="27">
                  <c:v>webbase-1M</c:v>
                </c:pt>
                <c:pt idx="28">
                  <c:v>web-BerkStan</c:v>
                </c:pt>
                <c:pt idx="29">
                  <c:v>web-Google</c:v>
                </c:pt>
                <c:pt idx="30">
                  <c:v>wikipedia-20070206</c:v>
                </c:pt>
                <c:pt idx="31">
                  <c:v>wiki-Talk</c:v>
                </c:pt>
              </c:strCache>
            </c:strRef>
          </c:cat>
          <c:val>
            <c:numRef>
              <c:f>pagerank!$B$40:$AG$40</c:f>
              <c:numCache>
                <c:formatCode>General</c:formatCode>
                <c:ptCount val="32"/>
                <c:pt idx="0">
                  <c:v>16.667344159999999</c:v>
                </c:pt>
                <c:pt idx="1">
                  <c:v>15.51318315</c:v>
                </c:pt>
                <c:pt idx="2">
                  <c:v>19.935443159999998</c:v>
                </c:pt>
                <c:pt idx="3">
                  <c:v>11.93146965</c:v>
                </c:pt>
                <c:pt idx="4">
                  <c:v>39.387890919999997</c:v>
                </c:pt>
                <c:pt idx="5">
                  <c:v>26.911471760000001</c:v>
                </c:pt>
                <c:pt idx="6">
                  <c:v>24.35078536</c:v>
                </c:pt>
                <c:pt idx="7">
                  <c:v>20.792149290000001</c:v>
                </c:pt>
                <c:pt idx="8">
                  <c:v>29.0416986</c:v>
                </c:pt>
                <c:pt idx="9">
                  <c:v>24.938021750000001</c:v>
                </c:pt>
                <c:pt idx="10">
                  <c:v>27.253448330000001</c:v>
                </c:pt>
                <c:pt idx="11">
                  <c:v>31.228279919999999</c:v>
                </c:pt>
                <c:pt idx="12">
                  <c:v>36.615546160000001</c:v>
                </c:pt>
                <c:pt idx="13">
                  <c:v>13.49458982</c:v>
                </c:pt>
                <c:pt idx="14">
                  <c:v>20.124124519999999</c:v>
                </c:pt>
                <c:pt idx="15">
                  <c:v>36.674366550000002</c:v>
                </c:pt>
                <c:pt idx="16">
                  <c:v>43.351112950000001</c:v>
                </c:pt>
                <c:pt idx="17">
                  <c:v>10.753331879999999</c:v>
                </c:pt>
                <c:pt idx="18">
                  <c:v>14.392483</c:v>
                </c:pt>
                <c:pt idx="19">
                  <c:v>12.996365580000001</c:v>
                </c:pt>
                <c:pt idx="20">
                  <c:v>22.974236739999998</c:v>
                </c:pt>
                <c:pt idx="21">
                  <c:v>35.031169499999997</c:v>
                </c:pt>
                <c:pt idx="22">
                  <c:v>32.73311983</c:v>
                </c:pt>
                <c:pt idx="23">
                  <c:v>13.62418888</c:v>
                </c:pt>
                <c:pt idx="24">
                  <c:v>31.796286850000001</c:v>
                </c:pt>
                <c:pt idx="25">
                  <c:v>38.678425920000002</c:v>
                </c:pt>
                <c:pt idx="26">
                  <c:v>33.070835750000001</c:v>
                </c:pt>
                <c:pt idx="27">
                  <c:v>39.640043499999997</c:v>
                </c:pt>
                <c:pt idx="28">
                  <c:v>29.11341062</c:v>
                </c:pt>
                <c:pt idx="29">
                  <c:v>17.852291999999998</c:v>
                </c:pt>
                <c:pt idx="30">
                  <c:v>11.63995641</c:v>
                </c:pt>
                <c:pt idx="31">
                  <c:v>19.305503720000001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75136"/>
        <c:axId val="705571608"/>
      </c:lineChart>
      <c:catAx>
        <c:axId val="70557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1608"/>
        <c:crosses val="autoZero"/>
        <c:auto val="1"/>
        <c:lblAlgn val="ctr"/>
        <c:lblOffset val="100"/>
        <c:noMultiLvlLbl val="0"/>
      </c:catAx>
      <c:valAx>
        <c:axId val="70557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L-BFGS</a:t>
            </a:r>
          </a:p>
          <a:p>
            <a:pPr>
              <a:defRPr/>
            </a:pPr>
            <a:r>
              <a:rPr lang="en-US" dirty="0"/>
              <a:t>Speedup over Baseline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'L-BFGS'!$A$11</c:f>
              <c:strCache>
                <c:ptCount val="1"/>
                <c:pt idx="0">
                  <c:v>Julia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'L-BFGS'!$B$10:$F$10</c:f>
              <c:strCache>
                <c:ptCount val="5"/>
                <c:pt idx="0">
                  <c:v>covtype</c:v>
                </c:pt>
                <c:pt idx="1">
                  <c:v>kdd2010</c:v>
                </c:pt>
                <c:pt idx="2">
                  <c:v>news</c:v>
                </c:pt>
                <c:pt idx="3">
                  <c:v>rcv1_test</c:v>
                </c:pt>
                <c:pt idx="4">
                  <c:v>url_comb.</c:v>
                </c:pt>
              </c:strCache>
            </c:strRef>
          </c:cat>
          <c:val>
            <c:numRef>
              <c:f>'L-BFGS'!$B$11:$F$11</c:f>
              <c:numCache>
                <c:formatCode>General</c:formatCode>
                <c:ptCount val="5"/>
                <c:pt idx="0">
                  <c:v>0.33084801000000003</c:v>
                </c:pt>
                <c:pt idx="1">
                  <c:v>0.47802249499999999</c:v>
                </c:pt>
                <c:pt idx="2">
                  <c:v>0.31037325799999999</c:v>
                </c:pt>
                <c:pt idx="3">
                  <c:v>0.30838849600000001</c:v>
                </c:pt>
                <c:pt idx="4">
                  <c:v>0.321806492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'L-BFGS'!$A$12</c:f>
              <c:strCache>
                <c:ptCount val="1"/>
                <c:pt idx="0">
                  <c:v>Call-repl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'L-BFGS'!$B$10:$F$10</c:f>
              <c:strCache>
                <c:ptCount val="5"/>
                <c:pt idx="0">
                  <c:v>covtype</c:v>
                </c:pt>
                <c:pt idx="1">
                  <c:v>kdd2010</c:v>
                </c:pt>
                <c:pt idx="2">
                  <c:v>news</c:v>
                </c:pt>
                <c:pt idx="3">
                  <c:v>rcv1_test</c:v>
                </c:pt>
                <c:pt idx="4">
                  <c:v>url_comb.</c:v>
                </c:pt>
              </c:strCache>
            </c:strRef>
          </c:cat>
          <c:val>
            <c:numRef>
              <c:f>'L-BFGS'!$B$12:$F$12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'L-BFGS'!$A$13</c:f>
              <c:strCache>
                <c:ptCount val="1"/>
                <c:pt idx="0">
                  <c:v>Context-only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'L-BFGS'!$B$10:$F$10</c:f>
              <c:strCache>
                <c:ptCount val="5"/>
                <c:pt idx="0">
                  <c:v>covtype</c:v>
                </c:pt>
                <c:pt idx="1">
                  <c:v>kdd2010</c:v>
                </c:pt>
                <c:pt idx="2">
                  <c:v>news</c:v>
                </c:pt>
                <c:pt idx="3">
                  <c:v>rcv1_test</c:v>
                </c:pt>
                <c:pt idx="4">
                  <c:v>url_comb.</c:v>
                </c:pt>
              </c:strCache>
            </c:strRef>
          </c:cat>
          <c:val>
            <c:numRef>
              <c:f>'L-BFGS'!$B$13:$F$13</c:f>
              <c:numCache>
                <c:formatCode>General</c:formatCode>
                <c:ptCount val="5"/>
                <c:pt idx="0">
                  <c:v>3.3312243029999999</c:v>
                </c:pt>
                <c:pt idx="1">
                  <c:v>2.1644750400000001</c:v>
                </c:pt>
                <c:pt idx="2">
                  <c:v>2.294756252</c:v>
                </c:pt>
                <c:pt idx="3">
                  <c:v>4.1682943549999996</c:v>
                </c:pt>
                <c:pt idx="4">
                  <c:v>2.466367617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'L-BFGS'!$A$14</c:f>
              <c:strCache>
                <c:ptCount val="1"/>
                <c:pt idx="0">
                  <c:v>Reordering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cat>
            <c:strRef>
              <c:f>'L-BFGS'!$B$10:$F$10</c:f>
              <c:strCache>
                <c:ptCount val="5"/>
                <c:pt idx="0">
                  <c:v>covtype</c:v>
                </c:pt>
                <c:pt idx="1">
                  <c:v>kdd2010</c:v>
                </c:pt>
                <c:pt idx="2">
                  <c:v>news</c:v>
                </c:pt>
                <c:pt idx="3">
                  <c:v>rcv1_test</c:v>
                </c:pt>
                <c:pt idx="4">
                  <c:v>url_comb.</c:v>
                </c:pt>
              </c:strCache>
            </c:strRef>
          </c:cat>
          <c:val>
            <c:numRef>
              <c:f>'L-BFGS'!$B$14:$F$14</c:f>
              <c:numCache>
                <c:formatCode>General</c:formatCode>
                <c:ptCount val="5"/>
                <c:pt idx="0">
                  <c:v>3.1811898310000002</c:v>
                </c:pt>
                <c:pt idx="1">
                  <c:v>3.2323130359999999</c:v>
                </c:pt>
                <c:pt idx="2">
                  <c:v>2.1829629339999999</c:v>
                </c:pt>
                <c:pt idx="3">
                  <c:v>3.9868561370000002</c:v>
                </c:pt>
                <c:pt idx="4">
                  <c:v>2.0216808589999999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72392"/>
        <c:axId val="705573176"/>
      </c:lineChart>
      <c:catAx>
        <c:axId val="70557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3176"/>
        <c:crosses val="autoZero"/>
        <c:auto val="1"/>
        <c:lblAlgn val="ctr"/>
        <c:lblOffset val="100"/>
        <c:noMultiLvlLbl val="1"/>
      </c:catAx>
      <c:valAx>
        <c:axId val="70557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IPM</a:t>
            </a:r>
          </a:p>
          <a:p>
            <a:pPr>
              <a:defRPr/>
            </a:pPr>
            <a:r>
              <a:rPr lang="en-US" dirty="0"/>
              <a:t>speedup over Baseline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ipm!$A$17</c:f>
              <c:strCache>
                <c:ptCount val="1"/>
                <c:pt idx="0">
                  <c:v>Julia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ipm!$B$16:$M$16</c:f>
              <c:strCache>
                <c:ptCount val="12"/>
                <c:pt idx="0">
                  <c:v>czprob</c:v>
                </c:pt>
                <c:pt idx="1">
                  <c:v>fit2p</c:v>
                </c:pt>
                <c:pt idx="2">
                  <c:v>maros_r7</c:v>
                </c:pt>
                <c:pt idx="3">
                  <c:v>osa_60</c:v>
                </c:pt>
                <c:pt idx="4">
                  <c:v>pds_02</c:v>
                </c:pt>
                <c:pt idx="5">
                  <c:v>pilot</c:v>
                </c:pt>
                <c:pt idx="6">
                  <c:v>qap15</c:v>
                </c:pt>
                <c:pt idx="7">
                  <c:v>scsd8</c:v>
                </c:pt>
                <c:pt idx="8">
                  <c:v>sctap3</c:v>
                </c:pt>
                <c:pt idx="9">
                  <c:v>stocfor3</c:v>
                </c:pt>
                <c:pt idx="10">
                  <c:v>truss</c:v>
                </c:pt>
                <c:pt idx="11">
                  <c:v>wood1p</c:v>
                </c:pt>
              </c:strCache>
            </c:strRef>
          </c:cat>
          <c:val>
            <c:numRef>
              <c:f>ipm!$B$17:$M$17</c:f>
              <c:numCache>
                <c:formatCode>General</c:formatCode>
                <c:ptCount val="12"/>
                <c:pt idx="0">
                  <c:v>0.42938074700000001</c:v>
                </c:pt>
                <c:pt idx="1">
                  <c:v>0.61081722000000005</c:v>
                </c:pt>
                <c:pt idx="2">
                  <c:v>0.45823872399999999</c:v>
                </c:pt>
                <c:pt idx="3">
                  <c:v>0.35092726600000002</c:v>
                </c:pt>
                <c:pt idx="4">
                  <c:v>0.613999658</c:v>
                </c:pt>
                <c:pt idx="5">
                  <c:v>0.67693774200000001</c:v>
                </c:pt>
                <c:pt idx="6">
                  <c:v>0.16586213399999999</c:v>
                </c:pt>
                <c:pt idx="7">
                  <c:v>0.58800893499999995</c:v>
                </c:pt>
                <c:pt idx="8">
                  <c:v>0.572937213</c:v>
                </c:pt>
                <c:pt idx="9">
                  <c:v>0.75612377500000005</c:v>
                </c:pt>
                <c:pt idx="10">
                  <c:v>0.50730733699999997</c:v>
                </c:pt>
                <c:pt idx="11">
                  <c:v>0.84033844899999999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ipm!$A$18</c:f>
              <c:strCache>
                <c:ptCount val="1"/>
                <c:pt idx="0">
                  <c:v>Call-repl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cat>
            <c:strRef>
              <c:f>ipm!$B$16:$M$16</c:f>
              <c:strCache>
                <c:ptCount val="12"/>
                <c:pt idx="0">
                  <c:v>czprob</c:v>
                </c:pt>
                <c:pt idx="1">
                  <c:v>fit2p</c:v>
                </c:pt>
                <c:pt idx="2">
                  <c:v>maros_r7</c:v>
                </c:pt>
                <c:pt idx="3">
                  <c:v>osa_60</c:v>
                </c:pt>
                <c:pt idx="4">
                  <c:v>pds_02</c:v>
                </c:pt>
                <c:pt idx="5">
                  <c:v>pilot</c:v>
                </c:pt>
                <c:pt idx="6">
                  <c:v>qap15</c:v>
                </c:pt>
                <c:pt idx="7">
                  <c:v>scsd8</c:v>
                </c:pt>
                <c:pt idx="8">
                  <c:v>sctap3</c:v>
                </c:pt>
                <c:pt idx="9">
                  <c:v>stocfor3</c:v>
                </c:pt>
                <c:pt idx="10">
                  <c:v>truss</c:v>
                </c:pt>
                <c:pt idx="11">
                  <c:v>wood1p</c:v>
                </c:pt>
              </c:strCache>
            </c:strRef>
          </c:cat>
          <c:val>
            <c:numRef>
              <c:f>ipm!$B$18:$M$18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ipm!$A$19</c:f>
              <c:strCache>
                <c:ptCount val="1"/>
                <c:pt idx="0">
                  <c:v>Context-opt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Ref>
              <c:f>ipm!$B$16:$M$16</c:f>
              <c:strCache>
                <c:ptCount val="12"/>
                <c:pt idx="0">
                  <c:v>czprob</c:v>
                </c:pt>
                <c:pt idx="1">
                  <c:v>fit2p</c:v>
                </c:pt>
                <c:pt idx="2">
                  <c:v>maros_r7</c:v>
                </c:pt>
                <c:pt idx="3">
                  <c:v>osa_60</c:v>
                </c:pt>
                <c:pt idx="4">
                  <c:v>pds_02</c:v>
                </c:pt>
                <c:pt idx="5">
                  <c:v>pilot</c:v>
                </c:pt>
                <c:pt idx="6">
                  <c:v>qap15</c:v>
                </c:pt>
                <c:pt idx="7">
                  <c:v>scsd8</c:v>
                </c:pt>
                <c:pt idx="8">
                  <c:v>sctap3</c:v>
                </c:pt>
                <c:pt idx="9">
                  <c:v>stocfor3</c:v>
                </c:pt>
                <c:pt idx="10">
                  <c:v>truss</c:v>
                </c:pt>
                <c:pt idx="11">
                  <c:v>wood1p</c:v>
                </c:pt>
              </c:strCache>
            </c:strRef>
          </c:cat>
          <c:val>
            <c:numRef>
              <c:f>ipm!$B$19:$M$19</c:f>
              <c:numCache>
                <c:formatCode>General</c:formatCode>
                <c:ptCount val="12"/>
                <c:pt idx="0">
                  <c:v>3.5371043819999999</c:v>
                </c:pt>
                <c:pt idx="1">
                  <c:v>4.947050816</c:v>
                </c:pt>
                <c:pt idx="2">
                  <c:v>3.64581438</c:v>
                </c:pt>
                <c:pt idx="3">
                  <c:v>3.1481195419999999</c:v>
                </c:pt>
                <c:pt idx="4">
                  <c:v>4.3987414459999998</c:v>
                </c:pt>
                <c:pt idx="5">
                  <c:v>5.7136024489999997</c:v>
                </c:pt>
                <c:pt idx="6">
                  <c:v>1.2846269079999999</c:v>
                </c:pt>
                <c:pt idx="7">
                  <c:v>2.1260279</c:v>
                </c:pt>
                <c:pt idx="8">
                  <c:v>3.7206967889999998</c:v>
                </c:pt>
                <c:pt idx="9">
                  <c:v>7.9572359949999996</c:v>
                </c:pt>
                <c:pt idx="10">
                  <c:v>4.2883354320000002</c:v>
                </c:pt>
                <c:pt idx="11">
                  <c:v>4.1097452130000001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5573568"/>
        <c:axId val="705573960"/>
      </c:lineChart>
      <c:catAx>
        <c:axId val="7055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3960"/>
        <c:crosses val="autoZero"/>
        <c:auto val="1"/>
        <c:lblAlgn val="ctr"/>
        <c:lblOffset val="100"/>
        <c:noMultiLvlLbl val="0"/>
      </c:catAx>
      <c:valAx>
        <c:axId val="70557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CoSP2</a:t>
            </a:r>
            <a:endParaRPr lang="en-US" b="1" dirty="0"/>
          </a:p>
          <a:p>
            <a:pPr>
              <a:defRPr/>
            </a:pPr>
            <a:r>
              <a:rPr lang="en-US" dirty="0" err="1"/>
              <a:t>Perfomance</a:t>
            </a:r>
            <a:r>
              <a:rPr lang="en-US" baseline="0" dirty="0"/>
              <a:t> (GFLOP/s)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cosp2!$A$6</c:f>
              <c:strCache>
                <c:ptCount val="1"/>
                <c:pt idx="0">
                  <c:v>Julia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cosp2!$B$5:$C$5</c:f>
              <c:strCache>
                <c:ptCount val="2"/>
                <c:pt idx="0">
                  <c:v>hmatrix512</c:v>
                </c:pt>
                <c:pt idx="1">
                  <c:v>hmatrix1024</c:v>
                </c:pt>
              </c:strCache>
            </c:strRef>
          </c:cat>
          <c:val>
            <c:numRef>
              <c:f>cosp2!$B$6:$C$6</c:f>
              <c:numCache>
                <c:formatCode>General</c:formatCode>
                <c:ptCount val="2"/>
                <c:pt idx="0">
                  <c:v>0.26998150999999998</c:v>
                </c:pt>
                <c:pt idx="1">
                  <c:v>0.25788583100000001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cosp2!$A$7</c:f>
              <c:strCache>
                <c:ptCount val="1"/>
                <c:pt idx="0">
                  <c:v>Call-repl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cosp2!$B$5:$C$5</c:f>
              <c:strCache>
                <c:ptCount val="2"/>
                <c:pt idx="0">
                  <c:v>hmatrix512</c:v>
                </c:pt>
                <c:pt idx="1">
                  <c:v>hmatrix1024</c:v>
                </c:pt>
              </c:strCache>
            </c:strRef>
          </c:cat>
          <c:val>
            <c:numRef>
              <c:f>cosp2!$B$7:$C$7</c:f>
              <c:numCache>
                <c:formatCode>General</c:formatCode>
                <c:ptCount val="2"/>
                <c:pt idx="0">
                  <c:v>7.6465793440000001</c:v>
                </c:pt>
                <c:pt idx="1">
                  <c:v>8.6682238789999992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cosp2!$A$8</c:f>
              <c:strCache>
                <c:ptCount val="1"/>
                <c:pt idx="0">
                  <c:v>Context-opt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cat>
            <c:strRef>
              <c:f>cosp2!$B$5:$C$5</c:f>
              <c:strCache>
                <c:ptCount val="2"/>
                <c:pt idx="0">
                  <c:v>hmatrix512</c:v>
                </c:pt>
                <c:pt idx="1">
                  <c:v>hmatrix1024</c:v>
                </c:pt>
              </c:strCache>
            </c:strRef>
          </c:cat>
          <c:val>
            <c:numRef>
              <c:f>cosp2!$B$8:$C$8</c:f>
              <c:numCache>
                <c:formatCode>General</c:formatCode>
                <c:ptCount val="2"/>
                <c:pt idx="0">
                  <c:v>8.3625339689999993</c:v>
                </c:pt>
                <c:pt idx="1">
                  <c:v>10.731438109999999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018064"/>
        <c:axId val="710014536"/>
      </c:lineChart>
      <c:catAx>
        <c:axId val="71001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14536"/>
        <c:crosses val="autoZero"/>
        <c:auto val="1"/>
        <c:lblAlgn val="ctr"/>
        <c:lblOffset val="100"/>
        <c:noMultiLvlLbl val="0"/>
      </c:catAx>
      <c:valAx>
        <c:axId val="71001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01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74ECD223-3636-4C60-AFD7-638DF2336DD0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D3D47354-9621-4E12-992B-10CBC519F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FF1442F5-18AA-480A-8AC0-2E3C39922B60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AF7FCA0C-84DD-4764-ACF3-F81501211E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everyone.</a:t>
            </a:r>
            <a:r>
              <a:rPr lang="en-US" baseline="0" dirty="0" smtClean="0"/>
              <a:t> Introduce the topic and each author.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 the sparse matrix important? Because</a:t>
            </a:r>
            <a:r>
              <a:rPr lang="en-US" baseline="0" dirty="0" smtClean="0"/>
              <a:t> it represents sparse connection. </a:t>
            </a:r>
            <a:r>
              <a:rPr lang="en-US" dirty="0" smtClean="0"/>
              <a:t>This</a:t>
            </a:r>
            <a:r>
              <a:rPr lang="en-US" baseline="0" dirty="0" smtClean="0"/>
              <a:t> is a connect world. Often the number of nodes are huge, but each node has few neighbors. For example, In a social network, a normal person has around 150 friends in the billions of population. If you represent this network in an adjacency matrix, you’ll find billions’ of rows, but each row has only a few </a:t>
            </a:r>
            <a:r>
              <a:rPr lang="en-US" baseline="0" dirty="0" err="1" smtClean="0"/>
              <a:t>neighbours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Similarly, In physical simulation, you can dissect an object like this helicopter into a huge number of segments, but for efficient analysis, you would connect each segment to a few </a:t>
            </a:r>
            <a:r>
              <a:rPr lang="en-US" baseline="0" dirty="0" err="1" smtClean="0"/>
              <a:t>neighbours</a:t>
            </a:r>
            <a:r>
              <a:rPr lang="en-US" baseline="0" dirty="0" smtClean="0"/>
              <a:t> to study their interaction. As an another example, In financial analysis, a portfolio has only limited number of outcomes depending on the market move. In all these cases, if we represent the connections in matrices, then every row has few non-zeros. Most elements are just 0. </a:t>
            </a:r>
          </a:p>
          <a:p>
            <a:r>
              <a:rPr lang="en-US" baseline="0" dirty="0" smtClean="0"/>
              <a:t>Surely These are just a few examples. But you get the point. The sparse matrix is a key data structure in many different areas. In this big-data era, your data are not only big, often,  they are also sparse!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4DA9D-58CC-4D05-8BD9-FF17A0B28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3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CA0C-84DD-4764-ACF3-F81501211E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1714149"/>
            <a:ext cx="7686686" cy="2288115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418091"/>
            <a:ext cx="6330212" cy="1700536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pic>
        <p:nvPicPr>
          <p:cNvPr id="13" name="Picture 12" descr="Intel_Die_CornerPee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729" y="5385913"/>
            <a:ext cx="1425270" cy="1465441"/>
          </a:xfrm>
          <a:prstGeom prst="rect">
            <a:avLst/>
          </a:prstGeom>
        </p:spPr>
      </p:pic>
      <p:pic>
        <p:nvPicPr>
          <p:cNvPr id="8" name="Picture 7" descr="int_lookins_hrz_rgb_wht_2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572" y="517695"/>
            <a:ext cx="1969926" cy="7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7"/>
            <a:ext cx="7772186" cy="1470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6" y="3886391"/>
            <a:ext cx="6400371" cy="1752378"/>
          </a:xfrm>
        </p:spPr>
        <p:txBody>
          <a:bodyPr/>
          <a:lstStyle>
            <a:lvl1pPr marL="0" indent="0" algn="ctr">
              <a:buNone/>
              <a:defRPr/>
            </a:lvl1pPr>
            <a:lvl2pPr marL="411506" indent="0" algn="ctr">
              <a:buNone/>
              <a:defRPr/>
            </a:lvl2pPr>
            <a:lvl3pPr marL="823013" indent="0" algn="ctr">
              <a:buNone/>
              <a:defRPr/>
            </a:lvl3pPr>
            <a:lvl4pPr marL="1234519" indent="0" algn="ctr">
              <a:buNone/>
              <a:defRPr/>
            </a:lvl4pPr>
            <a:lvl5pPr marL="1646025" indent="0" algn="ctr">
              <a:buNone/>
              <a:defRPr/>
            </a:lvl5pPr>
            <a:lvl6pPr marL="2057532" indent="0" algn="ctr">
              <a:buNone/>
              <a:defRPr/>
            </a:lvl6pPr>
            <a:lvl7pPr marL="2469039" indent="0" algn="ctr">
              <a:buNone/>
              <a:defRPr/>
            </a:lvl7pPr>
            <a:lvl8pPr marL="2880546" indent="0" algn="ctr">
              <a:buNone/>
              <a:defRPr/>
            </a:lvl8pPr>
            <a:lvl9pPr marL="329205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E095756-1E33-4DD8-880D-49359FED9DDA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19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54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32" y="4406675"/>
            <a:ext cx="7773614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32" y="2907290"/>
            <a:ext cx="7773614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506" indent="0">
              <a:buNone/>
              <a:defRPr sz="1600"/>
            </a:lvl2pPr>
            <a:lvl3pPr marL="823013" indent="0">
              <a:buNone/>
              <a:defRPr sz="1400"/>
            </a:lvl3pPr>
            <a:lvl4pPr marL="1234519" indent="0">
              <a:buNone/>
              <a:defRPr sz="1300"/>
            </a:lvl4pPr>
            <a:lvl5pPr marL="1646025" indent="0">
              <a:buNone/>
              <a:defRPr sz="1300"/>
            </a:lvl5pPr>
            <a:lvl6pPr marL="2057532" indent="0">
              <a:buNone/>
              <a:defRPr sz="1300"/>
            </a:lvl6pPr>
            <a:lvl7pPr marL="2469039" indent="0">
              <a:buNone/>
              <a:defRPr sz="1300"/>
            </a:lvl7pPr>
            <a:lvl8pPr marL="2880546" indent="0">
              <a:buNone/>
              <a:defRPr sz="1300"/>
            </a:lvl8pPr>
            <a:lvl9pPr marL="329205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4329F15-0146-4955-932E-FCA1D9E6A52A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900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909" y="1372171"/>
            <a:ext cx="3815358" cy="415082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447" y="1372171"/>
            <a:ext cx="3816788" cy="415082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059AE1E0-BB77-4B2B-9BBE-87BE0EB4DB27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74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5" y="274435"/>
            <a:ext cx="8229457" cy="11434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3" y="1535118"/>
            <a:ext cx="4039708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506" indent="0">
              <a:buNone/>
              <a:defRPr sz="1800" b="1"/>
            </a:lvl2pPr>
            <a:lvl3pPr marL="823013" indent="0">
              <a:buNone/>
              <a:defRPr sz="1600" b="1"/>
            </a:lvl3pPr>
            <a:lvl4pPr marL="1234519" indent="0">
              <a:buNone/>
              <a:defRPr sz="1400" b="1"/>
            </a:lvl4pPr>
            <a:lvl5pPr marL="1646025" indent="0">
              <a:buNone/>
              <a:defRPr sz="1400" b="1"/>
            </a:lvl5pPr>
            <a:lvl6pPr marL="2057532" indent="0">
              <a:buNone/>
              <a:defRPr sz="1400" b="1"/>
            </a:lvl6pPr>
            <a:lvl7pPr marL="2469039" indent="0">
              <a:buNone/>
              <a:defRPr sz="1400" b="1"/>
            </a:lvl7pPr>
            <a:lvl8pPr marL="2880546" indent="0">
              <a:buNone/>
              <a:defRPr sz="1400" b="1"/>
            </a:lvl8pPr>
            <a:lvl9pPr marL="329205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3" y="2175467"/>
            <a:ext cx="4039708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592" y="1535118"/>
            <a:ext cx="40411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506" indent="0">
              <a:buNone/>
              <a:defRPr sz="1800" b="1"/>
            </a:lvl2pPr>
            <a:lvl3pPr marL="823013" indent="0">
              <a:buNone/>
              <a:defRPr sz="1600" b="1"/>
            </a:lvl3pPr>
            <a:lvl4pPr marL="1234519" indent="0">
              <a:buNone/>
              <a:defRPr sz="1400" b="1"/>
            </a:lvl4pPr>
            <a:lvl5pPr marL="1646025" indent="0">
              <a:buNone/>
              <a:defRPr sz="1400" b="1"/>
            </a:lvl5pPr>
            <a:lvl6pPr marL="2057532" indent="0">
              <a:buNone/>
              <a:defRPr sz="1400" b="1"/>
            </a:lvl6pPr>
            <a:lvl7pPr marL="2469039" indent="0">
              <a:buNone/>
              <a:defRPr sz="1400" b="1"/>
            </a:lvl7pPr>
            <a:lvl8pPr marL="2880546" indent="0">
              <a:buNone/>
              <a:defRPr sz="1400" b="1"/>
            </a:lvl8pPr>
            <a:lvl9pPr marL="329205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592" y="2175467"/>
            <a:ext cx="40411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CF47248-C623-4C4D-9C13-5D0EA3819A5A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84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5F5084A-7AD4-41CB-881C-225C82519898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871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252578EC-9BC9-4212-8BF3-4C928B244325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12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4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2" y="273007"/>
            <a:ext cx="3007989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92" y="273005"/>
            <a:ext cx="5111438" cy="585317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2" y="1435063"/>
            <a:ext cx="3007989" cy="4691112"/>
          </a:xfrm>
        </p:spPr>
        <p:txBody>
          <a:bodyPr/>
          <a:lstStyle>
            <a:lvl1pPr marL="0" indent="0">
              <a:buNone/>
              <a:defRPr sz="1300"/>
            </a:lvl1pPr>
            <a:lvl2pPr marL="411506" indent="0">
              <a:buNone/>
              <a:defRPr sz="1100"/>
            </a:lvl2pPr>
            <a:lvl3pPr marL="823013" indent="0">
              <a:buNone/>
              <a:defRPr sz="900"/>
            </a:lvl3pPr>
            <a:lvl4pPr marL="1234519" indent="0">
              <a:buNone/>
              <a:defRPr sz="800"/>
            </a:lvl4pPr>
            <a:lvl5pPr marL="1646025" indent="0">
              <a:buNone/>
              <a:defRPr sz="800"/>
            </a:lvl5pPr>
            <a:lvl6pPr marL="2057532" indent="0">
              <a:buNone/>
              <a:defRPr sz="800"/>
            </a:lvl6pPr>
            <a:lvl7pPr marL="2469039" indent="0">
              <a:buNone/>
              <a:defRPr sz="800"/>
            </a:lvl7pPr>
            <a:lvl8pPr marL="2880546" indent="0">
              <a:buNone/>
              <a:defRPr sz="800"/>
            </a:lvl8pPr>
            <a:lvl9pPr marL="329205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EC4AB92-A138-40E6-902C-BD41425A9CF6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66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34" y="4801174"/>
            <a:ext cx="5487257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34" y="613193"/>
            <a:ext cx="5487257" cy="4115085"/>
          </a:xfrm>
        </p:spPr>
        <p:txBody>
          <a:bodyPr lIns="91256" tIns="128510" rIns="91256" bIns="45627"/>
          <a:lstStyle>
            <a:lvl1pPr marL="0" indent="0">
              <a:buNone/>
              <a:defRPr sz="2900"/>
            </a:lvl1pPr>
            <a:lvl2pPr marL="411506" indent="0">
              <a:buNone/>
              <a:defRPr sz="2500"/>
            </a:lvl2pPr>
            <a:lvl3pPr marL="823013" indent="0">
              <a:buNone/>
              <a:defRPr sz="2200"/>
            </a:lvl3pPr>
            <a:lvl4pPr marL="1234519" indent="0">
              <a:buNone/>
              <a:defRPr sz="1800"/>
            </a:lvl4pPr>
            <a:lvl5pPr marL="1646025" indent="0">
              <a:buNone/>
              <a:defRPr sz="1800"/>
            </a:lvl5pPr>
            <a:lvl6pPr marL="2057532" indent="0">
              <a:buNone/>
              <a:defRPr sz="1800"/>
            </a:lvl6pPr>
            <a:lvl7pPr marL="2469039" indent="0">
              <a:buNone/>
              <a:defRPr sz="1800"/>
            </a:lvl7pPr>
            <a:lvl8pPr marL="2880546" indent="0">
              <a:buNone/>
              <a:defRPr sz="1800"/>
            </a:lvl8pPr>
            <a:lvl9pPr marL="3292053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34" y="5367195"/>
            <a:ext cx="5487257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506" indent="0">
              <a:buNone/>
              <a:defRPr sz="1100"/>
            </a:lvl2pPr>
            <a:lvl3pPr marL="823013" indent="0">
              <a:buNone/>
              <a:defRPr sz="900"/>
            </a:lvl3pPr>
            <a:lvl4pPr marL="1234519" indent="0">
              <a:buNone/>
              <a:defRPr sz="800"/>
            </a:lvl4pPr>
            <a:lvl5pPr marL="1646025" indent="0">
              <a:buNone/>
              <a:defRPr sz="800"/>
            </a:lvl5pPr>
            <a:lvl6pPr marL="2057532" indent="0">
              <a:buNone/>
              <a:defRPr sz="800"/>
            </a:lvl6pPr>
            <a:lvl7pPr marL="2469039" indent="0">
              <a:buNone/>
              <a:defRPr sz="800"/>
            </a:lvl7pPr>
            <a:lvl8pPr marL="2880546" indent="0">
              <a:buNone/>
              <a:defRPr sz="800"/>
            </a:lvl8pPr>
            <a:lvl9pPr marL="329205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9202FBE-9AD7-408A-B0F4-0ED5138EE66B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37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9D8C940-7C6D-48ED-A028-CA0CAEEB8F67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9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4689" y="157230"/>
            <a:ext cx="1941974" cy="536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482" y="157230"/>
            <a:ext cx="5693029" cy="536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E622937-12C7-43DA-81A7-54676D3BA8B8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4213" y="157163"/>
            <a:ext cx="7772400" cy="536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77E4E5F-3F3E-4659-82A1-8A9DF0D82921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572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5716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71600"/>
            <a:ext cx="7769225" cy="4151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0C8A2A7-E495-4A49-A1BE-9047134AC5C1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57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5716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1" y="1371600"/>
            <a:ext cx="7769225" cy="415131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  <a:ln/>
        </p:spPr>
        <p:txBody>
          <a:bodyPr lIns="91431" tIns="45716" rIns="91431" bIns="45716"/>
          <a:lstStyle>
            <a:lvl1pPr defTabSz="914309"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A67FDFE-7422-491E-8C3E-1446F692412B}" type="slidenum">
              <a:rPr lang="en-US" sz="2800" smtClean="0">
                <a:solidFill>
                  <a:srgbClr val="FFFFFF"/>
                </a:solidFill>
                <a:latin typeface="Neo Sans Intel Medium" pitchFamily="34" charset="0"/>
                <a:cs typeface="Arial"/>
              </a:rPr>
              <a:pPr>
                <a:defRPr/>
              </a:pPr>
              <a:t>‹#›</a:t>
            </a:fld>
            <a:endParaRPr lang="en-US" sz="2800" dirty="0">
              <a:solidFill>
                <a:srgbClr val="FFFFFF"/>
              </a:solidFill>
              <a:latin typeface="Neo Sans Intel Medium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501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6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09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72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1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57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31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18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77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98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95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240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40386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0" y="6604653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79360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1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97941"/>
            <a:ext cx="6754008" cy="55399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latin typeface="Verdana"/>
                <a:cs typeface="Verdana"/>
              </a:rPr>
              <a:t>INTEL CONFIDENTIAL</a:t>
            </a:r>
            <a:r>
              <a:rPr lang="en-US" sz="800" kern="1200" dirty="0" smtClean="0">
                <a:solidFill>
                  <a:schemeClr val="tx2"/>
                </a:solidFill>
                <a:latin typeface="Verdana"/>
                <a:ea typeface="+mn-ea"/>
                <a:cs typeface="Verdana"/>
              </a:rPr>
              <a:t>, FOR INTERNAL USE ONLY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42967"/>
            <a:ext cx="6784760" cy="55399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2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414338" indent="-227013">
              <a:buFont typeface="Verdana" pitchFamily="34" charset="0"/>
              <a:buChar char="−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0362"/>
            <a:ext cx="8229600" cy="4525963"/>
          </a:xfrm>
        </p:spPr>
        <p:txBody>
          <a:bodyPr/>
          <a:lstStyle>
            <a:lvl1pPr>
              <a:defRPr sz="2800">
                <a:latin typeface="Euphemia" panose="020B0503040102020104" pitchFamily="34" charset="0"/>
              </a:defRPr>
            </a:lvl1pPr>
            <a:lvl2pPr>
              <a:defRPr sz="2400">
                <a:latin typeface="Euphemia" panose="020B0503040102020104" pitchFamily="34" charset="0"/>
              </a:defRPr>
            </a:lvl2pPr>
            <a:lvl3pPr>
              <a:defRPr sz="2000">
                <a:latin typeface="Euphemia" panose="020B0503040102020104" pitchFamily="34" charset="0"/>
              </a:defRPr>
            </a:lvl3pPr>
            <a:lvl4pPr>
              <a:defRPr sz="1800">
                <a:latin typeface="Euphemia" panose="020B0503040102020104" pitchFamily="34" charset="0"/>
              </a:defRPr>
            </a:lvl4pPr>
            <a:lvl5pPr>
              <a:defRPr sz="1800">
                <a:latin typeface="Euphemia" panose="020B05030401020201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008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400800"/>
            <a:ext cx="533400" cy="3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5C9A-3FA7-479F-8D99-035FA78E2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 cstate="email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371600"/>
            <a:ext cx="7769225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9" tIns="128498" rIns="91249" bIns="45624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57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81" tIns="45942" rIns="91881" bIns="459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58649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113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91113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defTabSz="91113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defTabSz="91113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defTabSz="911135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11506" algn="ctr" defTabSz="913031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823013" algn="ctr" defTabSz="913031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234519" algn="ctr" defTabSz="913031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646025" algn="ctr" defTabSz="913031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71436" indent="-271436" algn="l" defTabSz="911135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" pitchFamily="2" charset="2"/>
        <a:buChar char=""/>
        <a:defRPr sz="260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52397" indent="-223816" algn="l" defTabSz="911135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Char char="–"/>
        <a:defRPr sz="2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84152" indent="-222228" algn="l" defTabSz="911135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Char char="–"/>
        <a:defRPr sz="190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79400" indent="-236515" algn="l" defTabSz="911135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cs typeface="+mn-cs"/>
        </a:defRPr>
      </a:lvl4pPr>
      <a:lvl5pPr marL="1725441" indent="-228577" algn="l" defTabSz="911135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5pPr>
      <a:lvl6pPr marL="2138976" indent="-231473" algn="l" defTabSz="913031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6pPr>
      <a:lvl7pPr marL="2550482" indent="-231473" algn="l" defTabSz="913031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7pPr>
      <a:lvl8pPr marL="2961989" indent="-231473" algn="l" defTabSz="913031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8pPr>
      <a:lvl9pPr marL="3373495" indent="-231473" algn="l" defTabSz="913031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9pPr>
    </p:bodyStyle>
    <p:otherStyle>
      <a:defPPr>
        <a:defRPr lang="en-US"/>
      </a:defPPr>
      <a:lvl1pPr marL="0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6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3013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19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25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532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9039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546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2053" algn="l" defTabSz="8230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73A5-26A7-4640-820D-A8C44327F69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9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Verdana"/>
                <a:cs typeface="Verdana"/>
              </a:rPr>
              <a:t>INTEL CONFIDENTIAL</a:t>
            </a:r>
            <a:endParaRPr lang="en-US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11" r:id="rId10"/>
    <p:sldLayoutId id="2147483712" r:id="rId11"/>
    <p:sldLayoutId id="2147483713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Verdana"/>
          <a:ea typeface="+mj-ea"/>
          <a:cs typeface="Verdana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000">
          <a:solidFill>
            <a:schemeClr val="tx1"/>
          </a:solidFill>
          <a:latin typeface="Verdana"/>
          <a:ea typeface="+mn-ea"/>
          <a:cs typeface="Verdana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Verdana"/>
          <a:cs typeface="Verdana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>
          <a:solidFill>
            <a:schemeClr val="tx1"/>
          </a:solidFill>
          <a:latin typeface="Verdana"/>
          <a:cs typeface="Verdana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Verdana"/>
          <a:cs typeface="Verdana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>
          <a:solidFill>
            <a:schemeClr val="tx1"/>
          </a:solidFill>
          <a:latin typeface="Verdana"/>
          <a:cs typeface="Verdana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.xml"/><Relationship Id="rId11" Type="http://schemas.openxmlformats.org/officeDocument/2006/relationships/image" Target="../media/image34.png"/><Relationship Id="rId5" Type="http://schemas.openxmlformats.org/officeDocument/2006/relationships/chart" Target="../charts/chart6.xml"/><Relationship Id="rId10" Type="http://schemas.openxmlformats.org/officeDocument/2006/relationships/image" Target="../media/image33.png"/><Relationship Id="rId4" Type="http://schemas.openxmlformats.org/officeDocument/2006/relationships/chart" Target="../charts/chart5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114" y="1447800"/>
            <a:ext cx="7686686" cy="2211915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>
                <a:solidFill>
                  <a:srgbClr val="FFFF00"/>
                </a:solidFill>
                <a:latin typeface="Neo Sans Intel Light" panose="020B0303020202020204" pitchFamily="34" charset="0"/>
              </a:rPr>
              <a:t>Sparso</a:t>
            </a:r>
            <a:r>
              <a:rPr lang="en-US" sz="8000" b="1" dirty="0" smtClean="0">
                <a:solidFill>
                  <a:srgbClr val="FFFF00"/>
                </a:solidFill>
                <a:latin typeface="Neo Sans Intel Light" panose="020B0303020202020204" pitchFamily="34" charset="0"/>
              </a:rPr>
              <a:t/>
            </a:r>
            <a:br>
              <a:rPr lang="en-US" sz="8000" b="1" dirty="0" smtClean="0">
                <a:solidFill>
                  <a:srgbClr val="FFFF00"/>
                </a:solidFill>
                <a:latin typeface="Neo Sans Intel Light" panose="020B0303020202020204" pitchFamily="34" charset="0"/>
              </a:rPr>
            </a:br>
            <a:r>
              <a:rPr lang="en-US" sz="3100" b="1" dirty="0"/>
              <a:t>Context-driven Optimizations of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Sparse </a:t>
            </a:r>
            <a:r>
              <a:rPr lang="en-US" sz="3100" b="1" dirty="0"/>
              <a:t>Linear </a:t>
            </a:r>
            <a:r>
              <a:rPr lang="en-US" sz="3100" b="1" dirty="0" smtClean="0"/>
              <a:t>Algebra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57" y="4267200"/>
            <a:ext cx="7620000" cy="236220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latin typeface="Century Gothic" panose="020B0502020202020204" pitchFamily="34" charset="0"/>
                <a:cs typeface="Arial" panose="020B0604020202020204" pitchFamily="34" charset="0"/>
              </a:rPr>
              <a:t>Hongbo </a:t>
            </a:r>
            <a:r>
              <a:rPr lang="en-US" sz="18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Rong, Jongsoo Park, Lingxiang Xiang,</a:t>
            </a:r>
          </a:p>
          <a:p>
            <a:pPr algn="ctr"/>
            <a:r>
              <a:rPr lang="en-US" sz="1800" dirty="0" smtClean="0">
                <a:latin typeface="Century Gothic" panose="020B0502020202020204" pitchFamily="34" charset="0"/>
              </a:rPr>
              <a:t>Todd Anderson, Mikhail Smelyanskiy</a:t>
            </a:r>
            <a:endParaRPr lang="en-US" sz="18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Parallel Computing Lab (PCL)</a:t>
            </a:r>
          </a:p>
          <a:p>
            <a:pPr algn="ctr"/>
            <a:r>
              <a:rPr lang="en-US" sz="1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Intel, Santa Clara</a:t>
            </a:r>
          </a:p>
          <a:p>
            <a:pPr algn="ctr"/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PACT 2016</a:t>
            </a:r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0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Sparse matrix libraries</a:t>
            </a:r>
          </a:p>
          <a:p>
            <a:pPr lvl="1"/>
            <a:r>
              <a:rPr lang="en-US" dirty="0" smtClean="0"/>
              <a:t>MKL, OSKI, </a:t>
            </a:r>
            <a:r>
              <a:rPr lang="en-US" dirty="0" err="1" smtClean="0"/>
              <a:t>Trilinos</a:t>
            </a:r>
            <a:r>
              <a:rPr lang="en-US" dirty="0" smtClean="0"/>
              <a:t>, </a:t>
            </a:r>
            <a:r>
              <a:rPr lang="en-US" dirty="0" err="1" smtClean="0"/>
              <a:t>Petsc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Easier programming frameworks</a:t>
            </a:r>
          </a:p>
          <a:p>
            <a:pPr lvl="1"/>
            <a:r>
              <a:rPr lang="en-US" dirty="0" smtClean="0"/>
              <a:t>VFC, sparse polyhedral, …</a:t>
            </a:r>
          </a:p>
          <a:p>
            <a:r>
              <a:rPr lang="en-US" dirty="0" smtClean="0"/>
              <a:t>Reordering</a:t>
            </a:r>
          </a:p>
          <a:p>
            <a:pPr lvl="1"/>
            <a:r>
              <a:rPr lang="en-US" dirty="0" smtClean="0"/>
              <a:t>BFS, RCM, …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762186"/>
            <a:ext cx="7315200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Obstacles: 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ibrary barriers </a:t>
            </a:r>
            <a:r>
              <a:rPr lang="en-US" sz="2800" dirty="0" smtClean="0">
                <a:sym typeface="Wingdings" panose="05000000000000000000" pitchFamily="2" charset="2"/>
              </a:rPr>
              <a:t> single kernel/matrix focus</a:t>
            </a:r>
          </a:p>
          <a:p>
            <a:pPr algn="ctr"/>
            <a:r>
              <a:rPr lang="en-US" sz="2800" dirty="0"/>
              <a:t>L</a:t>
            </a:r>
            <a:r>
              <a:rPr lang="en-US" sz="2800" dirty="0" smtClean="0"/>
              <a:t>ow abstraction level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smtClean="0">
                <a:sym typeface="Wingdings" panose="05000000000000000000" pitchFamily="2" charset="2"/>
              </a:rPr>
              <a:t>difficult to analyze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6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Sparso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Automate </a:t>
            </a:r>
            <a:r>
              <a:rPr lang="en-US" dirty="0" smtClean="0"/>
              <a:t>context-driven optimizations for high productivity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 smtClean="0"/>
              <a:t>performance, even for non-experts!</a:t>
            </a:r>
          </a:p>
          <a:p>
            <a:pPr lvl="1"/>
            <a:r>
              <a:rPr lang="en-US" dirty="0" smtClean="0"/>
              <a:t>Reordering, inspector-executor</a:t>
            </a:r>
          </a:p>
          <a:p>
            <a:pPr lvl="1"/>
            <a:r>
              <a:rPr lang="en-US" dirty="0" smtClean="0"/>
              <a:t>Optimize across library calls and matrices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Compiler-library collaborative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6214" y="4339155"/>
            <a:ext cx="2667000" cy="2011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Context-aware wrapper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56" y="4339155"/>
            <a:ext cx="2731200" cy="2011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Compiler</a:t>
            </a:r>
            <a:endParaRPr lang="en-US" sz="3600" dirty="0" smtClean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Matrix property discovery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Collective Reordering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5314" y="5411152"/>
            <a:ext cx="2008800" cy="61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3865825" y="4339155"/>
            <a:ext cx="1600200" cy="206164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Optimized  </a:t>
            </a:r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3354056" y="5344945"/>
            <a:ext cx="511769" cy="2033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5468387" y="5338954"/>
            <a:ext cx="533400" cy="17833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50" grpId="0" animBg="1"/>
      <p:bldP spid="5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Julia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4" y="1439514"/>
            <a:ext cx="6601888" cy="50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428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to use!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Optimize iterative methods with sparse matrices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Open source: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		https</a:t>
            </a:r>
            <a:r>
              <a:rPr lang="en-US" dirty="0">
                <a:solidFill>
                  <a:srgbClr val="0000CC"/>
                </a:solidFill>
              </a:rPr>
              <a:t>://github.com/IntelLabs/Sparso.git</a:t>
            </a:r>
            <a:endParaRPr lang="en-US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1828800"/>
            <a:ext cx="3657600" cy="1722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Sparso</a:t>
            </a:r>
            <a:endParaRPr lang="en-US" sz="3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f(…)</a:t>
            </a:r>
          </a:p>
          <a:p>
            <a:pPr marL="0" indent="0">
              <a:buFont typeface="Arial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"/>
            <a:ext cx="2619375" cy="23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799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/>
              <a:t>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Platform</a:t>
            </a:r>
          </a:p>
          <a:p>
            <a:pPr lvl="1"/>
            <a:r>
              <a:rPr lang="en-US" dirty="0"/>
              <a:t>14-core Xeon E5-2697 v3 HSW @ 2.6 GHz</a:t>
            </a:r>
          </a:p>
          <a:p>
            <a:pPr lvl="1"/>
            <a:r>
              <a:rPr lang="en-US" dirty="0"/>
              <a:t>Peak memory BW: 54 GB/s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Configurations</a:t>
            </a:r>
          </a:p>
          <a:p>
            <a:pPr lvl="1"/>
            <a:r>
              <a:rPr lang="en-US" dirty="0" smtClean="0"/>
              <a:t>Julia-as-is</a:t>
            </a:r>
          </a:p>
          <a:p>
            <a:pPr lvl="1"/>
            <a:r>
              <a:rPr lang="en-US" dirty="0" smtClean="0"/>
              <a:t>Baseline : replace each kernel with high-performance libraries (MKL and </a:t>
            </a:r>
            <a:r>
              <a:rPr lang="en-US" dirty="0" err="1" smtClean="0"/>
              <a:t>SpMP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+Matrix-properties</a:t>
            </a:r>
          </a:p>
          <a:p>
            <a:pPr lvl="1"/>
            <a:r>
              <a:rPr lang="en-US" dirty="0" smtClean="0"/>
              <a:t>+Reordering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831D-7679-4C26-841F-847BB77456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229930"/>
              </p:ext>
            </p:extLst>
          </p:nvPr>
        </p:nvGraphicFramePr>
        <p:xfrm>
          <a:off x="2590800" y="3505200"/>
          <a:ext cx="1676399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207914"/>
              </p:ext>
            </p:extLst>
          </p:nvPr>
        </p:nvGraphicFramePr>
        <p:xfrm>
          <a:off x="80003" y="660753"/>
          <a:ext cx="2743718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558715"/>
              </p:ext>
            </p:extLst>
          </p:nvPr>
        </p:nvGraphicFramePr>
        <p:xfrm>
          <a:off x="4572001" y="3421159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597551"/>
              </p:ext>
            </p:extLst>
          </p:nvPr>
        </p:nvGraphicFramePr>
        <p:xfrm>
          <a:off x="6224698" y="561267"/>
          <a:ext cx="213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332477"/>
              </p:ext>
            </p:extLst>
          </p:nvPr>
        </p:nvGraphicFramePr>
        <p:xfrm>
          <a:off x="2989524" y="596729"/>
          <a:ext cx="26997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793857"/>
              </p:ext>
            </p:extLst>
          </p:nvPr>
        </p:nvGraphicFramePr>
        <p:xfrm>
          <a:off x="510255" y="3592051"/>
          <a:ext cx="1748538" cy="235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05866" y="228600"/>
            <a:ext cx="8132268" cy="433893"/>
            <a:chOff x="656226" y="3175804"/>
            <a:chExt cx="8132268" cy="433893"/>
          </a:xfrm>
        </p:grpSpPr>
        <p:grpSp>
          <p:nvGrpSpPr>
            <p:cNvPr id="36" name="Group 35"/>
            <p:cNvGrpSpPr/>
            <p:nvPr/>
          </p:nvGrpSpPr>
          <p:grpSpPr>
            <a:xfrm>
              <a:off x="656226" y="3240365"/>
              <a:ext cx="1612179" cy="369332"/>
              <a:chOff x="639743" y="3268940"/>
              <a:chExt cx="1612179" cy="36933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743" y="3335874"/>
                <a:ext cx="390525" cy="1905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48752" y="3268940"/>
                <a:ext cx="130317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dirty="0" smtClean="0"/>
                  <a:t>Julia-as-is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07681" y="3217616"/>
              <a:ext cx="1609889" cy="369332"/>
              <a:chOff x="2380603" y="3244334"/>
              <a:chExt cx="1609889" cy="3693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0603" y="3353386"/>
                <a:ext cx="360656" cy="14598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687322" y="3244334"/>
                <a:ext cx="130317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dirty="0" smtClean="0"/>
                  <a:t>Baseline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89726" y="3214441"/>
              <a:ext cx="2423235" cy="369332"/>
              <a:chOff x="4340741" y="3250168"/>
              <a:chExt cx="2423235" cy="36933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0741" y="3385870"/>
                <a:ext cx="361950" cy="11430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740791" y="3250168"/>
                <a:ext cx="202318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dirty="0" smtClean="0"/>
                  <a:t>+Matrix properties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974144" y="3175804"/>
              <a:ext cx="1814350" cy="369332"/>
              <a:chOff x="7209713" y="3201204"/>
              <a:chExt cx="1814350" cy="369332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9713" y="3359110"/>
                <a:ext cx="361950" cy="1143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571663" y="3201204"/>
                <a:ext cx="14524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dirty="0" smtClean="0"/>
                  <a:t>+Reordering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238495" y="6009460"/>
            <a:ext cx="595425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With context, </a:t>
            </a:r>
            <a:r>
              <a:rPr lang="en-US" dirty="0" smtClean="0">
                <a:solidFill>
                  <a:srgbClr val="FF0000"/>
                </a:solidFill>
              </a:rPr>
              <a:t>1.2X ~ 17X </a:t>
            </a:r>
            <a:r>
              <a:rPr lang="en-US" sz="1400" dirty="0" smtClean="0"/>
              <a:t>(average </a:t>
            </a:r>
            <a:r>
              <a:rPr lang="en-US" dirty="0" smtClean="0">
                <a:solidFill>
                  <a:srgbClr val="FF0000"/>
                </a:solidFill>
              </a:rPr>
              <a:t>5.7x</a:t>
            </a:r>
            <a:r>
              <a:rPr lang="en-US" sz="1400" dirty="0" smtClean="0"/>
              <a:t>) speedups vs. Baseline</a:t>
            </a:r>
          </a:p>
          <a:p>
            <a:r>
              <a:rPr lang="en-US" sz="1400" dirty="0" smtClean="0"/>
              <a:t>PCG and PageRank </a:t>
            </a:r>
            <a:r>
              <a:rPr lang="en-US" sz="1600" b="1" dirty="0" smtClean="0">
                <a:solidFill>
                  <a:srgbClr val="FF0000"/>
                </a:solidFill>
              </a:rPr>
              <a:t>&gt;50% </a:t>
            </a:r>
            <a:r>
              <a:rPr lang="en-US" sz="1400" dirty="0" smtClean="0"/>
              <a:t>machine-peak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52400" y="1557375"/>
            <a:ext cx="2362200" cy="11566"/>
          </a:xfrm>
          <a:prstGeom prst="straightConnector1">
            <a:avLst/>
          </a:prstGeom>
          <a:ln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1295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Machine peak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24401" y="4190622"/>
            <a:ext cx="3352801" cy="13109"/>
          </a:xfrm>
          <a:prstGeom prst="straightConnector1">
            <a:avLst/>
          </a:prstGeom>
          <a:ln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9200" y="39286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Machine peak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55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Graphic spid="7" grpId="0" uiExpand="1">
        <p:bldSub>
          <a:bldChart bld="series" animBg="0"/>
        </p:bldSub>
      </p:bldGraphic>
      <p:bldGraphic spid="10" grpId="0" uiExpand="1">
        <p:bldSub>
          <a:bldChart bld="series" animBg="0"/>
        </p:bldSub>
      </p:bldGraphic>
      <p:bldGraphic spid="11" grpId="0" uiExpand="1">
        <p:bldSub>
          <a:bldChart bld="series" animBg="0"/>
        </p:bldSub>
      </p:bldGraphic>
      <p:bldGraphic spid="12" grpId="0" uiExpand="1">
        <p:bldSub>
          <a:bldChart bld="series" animBg="0"/>
        </p:bldSub>
      </p:bldGraphic>
      <p:bldGraphic spid="13" grpId="0" uiExpand="1">
        <p:bldSub>
          <a:bldChart bld="series" animBg="0"/>
        </p:bldSub>
      </p:bldGraphic>
      <p:bldP spid="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Sparse matrix is a key data structure in many areas</a:t>
            </a:r>
          </a:p>
          <a:p>
            <a:r>
              <a:rPr lang="en-US" dirty="0" smtClean="0"/>
              <a:t>Exploiting context is a key to speed up sparse matrix applications</a:t>
            </a:r>
          </a:p>
          <a:p>
            <a:r>
              <a:rPr lang="en-US" dirty="0" err="1" smtClean="0"/>
              <a:t>Sparso</a:t>
            </a:r>
            <a:r>
              <a:rPr lang="en-US" dirty="0" smtClean="0"/>
              <a:t>: automatic context-driven optimizations</a:t>
            </a:r>
          </a:p>
          <a:p>
            <a:pPr lvl="1"/>
            <a:r>
              <a:rPr lang="en-US" dirty="0" smtClean="0"/>
              <a:t>General compiler/library analyses and optimizations</a:t>
            </a:r>
          </a:p>
          <a:p>
            <a:pPr lvl="1"/>
            <a:r>
              <a:rPr lang="en-US" dirty="0" smtClean="0"/>
              <a:t>Break library boundaries by propagating context across library calls</a:t>
            </a:r>
          </a:p>
          <a:p>
            <a:pPr lvl="1"/>
            <a:r>
              <a:rPr lang="en-US" dirty="0" smtClean="0"/>
              <a:t>Result: high-performance + productivity!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</a:t>
            </a:r>
            <a:r>
              <a:rPr lang="en-US" dirty="0"/>
              <a:t>challenges</a:t>
            </a:r>
          </a:p>
          <a:p>
            <a:pPr lvl="1"/>
            <a:r>
              <a:rPr lang="en-US" dirty="0" smtClean="0"/>
              <a:t>KNL with heterogeneous memory</a:t>
            </a:r>
          </a:p>
          <a:p>
            <a:pPr lvl="2"/>
            <a:r>
              <a:rPr lang="en-US" dirty="0" smtClean="0"/>
              <a:t>a configurable high-bandwidth memory in addition to the main memory</a:t>
            </a:r>
          </a:p>
          <a:p>
            <a:pPr lvl="1"/>
            <a:r>
              <a:rPr lang="en-US" dirty="0" smtClean="0"/>
              <a:t>Generate FPGA accelerators from sparse algorithms</a:t>
            </a:r>
          </a:p>
          <a:p>
            <a:pPr lvl="1"/>
            <a:r>
              <a:rPr lang="en-US" dirty="0" smtClean="0"/>
              <a:t>Cluster and distributed memory</a:t>
            </a:r>
          </a:p>
          <a:p>
            <a:pPr lvl="1"/>
            <a:r>
              <a:rPr lang="en-US" dirty="0" smtClean="0"/>
              <a:t>Matrix-free optimizations</a:t>
            </a:r>
          </a:p>
          <a:p>
            <a:pPr lvl="1"/>
            <a:r>
              <a:rPr lang="en-US" dirty="0" smtClean="0"/>
              <a:t>Communication avoidance </a:t>
            </a:r>
          </a:p>
          <a:p>
            <a:pPr lvl="1"/>
            <a:r>
              <a:rPr lang="en-US" dirty="0"/>
              <a:t>Python/R/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smtClean="0"/>
              <a:t>New applications</a:t>
            </a:r>
          </a:p>
          <a:p>
            <a:pPr lvl="1"/>
            <a:r>
              <a:rPr lang="en-US" dirty="0" smtClean="0"/>
              <a:t>……</a:t>
            </a:r>
          </a:p>
          <a:p>
            <a:r>
              <a:rPr lang="en-US" dirty="0"/>
              <a:t>We are happy to support your research on top of </a:t>
            </a:r>
            <a:r>
              <a:rPr lang="en-US" dirty="0" err="1"/>
              <a:t>Sparso</a:t>
            </a:r>
            <a:r>
              <a:rPr lang="en-US" dirty="0"/>
              <a:t>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anonymous </a:t>
            </a:r>
            <a:r>
              <a:rPr lang="en-US" dirty="0" smtClean="0"/>
              <a:t>reviewers, Jed </a:t>
            </a:r>
            <a:r>
              <a:rPr lang="en-US" dirty="0"/>
              <a:t>Brown, Karl Rupp, Brian Lewis, Lindsey Kuper, </a:t>
            </a:r>
            <a:r>
              <a:rPr lang="en-US" dirty="0" smtClean="0"/>
              <a:t>Michelle Strout</a:t>
            </a:r>
            <a:r>
              <a:rPr lang="en-US" dirty="0"/>
              <a:t>, </a:t>
            </a:r>
            <a:r>
              <a:rPr lang="en-US" dirty="0" err="1"/>
              <a:t>Xipeng</a:t>
            </a:r>
            <a:r>
              <a:rPr lang="en-US" dirty="0"/>
              <a:t> Shen, </a:t>
            </a:r>
            <a:r>
              <a:rPr lang="en-US" dirty="0" smtClean="0"/>
              <a:t>Jiwon Seo, Tatiana </a:t>
            </a:r>
            <a:r>
              <a:rPr lang="en-US" dirty="0"/>
              <a:t>Shpeisman, Christopher Hughes, Gilles </a:t>
            </a:r>
            <a:r>
              <a:rPr lang="en-US" dirty="0" smtClean="0"/>
              <a:t>Pokam, Rajkishore </a:t>
            </a:r>
            <a:r>
              <a:rPr lang="en-US" dirty="0"/>
              <a:t>Barik, Pradeep Dubey, Paul Petersen, Youfeng </a:t>
            </a:r>
            <a:r>
              <a:rPr lang="en-US" dirty="0" smtClean="0"/>
              <a:t>Wu, Robert Hundt, Geoff Lowney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6609" y="1168644"/>
            <a:ext cx="5105991" cy="4431769"/>
            <a:chOff x="4266609" y="1170962"/>
            <a:chExt cx="5105991" cy="4431769"/>
          </a:xfrm>
        </p:grpSpPr>
        <p:pic>
          <p:nvPicPr>
            <p:cNvPr id="1026" name="Picture 2" descr="http://www.cise.ufl.edu/research/sparse/matrices/Pothen/commanche_dual_gplot_bi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609" y="1170962"/>
              <a:ext cx="5105991" cy="437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562600" y="5141066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Physical simulation</a:t>
              </a:r>
              <a:endParaRPr lang="en-US" sz="2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6124"/>
            <a:ext cx="9067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Sparse connection is everywhere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0688" y="5797738"/>
            <a:ext cx="4557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Sources of the graphs: </a:t>
            </a:r>
          </a:p>
          <a:p>
            <a:r>
              <a:rPr lang="en-US" sz="1100" dirty="0"/>
              <a:t>1. </a:t>
            </a:r>
            <a:r>
              <a:rPr lang="en-US" sz="1100" dirty="0" smtClean="0"/>
              <a:t>Davis and Hu. http</a:t>
            </a:r>
            <a:r>
              <a:rPr lang="en-US" sz="1100" dirty="0"/>
              <a:t>://www.cise.ufl.edu/research/sparse/matrices/</a:t>
            </a:r>
          </a:p>
          <a:p>
            <a:r>
              <a:rPr lang="en-US" sz="1100" dirty="0" smtClean="0"/>
              <a:t>2. https</a:t>
            </a:r>
            <a:r>
              <a:rPr lang="en-US" sz="1100" dirty="0"/>
              <a:t>://</a:t>
            </a:r>
            <a:r>
              <a:rPr lang="en-US" sz="1100" dirty="0" smtClean="0"/>
              <a:t>www.linkedin.com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0624" y="1168064"/>
            <a:ext cx="5181600" cy="3111222"/>
            <a:chOff x="420624" y="1168064"/>
            <a:chExt cx="5181600" cy="3111222"/>
          </a:xfrm>
        </p:grpSpPr>
        <p:pic>
          <p:nvPicPr>
            <p:cNvPr id="1028" name="Picture 4" descr="https://media.licdn.com/mpr/mpr/shrinknp_800_800/AAEAAQAAAAAAAAj7AAAAJDYxNjNhZmMxLWJhNzctNGZkZC1iNTY0LTEyYTRiYzE3OGM4N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24" y="1168064"/>
              <a:ext cx="5181600" cy="2660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14400" y="3817621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Social graph analysis</a:t>
              </a:r>
              <a:endParaRPr 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400" y="4353341"/>
            <a:ext cx="3581400" cy="2364804"/>
            <a:chOff x="660400" y="4353341"/>
            <a:chExt cx="3581400" cy="2364804"/>
          </a:xfrm>
        </p:grpSpPr>
        <p:pic>
          <p:nvPicPr>
            <p:cNvPr id="6" name="Picture 6" descr="http://faculty.cse.tamu.edu/davis/matrices_files/GHS_psdef%40finance25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00" y="4353341"/>
              <a:ext cx="3581400" cy="1903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87400" y="6256480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Financial analysis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5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Unique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50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Memory-BW bound performance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sz="2400" dirty="0" smtClean="0"/>
              <a:t>Low arithmetic intensity</a:t>
            </a:r>
          </a:p>
          <a:p>
            <a:pPr lvl="1"/>
            <a:r>
              <a:rPr lang="en-US" dirty="0" smtClean="0"/>
              <a:t>E.g. Sparse matrix-vector multiply (</a:t>
            </a:r>
            <a:r>
              <a:rPr lang="en-US" dirty="0" err="1" smtClean="0"/>
              <a:t>SpMV</a:t>
            </a:r>
            <a:r>
              <a:rPr lang="en-US" dirty="0" smtClean="0"/>
              <a:t>)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Input-dependent behavior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</a:t>
            </a:r>
            <a:r>
              <a:rPr lang="en-US" dirty="0" smtClean="0"/>
              <a:t>of </a:t>
            </a:r>
            <a:r>
              <a:rPr lang="en-US" dirty="0"/>
              <a:t>parallelism </a:t>
            </a:r>
            <a:r>
              <a:rPr lang="en-US" dirty="0" smtClean="0"/>
              <a:t>varies with input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Sparse triangular solver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Redundancy across library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29000"/>
            <a:ext cx="3543300" cy="35433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26050" y="4191000"/>
            <a:ext cx="3764950" cy="685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050" y="2559723"/>
            <a:ext cx="2469550" cy="404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3456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</a:t>
            </a:r>
            <a:r>
              <a:rPr lang="en-US" dirty="0" smtClean="0">
                <a:sym typeface="Wingdings" panose="05000000000000000000" pitchFamily="2" charset="2"/>
              </a:rPr>
              <a:t>is key to optimizing sparse algorithms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50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2667000"/>
            <a:ext cx="3962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ichol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…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while !converged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…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z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fwdTriSolve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L, r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z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bwdTriSolve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sz="2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z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2212" y="1488880"/>
            <a:ext cx="8799576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</a:rPr>
              <a:t>Context</a:t>
            </a:r>
            <a:r>
              <a:rPr lang="en-US" sz="2400" dirty="0" smtClean="0">
                <a:solidFill>
                  <a:srgbClr val="0000CC"/>
                </a:solidFill>
              </a:rPr>
              <a:t>: constant matrix properties and relations in a code region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3428" y="2025855"/>
            <a:ext cx="5817108" cy="945945"/>
          </a:xfrm>
          <a:prstGeom prst="rect">
            <a:avLst/>
          </a:prstGeom>
          <a:solidFill>
            <a:srgbClr val="DA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must be symmetric.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must have the same structure as the lower part of </a:t>
            </a:r>
            <a:r>
              <a:rPr lang="en-US" i="1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are loop </a:t>
            </a: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constants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67200" y="3082207"/>
            <a:ext cx="4593336" cy="651593"/>
          </a:xfrm>
          <a:prstGeom prst="rect">
            <a:avLst/>
          </a:prstGeom>
          <a:solidFill>
            <a:srgbClr val="DA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All function calls can share a task dep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Reordering helps perf</a:t>
            </a:r>
            <a:endParaRPr 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4724400"/>
            <a:ext cx="2667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684" y="5527480"/>
            <a:ext cx="5238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5" grpId="0"/>
      <p:bldP spid="3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/>
          <p:cNvSpPr txBox="1">
            <a:spLocks/>
          </p:cNvSpPr>
          <p:nvPr/>
        </p:nvSpPr>
        <p:spPr>
          <a:xfrm>
            <a:off x="533400" y="2667000"/>
            <a:ext cx="39624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ichol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…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while !converged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…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z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fwdTriSolve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L, r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z = </a:t>
            </a:r>
            <a:r>
              <a:rPr lang="en-US" sz="24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bwdTriSolve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sz="24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z</a:t>
            </a:r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/>
              <a:t>Context </a:t>
            </a:r>
            <a:r>
              <a:rPr lang="en-US" dirty="0">
                <a:sym typeface="Wingdings" panose="05000000000000000000" pitchFamily="2" charset="2"/>
              </a:rPr>
              <a:t>enables </a:t>
            </a:r>
            <a:r>
              <a:rPr lang="en-US" dirty="0" smtClean="0">
                <a:sym typeface="Wingdings" panose="05000000000000000000" pitchFamily="2" charset="2"/>
              </a:rPr>
              <a:t>performance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sz="2200" dirty="0">
                <a:solidFill>
                  <a:srgbClr val="C00000"/>
                </a:solidFill>
              </a:rPr>
              <a:t>Example </a:t>
            </a:r>
            <a:r>
              <a:rPr lang="en-US" sz="2200" dirty="0" smtClean="0">
                <a:solidFill>
                  <a:srgbClr val="C00000"/>
                </a:solidFill>
              </a:rPr>
              <a:t>1: </a:t>
            </a:r>
            <a:r>
              <a:rPr lang="en-US" sz="2200" dirty="0">
                <a:solidFill>
                  <a:srgbClr val="C00000"/>
                </a:solidFill>
              </a:rPr>
              <a:t>PCG </a:t>
            </a:r>
            <a:r>
              <a:rPr lang="en-US" sz="1300" dirty="0">
                <a:solidFill>
                  <a:srgbClr val="C00000"/>
                </a:solidFill>
              </a:rPr>
              <a:t>(Concept only</a:t>
            </a:r>
            <a:r>
              <a:rPr lang="en-US" sz="1300" dirty="0" smtClean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831D-7679-4C26-841F-847BB7745675}" type="slidenum">
              <a:rPr lang="en-US" smtClean="0"/>
              <a:t>5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250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800" y="2273251"/>
            <a:ext cx="2832000" cy="31754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TDG = </a:t>
            </a:r>
            <a:r>
              <a:rPr lang="en-US" sz="24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inspect(A)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26000" y="4572000"/>
            <a:ext cx="1079400" cy="3386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TDG</a:t>
            </a: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73600" y="4197919"/>
            <a:ext cx="1079400" cy="3386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TDG</a:t>
            </a: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01420" y="2657281"/>
            <a:ext cx="1079400" cy="3386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TDG</a:t>
            </a: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4191000"/>
            <a:ext cx="408247" cy="41060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P,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6800" y="4572000"/>
            <a:ext cx="809015" cy="31057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en-US" sz="2400" i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</a:t>
            </a:r>
            <a:r>
              <a:rPr lang="en-US" sz="24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6881" y="5308491"/>
            <a:ext cx="3886200" cy="4592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en-US" sz="24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 = P</a:t>
            </a:r>
            <a:r>
              <a:rPr lang="en-US" sz="2400" i="1" baseline="3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2400" i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*x // inversely reorder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6320135"/>
            <a:ext cx="76200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Optimize </a:t>
            </a:r>
            <a:r>
              <a:rPr lang="en-US" sz="2400" dirty="0"/>
              <a:t>across library </a:t>
            </a:r>
            <a:r>
              <a:rPr lang="en-US" sz="2400" dirty="0" smtClean="0"/>
              <a:t>calls and matrices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867400"/>
            <a:ext cx="76200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Reuse inspection. Collective </a:t>
            </a:r>
            <a:r>
              <a:rPr lang="en-US" sz="2400" dirty="0" smtClean="0"/>
              <a:t>reordering.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4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PCG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390876"/>
              </p:ext>
            </p:extLst>
          </p:nvPr>
        </p:nvGraphicFramePr>
        <p:xfrm>
          <a:off x="457200" y="1219200"/>
          <a:ext cx="7620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57200" y="1716403"/>
            <a:ext cx="7848600" cy="38430"/>
          </a:xfrm>
          <a:prstGeom prst="straightConnector1">
            <a:avLst/>
          </a:prstGeom>
          <a:ln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130202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Machine peak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852160"/>
            <a:ext cx="84582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with context, high-performance library is efficient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05623" y="4419600"/>
            <a:ext cx="228600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Baseline calling MKL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3919" y="3457174"/>
            <a:ext cx="1295400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+Matrix properties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93419" y="2435958"/>
            <a:ext cx="148590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+Reordering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777" y="8403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GB/s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2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11" grpId="0"/>
      <p:bldP spid="12" grpId="0" animBg="1"/>
      <p:bldP spid="13" grpId="0" uiExpand="1" animBg="1"/>
      <p:bldP spid="14" grpId="0" uiExpan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ontext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enables performance</a:t>
            </a:r>
            <a:b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800" dirty="0" smtClean="0">
                <a:solidFill>
                  <a:srgbClr val="C00000"/>
                </a:solidFill>
              </a:rPr>
              <a:t>Example 2: triangular </a:t>
            </a:r>
            <a:r>
              <a:rPr lang="en-US" sz="2800" dirty="0">
                <a:solidFill>
                  <a:srgbClr val="C00000"/>
                </a:solidFill>
              </a:rPr>
              <a:t>solver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831D-7679-4C26-841F-847BB774567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604387"/>
              </p:ext>
            </p:extLst>
          </p:nvPr>
        </p:nvGraphicFramePr>
        <p:xfrm>
          <a:off x="578644" y="1720136"/>
          <a:ext cx="7986712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371600" y="2641819"/>
            <a:ext cx="3581400" cy="58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dirty="0" smtClean="0"/>
              <a:t>+ reordering </a:t>
            </a:r>
            <a:r>
              <a:rPr lang="en-US" sz="1800" dirty="0" smtClean="0"/>
              <a:t>(Ninja)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3810000"/>
            <a:ext cx="5638800" cy="58101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 smtClean="0"/>
              <a:t>+ reusing inspection results </a:t>
            </a:r>
            <a:r>
              <a:rPr lang="en-US" sz="1600" dirty="0" smtClean="0"/>
              <a:t>(MKL 13.1)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193496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Machine peak</a:t>
            </a:r>
            <a:endParaRPr lang="en-US" sz="2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76400" y="4814893"/>
            <a:ext cx="1676400" cy="581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Euphemia" panose="020B05030401020201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MKL 12.x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1000" y="2329021"/>
            <a:ext cx="7848600" cy="38430"/>
          </a:xfrm>
          <a:prstGeom prst="straightConnector1">
            <a:avLst/>
          </a:prstGeom>
          <a:ln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1367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GB/s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2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13" grpId="0" uiExpand="1" build="p"/>
      <p:bldP spid="9" grpId="0" uiExpand="1" build="p"/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59469"/>
            <a:ext cx="92202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Context </a:t>
            </a:r>
            <a:r>
              <a:rPr lang="en-US" sz="4900" dirty="0">
                <a:solidFill>
                  <a:srgbClr val="FF0000"/>
                </a:solidFill>
                <a:sym typeface="Wingdings" panose="05000000000000000000" pitchFamily="2" charset="2"/>
              </a:rPr>
              <a:t>enables </a:t>
            </a:r>
            <a:r>
              <a:rPr lang="en-US" sz="4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performance</a:t>
            </a:r>
            <a: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Other Examples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3499129"/>
              </p:ext>
            </p:extLst>
          </p:nvPr>
        </p:nvGraphicFramePr>
        <p:xfrm>
          <a:off x="533400" y="1828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417"/>
                <a:gridCol w="2253913"/>
                <a:gridCol w="35212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Interior</a:t>
                      </a:r>
                      <a:r>
                        <a:rPr lang="en-US" baseline="0" dirty="0" smtClean="0"/>
                        <a:t> point method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research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Convex</a:t>
                      </a:r>
                      <a:r>
                        <a:rPr lang="en-US" baseline="0" dirty="0" smtClean="0"/>
                        <a:t> optimization</a:t>
                      </a:r>
                      <a:endParaRPr 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L-BFGS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estimation</a:t>
                      </a:r>
                      <a:endParaRPr 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CoSP2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HPC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structure computation</a:t>
                      </a:r>
                      <a:endParaRPr 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Adiabatic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HPC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Quantum</a:t>
                      </a:r>
                      <a:r>
                        <a:rPr lang="en-US" baseline="0" dirty="0" smtClean="0"/>
                        <a:t> simulation</a:t>
                      </a:r>
                      <a:endParaRPr lang="en-US" dirty="0"/>
                    </a:p>
                  </a:txBody>
                  <a:tcPr marL="95416" marR="9541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PageRank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analytics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 web pages</a:t>
                      </a:r>
                      <a:endParaRPr lang="en-US" dirty="0"/>
                    </a:p>
                  </a:txBody>
                  <a:tcPr marL="95416" marR="9541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831D-7679-4C26-841F-847BB77456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2296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But …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applying context-driven optimizations has been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manual,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application-by-application</a:t>
            </a:r>
            <a:r>
              <a:rPr lang="en-US" sz="3600" dirty="0" smtClean="0">
                <a:solidFill>
                  <a:srgbClr val="00B050"/>
                </a:solidFill>
              </a:rPr>
              <a:t>,</a:t>
            </a:r>
            <a:r>
              <a:rPr lang="en-US" sz="3600" dirty="0">
                <a:solidFill>
                  <a:srgbClr val="00B050"/>
                </a:solidFill>
              </a:rPr>
              <a:t/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 time-consuming 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even for </a:t>
            </a:r>
            <a:r>
              <a:rPr lang="en-US" dirty="0" smtClean="0">
                <a:solidFill>
                  <a:schemeClr val="bg1"/>
                </a:solidFill>
              </a:rPr>
              <a:t>experts!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5C9A-3FA7-479F-8D99-035FA78E2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2-03-12 PSL All Han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C7015B"/>
      </a:hlink>
      <a:folHlink>
        <a:srgbClr val="567EB9"/>
      </a:folHlink>
    </a:clrScheme>
    <a:fontScheme name="4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 Medium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2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 Medium" pitchFamily="34" charset="0"/>
            <a:cs typeface="Arial" charset="0"/>
          </a:defRPr>
        </a:defPPr>
      </a:lstStyle>
    </a:lnDef>
  </a:objectDefaults>
  <a:extraClrSchemeLst>
    <a:extraClrScheme>
      <a:clrScheme name="4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tel_PPT_LgtTmplt_Stndrd_v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2012-03-12 PSL All Hands</Template>
  <TotalTime>138868</TotalTime>
  <Words>918</Words>
  <Application>Microsoft Office PowerPoint</Application>
  <PresentationFormat>On-screen Show (4:3)</PresentationFormat>
  <Paragraphs>207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MS PGothic</vt:lpstr>
      <vt:lpstr>Arial</vt:lpstr>
      <vt:lpstr>Calibri</vt:lpstr>
      <vt:lpstr>Century Gothic</vt:lpstr>
      <vt:lpstr>Euphemia</vt:lpstr>
      <vt:lpstr>Neo Sans Intel</vt:lpstr>
      <vt:lpstr>Neo Sans Intel Light</vt:lpstr>
      <vt:lpstr>Neo Sans Intel Medium</vt:lpstr>
      <vt:lpstr>Times</vt:lpstr>
      <vt:lpstr>Times New Roman</vt:lpstr>
      <vt:lpstr>Verdana</vt:lpstr>
      <vt:lpstr>Wingdings</vt:lpstr>
      <vt:lpstr>2012-03-12 PSL All Hands</vt:lpstr>
      <vt:lpstr>4_Architecture</vt:lpstr>
      <vt:lpstr>1_Office Theme</vt:lpstr>
      <vt:lpstr>intel_PPT_LgtTmplt_Stndrd_v11</vt:lpstr>
      <vt:lpstr>Sparso Context-driven Optimizations of  Sparse Linear Algebra</vt:lpstr>
      <vt:lpstr>Sparse connection is everywhere</vt:lpstr>
      <vt:lpstr>Unique challenges</vt:lpstr>
      <vt:lpstr>Context is key to optimizing sparse algorithms</vt:lpstr>
      <vt:lpstr>Context enables performance Example 1: PCG (Concept only)</vt:lpstr>
      <vt:lpstr>PCG performance</vt:lpstr>
      <vt:lpstr>Context enables performance Example 2: triangular solver</vt:lpstr>
      <vt:lpstr>Context enables performance Other Examples</vt:lpstr>
      <vt:lpstr>PowerPoint Presentation</vt:lpstr>
      <vt:lpstr>Related work</vt:lpstr>
      <vt:lpstr>Sparso</vt:lpstr>
      <vt:lpstr>A Julia implementation</vt:lpstr>
      <vt:lpstr>Simple to use!</vt:lpstr>
      <vt:lpstr>Evaluation</vt:lpstr>
      <vt:lpstr>PowerPoint Presentation</vt:lpstr>
      <vt:lpstr>Conclusion</vt:lpstr>
      <vt:lpstr>Call for collaboration</vt:lpstr>
      <vt:lpstr>Acknowledgement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Programming</dc:title>
  <dc:creator>hyunchul.park@intel.com</dc:creator>
  <cp:lastModifiedBy>Rong, Hongbo</cp:lastModifiedBy>
  <cp:revision>3920</cp:revision>
  <cp:lastPrinted>2014-02-21T06:48:13Z</cp:lastPrinted>
  <dcterms:created xsi:type="dcterms:W3CDTF">2012-02-27T04:07:36Z</dcterms:created>
  <dcterms:modified xsi:type="dcterms:W3CDTF">2016-09-13T20:33:38Z</dcterms:modified>
</cp:coreProperties>
</file>