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29" r:id="rId3"/>
    <p:sldId id="312" r:id="rId4"/>
    <p:sldId id="313" r:id="rId5"/>
    <p:sldId id="375" r:id="rId6"/>
    <p:sldId id="359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69" r:id="rId21"/>
    <p:sldId id="282" r:id="rId22"/>
    <p:sldId id="342" r:id="rId23"/>
    <p:sldId id="366" r:id="rId24"/>
    <p:sldId id="343" r:id="rId25"/>
    <p:sldId id="367" r:id="rId26"/>
    <p:sldId id="389" r:id="rId27"/>
    <p:sldId id="391" r:id="rId28"/>
    <p:sldId id="392" r:id="rId29"/>
    <p:sldId id="393" r:id="rId30"/>
    <p:sldId id="394" r:id="rId31"/>
    <p:sldId id="339" r:id="rId32"/>
    <p:sldId id="365" r:id="rId33"/>
    <p:sldId id="36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6" autoAdjust="0"/>
    <p:restoredTop sz="95775" autoAdjust="0"/>
  </p:normalViewPr>
  <p:slideViewPr>
    <p:cSldViewPr snapToGrid="0">
      <p:cViewPr varScale="1">
        <p:scale>
          <a:sx n="75" d="100"/>
          <a:sy n="75" d="100"/>
        </p:scale>
        <p:origin x="-1367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4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tmp\sparse-perf-12202014-phi04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tmp\sparse-perf-12202014-phi0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Hypre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178018372703412E-2"/>
          <c:y val="0.17961241081307819"/>
          <c:w val="0.8904420384951881"/>
          <c:h val="0.713452016192459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'hypre-len4'!$AB$66</c:f>
              <c:strCache>
                <c:ptCount val="1"/>
                <c:pt idx="0">
                  <c:v>GFLOPS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</c:dPt>
          <c:cat>
            <c:strRef>
              <c:f>'hypre-len4'!$AC$65:$AE$65</c:f>
              <c:strCache>
                <c:ptCount val="3"/>
                <c:pt idx="0">
                  <c:v>mpi-omp-base</c:v>
                </c:pt>
                <c:pt idx="1">
                  <c:v>mpi-omp-noreuse</c:v>
                </c:pt>
                <c:pt idx="2">
                  <c:v>mpi-omp-reuse</c:v>
                </c:pt>
              </c:strCache>
            </c:strRef>
          </c:cat>
          <c:val>
            <c:numRef>
              <c:f>'hypre-len4'!$AC$66:$AE$66</c:f>
              <c:numCache>
                <c:formatCode>General</c:formatCode>
                <c:ptCount val="3"/>
                <c:pt idx="0">
                  <c:v>1</c:v>
                </c:pt>
                <c:pt idx="1">
                  <c:v>0.17857142857142858</c:v>
                </c:pt>
                <c:pt idx="2">
                  <c:v>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530304"/>
        <c:axId val="173539328"/>
      </c:barChart>
      <c:catAx>
        <c:axId val="15053030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3539328"/>
        <c:crosses val="autoZero"/>
        <c:auto val="1"/>
        <c:lblAlgn val="ctr"/>
        <c:lblOffset val="100"/>
        <c:noMultiLvlLbl val="0"/>
      </c:catAx>
      <c:valAx>
        <c:axId val="173539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530304"/>
        <c:crosses val="autoZero"/>
        <c:crossBetween val="between"/>
        <c:minorUnit val="0.5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HPCG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'hpcg-eln4'!$M$10</c:f>
              <c:strCache>
                <c:ptCount val="1"/>
                <c:pt idx="0">
                  <c:v>GFLOPS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</c:dPt>
          <c:cat>
            <c:strRef>
              <c:f>'hpcg-eln4'!$N$9:$P$9</c:f>
              <c:strCache>
                <c:ptCount val="3"/>
                <c:pt idx="0">
                  <c:v>mpi-omp-base</c:v>
                </c:pt>
                <c:pt idx="1">
                  <c:v>mpi-omp-noreuse</c:v>
                </c:pt>
                <c:pt idx="2">
                  <c:v>mpi-omp-reuse</c:v>
                </c:pt>
              </c:strCache>
            </c:strRef>
          </c:cat>
          <c:val>
            <c:numRef>
              <c:f>'hpcg-eln4'!$N$10:$P$10</c:f>
              <c:numCache>
                <c:formatCode>General</c:formatCode>
                <c:ptCount val="3"/>
                <c:pt idx="0">
                  <c:v>1</c:v>
                </c:pt>
                <c:pt idx="1">
                  <c:v>0.45530323159949054</c:v>
                </c:pt>
                <c:pt idx="2">
                  <c:v>1.4357459616459443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3578112"/>
        <c:axId val="173579648"/>
      </c:barChart>
      <c:catAx>
        <c:axId val="1735781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3579648"/>
        <c:crosses val="autoZero"/>
        <c:auto val="1"/>
        <c:lblAlgn val="ctr"/>
        <c:lblOffset val="100"/>
        <c:noMultiLvlLbl val="0"/>
      </c:catAx>
      <c:valAx>
        <c:axId val="173579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3578112"/>
        <c:crosses val="autoZero"/>
        <c:crossBetween val="between"/>
        <c:minorUnit val="0.5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0.37255</cdr:x>
      <cdr:y>0.32211</cdr:y>
    </cdr:from>
    <cdr:to>
      <cdr:x>0.60927</cdr:x>
      <cdr:y>0.39502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1298551" y="1032325"/>
          <a:ext cx="825108" cy="2336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/>
            <a:t>1.9X</a:t>
          </a:r>
        </a:p>
      </cdr:txBody>
    </cdr:sp>
  </cdr:relSizeAnchor>
  <cdr:relSizeAnchor xmlns:cdr="http://schemas.openxmlformats.org/drawingml/2006/chartDrawing">
    <cdr:from>
      <cdr:x>0.28731</cdr:x>
      <cdr:y>0.5344</cdr:y>
    </cdr:from>
    <cdr:to>
      <cdr:x>0.47015</cdr:x>
      <cdr:y>0.82798</cdr:y>
    </cdr:to>
    <cdr:cxnSp macro="">
      <cdr:nvCxnSpPr>
        <cdr:cNvPr id="11" name="Straight Arrow Connector 10"/>
        <cdr:cNvCxnSpPr/>
      </cdr:nvCxnSpPr>
      <cdr:spPr>
        <a:xfrm xmlns:a="http://schemas.openxmlformats.org/drawingml/2006/main">
          <a:off x="1313584" y="1589953"/>
          <a:ext cx="835939" cy="873467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0.29857</cdr:x>
      <cdr:y>0.2156</cdr:y>
    </cdr:from>
    <cdr:to>
      <cdr:x>0.76269</cdr:x>
      <cdr:y>0.53602</cdr:y>
    </cdr:to>
    <cdr:cxnSp macro="">
      <cdr:nvCxnSpPr>
        <cdr:cNvPr id="15" name="Straight Arrow Connector 14"/>
        <cdr:cNvCxnSpPr/>
      </cdr:nvCxnSpPr>
      <cdr:spPr>
        <a:xfrm xmlns:a="http://schemas.openxmlformats.org/drawingml/2006/main" flipV="1">
          <a:off x="1040703" y="690982"/>
          <a:ext cx="1617718" cy="102691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0.32987</cdr:x>
      <cdr:y>0.72316</cdr:y>
    </cdr:from>
    <cdr:to>
      <cdr:x>0.45738</cdr:x>
      <cdr:y>0.79689</cdr:y>
    </cdr:to>
    <cdr:sp macro="" textlink="">
      <cdr:nvSpPr>
        <cdr:cNvPr id="21" name="TextBox 20"/>
        <cdr:cNvSpPr txBox="1"/>
      </cdr:nvSpPr>
      <cdr:spPr>
        <a:xfrm xmlns:a="http://schemas.openxmlformats.org/drawingml/2006/main">
          <a:off x="1149790" y="2317688"/>
          <a:ext cx="444447" cy="2362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/>
            <a:t>5X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0.46352</cdr:x>
      <cdr:y>0.3856</cdr:y>
    </cdr:from>
    <cdr:to>
      <cdr:x>0.6248</cdr:x>
      <cdr:y>0.45383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1697459" y="1122589"/>
          <a:ext cx="590628" cy="1986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/>
            <a:t>1.4X</a:t>
          </a:r>
        </a:p>
      </cdr:txBody>
    </cdr:sp>
  </cdr:relSizeAnchor>
  <cdr:relSizeAnchor xmlns:cdr="http://schemas.openxmlformats.org/drawingml/2006/chartDrawing">
    <cdr:from>
      <cdr:x>0.2979</cdr:x>
      <cdr:y>0.56774</cdr:y>
    </cdr:from>
    <cdr:to>
      <cdr:x>0.4778</cdr:x>
      <cdr:y>0.78824</cdr:y>
    </cdr:to>
    <cdr:cxnSp macro="">
      <cdr:nvCxnSpPr>
        <cdr:cNvPr id="11" name="Straight Arrow Connector 10"/>
        <cdr:cNvCxnSpPr/>
      </cdr:nvCxnSpPr>
      <cdr:spPr>
        <a:xfrm xmlns:a="http://schemas.openxmlformats.org/drawingml/2006/main">
          <a:off x="1090943" y="1652832"/>
          <a:ext cx="658817" cy="64195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0.30532</cdr:x>
      <cdr:y>0.39981</cdr:y>
    </cdr:from>
    <cdr:to>
      <cdr:x>0.76514</cdr:x>
      <cdr:y>0.55763</cdr:y>
    </cdr:to>
    <cdr:cxnSp macro="">
      <cdr:nvCxnSpPr>
        <cdr:cNvPr id="15" name="Straight Arrow Connector 14"/>
        <cdr:cNvCxnSpPr/>
      </cdr:nvCxnSpPr>
      <cdr:spPr>
        <a:xfrm xmlns:a="http://schemas.openxmlformats.org/drawingml/2006/main" flipV="1">
          <a:off x="1118103" y="1163952"/>
          <a:ext cx="1683937" cy="4594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0.31228</cdr:x>
      <cdr:y>0.67856</cdr:y>
    </cdr:from>
    <cdr:to>
      <cdr:x>0.41526</cdr:x>
      <cdr:y>0.74278</cdr:y>
    </cdr:to>
    <cdr:sp macro="" textlink="">
      <cdr:nvSpPr>
        <cdr:cNvPr id="20" name="TextBox 19"/>
        <cdr:cNvSpPr txBox="1"/>
      </cdr:nvSpPr>
      <cdr:spPr>
        <a:xfrm xmlns:a="http://schemas.openxmlformats.org/drawingml/2006/main">
          <a:off x="1143594" y="1975456"/>
          <a:ext cx="377126" cy="1869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/>
            <a:t>2X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CAFEC-5E9A-4683-AEC4-007E645DBACC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4DA9D-58CC-4D05-8BD9-FF17A0B2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69E6-DA9D-487F-BDC0-C53A373B46BD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6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3B49-8D38-40F0-B2DF-4EBB7F3C3896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2B6E-C4D3-43A1-857F-78EDEA155CCE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9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5672-8492-4E7C-905C-69622631DDBE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3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816-A157-49DF-A6B6-4294101636CB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1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18B-BE86-4430-B3F5-5EC6435DD3EE}" type="datetime1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5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401C-3613-48FD-A6F2-A9ABB3BE9526}" type="datetime1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B2B4-CFDD-4A1A-990A-D07A49D5D959}" type="datetime1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4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17A6-F0AD-4A4D-8041-AD4A55AF5497}" type="datetime1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1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382-E191-4A87-9B14-EAA0CF987A16}" type="datetime1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A157-F139-487B-B0AA-0B66F6410421}" type="datetime1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6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08D1-A4A4-4A7E-B5F2-4F2622A84E03}" type="datetime1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A9490-ADA9-4288-855F-62B62F0F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rong1\Documents\Julia\IDFs\pcg-for-schedule-depgraph.vsd\Drawing\~Page-1\Sheet.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rong1\Documents\Julia\IDFs\compiler-workflow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rong1\Documents\Julia\IDFs\pcg-opt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rong1\Documents\Julia\IDFs\mkl-ld-h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rong1\Documents\Julia\IDFs\mkl-ld-c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11.emf"/><Relationship Id="rId4" Type="http://schemas.openxmlformats.org/officeDocument/2006/relationships/oleObject" Target="file:///C:\Users\hrong1\Documents\Julia\IDFs\cg-for-reordering.vsd\Drawing\~Page-1\Sheet.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3371"/>
            <a:ext cx="7772400" cy="344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Co-design of </a:t>
            </a:r>
            <a:r>
              <a:rPr lang="en-US" dirty="0" smtClean="0">
                <a:solidFill>
                  <a:srgbClr val="002060"/>
                </a:solidFill>
                <a:latin typeface="+mn-lt"/>
              </a:rPr>
              <a:t>Compiler, Library and Runtime for Sparse Applications</a:t>
            </a:r>
            <a:endParaRPr lang="en-US" sz="4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296519"/>
            <a:ext cx="8309610" cy="19870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Hongbo Rong, Jongsoo Park, Mikhail Smelyanskiy, Todd Anderson</a:t>
            </a:r>
          </a:p>
          <a:p>
            <a:r>
              <a:rPr lang="en-US" dirty="0" smtClean="0"/>
              <a:t>PSL &amp; PCL</a:t>
            </a:r>
          </a:p>
          <a:p>
            <a:r>
              <a:rPr lang="en-US" dirty="0" smtClean="0"/>
              <a:t>SSR Talk, Feb. 26,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1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Examples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Building blocks</a:t>
            </a:r>
          </a:p>
          <a:p>
            <a:pPr lvl="1"/>
            <a:r>
              <a:rPr lang="en-US" dirty="0" err="1"/>
              <a:t>SpMV</a:t>
            </a:r>
            <a:endParaRPr lang="en-US" dirty="0"/>
          </a:p>
          <a:p>
            <a:pPr lvl="1"/>
            <a:r>
              <a:rPr lang="en-US" dirty="0"/>
              <a:t>Triangular solver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Algorithms</a:t>
            </a:r>
          </a:p>
          <a:p>
            <a:pPr lvl="1"/>
            <a:r>
              <a:rPr lang="en-US" dirty="0" smtClean="0"/>
              <a:t>Basic conjugate gradient</a:t>
            </a:r>
          </a:p>
          <a:p>
            <a:pPr lvl="1"/>
            <a:r>
              <a:rPr lang="en-US" dirty="0" smtClean="0"/>
              <a:t>Preconditioned conjugate gradient</a:t>
            </a:r>
          </a:p>
          <a:p>
            <a:pPr lvl="1"/>
            <a:r>
              <a:rPr lang="en-US" dirty="0" smtClean="0"/>
              <a:t>Interior-point method</a:t>
            </a:r>
          </a:p>
          <a:p>
            <a:pPr lvl="1"/>
            <a:r>
              <a:rPr lang="en-US" dirty="0" smtClean="0"/>
              <a:t>Newton-</a:t>
            </a:r>
            <a:r>
              <a:rPr lang="en-US" dirty="0" err="1" smtClean="0"/>
              <a:t>Krylov</a:t>
            </a:r>
            <a:r>
              <a:rPr lang="en-US" dirty="0" smtClean="0"/>
              <a:t> method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Canonical example –</a:t>
            </a:r>
            <a:br>
              <a:rPr lang="en-US" dirty="0" smtClean="0">
                <a:solidFill>
                  <a:srgbClr val="C00000"/>
                </a:solidFill>
                <a:latin typeface="+mn-lt"/>
              </a:rPr>
            </a:br>
            <a:r>
              <a:rPr lang="en-US" dirty="0" smtClean="0">
                <a:solidFill>
                  <a:srgbClr val="C00000"/>
                </a:solidFill>
                <a:latin typeface="+mn-lt"/>
              </a:rPr>
              <a:t>(Basic) Conjugate Gradient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while (!converged)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y = </a:t>
            </a:r>
            <a:r>
              <a:rPr lang="en-US" sz="2400" i="1" dirty="0" smtClean="0">
                <a:solidFill>
                  <a:srgbClr val="002060"/>
                </a:solidFill>
              </a:rPr>
              <a:t>A*x</a:t>
            </a:r>
            <a:r>
              <a:rPr lang="en-US" sz="2400" dirty="0" smtClean="0">
                <a:solidFill>
                  <a:srgbClr val="002060"/>
                </a:solidFill>
              </a:rPr>
              <a:t>		</a:t>
            </a:r>
            <a:r>
              <a:rPr lang="en-US" sz="2400" dirty="0" smtClean="0"/>
              <a:t>// sparse matrix-vector </a:t>
            </a:r>
            <a:r>
              <a:rPr lang="en-US" sz="2400" dirty="0" err="1" smtClean="0"/>
              <a:t>mult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…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}</a:t>
            </a:r>
            <a:r>
              <a:rPr lang="en-US" sz="2400" dirty="0"/>
              <a:t> // </a:t>
            </a:r>
            <a:r>
              <a:rPr lang="en-US" sz="2400" dirty="0" err="1"/>
              <a:t>sparsity</a:t>
            </a:r>
            <a:r>
              <a:rPr lang="en-US" sz="2400" dirty="0"/>
              <a:t> pattern of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 smtClean="0"/>
              <a:t>doesn’t </a:t>
            </a:r>
            <a:r>
              <a:rPr lang="en-US" sz="2400" dirty="0"/>
              <a:t>change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8000" y="5257924"/>
            <a:ext cx="73080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Observation 1: cost of JIT-compilation, specialization for input can be amortized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Building Block1 – </a:t>
            </a:r>
            <a:r>
              <a:rPr lang="en-US" dirty="0" err="1" smtClean="0">
                <a:solidFill>
                  <a:srgbClr val="C00000"/>
                </a:solidFill>
                <a:latin typeface="+mn-lt"/>
              </a:rPr>
              <a:t>SpMV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for each row i of A 		         	</a:t>
            </a:r>
            <a:r>
              <a:rPr lang="en-US" sz="2400" dirty="0" smtClean="0"/>
              <a:t>// </a:t>
            </a:r>
            <a:r>
              <a:rPr lang="en-US" sz="2400" dirty="0"/>
              <a:t>compute y=A*x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sum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for j in [</a:t>
            </a:r>
            <a:r>
              <a:rPr lang="en-US" sz="2400" dirty="0" err="1" smtClean="0">
                <a:solidFill>
                  <a:srgbClr val="002060"/>
                </a:solidFill>
              </a:rPr>
              <a:t>A.rowptr</a:t>
            </a:r>
            <a:r>
              <a:rPr lang="en-US" sz="2400" dirty="0" smtClean="0">
                <a:solidFill>
                  <a:srgbClr val="002060"/>
                </a:solidFill>
              </a:rPr>
              <a:t>[i], </a:t>
            </a:r>
            <a:r>
              <a:rPr lang="en-US" sz="2400" dirty="0" err="1" smtClean="0">
                <a:solidFill>
                  <a:srgbClr val="002060"/>
                </a:solidFill>
              </a:rPr>
              <a:t>A.rowptr</a:t>
            </a:r>
            <a:r>
              <a:rPr lang="en-US" sz="2400" dirty="0" smtClean="0">
                <a:solidFill>
                  <a:srgbClr val="002060"/>
                </a:solidFill>
              </a:rPr>
              <a:t>[i + 1])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sum += </a:t>
            </a:r>
            <a:r>
              <a:rPr lang="en-US" sz="2400" dirty="0" err="1" smtClean="0">
                <a:solidFill>
                  <a:srgbClr val="002060"/>
                </a:solidFill>
              </a:rPr>
              <a:t>A.values</a:t>
            </a:r>
            <a:r>
              <a:rPr lang="en-US" sz="2400" dirty="0" smtClean="0">
                <a:solidFill>
                  <a:srgbClr val="002060"/>
                </a:solidFill>
              </a:rPr>
              <a:t>[j]*x[</a:t>
            </a:r>
            <a:r>
              <a:rPr lang="en-US" sz="2400" dirty="0" err="1" smtClean="0">
                <a:solidFill>
                  <a:srgbClr val="002060"/>
                </a:solidFill>
              </a:rPr>
              <a:t>A.colidx</a:t>
            </a:r>
            <a:r>
              <a:rPr lang="en-US" sz="2400" dirty="0" smtClean="0">
                <a:solidFill>
                  <a:srgbClr val="002060"/>
                </a:solidFill>
              </a:rPr>
              <a:t>[j]]	</a:t>
            </a:r>
            <a:r>
              <a:rPr lang="en-US" sz="2400" dirty="0" smtClean="0"/>
              <a:t>// 2 FP ops, 12 bytes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y[i] = sum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8000" y="5260032"/>
            <a:ext cx="73080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Observation 2: performance is memory BW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(only perform 2 FP operations for each matrix element)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8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Building Block1 – </a:t>
            </a:r>
            <a:r>
              <a:rPr lang="en-US" dirty="0" err="1" smtClean="0">
                <a:solidFill>
                  <a:srgbClr val="C00000"/>
                </a:solidFill>
                <a:latin typeface="+mn-lt"/>
              </a:rPr>
              <a:t>SpMV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for each row i of A 		         	</a:t>
            </a:r>
            <a:r>
              <a:rPr lang="en-US" sz="2400" dirty="0" smtClean="0"/>
              <a:t>// </a:t>
            </a:r>
            <a:r>
              <a:rPr lang="en-US" sz="2400" dirty="0"/>
              <a:t>compute y=A*x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sum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for j in [</a:t>
            </a:r>
            <a:r>
              <a:rPr lang="en-US" sz="2400" dirty="0" err="1" smtClean="0">
                <a:solidFill>
                  <a:srgbClr val="002060"/>
                </a:solidFill>
              </a:rPr>
              <a:t>A.rowptr</a:t>
            </a:r>
            <a:r>
              <a:rPr lang="en-US" sz="2400" dirty="0" smtClean="0">
                <a:solidFill>
                  <a:srgbClr val="002060"/>
                </a:solidFill>
              </a:rPr>
              <a:t>[i], </a:t>
            </a:r>
            <a:r>
              <a:rPr lang="en-US" sz="2400" dirty="0" err="1" smtClean="0">
                <a:solidFill>
                  <a:srgbClr val="002060"/>
                </a:solidFill>
              </a:rPr>
              <a:t>A.rowptr</a:t>
            </a:r>
            <a:r>
              <a:rPr lang="en-US" sz="2400" dirty="0" smtClean="0">
                <a:solidFill>
                  <a:srgbClr val="002060"/>
                </a:solidFill>
              </a:rPr>
              <a:t>[i + 1])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sum += </a:t>
            </a:r>
            <a:r>
              <a:rPr lang="en-US" sz="2400" dirty="0" err="1" smtClean="0">
                <a:solidFill>
                  <a:srgbClr val="002060"/>
                </a:solidFill>
              </a:rPr>
              <a:t>A.values</a:t>
            </a:r>
            <a:r>
              <a:rPr lang="en-US" sz="2400" dirty="0" smtClean="0">
                <a:solidFill>
                  <a:srgbClr val="002060"/>
                </a:solidFill>
              </a:rPr>
              <a:t>[j]*</a:t>
            </a:r>
            <a:r>
              <a:rPr lang="en-US" sz="2400" b="1" dirty="0" smtClean="0">
                <a:solidFill>
                  <a:srgbClr val="C00000"/>
                </a:solidFill>
              </a:rPr>
              <a:t>x[</a:t>
            </a:r>
            <a:r>
              <a:rPr lang="en-US" sz="2400" b="1" dirty="0" err="1" smtClean="0">
                <a:solidFill>
                  <a:srgbClr val="C00000"/>
                </a:solidFill>
              </a:rPr>
              <a:t>A.colidx</a:t>
            </a:r>
            <a:r>
              <a:rPr lang="en-US" sz="2400" b="1" dirty="0" smtClean="0">
                <a:solidFill>
                  <a:srgbClr val="C00000"/>
                </a:solidFill>
              </a:rPr>
              <a:t>[j]]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y[i] = sum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8000" y="5260817"/>
            <a:ext cx="73080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Observation 3: data-dependent irregular memory access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The best in-memory storage format differs (the above is CSR)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Building Block2 – forward triangular solver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for each row i of L		</a:t>
            </a:r>
            <a:r>
              <a:rPr lang="en-US" sz="2400" dirty="0" smtClean="0"/>
              <a:t>// solve Lx=b (L lower triangular)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sum = b[i]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for j in [</a:t>
            </a:r>
            <a:r>
              <a:rPr lang="en-US" sz="2400" dirty="0" err="1">
                <a:solidFill>
                  <a:srgbClr val="002060"/>
                </a:solidFill>
              </a:rPr>
              <a:t>L</a:t>
            </a:r>
            <a:r>
              <a:rPr lang="en-US" sz="2400" dirty="0" err="1" smtClean="0">
                <a:solidFill>
                  <a:srgbClr val="002060"/>
                </a:solidFill>
              </a:rPr>
              <a:t>.rowptr</a:t>
            </a:r>
            <a:r>
              <a:rPr lang="en-US" sz="2400" dirty="0" smtClean="0">
                <a:solidFill>
                  <a:srgbClr val="002060"/>
                </a:solidFill>
              </a:rPr>
              <a:t>[i], </a:t>
            </a:r>
            <a:r>
              <a:rPr lang="en-US" sz="2400" dirty="0" err="1">
                <a:solidFill>
                  <a:srgbClr val="002060"/>
                </a:solidFill>
              </a:rPr>
              <a:t>L</a:t>
            </a:r>
            <a:r>
              <a:rPr lang="en-US" sz="2400" dirty="0" err="1" smtClean="0">
                <a:solidFill>
                  <a:srgbClr val="002060"/>
                </a:solidFill>
              </a:rPr>
              <a:t>.rowptr</a:t>
            </a:r>
            <a:r>
              <a:rPr lang="en-US" sz="2400" dirty="0" smtClean="0">
                <a:solidFill>
                  <a:srgbClr val="002060"/>
                </a:solidFill>
              </a:rPr>
              <a:t>[i + 1])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sum -= </a:t>
            </a:r>
            <a:r>
              <a:rPr lang="en-US" sz="2400" dirty="0" err="1">
                <a:solidFill>
                  <a:srgbClr val="002060"/>
                </a:solidFill>
              </a:rPr>
              <a:t>L</a:t>
            </a:r>
            <a:r>
              <a:rPr lang="en-US" sz="2400" dirty="0" err="1" smtClean="0">
                <a:solidFill>
                  <a:srgbClr val="002060"/>
                </a:solidFill>
              </a:rPr>
              <a:t>.values</a:t>
            </a:r>
            <a:r>
              <a:rPr lang="en-US" sz="2400" dirty="0" smtClean="0">
                <a:solidFill>
                  <a:srgbClr val="002060"/>
                </a:solidFill>
              </a:rPr>
              <a:t>[j]*</a:t>
            </a:r>
            <a:r>
              <a:rPr lang="en-US" sz="2400" b="1" dirty="0" smtClean="0">
                <a:solidFill>
                  <a:srgbClr val="C00000"/>
                </a:solidFill>
              </a:rPr>
              <a:t>x[</a:t>
            </a:r>
            <a:r>
              <a:rPr lang="en-US" sz="2400" b="1" dirty="0" err="1">
                <a:solidFill>
                  <a:srgbClr val="C00000"/>
                </a:solidFill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</a:rPr>
              <a:t>.colidx</a:t>
            </a:r>
            <a:r>
              <a:rPr lang="en-US" sz="2400" b="1" dirty="0" smtClean="0">
                <a:solidFill>
                  <a:srgbClr val="C00000"/>
                </a:solidFill>
              </a:rPr>
              <a:t>[j]]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x[i]</a:t>
            </a:r>
            <a:r>
              <a:rPr lang="en-US" sz="2400" dirty="0" smtClean="0">
                <a:solidFill>
                  <a:srgbClr val="002060"/>
                </a:solidFill>
              </a:rPr>
              <a:t> = sum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8000" y="5256118"/>
            <a:ext cx="73080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Observation 4: data-dependent parallelism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Loop-carried dependency depend on array </a:t>
            </a:r>
            <a:r>
              <a:rPr lang="en-US" sz="2000" b="1" dirty="0" err="1" smtClean="0">
                <a:solidFill>
                  <a:schemeClr val="tx1"/>
                </a:solidFill>
              </a:rPr>
              <a:t>colidx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45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Preconditioned CG (e.g., HPCG)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67" y="1812973"/>
            <a:ext cx="3780186" cy="4751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63567" y="2872740"/>
            <a:ext cx="698533" cy="2209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815841" y="2457661"/>
            <a:ext cx="4008120" cy="96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Iterative algorithm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A and M</a:t>
            </a:r>
            <a:r>
              <a:rPr lang="en-US" sz="2800" baseline="30000" dirty="0" smtClean="0">
                <a:solidFill>
                  <a:srgbClr val="C00000"/>
                </a:solidFill>
                <a:latin typeface="+mn-lt"/>
              </a:rPr>
              <a:t>-1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 doesn’t change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9094" y="3432810"/>
            <a:ext cx="859806" cy="3276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54814" y="3992880"/>
            <a:ext cx="1230346" cy="2855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5841" y="3679873"/>
            <a:ext cx="4008120" cy="96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B050"/>
                </a:solidFill>
                <a:latin typeface="+mn-lt"/>
              </a:rPr>
              <a:t>Multiple kernels can be fused</a:t>
            </a:r>
            <a:endParaRPr lang="en-US" sz="28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08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0" grpId="0" animBg="1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Preconditioned CG (e.g., HPCG)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67" y="1812973"/>
            <a:ext cx="3780186" cy="4751999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643753" y="2142190"/>
            <a:ext cx="4377302" cy="3298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Can use various preconditioners M</a:t>
            </a:r>
            <a:r>
              <a:rPr lang="en-US" sz="2800" baseline="30000" dirty="0" smtClean="0">
                <a:solidFill>
                  <a:srgbClr val="0070C0"/>
                </a:solidFill>
                <a:latin typeface="+mn-lt"/>
              </a:rPr>
              <a:t>-1</a:t>
            </a:r>
            <a:r>
              <a:rPr lang="en-US" sz="2800" dirty="0" smtClean="0">
                <a:solidFill>
                  <a:srgbClr val="0070C0"/>
                </a:solidFill>
                <a:latin typeface="+mn-lt"/>
              </a:rPr>
              <a:t> (GS, multi-color GS, hybrid GS, Multigrid)</a:t>
            </a:r>
          </a:p>
          <a:p>
            <a:endParaRPr lang="en-US" sz="2800" dirty="0" smtClean="0">
              <a:solidFill>
                <a:srgbClr val="0070C0"/>
              </a:solidFill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 smtClean="0">
                <a:latin typeface="+mn-lt"/>
                <a:sym typeface="Wingdings" panose="05000000000000000000" pitchFamily="2" charset="2"/>
              </a:rPr>
              <a:t>Want to optimize the whole loop for best performance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>
              <a:latin typeface="+mn-lt"/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 smtClean="0">
                <a:latin typeface="+mn-lt"/>
                <a:sym typeface="Wingdings" panose="05000000000000000000" pitchFamily="2" charset="2"/>
              </a:rPr>
              <a:t>Difficult with black-box PCG library call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8821" y="4503420"/>
            <a:ext cx="439454" cy="3276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" t="1451" r="7722" b="1590"/>
          <a:stretch/>
        </p:blipFill>
        <p:spPr bwMode="auto">
          <a:xfrm>
            <a:off x="127416" y="2196058"/>
            <a:ext cx="5216577" cy="39873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69820" y="1690689"/>
            <a:ext cx="7886700" cy="516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while (!converged) 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2060"/>
                </a:solidFill>
              </a:rPr>
              <a:t>}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Interior-Point Method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for</a:t>
            </a:r>
            <a:br>
              <a:rPr lang="en-US" dirty="0" smtClean="0">
                <a:solidFill>
                  <a:srgbClr val="C00000"/>
                </a:solidFill>
                <a:latin typeface="+mn-lt"/>
              </a:rPr>
            </a:br>
            <a:r>
              <a:rPr lang="en-US" dirty="0" smtClean="0">
                <a:solidFill>
                  <a:srgbClr val="C00000"/>
                </a:solidFill>
                <a:latin typeface="+mn-lt"/>
              </a:rPr>
              <a:t>Convex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Optimization</a:t>
            </a:r>
            <a:endParaRPr lang="en-US" dirty="0"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30487" y="1949383"/>
            <a:ext cx="3546057" cy="1300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Sparse direct solver inside a loop</a:t>
            </a:r>
          </a:p>
          <a:p>
            <a:r>
              <a:rPr lang="en-US" sz="2400" dirty="0" err="1" smtClean="0">
                <a:solidFill>
                  <a:srgbClr val="C00000"/>
                </a:solidFill>
                <a:latin typeface="+mn-lt"/>
              </a:rPr>
              <a:t>Sparsity</a:t>
            </a:r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 of M doesn’t change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6314" y="2732927"/>
            <a:ext cx="4887679" cy="5174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504994" y="6055018"/>
            <a:ext cx="6397705" cy="6289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Scaling performance of interior-point method on large-scale chip multiprocessor system, Smelyanskiy et al., SC’07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613815" y="3717561"/>
            <a:ext cx="3407239" cy="1722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400" dirty="0" smtClean="0">
                <a:latin typeface="+mn-lt"/>
                <a:sym typeface="Wingdings" panose="05000000000000000000" pitchFamily="2" charset="2"/>
              </a:rPr>
              <a:t>Want to hoist redundant computation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400" dirty="0" smtClean="0">
                <a:latin typeface="+mn-lt"/>
                <a:sym typeface="Wingdings" panose="05000000000000000000" pitchFamily="2" charset="2"/>
              </a:rPr>
              <a:t>Difficult with black-box direct solver library call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908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18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435895" y="1929777"/>
            <a:ext cx="3442330" cy="3919755"/>
            <a:chOff x="4727014" y="1213076"/>
            <a:chExt cx="3442330" cy="3919755"/>
          </a:xfrm>
        </p:grpSpPr>
        <p:sp>
          <p:nvSpPr>
            <p:cNvPr id="3" name="TextBox 2"/>
            <p:cNvSpPr txBox="1"/>
            <p:nvPr/>
          </p:nvSpPr>
          <p:spPr>
            <a:xfrm>
              <a:off x="5047488" y="1909958"/>
              <a:ext cx="2111756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A=LU      //ILU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35296" y="2651273"/>
              <a:ext cx="2755392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y=Ax       //Flux:</a:t>
              </a:r>
            </a:p>
            <a:p>
              <a:r>
                <a:rPr lang="en-US" dirty="0" smtClean="0"/>
                <a:t>y </a:t>
              </a:r>
              <a:r>
                <a:rPr lang="en-US" dirty="0"/>
                <a:t>= </a:t>
              </a:r>
              <a:r>
                <a:rPr lang="en-US" dirty="0" smtClean="0"/>
                <a:t>L</a:t>
              </a:r>
              <a:r>
                <a:rPr lang="en-US" baseline="30000" dirty="0" smtClean="0"/>
                <a:t>-1</a:t>
              </a:r>
              <a:r>
                <a:rPr lang="en-US" dirty="0" smtClean="0"/>
                <a:t>b   //Backward solver</a:t>
              </a:r>
            </a:p>
            <a:p>
              <a:r>
                <a:rPr lang="en-US" dirty="0"/>
                <a:t>x= U</a:t>
              </a:r>
              <a:r>
                <a:rPr lang="en-US" baseline="30000" dirty="0"/>
                <a:t>-1</a:t>
              </a:r>
              <a:r>
                <a:rPr lang="en-US" dirty="0"/>
                <a:t>y </a:t>
              </a:r>
              <a:r>
                <a:rPr lang="en-US" dirty="0" smtClean="0"/>
                <a:t>  //Forward solver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120128" y="2468708"/>
              <a:ext cx="1024128" cy="1542460"/>
            </a:xfrm>
            <a:custGeom>
              <a:avLst/>
              <a:gdLst>
                <a:gd name="connsiteX0" fmla="*/ 0 w 1024128"/>
                <a:gd name="connsiteY0" fmla="*/ 1304544 h 1731264"/>
                <a:gd name="connsiteX1" fmla="*/ 0 w 1024128"/>
                <a:gd name="connsiteY1" fmla="*/ 1706880 h 1731264"/>
                <a:gd name="connsiteX2" fmla="*/ 1024128 w 1024128"/>
                <a:gd name="connsiteY2" fmla="*/ 1731264 h 1731264"/>
                <a:gd name="connsiteX3" fmla="*/ 1024128 w 1024128"/>
                <a:gd name="connsiteY3" fmla="*/ 0 h 1731264"/>
                <a:gd name="connsiteX4" fmla="*/ 12192 w 1024128"/>
                <a:gd name="connsiteY4" fmla="*/ 0 h 1731264"/>
                <a:gd name="connsiteX5" fmla="*/ 12192 w 1024128"/>
                <a:gd name="connsiteY5" fmla="*/ 377952 h 173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128" h="1731264">
                  <a:moveTo>
                    <a:pt x="0" y="1304544"/>
                  </a:moveTo>
                  <a:lnTo>
                    <a:pt x="0" y="1706880"/>
                  </a:lnTo>
                  <a:lnTo>
                    <a:pt x="1024128" y="1731264"/>
                  </a:lnTo>
                  <a:lnTo>
                    <a:pt x="1024128" y="0"/>
                  </a:lnTo>
                  <a:lnTo>
                    <a:pt x="12192" y="0"/>
                  </a:lnTo>
                  <a:lnTo>
                    <a:pt x="12192" y="377952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8700" y="4011168"/>
              <a:ext cx="185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50~100 iterations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35296" y="4460796"/>
              <a:ext cx="2267712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t=t+</a:t>
              </a:r>
              <a:r>
                <a:rPr lang="en-US" dirty="0" smtClean="0">
                  <a:sym typeface="Symbol"/>
                </a:rPr>
                <a:t>t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endCxn id="12" idx="0"/>
            </p:cNvCxnSpPr>
            <p:nvPr/>
          </p:nvCxnSpPr>
          <p:spPr>
            <a:xfrm>
              <a:off x="6169152" y="3664696"/>
              <a:ext cx="0" cy="796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" idx="2"/>
            </p:cNvCxnSpPr>
            <p:nvPr/>
          </p:nvCxnSpPr>
          <p:spPr>
            <a:xfrm flipH="1">
              <a:off x="6091174" y="2279290"/>
              <a:ext cx="12192" cy="3719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 flipH="1">
              <a:off x="4727014" y="1213076"/>
              <a:ext cx="1425119" cy="3919755"/>
            </a:xfrm>
            <a:custGeom>
              <a:avLst/>
              <a:gdLst>
                <a:gd name="connsiteX0" fmla="*/ 0 w 1024128"/>
                <a:gd name="connsiteY0" fmla="*/ 1304544 h 1731264"/>
                <a:gd name="connsiteX1" fmla="*/ 0 w 1024128"/>
                <a:gd name="connsiteY1" fmla="*/ 1706880 h 1731264"/>
                <a:gd name="connsiteX2" fmla="*/ 1024128 w 1024128"/>
                <a:gd name="connsiteY2" fmla="*/ 1731264 h 1731264"/>
                <a:gd name="connsiteX3" fmla="*/ 1024128 w 1024128"/>
                <a:gd name="connsiteY3" fmla="*/ 0 h 1731264"/>
                <a:gd name="connsiteX4" fmla="*/ 12192 w 1024128"/>
                <a:gd name="connsiteY4" fmla="*/ 0 h 1731264"/>
                <a:gd name="connsiteX5" fmla="*/ 12192 w 1024128"/>
                <a:gd name="connsiteY5" fmla="*/ 377952 h 1731264"/>
                <a:gd name="connsiteX0" fmla="*/ 0 w 1024128"/>
                <a:gd name="connsiteY0" fmla="*/ 1304544 h 1731264"/>
                <a:gd name="connsiteX1" fmla="*/ 0 w 1024128"/>
                <a:gd name="connsiteY1" fmla="*/ 1706880 h 1731264"/>
                <a:gd name="connsiteX2" fmla="*/ 1024128 w 1024128"/>
                <a:gd name="connsiteY2" fmla="*/ 1731264 h 1731264"/>
                <a:gd name="connsiteX3" fmla="*/ 1024128 w 1024128"/>
                <a:gd name="connsiteY3" fmla="*/ 0 h 1731264"/>
                <a:gd name="connsiteX4" fmla="*/ 12192 w 1024128"/>
                <a:gd name="connsiteY4" fmla="*/ 0 h 1731264"/>
                <a:gd name="connsiteX5" fmla="*/ 24342 w 1024128"/>
                <a:gd name="connsiteY5" fmla="*/ 178710 h 1731264"/>
                <a:gd name="connsiteX0" fmla="*/ 0 w 1048429"/>
                <a:gd name="connsiteY0" fmla="*/ 1573790 h 1731264"/>
                <a:gd name="connsiteX1" fmla="*/ 24301 w 1048429"/>
                <a:gd name="connsiteY1" fmla="*/ 1706880 h 1731264"/>
                <a:gd name="connsiteX2" fmla="*/ 1048429 w 1048429"/>
                <a:gd name="connsiteY2" fmla="*/ 1731264 h 1731264"/>
                <a:gd name="connsiteX3" fmla="*/ 1048429 w 1048429"/>
                <a:gd name="connsiteY3" fmla="*/ 0 h 1731264"/>
                <a:gd name="connsiteX4" fmla="*/ 36493 w 1048429"/>
                <a:gd name="connsiteY4" fmla="*/ 0 h 1731264"/>
                <a:gd name="connsiteX5" fmla="*/ 48643 w 1048429"/>
                <a:gd name="connsiteY5" fmla="*/ 178710 h 1731264"/>
                <a:gd name="connsiteX0" fmla="*/ 0 w 1048429"/>
                <a:gd name="connsiteY0" fmla="*/ 1573790 h 1731264"/>
                <a:gd name="connsiteX1" fmla="*/ 12151 w 1048429"/>
                <a:gd name="connsiteY1" fmla="*/ 1728420 h 1731264"/>
                <a:gd name="connsiteX2" fmla="*/ 1048429 w 1048429"/>
                <a:gd name="connsiteY2" fmla="*/ 1731264 h 1731264"/>
                <a:gd name="connsiteX3" fmla="*/ 1048429 w 1048429"/>
                <a:gd name="connsiteY3" fmla="*/ 0 h 1731264"/>
                <a:gd name="connsiteX4" fmla="*/ 36493 w 1048429"/>
                <a:gd name="connsiteY4" fmla="*/ 0 h 1731264"/>
                <a:gd name="connsiteX5" fmla="*/ 48643 w 1048429"/>
                <a:gd name="connsiteY5" fmla="*/ 178710 h 1731264"/>
                <a:gd name="connsiteX0" fmla="*/ 0 w 1048429"/>
                <a:gd name="connsiteY0" fmla="*/ 1573790 h 1731264"/>
                <a:gd name="connsiteX1" fmla="*/ 12151 w 1048429"/>
                <a:gd name="connsiteY1" fmla="*/ 1728420 h 1731264"/>
                <a:gd name="connsiteX2" fmla="*/ 1048429 w 1048429"/>
                <a:gd name="connsiteY2" fmla="*/ 1731264 h 1731264"/>
                <a:gd name="connsiteX3" fmla="*/ 1048429 w 1048429"/>
                <a:gd name="connsiteY3" fmla="*/ 0 h 1731264"/>
                <a:gd name="connsiteX4" fmla="*/ 36493 w 1048429"/>
                <a:gd name="connsiteY4" fmla="*/ 0 h 1731264"/>
                <a:gd name="connsiteX5" fmla="*/ 36492 w 1048429"/>
                <a:gd name="connsiteY5" fmla="*/ 135630 h 1731264"/>
                <a:gd name="connsiteX0" fmla="*/ 0 w 1048429"/>
                <a:gd name="connsiteY0" fmla="*/ 1611484 h 1731264"/>
                <a:gd name="connsiteX1" fmla="*/ 12151 w 1048429"/>
                <a:gd name="connsiteY1" fmla="*/ 1728420 h 1731264"/>
                <a:gd name="connsiteX2" fmla="*/ 1048429 w 1048429"/>
                <a:gd name="connsiteY2" fmla="*/ 1731264 h 1731264"/>
                <a:gd name="connsiteX3" fmla="*/ 1048429 w 1048429"/>
                <a:gd name="connsiteY3" fmla="*/ 0 h 1731264"/>
                <a:gd name="connsiteX4" fmla="*/ 36493 w 1048429"/>
                <a:gd name="connsiteY4" fmla="*/ 0 h 1731264"/>
                <a:gd name="connsiteX5" fmla="*/ 36492 w 1048429"/>
                <a:gd name="connsiteY5" fmla="*/ 135630 h 1731264"/>
                <a:gd name="connsiteX0" fmla="*/ 0 w 1048429"/>
                <a:gd name="connsiteY0" fmla="*/ 1595329 h 1731264"/>
                <a:gd name="connsiteX1" fmla="*/ 12151 w 1048429"/>
                <a:gd name="connsiteY1" fmla="*/ 1728420 h 1731264"/>
                <a:gd name="connsiteX2" fmla="*/ 1048429 w 1048429"/>
                <a:gd name="connsiteY2" fmla="*/ 1731264 h 1731264"/>
                <a:gd name="connsiteX3" fmla="*/ 1048429 w 1048429"/>
                <a:gd name="connsiteY3" fmla="*/ 0 h 1731264"/>
                <a:gd name="connsiteX4" fmla="*/ 36493 w 1048429"/>
                <a:gd name="connsiteY4" fmla="*/ 0 h 1731264"/>
                <a:gd name="connsiteX5" fmla="*/ 36492 w 1048429"/>
                <a:gd name="connsiteY5" fmla="*/ 135630 h 1731264"/>
                <a:gd name="connsiteX0" fmla="*/ 34285 w 1082714"/>
                <a:gd name="connsiteY0" fmla="*/ 1595329 h 1731264"/>
                <a:gd name="connsiteX1" fmla="*/ 0 w 1082714"/>
                <a:gd name="connsiteY1" fmla="*/ 1723035 h 1731264"/>
                <a:gd name="connsiteX2" fmla="*/ 1082714 w 1082714"/>
                <a:gd name="connsiteY2" fmla="*/ 1731264 h 1731264"/>
                <a:gd name="connsiteX3" fmla="*/ 1082714 w 1082714"/>
                <a:gd name="connsiteY3" fmla="*/ 0 h 1731264"/>
                <a:gd name="connsiteX4" fmla="*/ 70778 w 1082714"/>
                <a:gd name="connsiteY4" fmla="*/ 0 h 1731264"/>
                <a:gd name="connsiteX5" fmla="*/ 70777 w 1082714"/>
                <a:gd name="connsiteY5" fmla="*/ 135630 h 1731264"/>
                <a:gd name="connsiteX0" fmla="*/ 0 w 1085578"/>
                <a:gd name="connsiteY0" fmla="*/ 1595329 h 1731264"/>
                <a:gd name="connsiteX1" fmla="*/ 2864 w 1085578"/>
                <a:gd name="connsiteY1" fmla="*/ 1723035 h 1731264"/>
                <a:gd name="connsiteX2" fmla="*/ 1085578 w 1085578"/>
                <a:gd name="connsiteY2" fmla="*/ 1731264 h 1731264"/>
                <a:gd name="connsiteX3" fmla="*/ 1085578 w 1085578"/>
                <a:gd name="connsiteY3" fmla="*/ 0 h 1731264"/>
                <a:gd name="connsiteX4" fmla="*/ 73642 w 1085578"/>
                <a:gd name="connsiteY4" fmla="*/ 0 h 1731264"/>
                <a:gd name="connsiteX5" fmla="*/ 73641 w 1085578"/>
                <a:gd name="connsiteY5" fmla="*/ 135630 h 173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5578" h="1731264">
                  <a:moveTo>
                    <a:pt x="0" y="1595329"/>
                  </a:moveTo>
                  <a:cubicBezTo>
                    <a:pt x="955" y="1637898"/>
                    <a:pt x="1909" y="1680466"/>
                    <a:pt x="2864" y="1723035"/>
                  </a:cubicBezTo>
                  <a:lnTo>
                    <a:pt x="1085578" y="1731264"/>
                  </a:lnTo>
                  <a:lnTo>
                    <a:pt x="1085578" y="0"/>
                  </a:lnTo>
                  <a:lnTo>
                    <a:pt x="73642" y="0"/>
                  </a:lnTo>
                  <a:cubicBezTo>
                    <a:pt x="73642" y="45210"/>
                    <a:pt x="73641" y="90420"/>
                    <a:pt x="73641" y="13563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8"/>
          <p:cNvSpPr>
            <a:spLocks noGrp="1"/>
          </p:cNvSpPr>
          <p:nvPr>
            <p:ph type="title"/>
          </p:nvPr>
        </p:nvSpPr>
        <p:spPr>
          <a:xfrm>
            <a:off x="628650" y="267691"/>
            <a:ext cx="78867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Newton-</a:t>
            </a:r>
            <a:r>
              <a:rPr lang="en-US" dirty="0" err="1" smtClean="0">
                <a:solidFill>
                  <a:srgbClr val="C00000"/>
                </a:solidFill>
                <a:latin typeface="+mn-lt"/>
              </a:rPr>
              <a:t>Krylov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 CFD Solver</a:t>
            </a:r>
            <a:endParaRPr lang="en-US" dirty="0">
              <a:latin typeface="+mn-lt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9941" y="3408797"/>
            <a:ext cx="1184223" cy="96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+mn-lt"/>
              </a:rPr>
              <a:t>Outer solver:</a:t>
            </a:r>
          </a:p>
          <a:p>
            <a:r>
              <a:rPr lang="en-US" sz="2400" dirty="0" smtClean="0">
                <a:latin typeface="+mn-lt"/>
              </a:rPr>
              <a:t>Newton method</a:t>
            </a:r>
            <a:endParaRPr lang="en-US" sz="2400" dirty="0">
              <a:latin typeface="+mn-lt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985133" y="1996761"/>
            <a:ext cx="284813" cy="39197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232471" y="3411741"/>
            <a:ext cx="1148930" cy="96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+mn-lt"/>
              </a:rPr>
              <a:t>Inner solver:</a:t>
            </a:r>
          </a:p>
          <a:p>
            <a:r>
              <a:rPr lang="en-US" sz="2400" dirty="0" err="1" smtClean="0">
                <a:latin typeface="+mn-lt"/>
              </a:rPr>
              <a:t>Krylov</a:t>
            </a:r>
            <a:r>
              <a:rPr lang="en-US" sz="2400" dirty="0" smtClean="0">
                <a:latin typeface="+mn-lt"/>
              </a:rPr>
              <a:t> method</a:t>
            </a:r>
            <a:endParaRPr lang="en-US" sz="2400" dirty="0">
              <a:latin typeface="+mn-lt"/>
            </a:endParaRPr>
          </a:p>
        </p:txBody>
      </p:sp>
      <p:sp>
        <p:nvSpPr>
          <p:cNvPr id="23" name="Left Brace 22"/>
          <p:cNvSpPr/>
          <p:nvPr/>
        </p:nvSpPr>
        <p:spPr>
          <a:xfrm>
            <a:off x="2052310" y="2626660"/>
            <a:ext cx="273514" cy="21012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121671" y="1969228"/>
            <a:ext cx="2781029" cy="1300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Nested solvers</a:t>
            </a:r>
          </a:p>
          <a:p>
            <a:r>
              <a:rPr lang="en-US" sz="2400" dirty="0" err="1" smtClean="0">
                <a:solidFill>
                  <a:srgbClr val="C00000"/>
                </a:solidFill>
                <a:latin typeface="+mn-lt"/>
              </a:rPr>
              <a:t>Sparsity</a:t>
            </a:r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 of A doesn’t change in outer loop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958594" y="3575149"/>
            <a:ext cx="3110456" cy="1722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000" dirty="0" smtClean="0">
                <a:latin typeface="+mn-lt"/>
                <a:sym typeface="Wingdings" panose="05000000000000000000" pitchFamily="2" charset="2"/>
              </a:rPr>
              <a:t>Want to hoist redundant computation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000" dirty="0" smtClean="0">
                <a:latin typeface="+mn-lt"/>
                <a:sym typeface="Wingdings" panose="05000000000000000000" pitchFamily="2" charset="2"/>
              </a:rPr>
              <a:t>Difficult with black-box </a:t>
            </a:r>
            <a:r>
              <a:rPr lang="en-US" sz="2000" dirty="0" err="1" smtClean="0">
                <a:latin typeface="+mn-lt"/>
                <a:sym typeface="Wingdings" panose="05000000000000000000" pitchFamily="2" charset="2"/>
              </a:rPr>
              <a:t>Krylov</a:t>
            </a:r>
            <a:r>
              <a:rPr lang="en-US" sz="2000" dirty="0" smtClean="0">
                <a:latin typeface="+mn-lt"/>
                <a:sym typeface="Wingdings" panose="05000000000000000000" pitchFamily="2" charset="2"/>
              </a:rPr>
              <a:t> solver library call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807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4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Optimization Opportunities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(Nested) Iterative algorithms. Matrices don’t change or changes slow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Global redundancy optimization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Memory BW bound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Locality optimization by fusing 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8000" y="4679001"/>
            <a:ext cx="73080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Need to provide context information to optimized kernels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Black-box library routines insufficient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7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Acknowledgement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PSL</a:t>
            </a:r>
          </a:p>
          <a:p>
            <a:pPr marL="457200" lvl="1" indent="0">
              <a:buNone/>
            </a:pPr>
            <a:r>
              <a:rPr lang="en-US" dirty="0" smtClean="0"/>
              <a:t>Hai Liu, Chunling Hu</a:t>
            </a:r>
            <a:r>
              <a:rPr lang="en-US" dirty="0"/>
              <a:t>, Rajkishore Barik, </a:t>
            </a:r>
            <a:r>
              <a:rPr lang="en-US" dirty="0" smtClean="0"/>
              <a:t>Tatiana Shpeisman</a:t>
            </a:r>
            <a:r>
              <a:rPr lang="en-US" dirty="0"/>
              <a:t>, </a:t>
            </a:r>
            <a:r>
              <a:rPr lang="en-US" dirty="0" smtClean="0"/>
              <a:t>Youfeng Wu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PCL</a:t>
            </a:r>
          </a:p>
          <a:p>
            <a:pPr marL="457200" lvl="1" indent="0">
              <a:buNone/>
            </a:pPr>
            <a:r>
              <a:rPr lang="en-US" dirty="0"/>
              <a:t>Victor </a:t>
            </a:r>
            <a:r>
              <a:rPr lang="en-US" dirty="0" smtClean="0"/>
              <a:t>W. Lee, </a:t>
            </a:r>
            <a:r>
              <a:rPr lang="en-US" dirty="0"/>
              <a:t>Narayanan </a:t>
            </a:r>
            <a:r>
              <a:rPr lang="en-US" dirty="0" smtClean="0"/>
              <a:t>Sundaram, Pradeep Dubey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SSG</a:t>
            </a:r>
          </a:p>
          <a:p>
            <a:pPr marL="457200" lvl="1" indent="0">
              <a:buNone/>
            </a:pPr>
            <a:r>
              <a:rPr lang="en-US" dirty="0"/>
              <a:t>Paul </a:t>
            </a:r>
            <a:r>
              <a:rPr lang="en-US" dirty="0" smtClean="0"/>
              <a:t>Petersen, Geoff Lowney, </a:t>
            </a:r>
            <a:r>
              <a:rPr lang="en-US" dirty="0"/>
              <a:t>Greg </a:t>
            </a:r>
            <a:r>
              <a:rPr lang="en-US" dirty="0" smtClean="0"/>
              <a:t>Henry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Overview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4158"/>
            <a:ext cx="7886700" cy="50234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Characteristics of sparse workloads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s. dense linear algebra</a:t>
            </a:r>
          </a:p>
          <a:p>
            <a:pPr lvl="1"/>
            <a:r>
              <a:rPr lang="en-US" dirty="0" smtClean="0"/>
              <a:t>Optimization opportunities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Co-designed </a:t>
            </a:r>
            <a:r>
              <a:rPr lang="en-US" sz="2800" dirty="0">
                <a:solidFill>
                  <a:srgbClr val="C00000"/>
                </a:solidFill>
              </a:rPr>
              <a:t>compiler, library and runtime</a:t>
            </a:r>
          </a:p>
          <a:p>
            <a:pPr lvl="1"/>
            <a:r>
              <a:rPr lang="en-US" dirty="0"/>
              <a:t>Global redundancy </a:t>
            </a:r>
            <a:r>
              <a:rPr lang="en-US" dirty="0" smtClean="0"/>
              <a:t>optimization:  </a:t>
            </a:r>
            <a:r>
              <a:rPr lang="en-US" dirty="0"/>
              <a:t>Saving BW and computations with inspector/executor model</a:t>
            </a:r>
          </a:p>
          <a:p>
            <a:pPr lvl="1"/>
            <a:r>
              <a:rPr lang="en-US" dirty="0" smtClean="0"/>
              <a:t>Improving Locality: </a:t>
            </a:r>
            <a:r>
              <a:rPr lang="en-US" dirty="0"/>
              <a:t>reordering and kernel fusion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6295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Co-design of compiler, library and runtime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89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Co-design them to specialize sparse applications in context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Compile- &amp; run-time context-specific </a:t>
            </a:r>
            <a:r>
              <a:rPr lang="en-US" dirty="0">
                <a:solidFill>
                  <a:srgbClr val="002060"/>
                </a:solidFill>
              </a:rPr>
              <a:t>optimizations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Compiler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Identify context &amp; convey to library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Loops, constant structures/values, frequent patterns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Compile-time </a:t>
            </a:r>
            <a:r>
              <a:rPr lang="en-US" dirty="0">
                <a:solidFill>
                  <a:srgbClr val="002060"/>
                </a:solidFill>
              </a:rPr>
              <a:t>context-specific optimizations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Reordering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Library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Computation and reuse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Kernel fusion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Runtime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Common optimizations as services</a:t>
            </a:r>
          </a:p>
          <a:p>
            <a:pPr lvl="2"/>
            <a:r>
              <a:rPr lang="en-US" dirty="0" smtClean="0">
                <a:solidFill>
                  <a:srgbClr val="002060"/>
                </a:solidFill>
              </a:rPr>
              <a:t>Matrix format conversion, Building task graph, Scheduling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Providing context-info to library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672656"/>
              </p:ext>
            </p:extLst>
          </p:nvPr>
        </p:nvGraphicFramePr>
        <p:xfrm>
          <a:off x="733331" y="2080908"/>
          <a:ext cx="6394295" cy="2503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5" name="Visio" r:id="rId3" imgW="2772870" imgH="608733" progId="Visio.Drawing.11">
                  <p:link updateAutomatic="1"/>
                </p:oleObj>
              </mc:Choice>
              <mc:Fallback>
                <p:oleObj name="Visio" r:id="rId3" imgW="2772870" imgH="60873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3331" y="2080908"/>
                        <a:ext cx="6394295" cy="2503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79236" y="3800830"/>
            <a:ext cx="220393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,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nob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1422" y="1555575"/>
            <a:ext cx="727131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knob.constant_matrices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= {M}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421" y="4795547"/>
            <a:ext cx="8286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User transparent. No source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Compiler relatively easily identifies context info for 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Library inspects data only when data change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00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91" y="353403"/>
            <a:ext cx="9190891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Global redundancy </a:t>
            </a:r>
            <a:r>
              <a:rPr lang="en-US" dirty="0" smtClean="0">
                <a:solidFill>
                  <a:srgbClr val="C00000"/>
                </a:solidFill>
              </a:rPr>
              <a:t>optimization(Reuse)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536831"/>
            <a:ext cx="7886700" cy="164013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Sparsity</a:t>
            </a:r>
            <a:r>
              <a:rPr lang="en-US" dirty="0" smtClean="0"/>
              <a:t> pattern: data-dependent, constant across iterations</a:t>
            </a:r>
          </a:p>
          <a:p>
            <a:pPr lvl="1"/>
            <a:r>
              <a:rPr lang="en-US" dirty="0" smtClean="0"/>
              <a:t>Task graph (one row for one task), level scheduling</a:t>
            </a:r>
          </a:p>
          <a:p>
            <a:pPr lvl="2"/>
            <a:r>
              <a:rPr lang="en-US" dirty="0" smtClean="0"/>
              <a:t>Time consuming to build</a:t>
            </a:r>
          </a:p>
          <a:p>
            <a:pPr lvl="1"/>
            <a:r>
              <a:rPr lang="en-US" dirty="0" smtClean="0"/>
              <a:t>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23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5" y="1622181"/>
            <a:ext cx="2209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440" y="1622181"/>
            <a:ext cx="28860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505200" y="2574681"/>
            <a:ext cx="468923" cy="262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0035" y="3845170"/>
            <a:ext cx="7886700" cy="410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Data-dependent task graph for forward triangular solver [Park, et al. ISC’2014]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2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86396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Global redundancy </a:t>
            </a:r>
            <a:r>
              <a:rPr lang="en-US" dirty="0" smtClean="0">
                <a:solidFill>
                  <a:srgbClr val="C00000"/>
                </a:solidFill>
              </a:rPr>
              <a:t>optimization(Reuse) : Initial evaluation of speedup potential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24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92589" y="5069939"/>
            <a:ext cx="7572180" cy="1788061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HPCG and </a:t>
            </a:r>
            <a:r>
              <a:rPr lang="en-US" sz="1800" dirty="0" err="1" smtClean="0"/>
              <a:t>Hypre</a:t>
            </a:r>
            <a:r>
              <a:rPr lang="en-US" sz="1800" dirty="0"/>
              <a:t>:</a:t>
            </a:r>
            <a:r>
              <a:rPr lang="en-US" sz="1800" dirty="0" smtClean="0"/>
              <a:t> both call a sparse kernel SYGS</a:t>
            </a:r>
          </a:p>
          <a:p>
            <a:pPr lvl="1"/>
            <a:r>
              <a:rPr lang="en-US" sz="1600" dirty="0" smtClean="0"/>
              <a:t>Baseline</a:t>
            </a:r>
            <a:r>
              <a:rPr lang="en-US" sz="1600" dirty="0"/>
              <a:t>: sequential SYGS</a:t>
            </a:r>
          </a:p>
          <a:p>
            <a:pPr lvl="1"/>
            <a:r>
              <a:rPr lang="en-US" sz="1600" dirty="0" smtClean="0"/>
              <a:t>Parallel </a:t>
            </a:r>
            <a:r>
              <a:rPr lang="en-US" sz="1600" dirty="0"/>
              <a:t>SYGS: building </a:t>
            </a:r>
            <a:r>
              <a:rPr lang="en-US" sz="1600" dirty="0" smtClean="0"/>
              <a:t>task graph + task scheduling </a:t>
            </a:r>
            <a:endParaRPr lang="en-US" sz="1600" dirty="0"/>
          </a:p>
          <a:p>
            <a:pPr lvl="2"/>
            <a:r>
              <a:rPr lang="en-US" sz="1400" dirty="0"/>
              <a:t>Compare Reuse and </a:t>
            </a:r>
            <a:r>
              <a:rPr lang="en-US" sz="1400" dirty="0" err="1"/>
              <a:t>NoReuse</a:t>
            </a:r>
            <a:r>
              <a:rPr lang="en-US" sz="1400" dirty="0"/>
              <a:t> of </a:t>
            </a:r>
            <a:r>
              <a:rPr lang="en-US" sz="1400" dirty="0" smtClean="0"/>
              <a:t>task graph and schedule</a:t>
            </a:r>
          </a:p>
          <a:p>
            <a:r>
              <a:rPr lang="en-US" sz="1800" dirty="0" smtClean="0"/>
              <a:t>Endeavor HSW</a:t>
            </a:r>
            <a:r>
              <a:rPr lang="en-US" sz="1800" dirty="0"/>
              <a:t>: 2 CPUs, each 14 cores, 2.6GHz, 64GB </a:t>
            </a:r>
            <a:r>
              <a:rPr lang="en-US" sz="1800" dirty="0" smtClean="0"/>
              <a:t>memory</a:t>
            </a:r>
          </a:p>
          <a:p>
            <a:pPr lvl="1"/>
            <a:r>
              <a:rPr lang="en-US" sz="1800" dirty="0" smtClean="0"/>
              <a:t>1 </a:t>
            </a:r>
            <a:r>
              <a:rPr lang="en-US" sz="1800" dirty="0" err="1" smtClean="0"/>
              <a:t>openmp</a:t>
            </a:r>
            <a:r>
              <a:rPr lang="en-US" sz="1800" dirty="0" smtClean="0"/>
              <a:t> thread per core, fine scatter</a:t>
            </a:r>
          </a:p>
          <a:p>
            <a:pPr lvl="1"/>
            <a:r>
              <a:rPr lang="en-US" sz="1800" dirty="0"/>
              <a:t>HPCG only: </a:t>
            </a:r>
            <a:r>
              <a:rPr lang="en-US" sz="1800" dirty="0" smtClean="0"/>
              <a:t>1 </a:t>
            </a:r>
            <a:r>
              <a:rPr lang="en-US" sz="1800" dirty="0"/>
              <a:t>MPI </a:t>
            </a:r>
            <a:r>
              <a:rPr lang="en-US" sz="1800" dirty="0" smtClean="0"/>
              <a:t>process per CPU, 1 </a:t>
            </a:r>
            <a:r>
              <a:rPr lang="en-US" sz="1800" dirty="0" err="1"/>
              <a:t>openmp</a:t>
            </a:r>
            <a:r>
              <a:rPr lang="en-US" sz="1800" dirty="0"/>
              <a:t> </a:t>
            </a:r>
            <a:r>
              <a:rPr lang="en-US" sz="1800" dirty="0" smtClean="0"/>
              <a:t>per core, </a:t>
            </a:r>
            <a:r>
              <a:rPr lang="en-US" sz="1800" dirty="0"/>
              <a:t>fine </a:t>
            </a:r>
            <a:r>
              <a:rPr lang="en-US" sz="1800" dirty="0" smtClean="0"/>
              <a:t>scatter</a:t>
            </a:r>
          </a:p>
          <a:p>
            <a:pPr lvl="1"/>
            <a:endParaRPr lang="en-US" sz="1600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502635"/>
              </p:ext>
            </p:extLst>
          </p:nvPr>
        </p:nvGraphicFramePr>
        <p:xfrm>
          <a:off x="4970353" y="1711104"/>
          <a:ext cx="3485585" cy="3204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102043"/>
              </p:ext>
            </p:extLst>
          </p:nvPr>
        </p:nvGraphicFramePr>
        <p:xfrm>
          <a:off x="710697" y="1805592"/>
          <a:ext cx="3662127" cy="291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869133" y="4562946"/>
            <a:ext cx="3385996" cy="398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Base</a:t>
            </a:r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No reuse       </a:t>
            </a:r>
            <a:r>
              <a:rPr lang="en-US" sz="1800" dirty="0" err="1" smtClean="0">
                <a:solidFill>
                  <a:schemeClr val="accent6"/>
                </a:solidFill>
              </a:rPr>
              <a:t>Reuse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88460" y="4590106"/>
            <a:ext cx="3385996" cy="398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Base</a:t>
            </a:r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No reuse       </a:t>
            </a:r>
            <a:r>
              <a:rPr lang="en-US" sz="1800" dirty="0" err="1" smtClean="0">
                <a:solidFill>
                  <a:schemeClr val="accent6"/>
                </a:solidFill>
              </a:rPr>
              <a:t>Reuse</a:t>
            </a:r>
            <a:endParaRPr lang="en-U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4286" y="331259"/>
            <a:ext cx="2716419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Co-design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737536"/>
              </p:ext>
            </p:extLst>
          </p:nvPr>
        </p:nvGraphicFramePr>
        <p:xfrm>
          <a:off x="255588" y="-72250"/>
          <a:ext cx="6108700" cy="692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8" name="Visio" r:id="rId3" imgW="6558086" imgH="7430336" progId="Visio.Drawing.11">
                  <p:link updateAutomatic="1"/>
                </p:oleObj>
              </mc:Choice>
              <mc:Fallback>
                <p:oleObj name="Visio" r:id="rId3" imgW="6558086" imgH="7430336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8" y="-72250"/>
                        <a:ext cx="6108700" cy="692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56443" y="4426085"/>
            <a:ext cx="2383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Acknowledgement</a:t>
            </a:r>
            <a:r>
              <a:rPr lang="en-US" sz="2000" dirty="0" smtClean="0"/>
              <a:t>: The idea of a </a:t>
            </a:r>
            <a:r>
              <a:rPr lang="en-US" sz="2000" dirty="0"/>
              <a:t>matrix-specific </a:t>
            </a:r>
            <a:r>
              <a:rPr lang="en-US" sz="2000" dirty="0" smtClean="0"/>
              <a:t>KNOB is from Geoff Lowney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00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matrix has a MKNOB, with a public version</a:t>
            </a:r>
          </a:p>
          <a:p>
            <a:r>
              <a:rPr lang="en-US" dirty="0" smtClean="0"/>
              <a:t>Every function has a FKNOB, referring to MKNOBs and having their private versions</a:t>
            </a:r>
          </a:p>
          <a:p>
            <a:r>
              <a:rPr lang="en-US" dirty="0" smtClean="0"/>
              <a:t>Every function writing to a matrix increases the public version</a:t>
            </a:r>
          </a:p>
          <a:p>
            <a:r>
              <a:rPr lang="en-US" dirty="0" smtClean="0"/>
              <a:t>Every function reading to a matrix compares with the public version, rebuilds internal persistent data, and updates its private version</a:t>
            </a:r>
          </a:p>
          <a:p>
            <a:r>
              <a:rPr lang="en-US" dirty="0" smtClean="0"/>
              <a:t>Slow-changing matrices (like Physical simulation and MD) are then handled naturally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HPCG skeleton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130177"/>
              </p:ext>
            </p:extLst>
          </p:nvPr>
        </p:nvGraphicFramePr>
        <p:xfrm>
          <a:off x="613460" y="1504709"/>
          <a:ext cx="7720312" cy="505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Visio" r:id="rId3" imgW="4317919" imgH="1403273" progId="Visio.Drawing.11">
                  <p:embed/>
                </p:oleObj>
              </mc:Choice>
              <mc:Fallback>
                <p:oleObj name="Visio" r:id="rId3" imgW="4317919" imgH="140327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3460" y="1504709"/>
                        <a:ext cx="7720312" cy="505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1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01" y="1036457"/>
            <a:ext cx="2253446" cy="45772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HPCG skeleton after optimization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10205"/>
              </p:ext>
            </p:extLst>
          </p:nvPr>
        </p:nvGraphicFramePr>
        <p:xfrm>
          <a:off x="2455155" y="64172"/>
          <a:ext cx="5818052" cy="6793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Visio" r:id="rId3" imgW="4558739" imgH="6459382" progId="Visio.Drawing.11">
                  <p:link updateAutomatic="1"/>
                </p:oleObj>
              </mc:Choice>
              <mc:Fallback>
                <p:oleObj name="Visio" r:id="rId3" imgW="4558739" imgH="6459382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5155" y="64172"/>
                        <a:ext cx="5818052" cy="6793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1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6457"/>
            <a:ext cx="1322766" cy="45772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Data</a:t>
            </a:r>
            <a:br>
              <a:rPr lang="en-US" dirty="0" smtClean="0">
                <a:solidFill>
                  <a:srgbClr val="C00000"/>
                </a:solidFill>
                <a:latin typeface="+mn-lt"/>
              </a:rPr>
            </a:br>
            <a:r>
              <a:rPr lang="en-US" dirty="0" smtClean="0">
                <a:solidFill>
                  <a:srgbClr val="C00000"/>
                </a:solidFill>
                <a:latin typeface="+mn-lt"/>
              </a:rPr>
              <a:t>structures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204363"/>
              </p:ext>
            </p:extLst>
          </p:nvPr>
        </p:nvGraphicFramePr>
        <p:xfrm>
          <a:off x="1223963" y="72439"/>
          <a:ext cx="7847012" cy="675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Visio" r:id="rId3" imgW="6255708" imgH="6821885" progId="Visio.Drawing.11">
                  <p:link updateAutomatic="1"/>
                </p:oleObj>
              </mc:Choice>
              <mc:Fallback>
                <p:oleObj name="Visio" r:id="rId3" imgW="6255708" imgH="6821885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3963" y="72439"/>
                        <a:ext cx="7847012" cy="6756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3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Problem statement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There are building blocks shared by many sparse applications</a:t>
            </a:r>
          </a:p>
          <a:p>
            <a:pPr lvl="1"/>
            <a:r>
              <a:rPr lang="en-US" dirty="0" err="1" smtClean="0"/>
              <a:t>SpMV</a:t>
            </a:r>
            <a:r>
              <a:rPr lang="en-US" dirty="0" smtClean="0"/>
              <a:t>, triangular solver, etc.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Every kernel is of high performance individually</a:t>
            </a:r>
          </a:p>
          <a:p>
            <a:pPr lvl="1"/>
            <a:r>
              <a:rPr lang="en-US" dirty="0" smtClean="0"/>
              <a:t>written and tuned by a library expert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But a sequence of calls to them may not</a:t>
            </a:r>
          </a:p>
          <a:p>
            <a:pPr lvl="1"/>
            <a:r>
              <a:rPr lang="en-US" dirty="0" smtClean="0"/>
              <a:t>They are not designed to cooperate with each other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0324"/>
            <a:ext cx="1802043" cy="45772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Library Functions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289128"/>
              </p:ext>
            </p:extLst>
          </p:nvPr>
        </p:nvGraphicFramePr>
        <p:xfrm>
          <a:off x="1862138" y="73025"/>
          <a:ext cx="6800850" cy="683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Visio" r:id="rId3" imgW="5347568" imgH="6275928" progId="Visio.Drawing.11">
                  <p:link updateAutomatic="1"/>
                </p:oleObj>
              </mc:Choice>
              <mc:Fallback>
                <p:oleObj name="Visio" r:id="rId3" imgW="5347568" imgH="6275928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2138" y="73025"/>
                        <a:ext cx="6800850" cy="683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57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Reordering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3688" y="1778533"/>
            <a:ext cx="220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 = reorder(A)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6159" y="3903784"/>
            <a:ext cx="3645877" cy="2500736"/>
            <a:chOff x="5439508" y="1683770"/>
            <a:chExt cx="4947140" cy="4691189"/>
          </a:xfrm>
        </p:grpSpPr>
        <p:pic>
          <p:nvPicPr>
            <p:cNvPr id="15364" name="Picture 4" descr="http://www.mathworks.com/help/examples/matlab_product/sparsity_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508" y="1683770"/>
              <a:ext cx="4947139" cy="398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118878" y="5855330"/>
              <a:ext cx="4267770" cy="519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Pictures </a:t>
              </a:r>
              <a:r>
                <a:rPr lang="en-US" sz="1200" dirty="0"/>
                <a:t>from http://</a:t>
              </a:r>
              <a:r>
                <a:rPr lang="en-US" sz="1200" dirty="0" smtClean="0"/>
                <a:t>www.mathworks.com</a:t>
              </a: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054720"/>
              </p:ext>
            </p:extLst>
          </p:nvPr>
        </p:nvGraphicFramePr>
        <p:xfrm>
          <a:off x="5035550" y="2343034"/>
          <a:ext cx="34686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6" name="Visio" r:id="rId4" imgW="1116076" imgH="600029" progId="Visio.Drawing.11">
                  <p:link updateAutomatic="1"/>
                </p:oleObj>
              </mc:Choice>
              <mc:Fallback>
                <p:oleObj name="Visio" r:id="rId4" imgW="1116076" imgH="600029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5550" y="2343034"/>
                        <a:ext cx="3468688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8" name="Picture 8" descr="http://www.mathworks.com/help/examples/matlab_product/sparsity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9" y="1395046"/>
            <a:ext cx="362242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1875692" y="3528646"/>
            <a:ext cx="389392" cy="375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87223" y="1133436"/>
            <a:ext cx="228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</a:t>
            </a:r>
            <a:r>
              <a:rPr lang="en-US" sz="2800" b="1" dirty="0" smtClean="0"/>
              <a:t>CG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48588" y="4788692"/>
            <a:ext cx="5189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Potential: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~20% for HPCG on Xeon Phi [Park et al. SC’14]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~50% for </a:t>
            </a:r>
            <a:r>
              <a:rPr lang="en-US" sz="2000" dirty="0" err="1" smtClean="0"/>
              <a:t>SpMV</a:t>
            </a:r>
            <a:r>
              <a:rPr lang="en-US" sz="2000" dirty="0" smtClean="0"/>
              <a:t> on a 16-core Sandy Bridge Xeon [</a:t>
            </a:r>
            <a:r>
              <a:rPr lang="en-US" sz="2000" dirty="0" err="1" smtClean="0"/>
              <a:t>Karantasis</a:t>
            </a:r>
            <a:r>
              <a:rPr lang="en-US" sz="2000" dirty="0" smtClean="0"/>
              <a:t> et al. SC’14]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1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95447" y="2593976"/>
            <a:ext cx="250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Liveness</a:t>
            </a:r>
            <a:r>
              <a:rPr lang="en-US" sz="2400" dirty="0" smtClean="0"/>
              <a:t> analysis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19599" y="3328147"/>
            <a:ext cx="250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Type inference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25813" y="4082862"/>
            <a:ext cx="264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Feasibility test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44060" y="2312965"/>
            <a:ext cx="3704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while (!converge)</a:t>
            </a:r>
          </a:p>
          <a:p>
            <a:r>
              <a:rPr lang="en-US" sz="2400" dirty="0" smtClean="0"/>
              <a:t>      </a:t>
            </a:r>
            <a:r>
              <a:rPr lang="en-US" sz="2400" dirty="0"/>
              <a:t>q</a:t>
            </a:r>
            <a:r>
              <a:rPr lang="en-US" sz="2400" dirty="0" smtClean="0"/>
              <a:t>=A*p;</a:t>
            </a:r>
          </a:p>
          <a:p>
            <a:endParaRPr lang="en-US" sz="2400" dirty="0" smtClean="0"/>
          </a:p>
          <a:p>
            <a:r>
              <a:rPr lang="en-US" sz="2400" dirty="0" smtClean="0"/>
              <a:t>print(q)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68620" y="4931783"/>
            <a:ext cx="382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Reorder and reverse reorder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95447" y="1841392"/>
            <a:ext cx="250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Loop recognition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4060" y="1697813"/>
            <a:ext cx="2356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 = reorder(A)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b="1" dirty="0" smtClean="0">
                <a:solidFill>
                  <a:srgbClr val="C00000"/>
                </a:solidFill>
              </a:rPr>
              <a:t> = reorder(p)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8891" y="3139743"/>
            <a:ext cx="300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b="1" dirty="0" smtClean="0">
                <a:solidFill>
                  <a:srgbClr val="C00000"/>
                </a:solidFill>
              </a:rPr>
              <a:t> = </a:t>
            </a:r>
            <a:r>
              <a:rPr lang="en-US" sz="2400" b="1" dirty="0" err="1" smtClean="0">
                <a:solidFill>
                  <a:srgbClr val="C00000"/>
                </a:solidFill>
              </a:rPr>
              <a:t>reverseReorder</a:t>
            </a:r>
            <a:r>
              <a:rPr lang="en-US" sz="2400" b="1" dirty="0" smtClean="0">
                <a:solidFill>
                  <a:srgbClr val="C00000"/>
                </a:solidFill>
              </a:rPr>
              <a:t>(q)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73968" y="2264985"/>
            <a:ext cx="0" cy="3289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85692" y="3003535"/>
            <a:ext cx="0" cy="3289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09139" y="3742085"/>
            <a:ext cx="0" cy="3289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09139" y="4544527"/>
            <a:ext cx="0" cy="3289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5661" y="2671196"/>
            <a:ext cx="248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reorder p as well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34306" y="3486978"/>
            <a:ext cx="2485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b="1" dirty="0" smtClean="0">
                <a:solidFill>
                  <a:srgbClr val="C00000"/>
                </a:solidFill>
              </a:rPr>
              <a:t> must be reverse reordered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9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of a Julia package</a:t>
            </a:r>
          </a:p>
          <a:p>
            <a:pPr lvl="1"/>
            <a:r>
              <a:rPr lang="en-US" dirty="0" smtClean="0"/>
              <a:t>optimizations</a:t>
            </a:r>
          </a:p>
          <a:p>
            <a:pPr lvl="2"/>
            <a:r>
              <a:rPr lang="en-US" dirty="0" smtClean="0"/>
              <a:t>Global </a:t>
            </a:r>
            <a:r>
              <a:rPr lang="en-US" smtClean="0"/>
              <a:t>redundancy optimization (Reuse)</a:t>
            </a:r>
            <a:endParaRPr lang="en-US" dirty="0"/>
          </a:p>
          <a:p>
            <a:pPr lvl="2"/>
            <a:r>
              <a:rPr lang="en-US" dirty="0" smtClean="0"/>
              <a:t>Reordering</a:t>
            </a:r>
          </a:p>
          <a:p>
            <a:pPr lvl="1"/>
            <a:r>
              <a:rPr lang="en-US" dirty="0" smtClean="0"/>
              <a:t>Benchmarks: </a:t>
            </a:r>
          </a:p>
          <a:p>
            <a:pPr lvl="2"/>
            <a:r>
              <a:rPr lang="en-US" dirty="0" smtClean="0"/>
              <a:t>CG, PCG, IPM, CFD, AMG</a:t>
            </a:r>
          </a:p>
          <a:p>
            <a:pPr lvl="1"/>
            <a:r>
              <a:rPr lang="en-US" dirty="0" smtClean="0"/>
              <a:t>Target applications: general sparse iterative applications</a:t>
            </a:r>
          </a:p>
          <a:p>
            <a:r>
              <a:rPr lang="en-US" dirty="0" smtClean="0"/>
              <a:t>External publication</a:t>
            </a:r>
          </a:p>
          <a:p>
            <a:r>
              <a:rPr lang="en-US" dirty="0" smtClean="0"/>
              <a:t>Starting discussion with MKL &amp; external library teams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Our goal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Make the kernels cooperate with each other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Minimize changes in libraries like MKL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Optimize a </a:t>
            </a:r>
            <a:r>
              <a:rPr lang="en-US" dirty="0">
                <a:solidFill>
                  <a:srgbClr val="002060"/>
                </a:solidFill>
              </a:rPr>
              <a:t>wide range of sparse </a:t>
            </a:r>
            <a:r>
              <a:rPr lang="en-US" dirty="0" smtClean="0">
                <a:solidFill>
                  <a:srgbClr val="002060"/>
                </a:solidFill>
              </a:rPr>
              <a:t>applications with high productivity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Background: PSE and Julia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This work is part of </a:t>
            </a:r>
            <a:r>
              <a:rPr lang="en-US" dirty="0">
                <a:solidFill>
                  <a:schemeClr val="tx2"/>
                </a:solidFill>
              </a:rPr>
              <a:t>the PSE </a:t>
            </a:r>
            <a:r>
              <a:rPr lang="en-US" dirty="0" smtClean="0">
                <a:solidFill>
                  <a:schemeClr val="tx2"/>
                </a:solidFill>
              </a:rPr>
              <a:t>project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PSE </a:t>
            </a:r>
            <a:r>
              <a:rPr lang="en-US" dirty="0">
                <a:solidFill>
                  <a:schemeClr val="tx2"/>
                </a:solidFill>
              </a:rPr>
              <a:t> (Problem-Solving Environment)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Address the </a:t>
            </a:r>
            <a:r>
              <a:rPr lang="en-US" dirty="0"/>
              <a:t>gap between productivity and performance</a:t>
            </a:r>
            <a:endParaRPr lang="en-US" dirty="0" smtClean="0"/>
          </a:p>
          <a:p>
            <a:pPr lvl="1"/>
            <a:r>
              <a:rPr lang="en-US" dirty="0" smtClean="0"/>
              <a:t>Target customers: scientists, data analysts,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Target languages: scripting languages (Julia so far)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Julia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High-level scripting language similar to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Matrix </a:t>
            </a:r>
            <a:r>
              <a:rPr lang="en-US" dirty="0" smtClean="0"/>
              <a:t>and </a:t>
            </a:r>
            <a:r>
              <a:rPr lang="en-US" dirty="0"/>
              <a:t>vector are first class citizens</a:t>
            </a:r>
          </a:p>
          <a:p>
            <a:pPr lvl="1"/>
            <a:r>
              <a:rPr lang="en-US" dirty="0"/>
              <a:t>Much easier to analyze the context than </a:t>
            </a:r>
            <a:r>
              <a:rPr lang="en-US" dirty="0" smtClean="0"/>
              <a:t>C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Overview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4158"/>
            <a:ext cx="7886700" cy="50234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Characteristics of sparse workloads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s. dense linear algebra</a:t>
            </a:r>
          </a:p>
          <a:p>
            <a:pPr lvl="1"/>
            <a:r>
              <a:rPr lang="en-US" dirty="0" smtClean="0"/>
              <a:t>Optimization opportunities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>
                <a:solidFill>
                  <a:schemeClr val="tx2"/>
                </a:solidFill>
              </a:rPr>
              <a:t>Co-designed </a:t>
            </a:r>
            <a:r>
              <a:rPr lang="en-US" sz="2800" dirty="0">
                <a:solidFill>
                  <a:schemeClr val="tx2"/>
                </a:solidFill>
              </a:rPr>
              <a:t>compiler, library and runtime</a:t>
            </a:r>
          </a:p>
          <a:p>
            <a:pPr lvl="1"/>
            <a:r>
              <a:rPr lang="en-US" dirty="0" smtClean="0"/>
              <a:t>Global redundancy removal:  Saving BW and computations with inspector/executor </a:t>
            </a:r>
            <a:r>
              <a:rPr lang="en-US" dirty="0"/>
              <a:t>model</a:t>
            </a:r>
          </a:p>
          <a:p>
            <a:pPr lvl="1"/>
            <a:r>
              <a:rPr lang="en-US" dirty="0" smtClean="0"/>
              <a:t>Improving Locality: </a:t>
            </a:r>
            <a:r>
              <a:rPr lang="en-US" dirty="0"/>
              <a:t>reordering and kernel fusion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Sparse Matrix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Source: often </a:t>
            </a:r>
            <a:r>
              <a:rPr lang="en-US" dirty="0">
                <a:solidFill>
                  <a:srgbClr val="002060"/>
                </a:solidFill>
              </a:rPr>
              <a:t>derived from “connections”</a:t>
            </a:r>
          </a:p>
          <a:p>
            <a:pPr lvl="1"/>
            <a:r>
              <a:rPr lang="en-US" dirty="0"/>
              <a:t>Dense connection is </a:t>
            </a:r>
            <a:r>
              <a:rPr lang="en-US" dirty="0" smtClean="0"/>
              <a:t>less common or </a:t>
            </a:r>
            <a:r>
              <a:rPr lang="en-US" dirty="0"/>
              <a:t>uninteresting</a:t>
            </a:r>
          </a:p>
          <a:p>
            <a:pPr lvl="1"/>
            <a:r>
              <a:rPr lang="en-US" dirty="0"/>
              <a:t>e.g., mesh discretization of structure, social network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Relationship with graph</a:t>
            </a:r>
          </a:p>
          <a:p>
            <a:pPr lvl="1"/>
            <a:r>
              <a:rPr lang="en-US" dirty="0" smtClean="0"/>
              <a:t>Sparse matrix with n rows and m non-zeros: interpret as a graph with </a:t>
            </a:r>
            <a:r>
              <a:rPr lang="en-US" i="1" dirty="0" smtClean="0"/>
              <a:t>n</a:t>
            </a:r>
            <a:r>
              <a:rPr lang="en-US" dirty="0" smtClean="0"/>
              <a:t> nodes and </a:t>
            </a:r>
            <a:r>
              <a:rPr lang="en-US" i="1" dirty="0" smtClean="0"/>
              <a:t>m</a:t>
            </a:r>
            <a:r>
              <a:rPr lang="en-US" dirty="0" smtClean="0"/>
              <a:t> edges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dirty="0" smtClean="0"/>
              <a:t> for </a:t>
            </a:r>
            <a:r>
              <a:rPr lang="en-US" i="1" dirty="0" smtClean="0"/>
              <a:t>n</a:t>
            </a:r>
            <a:r>
              <a:rPr lang="en-US" dirty="0" smtClean="0"/>
              <a:t> nodes and </a:t>
            </a:r>
            <a:r>
              <a:rPr lang="en-US" i="1" dirty="0" smtClean="0"/>
              <a:t>m</a:t>
            </a:r>
            <a:r>
              <a:rPr lang="en-US" dirty="0" smtClean="0"/>
              <a:t> edges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Importance of </a:t>
            </a:r>
            <a:r>
              <a:rPr lang="en-US" dirty="0" err="1" smtClean="0">
                <a:solidFill>
                  <a:srgbClr val="002060"/>
                </a:solidFill>
              </a:rPr>
              <a:t>sparsity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i="1" dirty="0"/>
              <a:t>m</a:t>
            </a:r>
            <a:r>
              <a:rPr lang="en-US" dirty="0" smtClean="0"/>
              <a:t> can be huge (&gt;10</a:t>
            </a:r>
            <a:r>
              <a:rPr lang="en-US" baseline="30000" dirty="0" smtClean="0"/>
              <a:t>9</a:t>
            </a:r>
            <a:r>
              <a:rPr lang="en-US" dirty="0" smtClean="0"/>
              <a:t>) and </a:t>
            </a:r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dirty="0" smtClean="0"/>
              <a:t> often overflows memory</a:t>
            </a:r>
          </a:p>
          <a:p>
            <a:pPr lvl="1"/>
            <a:r>
              <a:rPr lang="en-US" dirty="0" smtClean="0"/>
              <a:t>Want to keep </a:t>
            </a:r>
            <a:r>
              <a:rPr lang="en-US" dirty="0" err="1" smtClean="0"/>
              <a:t>sparsity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Two Types of Sparse Matrix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Scientific matrix with uniform degree distribution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Domain: HPC. e.g., modeling physical structure</a:t>
            </a:r>
          </a:p>
          <a:p>
            <a:pPr lvl="1"/>
            <a:r>
              <a:rPr lang="en-US" dirty="0" smtClean="0"/>
              <a:t>Benchmark: solver and optimization algorithms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Social network graph with </a:t>
            </a:r>
            <a:r>
              <a:rPr lang="en-US" dirty="0">
                <a:solidFill>
                  <a:srgbClr val="002060"/>
                </a:solidFill>
              </a:rPr>
              <a:t>p</a:t>
            </a:r>
            <a:r>
              <a:rPr lang="en-US" dirty="0" smtClean="0">
                <a:solidFill>
                  <a:srgbClr val="002060"/>
                </a:solidFill>
              </a:rPr>
              <a:t>ower-law distribution</a:t>
            </a:r>
          </a:p>
          <a:p>
            <a:pPr lvl="1"/>
            <a:r>
              <a:rPr lang="en-US" dirty="0"/>
              <a:t>a.k.a. scale-free graphs, small world network</a:t>
            </a:r>
          </a:p>
          <a:p>
            <a:pPr lvl="1"/>
            <a:r>
              <a:rPr lang="en-US" dirty="0" smtClean="0"/>
              <a:t>Domain: big-data analytics. </a:t>
            </a:r>
            <a:r>
              <a:rPr lang="en-US" dirty="0"/>
              <a:t>e</a:t>
            </a:r>
            <a:r>
              <a:rPr lang="en-US" dirty="0" smtClean="0"/>
              <a:t>.g., social network, web links</a:t>
            </a:r>
          </a:p>
          <a:p>
            <a:pPr lvl="1"/>
            <a:r>
              <a:rPr lang="en-US" dirty="0" smtClean="0"/>
              <a:t>Benchmark: BFS, shortest path, page rank, triangle count, …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This talk focuses on the former, but techniques can be applied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power-law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Characteristics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Often manipulated with iterative </a:t>
            </a:r>
            <a:r>
              <a:rPr lang="en-US" dirty="0" smtClean="0">
                <a:solidFill>
                  <a:srgbClr val="002060"/>
                </a:solidFill>
              </a:rPr>
              <a:t>algorithms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Direct algorithms increase </a:t>
            </a:r>
            <a:r>
              <a:rPr lang="en-US" sz="2400" dirty="0"/>
              <a:t>density of the original sparse matrix, sometimes up to </a:t>
            </a:r>
            <a:r>
              <a:rPr lang="en-US" sz="2400" dirty="0" smtClean="0"/>
              <a:t>orders </a:t>
            </a:r>
            <a:r>
              <a:rPr lang="en-US" sz="2400" dirty="0"/>
              <a:t>of </a:t>
            </a:r>
            <a:r>
              <a:rPr lang="en-US" sz="2400" dirty="0" smtClean="0"/>
              <a:t>magnitude</a:t>
            </a:r>
            <a:endParaRPr lang="en-US" sz="2400" dirty="0"/>
          </a:p>
          <a:p>
            <a:r>
              <a:rPr lang="en-US" dirty="0" smtClean="0">
                <a:solidFill>
                  <a:srgbClr val="002060"/>
                </a:solidFill>
              </a:rPr>
              <a:t>Performance is memory BW bound</a:t>
            </a:r>
          </a:p>
          <a:p>
            <a:pPr lvl="1"/>
            <a:r>
              <a:rPr lang="en-US" dirty="0" smtClean="0"/>
              <a:t>Iterative algorithms have low arithmetic intensity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Data-dependent behavior</a:t>
            </a:r>
          </a:p>
          <a:p>
            <a:pPr lvl="1"/>
            <a:r>
              <a:rPr lang="en-US" dirty="0" smtClean="0"/>
              <a:t>Indirect and irregular memory access</a:t>
            </a:r>
          </a:p>
          <a:p>
            <a:pPr lvl="1"/>
            <a:r>
              <a:rPr lang="en-US" dirty="0" smtClean="0"/>
              <a:t>The amount and shape of parallelism varies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490-ADA9-4288-855F-62B62F0FA3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5103</TotalTime>
  <Words>1300</Words>
  <Application>Microsoft Office PowerPoint</Application>
  <PresentationFormat>On-screen Show (4:3)</PresentationFormat>
  <Paragraphs>289</Paragraphs>
  <Slides>33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Office Theme</vt:lpstr>
      <vt:lpstr>C:\Users\hrong1\Documents\Julia\IDFs\pcg-for-schedule-depgraph.vsd\Drawing\~Page-1\Sheet.1</vt:lpstr>
      <vt:lpstr>C:\Users\hrong1\Documents\Julia\IDFs\compiler-workflow.vsd</vt:lpstr>
      <vt:lpstr>C:\Users\hrong1\Documents\Julia\IDFs\cg-for-reordering.vsd\Drawing\~Page-1\Sheet.1</vt:lpstr>
      <vt:lpstr>C:\Users\hrong1\Documents\Julia\IDFs\pcg-opt.vsd</vt:lpstr>
      <vt:lpstr>C:\Users\hrong1\Documents\Julia\IDFs\mkl-ld-h.vsd</vt:lpstr>
      <vt:lpstr>C:\Users\hrong1\Documents\Julia\IDFs\mkl-ld-c.vsd</vt:lpstr>
      <vt:lpstr>Visio</vt:lpstr>
      <vt:lpstr>Co-design of Compiler, Library and Runtime for Sparse Applications</vt:lpstr>
      <vt:lpstr>Acknowledgement</vt:lpstr>
      <vt:lpstr>Problem statement</vt:lpstr>
      <vt:lpstr>Our goal</vt:lpstr>
      <vt:lpstr>Background: PSE and Julia</vt:lpstr>
      <vt:lpstr>Overview</vt:lpstr>
      <vt:lpstr>Sparse Matrix</vt:lpstr>
      <vt:lpstr>Two Types of Sparse Matrix</vt:lpstr>
      <vt:lpstr>Characteristics</vt:lpstr>
      <vt:lpstr>Examples</vt:lpstr>
      <vt:lpstr>Canonical example – (Basic) Conjugate Gradient</vt:lpstr>
      <vt:lpstr>Building Block1 – SpMV</vt:lpstr>
      <vt:lpstr>Building Block1 – SpMV</vt:lpstr>
      <vt:lpstr>Building Block2 – forward triangular solver</vt:lpstr>
      <vt:lpstr>Preconditioned CG (e.g., HPCG)</vt:lpstr>
      <vt:lpstr>Preconditioned CG (e.g., HPCG)</vt:lpstr>
      <vt:lpstr>Interior-Point Method for Convex Optimization</vt:lpstr>
      <vt:lpstr>Newton-Krylov CFD Solver</vt:lpstr>
      <vt:lpstr>Optimization Opportunities</vt:lpstr>
      <vt:lpstr>Overview</vt:lpstr>
      <vt:lpstr>Co-design of compiler, library and runtime</vt:lpstr>
      <vt:lpstr>Providing context-info to library</vt:lpstr>
      <vt:lpstr>Global redundancy optimization(Reuse)</vt:lpstr>
      <vt:lpstr>Global redundancy optimization(Reuse) : Initial evaluation of speedup potential</vt:lpstr>
      <vt:lpstr>Co-design</vt:lpstr>
      <vt:lpstr>In general …</vt:lpstr>
      <vt:lpstr>HPCG skeleton</vt:lpstr>
      <vt:lpstr>HPCG skeleton after optimization</vt:lpstr>
      <vt:lpstr>Data structures</vt:lpstr>
      <vt:lpstr>Library Functions</vt:lpstr>
      <vt:lpstr>Reordering</vt:lpstr>
      <vt:lpstr>Reordering</vt:lpstr>
      <vt:lpstr>2015 Plan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Core-to-Core Latency</dc:title>
  <dc:creator>Park, Jongsoo</dc:creator>
  <cp:lastModifiedBy>Rong, Hongbo</cp:lastModifiedBy>
  <cp:revision>649</cp:revision>
  <dcterms:created xsi:type="dcterms:W3CDTF">2014-10-14T00:03:04Z</dcterms:created>
  <dcterms:modified xsi:type="dcterms:W3CDTF">2015-03-16T17:11:37Z</dcterms:modified>
</cp:coreProperties>
</file>