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60" r:id="rId2"/>
    <p:sldId id="2147308872" r:id="rId3"/>
    <p:sldId id="2147481803" r:id="rId4"/>
    <p:sldId id="2147481804" r:id="rId5"/>
    <p:sldId id="1467" r:id="rId6"/>
    <p:sldId id="2147481798" r:id="rId7"/>
    <p:sldId id="259" r:id="rId8"/>
    <p:sldId id="2147481807" r:id="rId9"/>
    <p:sldId id="2147481808" r:id="rId10"/>
    <p:sldId id="21474818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AC0AA-580B-476A-8325-93747995F97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ECAD5-7B9E-43C3-BEA5-DBD95EBEE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4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59050" y="576263"/>
            <a:ext cx="5122863" cy="2881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96661" tIns="48331" rIns="96661" bIns="48331"/>
          <a:lstStyle/>
          <a:p>
            <a:pPr marL="0" marR="0" lvl="0" indent="0" algn="r" defTabSz="9665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C7383D-9EC9-43CE-A029-CE980AF62978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665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812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F992AE-3CEB-4602-BD66-15302F16288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57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9" y="2311400"/>
            <a:ext cx="10950515" cy="2251167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65pt Intel Clear pro Title</a:t>
            </a:r>
            <a:br>
              <a:rPr lang="en-US"/>
            </a:br>
            <a:r>
              <a:rPr lang="en-US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6" y="4657349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4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917" y="229166"/>
            <a:ext cx="1808688" cy="1314972"/>
          </a:xfrm>
          <a:prstGeom prst="rect">
            <a:avLst/>
          </a:prstGeom>
          <a:effectLst>
            <a:outerShdw blurRad="368300" dist="38100" dir="2700000" algn="tl" rotWithShape="0">
              <a:prstClr val="black">
                <a:alpha val="37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F6C8EE-270F-B57B-2640-21BC15CC1DA3}"/>
              </a:ext>
            </a:extLst>
          </p:cNvPr>
          <p:cNvSpPr txBox="1"/>
          <p:nvPr userDrawn="1"/>
        </p:nvSpPr>
        <p:spPr>
          <a:xfrm>
            <a:off x="2701840" y="6537681"/>
            <a:ext cx="7103800" cy="16434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Other names, logos and brands used throughout this presentation may be claimed as the property of others</a:t>
            </a:r>
          </a:p>
        </p:txBody>
      </p:sp>
    </p:spTree>
    <p:extLst>
      <p:ext uri="{BB962C8B-B14F-4D97-AF65-F5344CB8AC3E}">
        <p14:creationId xmlns:p14="http://schemas.microsoft.com/office/powerpoint/2010/main" val="321417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48640" y="548640"/>
            <a:ext cx="109728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48640" y="1554480"/>
            <a:ext cx="109728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80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48640" y="548640"/>
            <a:ext cx="109728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48640" y="1554480"/>
            <a:ext cx="54864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CA054C-8C5E-FD1F-5E54-1382FC48E76B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150077" y="1554479"/>
            <a:ext cx="54864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639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48640" y="548640"/>
            <a:ext cx="109728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0784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A62-F25A-EEB5-A6DE-D3DDE3FFB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D85A-1CF3-19B3-E417-F87716AF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573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85993" y="5934883"/>
            <a:ext cx="2844800" cy="365125"/>
          </a:xfrm>
        </p:spPr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dd</a:t>
            </a:r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48640" y="548640"/>
            <a:ext cx="10972800" cy="91440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548640" y="1554480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4234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9D87A-F66A-D119-3D2E-9979ABD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0F54-FEB6-F690-36FC-132BB21AE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DC569-F0CF-26E8-417A-94DF8324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BA8C-7672-4FFB-9AF5-E96486BB5D2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72FE-AB8D-F6A2-ECA0-7686D971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03EA-E1A0-E4F4-5B10-4A5CB2AC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5E596-4F07-4489-A6F6-DC0159FB9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18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/>
        </p:nvSpPr>
        <p:spPr>
          <a:xfrm>
            <a:off x="8629" y="6427544"/>
            <a:ext cx="11830980" cy="41036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48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/>
        </p:nvSpPr>
        <p:spPr>
          <a:xfrm rot="5400000">
            <a:off x="8801665" y="3037948"/>
            <a:ext cx="6407450" cy="3488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48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48640" y="1554480"/>
            <a:ext cx="10972801" cy="4572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48640" y="548640"/>
            <a:ext cx="10972801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/>
        </p:nvSpPr>
        <p:spPr>
          <a:xfrm>
            <a:off x="483012" y="6562508"/>
            <a:ext cx="29754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"/>
              </a:rPr>
              <a:t>SATG | IL |  SPR | Privacy Technologies Research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137466" y="6554736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/>
        </p:nvSpPr>
        <p:spPr>
          <a:xfrm>
            <a:off x="11908633" y="6579178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2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pPr marL="0" marR="0" lvl="0" indent="0" algn="ctr" defTabSz="243827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 Clear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87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594" marR="0" indent="-228594" algn="l" defTabSz="609586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790" marR="0" indent="-203196" algn="l" defTabSz="609586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78" marR="0" indent="-197640" algn="l" defTabSz="609586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34" marR="0" indent="-228594" algn="l" defTabSz="609586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28" marR="0" indent="-228594" algn="l" defTabSz="609586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486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784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080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378" algn="l" defTabSz="609586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594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190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784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378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2972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566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160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754" algn="r" defTabSz="609586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intel.com/PerformanceInde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6598BA-852F-E693-CFD6-56D870F854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en-US" sz="5400" dirty="0"/>
              <a:t>Encrypted Computing SDK</a:t>
            </a:r>
            <a:br>
              <a:rPr lang="en-US" sz="5400" dirty="0"/>
            </a:br>
            <a:r>
              <a:rPr lang="en-US" sz="5400" dirty="0">
                <a:ea typeface="Intel Clear Pro" panose="020B0804020202060201" pitchFamily="34" charset="0"/>
              </a:rPr>
              <a:t>Polynomial Instruction Set Architecture Tools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BD155B-AEF7-B35E-78D6-B36E922BA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Flavio Bergamaschi, Privacy Technologies Research, Intel Labs 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March 2025</a:t>
            </a:r>
          </a:p>
        </p:txBody>
      </p:sp>
    </p:spTree>
    <p:extLst>
      <p:ext uri="{BB962C8B-B14F-4D97-AF65-F5344CB8AC3E}">
        <p14:creationId xmlns:p14="http://schemas.microsoft.com/office/powerpoint/2010/main" val="174412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B7A548-9980-5BF4-08F2-4930702C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C501F-F357-C20C-8261-9C773C71A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A52C54F-876C-88BB-8BA9-D02BA104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Notices and Disclaimers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D3C754-06B5-FF42-212A-8C0085080931}"/>
              </a:ext>
            </a:extLst>
          </p:cNvPr>
          <p:cNvSpPr txBox="1">
            <a:spLocks/>
          </p:cNvSpPr>
          <p:nvPr/>
        </p:nvSpPr>
        <p:spPr>
          <a:xfrm>
            <a:off x="826451" y="1554480"/>
            <a:ext cx="10413116" cy="374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290" indent="0" algn="ctr" defTabSz="777240">
              <a:spcBef>
                <a:spcPts val="85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notices, disclaimers, and details about performance claims, visit 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www.intel.com/PerformanceIndex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scan the QR code:</a:t>
            </a:r>
          </a:p>
          <a:p>
            <a:pPr marL="24290" indent="0" defTabSz="777240">
              <a:spcBef>
                <a:spcPts val="850"/>
              </a:spcBef>
              <a:buNone/>
            </a:pPr>
            <a:endParaRPr lang="en-US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dirty="0"/>
          </a:p>
        </p:txBody>
      </p:sp>
      <p:pic>
        <p:nvPicPr>
          <p:cNvPr id="12" name="Picture 11" descr="Qr code&#10;&#10;Description automatically generated">
            <a:extLst>
              <a:ext uri="{FF2B5EF4-FFF2-40B4-BE49-F238E27FC236}">
                <a16:creationId xmlns:a16="http://schemas.microsoft.com/office/drawing/2014/main" id="{B1FD64BC-67C3-FB8A-E803-43EB174C8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183" y="2797276"/>
            <a:ext cx="2171725" cy="211112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A1C9231-A3A9-53B9-76F4-2CCA1A1395C9}"/>
              </a:ext>
            </a:extLst>
          </p:cNvPr>
          <p:cNvSpPr txBox="1"/>
          <p:nvPr/>
        </p:nvSpPr>
        <p:spPr>
          <a:xfrm>
            <a:off x="826451" y="5577399"/>
            <a:ext cx="1009669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Arial"/>
              </a:rPr>
              <a:t>© Intel Corporation.  Intel, the Intel logo, and other Intel marks are trademarks of Intel Corporation or its subsidiaries.  Other names and brands may be claimed as the property of others.</a:t>
            </a: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7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D8CB-2E75-7E67-0BD4-D106FF76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Encrypted Computing SDK Modular Approach</a:t>
            </a:r>
            <a:br>
              <a:rPr lang="en-US" dirty="0"/>
            </a:br>
            <a:endParaRPr lang="en-US" sz="3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Content Placeholder 48">
            <a:extLst>
              <a:ext uri="{FF2B5EF4-FFF2-40B4-BE49-F238E27FC236}">
                <a16:creationId xmlns:a16="http://schemas.microsoft.com/office/drawing/2014/main" id="{771D8BBD-60B8-CDBD-4B48-CF4192D921FF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08034" y="1566875"/>
            <a:ext cx="5486400" cy="4574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Multistage transformation (compiler) pipeline</a:t>
            </a:r>
          </a:p>
          <a:p>
            <a:r>
              <a:rPr lang="en-US" dirty="0"/>
              <a:t>Inspired by the LLVM </a:t>
            </a:r>
          </a:p>
          <a:p>
            <a:r>
              <a:rPr lang="en-US" dirty="0"/>
              <a:t>Based on language independent intermediate representations (IR)</a:t>
            </a:r>
          </a:p>
          <a:p>
            <a:r>
              <a:rPr lang="en-US" dirty="0"/>
              <a:t>Each stage promotes a separation of concerns</a:t>
            </a:r>
          </a:p>
          <a:p>
            <a:r>
              <a:rPr lang="en-US" dirty="0"/>
              <a:t>Each stage applies dedicated transformations and optimizations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2A7A42-1050-50D1-EC9E-0844D7198B92}"/>
              </a:ext>
            </a:extLst>
          </p:cNvPr>
          <p:cNvGrpSpPr/>
          <p:nvPr/>
        </p:nvGrpSpPr>
        <p:grpSpPr>
          <a:xfrm>
            <a:off x="1174147" y="1573914"/>
            <a:ext cx="3108960" cy="4598904"/>
            <a:chOff x="1174147" y="1573914"/>
            <a:chExt cx="3108960" cy="459890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E14F1F1-32C7-0473-B7DA-4B0205F8634F}"/>
                </a:ext>
              </a:extLst>
            </p:cNvPr>
            <p:cNvSpPr/>
            <p:nvPr/>
          </p:nvSpPr>
          <p:spPr>
            <a:xfrm>
              <a:off x="1174147" y="2453208"/>
              <a:ext cx="3108960" cy="32870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vert270" wrap="square" lIns="0" tIns="0" rIns="0" bIns="50800" numCol="1" spcCol="38100" rtlCol="0" anchor="t" anchorCtr="0">
              <a:norm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Encrypted Computing SDK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FF7A4B-8687-D797-526C-E6D1A07B3D90}"/>
                </a:ext>
              </a:extLst>
            </p:cNvPr>
            <p:cNvSpPr/>
            <p:nvPr/>
          </p:nvSpPr>
          <p:spPr>
            <a:xfrm>
              <a:off x="1679108" y="5898498"/>
              <a:ext cx="2231989" cy="274320"/>
            </a:xfrm>
            <a:prstGeom prst="rect">
              <a:avLst/>
            </a:prstGeom>
            <a:gradFill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lin ang="16200000" scaled="1"/>
            </a:gradFill>
            <a:ln w="12700" cap="flat">
              <a:noFill/>
              <a:miter lim="400000"/>
            </a:ln>
            <a:effectLst>
              <a:outerShdw blurRad="63500" dist="63500" dir="2700000" algn="tl" rotWithShape="0">
                <a:prstClr val="black">
                  <a:alpha val="44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HERACLES Silicon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C0CBA8-8FE3-DEBD-925C-0DCDAD9C27A8}"/>
                </a:ext>
              </a:extLst>
            </p:cNvPr>
            <p:cNvGrpSpPr/>
            <p:nvPr/>
          </p:nvGrpSpPr>
          <p:grpSpPr>
            <a:xfrm>
              <a:off x="1679110" y="1573914"/>
              <a:ext cx="2231989" cy="4084879"/>
              <a:chOff x="1679110" y="1573914"/>
              <a:chExt cx="2231989" cy="408487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3CD5D3-940E-508F-0880-51D1126C07A7}"/>
                  </a:ext>
                </a:extLst>
              </p:cNvPr>
              <p:cNvSpPr/>
              <p:nvPr/>
            </p:nvSpPr>
            <p:spPr>
              <a:xfrm>
                <a:off x="1679110" y="3479194"/>
                <a:ext cx="2231989" cy="27432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lin ang="16200000" scaled="1"/>
              </a:gra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p-ISA tools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576603-0214-A2CE-8E00-26960D66826F}"/>
                  </a:ext>
                </a:extLst>
              </p:cNvPr>
              <p:cNvSpPr/>
              <p:nvPr/>
            </p:nvSpPr>
            <p:spPr>
              <a:xfrm>
                <a:off x="1679112" y="4908154"/>
                <a:ext cx="2231985" cy="274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HERACLES Binaries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DE962F-A4CE-731B-3485-9B823B39AEB6}"/>
                  </a:ext>
                </a:extLst>
              </p:cNvPr>
              <p:cNvSpPr/>
              <p:nvPr/>
            </p:nvSpPr>
            <p:spPr>
              <a:xfrm>
                <a:off x="1679110" y="3002874"/>
                <a:ext cx="2231989" cy="274320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Polynomial IR</a:t>
                </a:r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119C0C63-C3C8-8AEF-3785-DCF0DE0AA27B}"/>
                  </a:ext>
                </a:extLst>
              </p:cNvPr>
              <p:cNvSpPr/>
              <p:nvPr/>
            </p:nvSpPr>
            <p:spPr>
              <a:xfrm>
                <a:off x="2703664" y="328675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4A4AACCD-D3C9-E2AE-5E01-28B2D97DB7AC}"/>
                  </a:ext>
                </a:extLst>
              </p:cNvPr>
              <p:cNvSpPr/>
              <p:nvPr/>
            </p:nvSpPr>
            <p:spPr>
              <a:xfrm>
                <a:off x="2703664" y="376307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9E8F1CF-7533-1184-7231-F30413128197}"/>
                  </a:ext>
                </a:extLst>
              </p:cNvPr>
              <p:cNvSpPr/>
              <p:nvPr/>
            </p:nvSpPr>
            <p:spPr>
              <a:xfrm>
                <a:off x="1679110" y="3955514"/>
                <a:ext cx="2231989" cy="274320"/>
              </a:xfrm>
              <a:prstGeom prst="rect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p-ISA IR</a:t>
                </a:r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61883E01-D47A-793B-D274-15BC39EB687A}"/>
                  </a:ext>
                </a:extLst>
              </p:cNvPr>
              <p:cNvSpPr/>
              <p:nvPr/>
            </p:nvSpPr>
            <p:spPr>
              <a:xfrm>
                <a:off x="2703664" y="423939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9506437-0579-EC0E-F864-FE7F5D104E1E}"/>
                  </a:ext>
                </a:extLst>
              </p:cNvPr>
              <p:cNvSpPr/>
              <p:nvPr/>
            </p:nvSpPr>
            <p:spPr>
              <a:xfrm>
                <a:off x="1679110" y="4431834"/>
                <a:ext cx="2231989" cy="27432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lin ang="16200000" scaled="1"/>
              </a:gra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Assembler tools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9484EF0-9E88-1D8F-00C4-BC40CFCC584D}"/>
                  </a:ext>
                </a:extLst>
              </p:cNvPr>
              <p:cNvSpPr/>
              <p:nvPr/>
            </p:nvSpPr>
            <p:spPr>
              <a:xfrm>
                <a:off x="1679111" y="1573914"/>
                <a:ext cx="2231987" cy="2743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FHE program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A264330-C738-CCAF-7C10-1B7C8E778639}"/>
                  </a:ext>
                </a:extLst>
              </p:cNvPr>
              <p:cNvSpPr/>
              <p:nvPr/>
            </p:nvSpPr>
            <p:spPr>
              <a:xfrm>
                <a:off x="1679110" y="2050234"/>
                <a:ext cx="2231988" cy="274320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FHE lib (OpenFHE)</a:t>
                </a:r>
              </a:p>
            </p:txBody>
          </p:sp>
          <p:sp>
            <p:nvSpPr>
              <p:cNvPr id="36" name="Arrow: Down 35">
                <a:extLst>
                  <a:ext uri="{FF2B5EF4-FFF2-40B4-BE49-F238E27FC236}">
                    <a16:creationId xmlns:a16="http://schemas.microsoft.com/office/drawing/2014/main" id="{51E1EEBE-6509-E82B-EEF1-10DE321BC131}"/>
                  </a:ext>
                </a:extLst>
              </p:cNvPr>
              <p:cNvSpPr/>
              <p:nvPr/>
            </p:nvSpPr>
            <p:spPr>
              <a:xfrm>
                <a:off x="2703664" y="185779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7" name="Arrow: Down 36">
                <a:extLst>
                  <a:ext uri="{FF2B5EF4-FFF2-40B4-BE49-F238E27FC236}">
                    <a16:creationId xmlns:a16="http://schemas.microsoft.com/office/drawing/2014/main" id="{8063A1C0-DDB7-80AF-1864-8D99959A25BB}"/>
                  </a:ext>
                </a:extLst>
              </p:cNvPr>
              <p:cNvSpPr/>
              <p:nvPr/>
            </p:nvSpPr>
            <p:spPr>
              <a:xfrm>
                <a:off x="2703664" y="233411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8" name="Arrow: Down 37">
                <a:extLst>
                  <a:ext uri="{FF2B5EF4-FFF2-40B4-BE49-F238E27FC236}">
                    <a16:creationId xmlns:a16="http://schemas.microsoft.com/office/drawing/2014/main" id="{02F46A64-3A3B-1AC2-7483-2361AA4C4A44}"/>
                  </a:ext>
                </a:extLst>
              </p:cNvPr>
              <p:cNvSpPr/>
              <p:nvPr/>
            </p:nvSpPr>
            <p:spPr>
              <a:xfrm>
                <a:off x="2703664" y="281043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9" name="Arrow: Down 38">
                <a:extLst>
                  <a:ext uri="{FF2B5EF4-FFF2-40B4-BE49-F238E27FC236}">
                    <a16:creationId xmlns:a16="http://schemas.microsoft.com/office/drawing/2014/main" id="{62AEC2C0-F7CD-DBA8-6772-D9F895720B41}"/>
                  </a:ext>
                </a:extLst>
              </p:cNvPr>
              <p:cNvSpPr/>
              <p:nvPr/>
            </p:nvSpPr>
            <p:spPr>
              <a:xfrm>
                <a:off x="2703664" y="471571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4768D43-4C9B-2058-DDF1-02F9521434FB}"/>
                  </a:ext>
                </a:extLst>
              </p:cNvPr>
              <p:cNvSpPr/>
              <p:nvPr/>
            </p:nvSpPr>
            <p:spPr>
              <a:xfrm>
                <a:off x="1679110" y="2526554"/>
                <a:ext cx="2231989" cy="27432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lin ang="16200000" scaled="1"/>
              </a:gra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FHE to Poly IR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4B07070-98D2-2B2E-738D-0ABF57CA78BF}"/>
                  </a:ext>
                </a:extLst>
              </p:cNvPr>
              <p:cNvSpPr/>
              <p:nvPr/>
            </p:nvSpPr>
            <p:spPr>
              <a:xfrm>
                <a:off x="1679110" y="5384473"/>
                <a:ext cx="2231989" cy="27432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lin ang="16200000" scaled="1"/>
              </a:gra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Host Runtime</a:t>
                </a:r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503FE5CE-BBC1-1EFB-31D4-A783F8AC0905}"/>
                  </a:ext>
                </a:extLst>
              </p:cNvPr>
              <p:cNvSpPr/>
              <p:nvPr/>
            </p:nvSpPr>
            <p:spPr>
              <a:xfrm>
                <a:off x="2703664" y="519203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AD69BF39-5546-8A5D-89E8-2518606ECC71}"/>
                </a:ext>
              </a:extLst>
            </p:cNvPr>
            <p:cNvSpPr/>
            <p:nvPr/>
          </p:nvSpPr>
          <p:spPr>
            <a:xfrm>
              <a:off x="2703662" y="5715122"/>
              <a:ext cx="182880" cy="182880"/>
            </a:xfrm>
            <a:prstGeom prst="downArrow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6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C2EA09-ACBD-ADA6-3733-62C5DD118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HERACLES SDK Integration with future 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 Tools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BEB74-DD81-F4C6-8A4C-153A4788AE3D}"/>
              </a:ext>
            </a:extLst>
          </p:cNvPr>
          <p:cNvSpPr/>
          <p:nvPr/>
        </p:nvSpPr>
        <p:spPr>
          <a:xfrm>
            <a:off x="6096001" y="1536969"/>
            <a:ext cx="2231987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>
            <a:outerShdw blurRad="63500" dist="63500" dir="2700000" algn="tl" rotWithShape="0">
              <a:prstClr val="black">
                <a:alpha val="44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App (e.g., C++, Python,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etc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72B50F-489F-62DB-FB03-7611409CADD7}"/>
              </a:ext>
            </a:extLst>
          </p:cNvPr>
          <p:cNvSpPr/>
          <p:nvPr/>
        </p:nvSpPr>
        <p:spPr>
          <a:xfrm>
            <a:off x="6096000" y="2021757"/>
            <a:ext cx="2231988" cy="274320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63500" dist="63500" dir="2700000" algn="tl" rotWithShape="0">
              <a:prstClr val="black">
                <a:alpha val="44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Translation to FHE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0EF57F0-4E32-28C4-9610-963E7004A8DD}"/>
              </a:ext>
            </a:extLst>
          </p:cNvPr>
          <p:cNvSpPr/>
          <p:nvPr/>
        </p:nvSpPr>
        <p:spPr>
          <a:xfrm>
            <a:off x="7120554" y="1827917"/>
            <a:ext cx="182880" cy="182880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504993F4-C168-C00D-FE97-83D8389D2408}"/>
              </a:ext>
            </a:extLst>
          </p:cNvPr>
          <p:cNvCxnSpPr>
            <a:cxnSpLocks/>
            <a:stCxn id="29" idx="2"/>
            <a:endCxn id="39" idx="3"/>
          </p:cNvCxnSpPr>
          <p:nvPr/>
        </p:nvCxnSpPr>
        <p:spPr>
          <a:xfrm rot="5400000" flipH="1">
            <a:off x="6030908" y="1114991"/>
            <a:ext cx="347628" cy="2014544"/>
          </a:xfrm>
          <a:prstGeom prst="curvedConnector4">
            <a:avLst>
              <a:gd name="adj1" fmla="val -118368"/>
              <a:gd name="adj2" fmla="val 74521"/>
            </a:avLst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FACDD4F-C8E8-9C35-9BA0-E5253FF5E7AA}"/>
              </a:ext>
            </a:extLst>
          </p:cNvPr>
          <p:cNvSpPr/>
          <p:nvPr/>
        </p:nvSpPr>
        <p:spPr>
          <a:xfrm>
            <a:off x="8833548" y="1536969"/>
            <a:ext cx="2231987" cy="27432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>
            <a:outerShdw blurRad="63500" dist="63500" dir="2700000" algn="tl" rotWithShape="0">
              <a:prstClr val="black">
                <a:alpha val="44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App (e.g., C++, Python,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etc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A6182F-B53C-B767-2CA1-3B0785246BC4}"/>
              </a:ext>
            </a:extLst>
          </p:cNvPr>
          <p:cNvSpPr/>
          <p:nvPr/>
        </p:nvSpPr>
        <p:spPr>
          <a:xfrm>
            <a:off x="8833547" y="2021757"/>
            <a:ext cx="2231988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>
            <a:outerShdw blurRad="63500" dist="63500" dir="2700000" algn="tl" rotWithShape="0">
              <a:prstClr val="black">
                <a:alpha val="44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HEIR Compiler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FFD76BA-BBC1-3716-2DF8-329B562AA600}"/>
              </a:ext>
            </a:extLst>
          </p:cNvPr>
          <p:cNvSpPr/>
          <p:nvPr/>
        </p:nvSpPr>
        <p:spPr>
          <a:xfrm>
            <a:off x="9858101" y="1827917"/>
            <a:ext cx="182880" cy="182880"/>
          </a:xfrm>
          <a:prstGeom prst="down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304C3C-2204-20E7-5901-BC1980DC67BC}"/>
              </a:ext>
            </a:extLst>
          </p:cNvPr>
          <p:cNvGrpSpPr/>
          <p:nvPr/>
        </p:nvGrpSpPr>
        <p:grpSpPr>
          <a:xfrm>
            <a:off x="2460499" y="1811289"/>
            <a:ext cx="3108960" cy="4598904"/>
            <a:chOff x="2460499" y="1811289"/>
            <a:chExt cx="3108960" cy="459890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0CBBEAD-7DED-B1BF-D344-DBC277CCE037}"/>
                </a:ext>
              </a:extLst>
            </p:cNvPr>
            <p:cNvSpPr/>
            <p:nvPr/>
          </p:nvSpPr>
          <p:spPr>
            <a:xfrm>
              <a:off x="2460499" y="2690583"/>
              <a:ext cx="3108960" cy="328705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vert270" wrap="square" lIns="0" tIns="0" rIns="0" bIns="50800" numCol="1" spcCol="38100" rtlCol="0" anchor="t" anchorCtr="0">
              <a:norm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Encrypted Computing SDK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D174F4-D51E-2F17-F7B6-472CC5C3DB3B}"/>
                </a:ext>
              </a:extLst>
            </p:cNvPr>
            <p:cNvSpPr/>
            <p:nvPr/>
          </p:nvSpPr>
          <p:spPr>
            <a:xfrm>
              <a:off x="2965460" y="6135873"/>
              <a:ext cx="2231989" cy="274320"/>
            </a:xfrm>
            <a:prstGeom prst="rect">
              <a:avLst/>
            </a:prstGeom>
            <a:gradFill>
              <a:gsLst>
                <a:gs pos="0">
                  <a:schemeClr val="accent1">
                    <a:lumMod val="89000"/>
                  </a:schemeClr>
                </a:gs>
                <a:gs pos="23000">
                  <a:schemeClr val="accent1">
                    <a:lumMod val="89000"/>
                  </a:schemeClr>
                </a:gs>
                <a:gs pos="69000">
                  <a:schemeClr val="accent1">
                    <a:lumMod val="75000"/>
                  </a:schemeClr>
                </a:gs>
                <a:gs pos="97000">
                  <a:schemeClr val="accent1">
                    <a:lumMod val="70000"/>
                  </a:schemeClr>
                </a:gs>
              </a:gsLst>
              <a:lin ang="16200000" scaled="1"/>
            </a:gradFill>
            <a:ln w="12700" cap="flat">
              <a:noFill/>
              <a:miter lim="400000"/>
            </a:ln>
            <a:effectLst>
              <a:outerShdw blurRad="63500" dist="63500" dir="2700000" algn="tl" rotWithShape="0">
                <a:prstClr val="black">
                  <a:alpha val="44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HERACLES Silicon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009A41-0140-FC71-75CA-C7AAA5C74E89}"/>
                </a:ext>
              </a:extLst>
            </p:cNvPr>
            <p:cNvGrpSpPr/>
            <p:nvPr/>
          </p:nvGrpSpPr>
          <p:grpSpPr>
            <a:xfrm>
              <a:off x="2965462" y="1811289"/>
              <a:ext cx="2231989" cy="4084879"/>
              <a:chOff x="1679110" y="1573914"/>
              <a:chExt cx="2231989" cy="408487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BC5AB0-9AD9-0276-DD5C-772649C52E86}"/>
                  </a:ext>
                </a:extLst>
              </p:cNvPr>
              <p:cNvSpPr/>
              <p:nvPr/>
            </p:nvSpPr>
            <p:spPr>
              <a:xfrm>
                <a:off x="1679110" y="3479194"/>
                <a:ext cx="2231989" cy="27432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lin ang="16200000" scaled="1"/>
              </a:gra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p-ISA tools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2BF4F6F-7FA5-D599-3507-6B84E0422580}"/>
                  </a:ext>
                </a:extLst>
              </p:cNvPr>
              <p:cNvSpPr/>
              <p:nvPr/>
            </p:nvSpPr>
            <p:spPr>
              <a:xfrm>
                <a:off x="1679112" y="4908154"/>
                <a:ext cx="2231985" cy="274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HERACLES Binaries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0C10EB9-9064-91B2-DCAE-DC1362B6CB14}"/>
                  </a:ext>
                </a:extLst>
              </p:cNvPr>
              <p:cNvSpPr/>
              <p:nvPr/>
            </p:nvSpPr>
            <p:spPr>
              <a:xfrm>
                <a:off x="1679110" y="3002874"/>
                <a:ext cx="2231989" cy="274320"/>
              </a:xfrm>
              <a:prstGeom prst="rect">
                <a:avLst/>
              </a:prstGeom>
              <a:solidFill>
                <a:srgbClr val="FFC000"/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Polynomial IR</a:t>
                </a:r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923C236D-881D-1F7C-0404-D375FBE5323A}"/>
                  </a:ext>
                </a:extLst>
              </p:cNvPr>
              <p:cNvSpPr/>
              <p:nvPr/>
            </p:nvSpPr>
            <p:spPr>
              <a:xfrm>
                <a:off x="2703664" y="328675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BFE4F49A-5BB4-E98A-409B-FB344570D9CC}"/>
                  </a:ext>
                </a:extLst>
              </p:cNvPr>
              <p:cNvSpPr/>
              <p:nvPr/>
            </p:nvSpPr>
            <p:spPr>
              <a:xfrm>
                <a:off x="2703664" y="376307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93AADAD-95AA-D115-555B-49F7C304D1DB}"/>
                  </a:ext>
                </a:extLst>
              </p:cNvPr>
              <p:cNvSpPr/>
              <p:nvPr/>
            </p:nvSpPr>
            <p:spPr>
              <a:xfrm>
                <a:off x="1679110" y="3955514"/>
                <a:ext cx="2231989" cy="274320"/>
              </a:xfrm>
              <a:prstGeom prst="rect">
                <a:avLst/>
              </a:prstGeom>
              <a:solidFill>
                <a:srgbClr val="00B050"/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p-ISA IR</a:t>
                </a:r>
              </a:p>
            </p:txBody>
          </p:sp>
          <p:sp>
            <p:nvSpPr>
              <p:cNvPr id="34" name="Arrow: Down 33">
                <a:extLst>
                  <a:ext uri="{FF2B5EF4-FFF2-40B4-BE49-F238E27FC236}">
                    <a16:creationId xmlns:a16="http://schemas.microsoft.com/office/drawing/2014/main" id="{E16EA082-5ED9-BBC6-29EE-02ABE8DA2AE6}"/>
                  </a:ext>
                </a:extLst>
              </p:cNvPr>
              <p:cNvSpPr/>
              <p:nvPr/>
            </p:nvSpPr>
            <p:spPr>
              <a:xfrm>
                <a:off x="2703664" y="423939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3FD2C2C-0F7E-270C-5409-000A10DAF377}"/>
                  </a:ext>
                </a:extLst>
              </p:cNvPr>
              <p:cNvSpPr/>
              <p:nvPr/>
            </p:nvSpPr>
            <p:spPr>
              <a:xfrm>
                <a:off x="1679110" y="4431834"/>
                <a:ext cx="2231989" cy="27432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lin ang="16200000" scaled="1"/>
              </a:gra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Assembler tools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948B6AE-0AC6-7964-12C5-5CF969299D14}"/>
                  </a:ext>
                </a:extLst>
              </p:cNvPr>
              <p:cNvSpPr/>
              <p:nvPr/>
            </p:nvSpPr>
            <p:spPr>
              <a:xfrm>
                <a:off x="1679111" y="1573914"/>
                <a:ext cx="2231987" cy="27432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FHE program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56AE8EE-8B0A-2EB6-C6C2-286F7F6A5F49}"/>
                  </a:ext>
                </a:extLst>
              </p:cNvPr>
              <p:cNvSpPr/>
              <p:nvPr/>
            </p:nvSpPr>
            <p:spPr>
              <a:xfrm>
                <a:off x="1679110" y="2050234"/>
                <a:ext cx="2231988" cy="274320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FHE lib (OpenFHE)</a:t>
                </a:r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70CBAE41-F5C2-0C5A-EF18-ACB33AF92AFB}"/>
                  </a:ext>
                </a:extLst>
              </p:cNvPr>
              <p:cNvSpPr/>
              <p:nvPr/>
            </p:nvSpPr>
            <p:spPr>
              <a:xfrm>
                <a:off x="2703664" y="185779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48C9E588-1953-120E-F9A3-36F2A09953AE}"/>
                  </a:ext>
                </a:extLst>
              </p:cNvPr>
              <p:cNvSpPr/>
              <p:nvPr/>
            </p:nvSpPr>
            <p:spPr>
              <a:xfrm>
                <a:off x="2703664" y="233411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4" name="Arrow: Down 43">
                <a:extLst>
                  <a:ext uri="{FF2B5EF4-FFF2-40B4-BE49-F238E27FC236}">
                    <a16:creationId xmlns:a16="http://schemas.microsoft.com/office/drawing/2014/main" id="{ECD8C4F1-89EB-3BA0-1BAF-BCA55D1D386D}"/>
                  </a:ext>
                </a:extLst>
              </p:cNvPr>
              <p:cNvSpPr/>
              <p:nvPr/>
            </p:nvSpPr>
            <p:spPr>
              <a:xfrm>
                <a:off x="2703664" y="281043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25E2904C-B4ED-9935-14B2-9F44F47923BA}"/>
                  </a:ext>
                </a:extLst>
              </p:cNvPr>
              <p:cNvSpPr/>
              <p:nvPr/>
            </p:nvSpPr>
            <p:spPr>
              <a:xfrm>
                <a:off x="2703664" y="471571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1325B02-B9F9-52B6-C7B2-8FFF65232913}"/>
                  </a:ext>
                </a:extLst>
              </p:cNvPr>
              <p:cNvSpPr/>
              <p:nvPr/>
            </p:nvSpPr>
            <p:spPr>
              <a:xfrm>
                <a:off x="1679110" y="2526554"/>
                <a:ext cx="2231989" cy="27432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lin ang="16200000" scaled="1"/>
              </a:gra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FHE to Poly IR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E9D0B9B-43BD-D09A-198A-3F28F2D0CE60}"/>
                  </a:ext>
                </a:extLst>
              </p:cNvPr>
              <p:cNvSpPr/>
              <p:nvPr/>
            </p:nvSpPr>
            <p:spPr>
              <a:xfrm>
                <a:off x="1679110" y="5384473"/>
                <a:ext cx="2231989" cy="27432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lin ang="16200000" scaled="1"/>
              </a:gradFill>
              <a:ln w="12700" cap="flat">
                <a:noFill/>
                <a:miter lim="400000"/>
              </a:ln>
              <a:effectLst>
                <a:outerShdw blurRad="63500" dist="63500" dir="2700000" algn="tl" rotWithShape="0">
                  <a:prstClr val="black">
                    <a:alpha val="44000"/>
                  </a:prst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Neue Medium"/>
                    <a:ea typeface="Helvetica Neue Medium"/>
                    <a:cs typeface="Helvetica Neue Medium"/>
                    <a:sym typeface="Helvetica Neue Medium"/>
                  </a:rPr>
                  <a:t>Host Runtime</a:t>
                </a:r>
              </a:p>
            </p:txBody>
          </p:sp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C26ACE57-990E-6A9A-3C8B-A466E1B08DF8}"/>
                  </a:ext>
                </a:extLst>
              </p:cNvPr>
              <p:cNvSpPr/>
              <p:nvPr/>
            </p:nvSpPr>
            <p:spPr>
              <a:xfrm>
                <a:off x="2703664" y="5192034"/>
                <a:ext cx="182880" cy="182880"/>
              </a:xfrm>
              <a:prstGeom prst="downArrow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lvl="0" indent="0" algn="ctr" defTabSz="8255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p:grp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24780642-6623-B296-5614-D20A0AEFD570}"/>
                </a:ext>
              </a:extLst>
            </p:cNvPr>
            <p:cNvSpPr/>
            <p:nvPr/>
          </p:nvSpPr>
          <p:spPr>
            <a:xfrm>
              <a:off x="3990014" y="5952497"/>
              <a:ext cx="182880" cy="182880"/>
            </a:xfrm>
            <a:prstGeom prst="downArrow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lvl="0" indent="0" algn="ctr" defTabSz="8255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7385B65-8182-6049-558F-1053881A13E1}"/>
              </a:ext>
            </a:extLst>
          </p:cNvPr>
          <p:cNvCxnSpPr>
            <a:cxnSpLocks/>
            <a:stCxn id="37" idx="2"/>
            <a:endCxn id="26" idx="3"/>
          </p:cNvCxnSpPr>
          <p:nvPr/>
        </p:nvCxnSpPr>
        <p:spPr>
          <a:xfrm rot="5400000">
            <a:off x="7032830" y="460698"/>
            <a:ext cx="1081332" cy="4752090"/>
          </a:xfrm>
          <a:prstGeom prst="curvedConnector2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7330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4639F7C-8D8D-406A-87CA-FAF67D6F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436" y="1516875"/>
            <a:ext cx="4087723" cy="344027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4151ED-836C-4FCC-8F2E-4BEB2BFD74FD}"/>
              </a:ext>
            </a:extLst>
          </p:cNvPr>
          <p:cNvCxnSpPr>
            <a:cxnSpLocks/>
            <a:stCxn id="23" idx="0"/>
            <a:endCxn id="12" idx="4"/>
          </p:cNvCxnSpPr>
          <p:nvPr/>
        </p:nvCxnSpPr>
        <p:spPr>
          <a:xfrm flipV="1">
            <a:off x="3335127" y="4507359"/>
            <a:ext cx="972896" cy="827804"/>
          </a:xfrm>
          <a:prstGeom prst="straightConnector1">
            <a:avLst/>
          </a:prstGeom>
          <a:ln w="98425">
            <a:solidFill>
              <a:schemeClr val="accent6">
                <a:lumMod val="60000"/>
                <a:lumOff val="40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EED8EA-39F6-40A6-A2EF-798706E30881}"/>
              </a:ext>
            </a:extLst>
          </p:cNvPr>
          <p:cNvCxnSpPr>
            <a:cxnSpLocks/>
            <a:stCxn id="21" idx="0"/>
            <a:endCxn id="15" idx="4"/>
          </p:cNvCxnSpPr>
          <p:nvPr/>
        </p:nvCxnSpPr>
        <p:spPr>
          <a:xfrm flipH="1" flipV="1">
            <a:off x="4860984" y="4440136"/>
            <a:ext cx="499661" cy="895027"/>
          </a:xfrm>
          <a:prstGeom prst="straightConnector1">
            <a:avLst/>
          </a:prstGeom>
          <a:ln w="98425">
            <a:solidFill>
              <a:schemeClr val="accent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503C5-CA0E-4361-9CD3-0E23002E9667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H="1" flipV="1">
            <a:off x="6309543" y="4322297"/>
            <a:ext cx="1076619" cy="1012866"/>
          </a:xfrm>
          <a:prstGeom prst="straightConnector1">
            <a:avLst/>
          </a:prstGeom>
          <a:ln w="98425">
            <a:solidFill>
              <a:srgbClr val="C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BE1146-B7D1-492D-AB74-BE6CCF5D0B5A}"/>
              </a:ext>
            </a:extLst>
          </p:cNvPr>
          <p:cNvSpPr txBox="1"/>
          <p:nvPr/>
        </p:nvSpPr>
        <p:spPr>
          <a:xfrm>
            <a:off x="606272" y="3026178"/>
            <a:ext cx="239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Neo Sans Intel"/>
              </a:rPr>
              <a:t>Memory physical organization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F3D3F-1D9B-4896-8B39-DAFBCA4E2531}"/>
              </a:ext>
            </a:extLst>
          </p:cNvPr>
          <p:cNvSpPr txBox="1"/>
          <p:nvPr/>
        </p:nvSpPr>
        <p:spPr>
          <a:xfrm>
            <a:off x="6621780" y="5335163"/>
            <a:ext cx="152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Neo Sans Intel"/>
              </a:rPr>
              <a:t>Xecute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Neo Sans Intel"/>
              </a:rPr>
              <a:t> </a:t>
            </a:r>
            <a:r>
              <a:rPr lang="en-US" dirty="0">
                <a:solidFill>
                  <a:srgbClr val="000000"/>
                </a:solidFill>
                <a:latin typeface="Intel Clear"/>
                <a:cs typeface="Neo Sans Intel"/>
              </a:rPr>
              <a:t>I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Neo Sans Intel"/>
              </a:rPr>
              <a:t>nst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  <a:cs typeface="Neo Sans Intel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6E69A0B-E5DF-4EE7-B0A7-E382BA65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HERACLES Overview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6B76253-4D2E-4960-A1EC-309AB7D82E82}"/>
              </a:ext>
            </a:extLst>
          </p:cNvPr>
          <p:cNvSpPr/>
          <p:nvPr/>
        </p:nvSpPr>
        <p:spPr>
          <a:xfrm>
            <a:off x="3201187" y="2381654"/>
            <a:ext cx="342932" cy="1991360"/>
          </a:xfrm>
          <a:prstGeom prst="leftBrac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4A62D-3D52-B11B-9E2C-82B24A099294}"/>
              </a:ext>
            </a:extLst>
          </p:cNvPr>
          <p:cNvSpPr txBox="1"/>
          <p:nvPr/>
        </p:nvSpPr>
        <p:spPr>
          <a:xfrm>
            <a:off x="6922978" y="2948575"/>
            <a:ext cx="246221" cy="69088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0" tIns="0" rIns="0" bIns="0" numCol="1" spcCol="38100" rtlCol="0" anchor="ctr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SPAD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EFD80-9EDD-AB9E-A326-9C174E316906}"/>
              </a:ext>
            </a:extLst>
          </p:cNvPr>
          <p:cNvSpPr txBox="1"/>
          <p:nvPr/>
        </p:nvSpPr>
        <p:spPr>
          <a:xfrm>
            <a:off x="4487945" y="3026178"/>
            <a:ext cx="246221" cy="690880"/>
          </a:xfrm>
          <a:prstGeom prst="rect">
            <a:avLst/>
          </a:prstGeom>
          <a:solidFill>
            <a:srgbClr val="0068B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square" lIns="0" tIns="0" rIns="0" bIns="0" numCol="1" spcCol="38100" rtlCol="0" anchor="ctr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SPAD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98AAF5-522C-4091-90F5-14AC7055E3E0}"/>
              </a:ext>
            </a:extLst>
          </p:cNvPr>
          <p:cNvSpPr/>
          <p:nvPr/>
        </p:nvSpPr>
        <p:spPr>
          <a:xfrm>
            <a:off x="4124739" y="2228733"/>
            <a:ext cx="366567" cy="2278626"/>
          </a:xfrm>
          <a:prstGeom prst="ellipse">
            <a:avLst/>
          </a:prstGeom>
          <a:solidFill>
            <a:schemeClr val="accent6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DA2338-156D-4696-A95E-18186C2FC143}"/>
              </a:ext>
            </a:extLst>
          </p:cNvPr>
          <p:cNvSpPr/>
          <p:nvPr/>
        </p:nvSpPr>
        <p:spPr>
          <a:xfrm>
            <a:off x="5808171" y="3316457"/>
            <a:ext cx="1002744" cy="1005840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ADDC87-C96F-4680-9401-5AA3AF27DBF9}"/>
              </a:ext>
            </a:extLst>
          </p:cNvPr>
          <p:cNvSpPr/>
          <p:nvPr/>
        </p:nvSpPr>
        <p:spPr>
          <a:xfrm>
            <a:off x="4697907" y="2368623"/>
            <a:ext cx="326153" cy="2071513"/>
          </a:xfrm>
          <a:prstGeom prst="ellipse">
            <a:avLst/>
          </a:prstGeom>
          <a:solidFill>
            <a:schemeClr val="accent1">
              <a:lumMod val="60000"/>
              <a:lumOff val="4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 Clear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00B41A-172D-5CCD-61C9-C9AD71C8D8C6}"/>
              </a:ext>
            </a:extLst>
          </p:cNvPr>
          <p:cNvSpPr txBox="1"/>
          <p:nvPr/>
        </p:nvSpPr>
        <p:spPr>
          <a:xfrm>
            <a:off x="4596263" y="5335163"/>
            <a:ext cx="152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Neo Sans Intel"/>
              </a:rPr>
              <a:t>Cfetch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Neo Sans Intel"/>
              </a:rPr>
              <a:t> Inst.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9428C2-74DD-B439-C536-6200FBB790A7}"/>
              </a:ext>
            </a:extLst>
          </p:cNvPr>
          <p:cNvSpPr txBox="1"/>
          <p:nvPr/>
        </p:nvSpPr>
        <p:spPr>
          <a:xfrm>
            <a:off x="2570745" y="5335163"/>
            <a:ext cx="152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Neo Sans Intel"/>
              </a:rPr>
              <a:t>Mfetch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 Clear"/>
                <a:cs typeface="Neo Sans Intel"/>
              </a:rPr>
              <a:t> Inst.</a:t>
            </a:r>
          </a:p>
        </p:txBody>
      </p:sp>
    </p:spTree>
    <p:extLst>
      <p:ext uri="{BB962C8B-B14F-4D97-AF65-F5344CB8AC3E}">
        <p14:creationId xmlns:p14="http://schemas.microsoft.com/office/powerpoint/2010/main" val="94397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7237" x="1022350" y="2633663"/>
          <p14:tracePt t="17242" x="1169988" y="2600325"/>
          <p14:tracePt t="17249" x="1271588" y="2578100"/>
          <p14:tracePt t="17255" x="1373188" y="2554288"/>
          <p14:tracePt t="17264" x="1452563" y="2532063"/>
          <p14:tracePt t="17271" x="1509713" y="2509838"/>
          <p14:tracePt t="17280" x="1600200" y="2509838"/>
          <p14:tracePt t="17287" x="1679575" y="2509838"/>
          <p14:tracePt t="17295" x="1758950" y="2509838"/>
          <p14:tracePt t="17303" x="1851025" y="2509838"/>
          <p14:tracePt t="17312" x="1941513" y="2509838"/>
          <p14:tracePt t="17319" x="1998663" y="2509838"/>
          <p14:tracePt t="17327" x="2065338" y="2520950"/>
          <p14:tracePt t="17333" x="2100263" y="2520950"/>
          <p14:tracePt t="17344" x="2111375" y="2532063"/>
          <p14:tracePt t="17351" x="2122488" y="2543175"/>
          <p14:tracePt t="17361" x="2133600" y="2543175"/>
          <p14:tracePt t="17382" x="2133600" y="2554288"/>
          <p14:tracePt t="17388" x="2146300" y="2565400"/>
          <p14:tracePt t="17396" x="2201863" y="2589213"/>
          <p14:tracePt t="17404" x="2236788" y="2600325"/>
          <p14:tracePt t="17412" x="2270125" y="2622550"/>
          <p14:tracePt t="17420" x="2305050" y="2644775"/>
          <p14:tracePt t="17428" x="2316163" y="2657475"/>
          <p14:tracePt t="17435" x="2338388" y="2679700"/>
          <p14:tracePt t="17444" x="2360613" y="2690813"/>
          <p14:tracePt t="17451" x="2417763" y="2713038"/>
          <p14:tracePt t="17459" x="2486025" y="2736850"/>
          <p14:tracePt t="17465" x="2576513" y="2747963"/>
          <p14:tracePt t="17475" x="2679700" y="2770188"/>
          <p14:tracePt t="17482" x="2838450" y="2781300"/>
          <p14:tracePt t="17491" x="2986088" y="2792413"/>
          <p14:tracePt t="17497" x="3155950" y="2805113"/>
          <p14:tracePt t="17509" x="3292475" y="2816225"/>
          <p14:tracePt t="17515" x="3405188" y="2827338"/>
          <p14:tracePt t="17522" x="3495675" y="2827338"/>
          <p14:tracePt t="17528" x="3576638" y="2827338"/>
          <p14:tracePt t="17536" x="3643313" y="2827338"/>
          <p14:tracePt t="17544" x="3700463" y="2838450"/>
          <p14:tracePt t="17551" x="3768725" y="2838450"/>
          <p14:tracePt t="17560" x="3859213" y="2838450"/>
          <p14:tracePt t="17567" x="3962400" y="2838450"/>
          <p14:tracePt t="17578" x="4086225" y="2838450"/>
          <p14:tracePt t="17583" x="4200525" y="2849563"/>
          <p14:tracePt t="17593" x="4313238" y="2860675"/>
          <p14:tracePt t="17599" x="4392613" y="2873375"/>
          <p14:tracePt t="17610" x="4471988" y="2884488"/>
          <p14:tracePt t="17613" x="4518025" y="2884488"/>
          <p14:tracePt t="17623" x="4540250" y="2884488"/>
          <p14:tracePt t="17793" x="4529138" y="2884488"/>
          <p14:tracePt t="17799" x="4518025" y="2884488"/>
          <p14:tracePt t="17810" x="4506913" y="2895600"/>
          <p14:tracePt t="17815" x="4495800" y="2906713"/>
          <p14:tracePt t="17825" x="4471988" y="2928938"/>
          <p14:tracePt t="17834" x="4438650" y="2940050"/>
          <p14:tracePt t="17841" x="4427538" y="2963863"/>
          <p14:tracePt t="17849" x="4405313" y="2963863"/>
          <p14:tracePt t="17855" x="4392613" y="2974975"/>
          <p14:tracePt t="17865" x="4392613" y="2986088"/>
          <p14:tracePt t="18074" x="4381500" y="2974975"/>
          <p14:tracePt t="18080" x="4370388" y="2952750"/>
          <p14:tracePt t="18088" x="4359275" y="2940050"/>
          <p14:tracePt t="18096" x="4337050" y="2928938"/>
          <p14:tracePt t="18103" x="4324350" y="2906713"/>
          <p14:tracePt t="18111" x="4313238" y="2895600"/>
          <p14:tracePt t="18119" x="4302125" y="2873375"/>
          <p14:tracePt t="18129" x="4279900" y="2873375"/>
          <p14:tracePt t="18135" x="4268788" y="2849563"/>
          <p14:tracePt t="18145" x="4257675" y="2849563"/>
          <p14:tracePt t="18149" x="4233863" y="2838450"/>
          <p14:tracePt t="18159" x="4222750" y="2838450"/>
          <p14:tracePt t="18166" x="4211638" y="2838450"/>
          <p14:tracePt t="18175" x="4189413" y="2838450"/>
          <p14:tracePt t="18182" x="4178300" y="2838450"/>
          <p14:tracePt t="18192" x="4165600" y="2838450"/>
          <p14:tracePt t="18198" x="4154488" y="2838450"/>
          <p14:tracePt t="18206" x="4132263" y="2849563"/>
          <p14:tracePt t="18212" x="4097338" y="2873375"/>
          <p14:tracePt t="18220" x="4064000" y="2884488"/>
          <p14:tracePt t="18229" x="4041775" y="2906713"/>
          <p14:tracePt t="18245" x="4030663" y="2917825"/>
          <p14:tracePt t="18329" x="4030663" y="2940050"/>
          <p14:tracePt t="18333" x="4041775" y="2940050"/>
          <p14:tracePt t="18344" x="4064000" y="2963863"/>
          <p14:tracePt t="18349" x="4086225" y="2963863"/>
          <p14:tracePt t="18357" x="4097338" y="2963863"/>
          <p14:tracePt t="18364" x="4110038" y="2963863"/>
          <p14:tracePt t="18372" x="4121150" y="2963863"/>
          <p14:tracePt t="18380" x="4121150" y="2952750"/>
          <p14:tracePt t="18396" x="4132263" y="2952750"/>
          <p14:tracePt t="18403" x="4143375" y="2940050"/>
          <p14:tracePt t="18419" x="4154488" y="2928938"/>
          <p14:tracePt t="18454" x="4154488" y="2917825"/>
          <p14:tracePt t="18465" x="4154488" y="2906713"/>
          <p14:tracePt t="18472" x="4154488" y="2884488"/>
          <p14:tracePt t="18480" x="4154488" y="2873375"/>
          <p14:tracePt t="18487" x="4154488" y="2860675"/>
          <p14:tracePt t="18493" x="4154488" y="2838450"/>
          <p14:tracePt t="18500" x="4154488" y="2816225"/>
          <p14:tracePt t="18509" x="4143375" y="2805113"/>
          <p14:tracePt t="18517" x="4143375" y="2792413"/>
          <p14:tracePt t="18573" x="4143375" y="2781300"/>
          <p14:tracePt t="18601" x="4132263" y="2781300"/>
          <p14:tracePt t="18611" x="4110038" y="2792413"/>
          <p14:tracePt t="18617" x="4097338" y="2816225"/>
          <p14:tracePt t="18628" x="4075113" y="2827338"/>
          <p14:tracePt t="18631" x="4064000" y="2849563"/>
          <p14:tracePt t="18641" x="4052888" y="2849563"/>
          <p14:tracePt t="18648" x="4052888" y="2860675"/>
          <p14:tracePt t="20875" x="4110038" y="2884488"/>
          <p14:tracePt t="20883" x="4165600" y="2906713"/>
          <p14:tracePt t="20890" x="4211638" y="2928938"/>
          <p14:tracePt t="20898" x="4244975" y="2940050"/>
          <p14:tracePt t="20905" x="4279900" y="2963863"/>
          <p14:tracePt t="20914" x="4348163" y="2986088"/>
          <p14:tracePt t="20921" x="4405313" y="3008313"/>
          <p14:tracePt t="20931" x="4471988" y="3032125"/>
          <p14:tracePt t="20937" x="4529138" y="3043238"/>
          <p14:tracePt t="20947" x="4564063" y="3087688"/>
          <p14:tracePt t="20954" x="4597400" y="3111500"/>
          <p14:tracePt t="20960" x="4608513" y="3133725"/>
          <p14:tracePt t="20968" x="4619625" y="3144838"/>
          <p14:tracePt t="20978" x="4643438" y="3167063"/>
          <p14:tracePt t="20984" x="4654550" y="3179763"/>
          <p14:tracePt t="20991" x="4665663" y="3190875"/>
          <p14:tracePt t="21000" x="4676775" y="3224213"/>
          <p14:tracePt t="21008" x="4687888" y="3259138"/>
          <p14:tracePt t="21016" x="4711700" y="3303588"/>
          <p14:tracePt t="21024" x="4733925" y="3371850"/>
          <p14:tracePt t="21030" x="4756150" y="3486150"/>
          <p14:tracePt t="21047" x="4813300" y="3598863"/>
          <p14:tracePt t="21053" x="4824413" y="3622675"/>
          <p14:tracePt t="21063" x="4846638" y="3656013"/>
          <p14:tracePt t="21069" x="4859338" y="3667125"/>
          <p14:tracePt t="21080" x="4881563" y="3690938"/>
          <p14:tracePt t="21085" x="4881563" y="3702050"/>
          <p14:tracePt t="21162" x="4892675" y="3702050"/>
          <p14:tracePt t="21170" x="4903788" y="3690938"/>
          <p14:tracePt t="21179" x="4903788" y="3678238"/>
          <p14:tracePt t="21185" x="4903788" y="3656013"/>
          <p14:tracePt t="21195" x="4914900" y="3644900"/>
          <p14:tracePt t="21201" x="4926013" y="3633788"/>
          <p14:tracePt t="21211" x="4926013" y="3598863"/>
          <p14:tracePt t="21218" x="4938713" y="3587750"/>
          <p14:tracePt t="21234" x="4938713" y="3565525"/>
          <p14:tracePt t="21241" x="4949825" y="3565525"/>
          <p14:tracePt t="21405" x="4938713" y="3554413"/>
          <p14:tracePt t="21420" x="4926013" y="3554413"/>
          <p14:tracePt t="21429" x="4914900" y="3530600"/>
          <p14:tracePt t="21434" x="4903788" y="3530600"/>
          <p14:tracePt t="21443" x="4881563" y="3530600"/>
          <p14:tracePt t="21449" x="4870450" y="3530600"/>
          <p14:tracePt t="21458" x="4859338" y="3519488"/>
          <p14:tracePt t="21466" x="4846638" y="3519488"/>
          <p14:tracePt t="21576" x="4846638" y="3530600"/>
          <p14:tracePt t="21581" x="4859338" y="3543300"/>
          <p14:tracePt t="21590" x="4870450" y="3565525"/>
          <p14:tracePt t="21599" x="4881563" y="3576638"/>
          <p14:tracePt t="21605" x="4903788" y="3587750"/>
          <p14:tracePt t="21615" x="4914900" y="3609975"/>
          <p14:tracePt t="21621" x="4938713" y="3622675"/>
          <p14:tracePt t="21630" x="4949825" y="3622675"/>
          <p14:tracePt t="21644" x="4960938" y="3622675"/>
          <p14:tracePt t="21652" x="4983163" y="3622675"/>
          <p14:tracePt t="21656" x="4994275" y="3622675"/>
          <p14:tracePt t="21669" x="5018088" y="3622675"/>
          <p14:tracePt t="21676" x="5029200" y="3622675"/>
          <p14:tracePt t="21684" x="5040313" y="3609975"/>
          <p14:tracePt t="21692" x="5062538" y="3609975"/>
          <p14:tracePt t="21700" x="5073650" y="3587750"/>
          <p14:tracePt t="21706" x="5086350" y="3576638"/>
          <p14:tracePt t="21714" x="5108575" y="3576638"/>
          <p14:tracePt t="21722" x="5119688" y="3565525"/>
          <p14:tracePt t="21800" x="5119688" y="3554413"/>
          <p14:tracePt t="21808" x="5119688" y="3543300"/>
          <p14:tracePt t="21816" x="5119688" y="3530600"/>
          <p14:tracePt t="21823" x="5119688" y="3519488"/>
          <p14:tracePt t="21832" x="5119688" y="3508375"/>
          <p14:tracePt t="21839" x="5108575" y="3497263"/>
          <p14:tracePt t="21848" x="5097463" y="3475038"/>
          <p14:tracePt t="21853" x="5086350" y="3462338"/>
          <p14:tracePt t="21863" x="5073650" y="3451225"/>
          <p14:tracePt t="21869" x="5051425" y="3440113"/>
          <p14:tracePt t="21885" x="5040313" y="3429000"/>
          <p14:tracePt t="21972" x="5018088" y="3429000"/>
          <p14:tracePt t="21979" x="5006975" y="3440113"/>
          <p14:tracePt t="21985" x="4994275" y="3451225"/>
          <p14:tracePt t="21996" x="4972050" y="3451225"/>
          <p14:tracePt t="22002" x="4960938" y="3462338"/>
          <p14:tracePt t="22282" x="4960938" y="3486150"/>
          <p14:tracePt t="22289" x="4949825" y="3519488"/>
          <p14:tracePt t="22299" x="4949825" y="3554413"/>
          <p14:tracePt t="22305" x="4938713" y="3587750"/>
          <p14:tracePt t="22315" x="4926013" y="3609975"/>
          <p14:tracePt t="22321" x="4926013" y="3633788"/>
          <p14:tracePt t="22329" x="4914900" y="3656013"/>
          <p14:tracePt t="22336" x="4914900" y="3667125"/>
          <p14:tracePt t="22348" x="4914900" y="3678238"/>
          <p14:tracePt t="22352" x="4914900" y="3702050"/>
          <p14:tracePt t="22362" x="4914900" y="3713163"/>
          <p14:tracePt t="22368" x="4914900" y="3724275"/>
          <p14:tracePt t="22379" x="4914900" y="3746500"/>
          <p14:tracePt t="22384" x="4914900" y="3757613"/>
          <p14:tracePt t="22395" x="4914900" y="3770313"/>
          <p14:tracePt t="22399" x="4914900" y="3781425"/>
          <p14:tracePt t="22405" x="4914900" y="3803650"/>
          <p14:tracePt t="22539" x="4914900" y="3814763"/>
          <p14:tracePt t="22546" x="4903788" y="3825875"/>
          <p14:tracePt t="22554" x="4892675" y="3849688"/>
          <p14:tracePt t="22563" x="4870450" y="3871913"/>
          <p14:tracePt t="22569" x="4859338" y="3883025"/>
          <p14:tracePt t="22580" x="4859338" y="3905250"/>
          <p14:tracePt t="22586" x="4846638" y="3905250"/>
          <p14:tracePt t="22597" x="4835525" y="3917950"/>
          <p14:tracePt t="22602" x="4824413" y="3917950"/>
          <p14:tracePt t="22613" x="4824413" y="3929063"/>
          <p14:tracePt t="23072" x="4813300" y="3929063"/>
          <p14:tracePt t="23157" x="4813300" y="3917950"/>
          <p14:tracePt t="23166" x="4802188" y="3917950"/>
          <p14:tracePt t="23171" x="4791075" y="3917950"/>
          <p14:tracePt t="24879" x="4779963" y="3917950"/>
          <p14:tracePt t="24885" x="4756150" y="3951288"/>
          <p14:tracePt t="24894" x="4733925" y="3973513"/>
          <p14:tracePt t="24902" x="4722813" y="3997325"/>
          <p14:tracePt t="24909" x="4711700" y="4008438"/>
          <p14:tracePt t="24918" x="4699000" y="4030663"/>
          <p14:tracePt t="24925" x="4676775" y="4041775"/>
          <p14:tracePt t="24934" x="4665663" y="4052888"/>
          <p14:tracePt t="24941" x="4643438" y="4065588"/>
          <p14:tracePt t="24952" x="4632325" y="4087813"/>
          <p14:tracePt t="24956" x="4619625" y="4121150"/>
          <p14:tracePt t="24965" x="4586288" y="4156075"/>
          <p14:tracePt t="24972" x="4540250" y="4213225"/>
          <p14:tracePt t="24981" x="4471988" y="4279900"/>
          <p14:tracePt t="24988" x="4392613" y="4348163"/>
          <p14:tracePt t="24995" x="4313238" y="4427538"/>
          <p14:tracePt t="25004" x="4244975" y="4495800"/>
          <p14:tracePt t="25012" x="4178300" y="4541838"/>
          <p14:tracePt t="25020" x="4132263" y="4575175"/>
          <p14:tracePt t="25025" x="4121150" y="4610100"/>
          <p14:tracePt t="25035" x="4110038" y="4621213"/>
          <p14:tracePt t="25051" x="4086225" y="4643438"/>
          <p14:tracePt t="25057" x="4086225" y="4654550"/>
          <p14:tracePt t="25068" x="4086225" y="4667250"/>
          <p14:tracePt t="25073" x="4086225" y="4678363"/>
          <p14:tracePt t="25084" x="4097338" y="4700588"/>
          <p14:tracePt t="25088" x="4121150" y="4746625"/>
          <p14:tracePt t="25096" x="4143375" y="4768850"/>
          <p14:tracePt t="25104" x="4143375" y="4779963"/>
          <p14:tracePt t="25112" x="4154488" y="4802188"/>
          <p14:tracePt t="25119" x="4165600" y="4802188"/>
          <p14:tracePt t="25127" x="4165600" y="4814888"/>
          <p14:tracePt t="25136" x="4165600" y="4826000"/>
          <p14:tracePt t="25144" x="4165600" y="4837113"/>
          <p14:tracePt t="25221" x="4132263" y="4859338"/>
          <p14:tracePt t="25227" x="4064000" y="4905375"/>
          <p14:tracePt t="25236" x="4006850" y="4938713"/>
          <p14:tracePt t="25243" x="3973513" y="4962525"/>
          <p14:tracePt t="25252" x="3927475" y="4973638"/>
          <p14:tracePt t="25259" x="3905250" y="4995863"/>
          <p14:tracePt t="25269" x="3894138" y="5006975"/>
          <p14:tracePt t="25275" x="3883025" y="5029200"/>
          <p14:tracePt t="25388" x="3883025" y="5018088"/>
          <p14:tracePt t="25395" x="3916363" y="5006975"/>
          <p14:tracePt t="25403" x="3927475" y="4995863"/>
          <p14:tracePt t="25412" x="3938588" y="4973638"/>
          <p14:tracePt t="25420" x="3973513" y="4962525"/>
          <p14:tracePt t="25428" x="3995738" y="4938713"/>
          <p14:tracePt t="25435" x="4017963" y="4927600"/>
          <p14:tracePt t="25441" x="4041775" y="4916488"/>
          <p14:tracePt t="25468" x="4052888" y="4916488"/>
          <p14:tracePt t="25568" x="4064000" y="4916488"/>
          <p14:tracePt t="25573" x="4075113" y="4927600"/>
          <p14:tracePt t="25582" x="4097338" y="4938713"/>
          <p14:tracePt t="25589" x="4097338" y="4949825"/>
          <p14:tracePt t="25599" x="4097338" y="4962525"/>
          <p14:tracePt t="25605" x="4110038" y="4973638"/>
          <p14:tracePt t="26097" x="4110038" y="4984750"/>
          <p14:tracePt t="26117" x="4097338" y="4995863"/>
          <p14:tracePt t="26122" x="4086225" y="5006975"/>
          <p14:tracePt t="26138" x="4075113" y="5006975"/>
          <p14:tracePt t="26267" x="4064000" y="5006975"/>
          <p14:tracePt t="26274" x="4052888" y="5006975"/>
          <p14:tracePt t="26281" x="4041775" y="5029200"/>
          <p14:tracePt t="26290" x="4030663" y="5029200"/>
          <p14:tracePt t="26300" x="4006850" y="5041900"/>
          <p14:tracePt t="26305" x="3995738" y="5053013"/>
          <p14:tracePt t="26317" x="3984625" y="5053013"/>
          <p14:tracePt t="26320" x="3962400" y="5075238"/>
          <p14:tracePt t="26327" x="3949700" y="5075238"/>
          <p14:tracePt t="26336" x="3938588" y="5086350"/>
          <p14:tracePt t="26343" x="3916363" y="5097463"/>
          <p14:tracePt t="26369" x="3905250" y="5097463"/>
          <p14:tracePt t="26375" x="3894138" y="5121275"/>
          <p14:tracePt t="26384" x="3870325" y="5121275"/>
          <p14:tracePt t="26390" x="3859213" y="5143500"/>
          <p14:tracePt t="26401" x="3836988" y="5154613"/>
          <p14:tracePt t="26406" x="3803650" y="5176838"/>
          <p14:tracePt t="26413" x="3757613" y="5189538"/>
          <p14:tracePt t="26421" x="3700463" y="5211763"/>
          <p14:tracePt t="26430" x="3667125" y="5233988"/>
          <p14:tracePt t="26438" x="3632200" y="5245100"/>
          <p14:tracePt t="26445" x="3621088" y="5257800"/>
          <p14:tracePt t="26455" x="3598863" y="5280025"/>
          <p14:tracePt t="26459" x="3587750" y="5280025"/>
          <p14:tracePt t="26469" x="3576638" y="5291138"/>
          <p14:tracePt t="26488" x="3563938" y="5291138"/>
          <p14:tracePt t="26495" x="3552825" y="5302250"/>
          <p14:tracePt t="26504" x="3541713" y="5313363"/>
          <p14:tracePt t="26511" x="3530600" y="5313363"/>
          <p14:tracePt t="26521" x="3519488" y="5324475"/>
          <p14:tracePt t="26527" x="3508375" y="5337175"/>
          <p14:tracePt t="26535" x="3484563" y="5359400"/>
          <p14:tracePt t="26541" x="3473450" y="5370513"/>
          <p14:tracePt t="26551" x="3451225" y="5381625"/>
          <p14:tracePt t="26557" x="3440113" y="5392738"/>
          <p14:tracePt t="26567" x="3416300" y="5416550"/>
          <p14:tracePt t="26573" x="3405188" y="5416550"/>
          <p14:tracePt t="26584" x="3394075" y="5427663"/>
          <p14:tracePt t="26590" x="3382963" y="5438775"/>
          <p14:tracePt t="26612" x="3360738" y="5449888"/>
          <p14:tracePt t="26627" x="3336925" y="5472113"/>
          <p14:tracePt t="26636" x="3325813" y="5484813"/>
          <p14:tracePt t="26643" x="3314700" y="5495925"/>
          <p14:tracePt t="26653" x="3303588" y="5507038"/>
          <p14:tracePt t="26659" x="3292475" y="5518150"/>
          <p14:tracePt t="26667" x="3268663" y="5529263"/>
          <p14:tracePt t="26673" x="3257550" y="5551488"/>
          <p14:tracePt t="26685" x="3235325" y="5551488"/>
          <p14:tracePt t="26700" x="3235325" y="5564188"/>
          <p14:tracePt t="26931" x="3235325" y="5551488"/>
          <p14:tracePt t="26937" x="3246438" y="5540375"/>
          <p14:tracePt t="26946" x="3246438" y="5529263"/>
          <p14:tracePt t="27024" x="3257550" y="5529263"/>
          <p14:tracePt t="27032" x="3257550" y="5507038"/>
          <p14:tracePt t="27050" x="3257550" y="5495925"/>
          <p14:tracePt t="45123" x="3167063" y="5438775"/>
          <p14:tracePt t="45131" x="3019425" y="5370513"/>
          <p14:tracePt t="45141" x="2894013" y="5280025"/>
          <p14:tracePt t="45147" x="2735263" y="5165725"/>
          <p14:tracePt t="45155" x="2633663" y="5053013"/>
          <p14:tracePt t="45161" x="2486025" y="4927600"/>
          <p14:tracePt t="45173" x="2349500" y="4757738"/>
          <p14:tracePt t="45178" x="2259013" y="4632325"/>
          <p14:tracePt t="45188" x="2168525" y="4506913"/>
          <p14:tracePt t="45194" x="2089150" y="4394200"/>
          <p14:tracePt t="45205" x="2020888" y="4268788"/>
          <p14:tracePt t="45209" x="1930400" y="4098925"/>
          <p14:tracePt t="45219" x="1895475" y="3951288"/>
          <p14:tracePt t="45224" x="1851025" y="3724275"/>
          <p14:tracePt t="45231" x="1827213" y="3497263"/>
          <p14:tracePt t="45240" x="1827213" y="3122613"/>
          <p14:tracePt t="45247" x="1851025" y="2565400"/>
          <p14:tracePt t="45256" x="1963738" y="1987550"/>
          <p14:tracePt t="45263" x="2078038" y="1419225"/>
          <p14:tracePt t="45271" x="2133600" y="874713"/>
          <p14:tracePt t="45279" x="2225675" y="431800"/>
          <p14:tracePt t="45286" x="2316163" y="9048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EFCC-CD31-2425-FF92-5E95624BE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09728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Encrypted Computing SDK Components Overview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4879E-3017-87C4-36CB-E7B752DE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2" y="1179576"/>
            <a:ext cx="10816704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5D77-6E92-7421-0EBE-17487D88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E2E Software Stack – Building Toward an Encrypted Computing SDK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06603-C67F-FA88-F011-B4D4147B92D6}"/>
              </a:ext>
            </a:extLst>
          </p:cNvPr>
          <p:cNvSpPr/>
          <p:nvPr/>
        </p:nvSpPr>
        <p:spPr>
          <a:xfrm>
            <a:off x="604948" y="2358389"/>
            <a:ext cx="993507" cy="5304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Common FHE 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9E63D3A-5A4E-2A0F-CB4D-513273AF0885}"/>
              </a:ext>
            </a:extLst>
          </p:cNvPr>
          <p:cNvSpPr/>
          <p:nvPr/>
        </p:nvSpPr>
        <p:spPr>
          <a:xfrm>
            <a:off x="2035879" y="2207809"/>
            <a:ext cx="1035388" cy="403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FHE Data Trace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A11827-3225-F132-D8E7-222A083EE480}"/>
              </a:ext>
            </a:extLst>
          </p:cNvPr>
          <p:cNvSpPr/>
          <p:nvPr/>
        </p:nvSpPr>
        <p:spPr>
          <a:xfrm>
            <a:off x="2035879" y="2676973"/>
            <a:ext cx="1035388" cy="403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FHE Program Trace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E7FA4-8EE0-C9D0-E22D-DD935BEA2F9B}"/>
              </a:ext>
            </a:extLst>
          </p:cNvPr>
          <p:cNvSpPr/>
          <p:nvPr/>
        </p:nvSpPr>
        <p:spPr>
          <a:xfrm>
            <a:off x="3298411" y="3226642"/>
            <a:ext cx="720119" cy="6097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P-ISA Program Mapper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0C0DE5-2CD8-B393-F0CA-054F6C70F00E}"/>
              </a:ext>
            </a:extLst>
          </p:cNvPr>
          <p:cNvSpPr/>
          <p:nvPr/>
        </p:nvSpPr>
        <p:spPr>
          <a:xfrm>
            <a:off x="2545140" y="4214206"/>
            <a:ext cx="860884" cy="4033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P-ISA OP Generator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30457B-1694-E495-C71A-8C48A5FC4CE1}"/>
              </a:ext>
            </a:extLst>
          </p:cNvPr>
          <p:cNvSpPr/>
          <p:nvPr/>
        </p:nvSpPr>
        <p:spPr>
          <a:xfrm>
            <a:off x="6531329" y="2142484"/>
            <a:ext cx="1430931" cy="5304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P-ISA Functional Simulator CPU Backend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B5116-801D-52BC-F2D3-7E404B74CC1D}"/>
              </a:ext>
            </a:extLst>
          </p:cNvPr>
          <p:cNvSpPr/>
          <p:nvPr/>
        </p:nvSpPr>
        <p:spPr>
          <a:xfrm>
            <a:off x="6531329" y="3430497"/>
            <a:ext cx="1033065" cy="3794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HERACLES Assembler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C57CAA-4573-A8E3-241B-372D55028F9E}"/>
              </a:ext>
            </a:extLst>
          </p:cNvPr>
          <p:cNvSpPr/>
          <p:nvPr/>
        </p:nvSpPr>
        <p:spPr>
          <a:xfrm>
            <a:off x="8027407" y="3319986"/>
            <a:ext cx="821329" cy="18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file.xinst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5CA9A5-6995-62F0-D617-E55AA4D109D6}"/>
              </a:ext>
            </a:extLst>
          </p:cNvPr>
          <p:cNvSpPr/>
          <p:nvPr/>
        </p:nvSpPr>
        <p:spPr>
          <a:xfrm>
            <a:off x="8027408" y="3528645"/>
            <a:ext cx="821330" cy="18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file.cinst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E4780B-0090-92F8-D264-C4C865F24A22}"/>
              </a:ext>
            </a:extLst>
          </p:cNvPr>
          <p:cNvSpPr/>
          <p:nvPr/>
        </p:nvSpPr>
        <p:spPr>
          <a:xfrm>
            <a:off x="8027408" y="3733752"/>
            <a:ext cx="821330" cy="18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file.minst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ACFA15-47F1-7306-4E55-D164D0A1FBA6}"/>
              </a:ext>
            </a:extLst>
          </p:cNvPr>
          <p:cNvSpPr/>
          <p:nvPr/>
        </p:nvSpPr>
        <p:spPr>
          <a:xfrm>
            <a:off x="9361196" y="3435669"/>
            <a:ext cx="1033064" cy="3794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 Encoding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72C43-68C6-47B5-3293-5E7E79E5AB5C}"/>
              </a:ext>
            </a:extLst>
          </p:cNvPr>
          <p:cNvSpPr/>
          <p:nvPr/>
        </p:nvSpPr>
        <p:spPr>
          <a:xfrm>
            <a:off x="10828779" y="3062526"/>
            <a:ext cx="899275" cy="343283"/>
          </a:xfrm>
          <a:prstGeom prst="rect">
            <a:avLst/>
          </a:prstGeom>
          <a:gradFill>
            <a:gsLst>
              <a:gs pos="34000">
                <a:srgbClr val="70AD47"/>
              </a:gs>
              <a:gs pos="74000">
                <a:srgbClr val="ED7D31"/>
              </a:gs>
              <a:gs pos="83000">
                <a:srgbClr val="ED7D31"/>
              </a:gs>
              <a:gs pos="100000">
                <a:srgbClr val="ED7D31"/>
              </a:gs>
            </a:gsLst>
            <a:lin ang="5400000" scaled="1"/>
          </a:gra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Simulation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93FD6B-C515-5E12-249D-9DAEEF73548D}"/>
              </a:ext>
            </a:extLst>
          </p:cNvPr>
          <p:cNvSpPr/>
          <p:nvPr/>
        </p:nvSpPr>
        <p:spPr>
          <a:xfrm>
            <a:off x="10829943" y="3821063"/>
            <a:ext cx="899275" cy="3432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Emulation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151C1A-22E3-3E26-AC82-2C4A8B577F3B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1598455" y="2409488"/>
            <a:ext cx="437424" cy="2141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D3A0F2B5-01B0-4BEF-529F-22742F453293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598455" y="2623635"/>
            <a:ext cx="437424" cy="255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08CC835-BE9A-A311-6932-99D3C284BC96}"/>
              </a:ext>
            </a:extLst>
          </p:cNvPr>
          <p:cNvCxnSpPr>
            <a:cxnSpLocks/>
            <a:stCxn id="12" idx="1"/>
            <a:endCxn id="13" idx="0"/>
          </p:cNvCxnSpPr>
          <p:nvPr/>
        </p:nvCxnSpPr>
        <p:spPr>
          <a:xfrm rot="10800000" flipV="1">
            <a:off x="2975583" y="3531530"/>
            <a:ext cx="322829" cy="682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F94B177-1BCF-F793-4559-D45011EACAB4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3406024" y="3836417"/>
            <a:ext cx="252447" cy="579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98149C6-55D5-6614-C0B4-47DD069BB951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3071267" y="2878652"/>
            <a:ext cx="587204" cy="3479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5B2B5D8-3600-83BD-1543-78D1B76E5A6D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3071267" y="2409488"/>
            <a:ext cx="587204" cy="817154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61D33A5-20BE-E708-7C87-AEA0A11CA34B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 flipV="1">
            <a:off x="3071267" y="2407730"/>
            <a:ext cx="3460062" cy="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D7A3E47-0C33-02CE-1EFC-015D58C4E13A}"/>
              </a:ext>
            </a:extLst>
          </p:cNvPr>
          <p:cNvSpPr/>
          <p:nvPr/>
        </p:nvSpPr>
        <p:spPr>
          <a:xfrm>
            <a:off x="4328692" y="3176615"/>
            <a:ext cx="1033066" cy="31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P-ISA Kernel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E20AAB-CB60-43D6-DD5F-E4F9A85AF854}"/>
              </a:ext>
            </a:extLst>
          </p:cNvPr>
          <p:cNvSpPr/>
          <p:nvPr/>
        </p:nvSpPr>
        <p:spPr>
          <a:xfrm>
            <a:off x="4328692" y="3570774"/>
            <a:ext cx="1033066" cy="312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File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B0310EB-9264-4F57-6446-986FC8CC513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4018530" y="3332740"/>
            <a:ext cx="310162" cy="1987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795D713-3D7E-021F-1330-2C6A95CF2F3A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4018530" y="3531530"/>
            <a:ext cx="310162" cy="1953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5F1F499-CBFF-7F0A-E0FE-6ABE387AFCC7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361758" y="2407730"/>
            <a:ext cx="1169571" cy="925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0BD7A9C-500C-9395-03E6-280E9A75988C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361758" y="3332740"/>
            <a:ext cx="1169571" cy="287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7D9154-50DB-3C86-DB0D-22C3B3EDA94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361758" y="3726899"/>
            <a:ext cx="1169571" cy="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BE92CCD-E92A-BBA7-D2FE-875493474D71}"/>
              </a:ext>
            </a:extLst>
          </p:cNvPr>
          <p:cNvCxnSpPr>
            <a:stCxn id="10" idx="0"/>
            <a:endCxn id="25" idx="0"/>
          </p:cNvCxnSpPr>
          <p:nvPr/>
        </p:nvCxnSpPr>
        <p:spPr>
          <a:xfrm rot="16200000" flipH="1">
            <a:off x="5601720" y="-840338"/>
            <a:ext cx="1227860" cy="7324155"/>
          </a:xfrm>
          <a:prstGeom prst="bentConnector3">
            <a:avLst>
              <a:gd name="adj1" fmla="val -186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38F3C25-0AA6-27A0-8296-FEF591ACDEC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8848736" y="3412787"/>
            <a:ext cx="512460" cy="2125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F794C98-1B88-1357-844A-C4E5F04BF5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8848738" y="3621446"/>
            <a:ext cx="512458" cy="39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4E5E4F5-F82F-8C0C-8106-0FD49CC65642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8848738" y="3625384"/>
            <a:ext cx="512458" cy="201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71D3EC9-7472-3339-CF79-CFA4CC08BD9B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 flipV="1">
            <a:off x="10394260" y="3234168"/>
            <a:ext cx="434519" cy="391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1D599CB-9D08-A551-777E-AE110F36D8D1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10394260" y="3625384"/>
            <a:ext cx="435683" cy="3673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920BD48-30D9-AC6C-42D5-AD5B0C005E3D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7564394" y="3412787"/>
            <a:ext cx="463013" cy="2074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D8D67003-0A58-EFE7-DC96-FF6F111182B5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7564394" y="3620212"/>
            <a:ext cx="463014" cy="1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75A1CE40-A03F-EEA6-A173-6A61157302C0}"/>
              </a:ext>
            </a:extLst>
          </p:cNvPr>
          <p:cNvCxnSpPr>
            <a:stCxn id="19" idx="3"/>
            <a:endCxn id="23" idx="1"/>
          </p:cNvCxnSpPr>
          <p:nvPr/>
        </p:nvCxnSpPr>
        <p:spPr>
          <a:xfrm>
            <a:off x="7564394" y="3620212"/>
            <a:ext cx="463014" cy="206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65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5F91-C694-50FA-2FF4-FD9C39AE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syntax &amp; semantic for the program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AC28-0830-2EED-D3E9-B55AAD2C7B73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+mn-lt"/>
              </a:rPr>
              <a:t>instruction,</a:t>
            </a:r>
            <a:r>
              <a:rPr lang="en-US" b="0" dirty="0" err="1">
                <a:solidFill>
                  <a:srgbClr val="569CD6"/>
                </a:solidFill>
                <a:effectLst/>
                <a:latin typeface="+mn-lt"/>
              </a:rPr>
              <a:t>scheme,</a:t>
            </a:r>
            <a:r>
              <a:rPr lang="en-US" b="0" dirty="0" err="1">
                <a:solidFill>
                  <a:srgbClr val="DCDCAA"/>
                </a:solidFill>
                <a:effectLst/>
                <a:latin typeface="+mn-lt"/>
              </a:rPr>
              <a:t>ring</a:t>
            </a:r>
            <a:r>
              <a:rPr lang="en-US" dirty="0">
                <a:solidFill>
                  <a:srgbClr val="DCDCAA"/>
                </a:solidFill>
                <a:latin typeface="+mn-lt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+mn-lt"/>
              </a:rPr>
              <a:t>dimension,</a:t>
            </a:r>
            <a:r>
              <a:rPr lang="en-US" b="0" dirty="0">
                <a:solidFill>
                  <a:srgbClr val="6A9955"/>
                </a:solidFill>
                <a:effectLst/>
                <a:latin typeface="+mn-lt"/>
              </a:rPr>
              <a:t>krns,</a:t>
            </a:r>
            <a:r>
              <a:rPr lang="en-US" b="0" dirty="0">
                <a:solidFill>
                  <a:srgbClr val="CE9178"/>
                </a:solidFill>
                <a:effectLst/>
                <a:latin typeface="+mn-lt"/>
              </a:rPr>
              <a:t>arg0,</a:t>
            </a:r>
            <a:r>
              <a:rPr lang="en-US" b="0" dirty="0">
                <a:solidFill>
                  <a:srgbClr val="9CDCFE"/>
                </a:solidFill>
                <a:effectLst/>
                <a:latin typeface="+mn-lt"/>
              </a:rPr>
              <a:t>arg1,</a:t>
            </a:r>
            <a:r>
              <a:rPr lang="en-US" b="0" dirty="0">
                <a:solidFill>
                  <a:srgbClr val="B5CEA8"/>
                </a:solidFill>
                <a:effectLst/>
                <a:latin typeface="+mn-lt"/>
              </a:rPr>
              <a:t>arg2,</a:t>
            </a:r>
            <a:r>
              <a:rPr lang="en-US" b="0" dirty="0">
                <a:solidFill>
                  <a:srgbClr val="4EC9B0"/>
                </a:solidFill>
                <a:effectLst/>
                <a:latin typeface="+mn-lt"/>
              </a:rPr>
              <a:t>…</a:t>
            </a:r>
            <a:endParaRPr lang="en-US" b="0" dirty="0">
              <a:solidFill>
                <a:srgbClr val="CCCCCC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+mn-lt"/>
              </a:rPr>
              <a:t>mul_plain,</a:t>
            </a:r>
            <a:r>
              <a:rPr lang="en-US" b="0" dirty="0">
                <a:solidFill>
                  <a:srgbClr val="569CD6"/>
                </a:solidFill>
                <a:effectLst/>
                <a:latin typeface="+mn-lt"/>
              </a:rPr>
              <a:t>BGV,</a:t>
            </a:r>
            <a:r>
              <a:rPr lang="en-US" b="0" dirty="0">
                <a:solidFill>
                  <a:srgbClr val="DCDCAA"/>
                </a:solidFill>
                <a:effectLst/>
                <a:latin typeface="+mn-lt"/>
              </a:rPr>
              <a:t>16384,</a:t>
            </a:r>
            <a:r>
              <a:rPr lang="en-US" b="0" dirty="0">
                <a:solidFill>
                  <a:srgbClr val="6A9955"/>
                </a:solidFill>
                <a:effectLst/>
                <a:latin typeface="+mn-lt"/>
              </a:rPr>
              <a:t>5,</a:t>
            </a:r>
            <a:r>
              <a:rPr lang="en-US" b="0" dirty="0">
                <a:solidFill>
                  <a:srgbClr val="CE9178"/>
                </a:solidFill>
                <a:effectLst/>
                <a:latin typeface="+mn-lt"/>
              </a:rPr>
              <a:t>ctprod0-2-4,</a:t>
            </a:r>
            <a:r>
              <a:rPr lang="en-US" b="0" dirty="0">
                <a:solidFill>
                  <a:srgbClr val="9CDCFE"/>
                </a:solidFill>
                <a:effectLst/>
                <a:latin typeface="+mn-lt"/>
              </a:rPr>
              <a:t>ct0-2-4,</a:t>
            </a:r>
            <a:r>
              <a:rPr lang="en-US" b="0" dirty="0">
                <a:solidFill>
                  <a:srgbClr val="B5CEA8"/>
                </a:solidFill>
                <a:effectLst/>
                <a:latin typeface="+mn-lt"/>
              </a:rPr>
              <a:t>pt0-1-4</a:t>
            </a:r>
          </a:p>
          <a:p>
            <a:pPr marL="203196" lvl="1" indent="0">
              <a:buNone/>
            </a:pPr>
            <a:r>
              <a:rPr lang="en-US" sz="2000" b="1" i="1" dirty="0" err="1">
                <a:solidFill>
                  <a:srgbClr val="CCCCCC"/>
                </a:solidFill>
              </a:rPr>
              <a:t>Instruction:Multiply</a:t>
            </a:r>
            <a:r>
              <a:rPr lang="en-US" sz="2000" b="1" i="1" dirty="0">
                <a:solidFill>
                  <a:srgbClr val="CCCCCC"/>
                </a:solidFill>
              </a:rPr>
              <a:t> Plain</a:t>
            </a:r>
            <a:r>
              <a:rPr lang="en-US" sz="2000" b="1" i="1" dirty="0">
                <a:solidFill>
                  <a:schemeClr val="tx1"/>
                </a:solidFill>
              </a:rPr>
              <a:t>,</a:t>
            </a:r>
            <a:r>
              <a:rPr lang="en-US" sz="2000" b="1" i="1" dirty="0">
                <a:solidFill>
                  <a:srgbClr val="B5CEA8"/>
                </a:solidFill>
              </a:rPr>
              <a:t> </a:t>
            </a:r>
            <a:r>
              <a:rPr lang="en-US" sz="2000" b="1" i="1" dirty="0" err="1">
                <a:solidFill>
                  <a:srgbClr val="569CD6"/>
                </a:solidFill>
              </a:rPr>
              <a:t>Scheme:BGV</a:t>
            </a:r>
            <a:r>
              <a:rPr lang="en-US" sz="2000" b="1" i="1" dirty="0">
                <a:solidFill>
                  <a:schemeClr val="tx1"/>
                </a:solidFill>
              </a:rPr>
              <a:t>,</a:t>
            </a:r>
            <a:r>
              <a:rPr lang="en-US" sz="2000" b="1" i="1" dirty="0">
                <a:solidFill>
                  <a:srgbClr val="B5CEA8"/>
                </a:solidFill>
              </a:rPr>
              <a:t> </a:t>
            </a:r>
            <a:r>
              <a:rPr lang="en-US" sz="2000" b="1" i="1" dirty="0">
                <a:solidFill>
                  <a:srgbClr val="DCDCAA"/>
                </a:solidFill>
              </a:rPr>
              <a:t>Ring Dimension:16384</a:t>
            </a:r>
            <a:r>
              <a:rPr lang="en-US" sz="2000" b="1" i="1" dirty="0">
                <a:solidFill>
                  <a:schemeClr val="tx1"/>
                </a:solidFill>
              </a:rPr>
              <a:t>,</a:t>
            </a:r>
            <a:r>
              <a:rPr lang="en-US" sz="2000" b="1" i="1" dirty="0">
                <a:solidFill>
                  <a:srgbClr val="B5CEA8"/>
                </a:solidFill>
              </a:rPr>
              <a:t> </a:t>
            </a:r>
            <a:r>
              <a:rPr lang="en-US" sz="2000" b="1" i="1" dirty="0">
                <a:solidFill>
                  <a:srgbClr val="6A9955"/>
                </a:solidFill>
              </a:rPr>
              <a:t>krns:5</a:t>
            </a:r>
          </a:p>
          <a:p>
            <a:pPr marL="203196" lvl="1" indent="0">
              <a:buNone/>
            </a:pPr>
            <a:r>
              <a:rPr kumimoji="0" lang="en-US" sz="1900" b="1" i="1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sym typeface="Helvetica"/>
              </a:rPr>
              <a:t>arg0: </a:t>
            </a:r>
            <a:r>
              <a:rPr kumimoji="0" lang="en-US" sz="19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output cyphertext 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(ctprod0) with ring dimension 16384, </a:t>
            </a:r>
            <a:r>
              <a:rPr kumimoji="0" lang="en-US" sz="19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krns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 5, order 2, current </a:t>
            </a:r>
            <a:r>
              <a:rPr kumimoji="0" lang="en-US" sz="19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rns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 terms 4</a:t>
            </a:r>
          </a:p>
          <a:p>
            <a:pPr marL="203196" lvl="1" indent="0">
              <a:buNone/>
            </a:pPr>
            <a:r>
              <a:rPr kumimoji="0" lang="en-US" sz="1900" b="1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sym typeface="Helvetica"/>
              </a:rPr>
              <a:t>arg1: </a:t>
            </a:r>
            <a:r>
              <a:rPr kumimoji="0" lang="en-US" sz="19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input cyphertext 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(ct0) with ring dimension 16384, </a:t>
            </a:r>
            <a:r>
              <a:rPr kumimoji="0" lang="en-US" sz="19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krns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 5, order 2, current </a:t>
            </a:r>
            <a:r>
              <a:rPr kumimoji="0" lang="en-US" sz="19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rns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 terms 4</a:t>
            </a:r>
          </a:p>
          <a:p>
            <a:pPr marL="203196" lvl="1" indent="0">
              <a:buNone/>
            </a:pPr>
            <a:r>
              <a:rPr kumimoji="0" lang="en-US" sz="1900" b="1" i="1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sym typeface="Helvetica"/>
              </a:rPr>
              <a:t>arg2: </a:t>
            </a:r>
            <a:r>
              <a:rPr kumimoji="0" lang="en-US" sz="19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input cyphertext 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(ct1) with ring dimension 16384, </a:t>
            </a:r>
            <a:r>
              <a:rPr kumimoji="0" lang="en-US" sz="19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krns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 5, order 1, current </a:t>
            </a:r>
            <a:r>
              <a:rPr kumimoji="0" lang="en-US" sz="19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rns</a:t>
            </a:r>
            <a:r>
              <a:rPr kumimoji="0" lang="en-US" sz="19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Helvetica"/>
              </a:rPr>
              <a:t> terms 4</a:t>
            </a:r>
          </a:p>
          <a:p>
            <a:pPr marL="203196" lvl="1" indent="0">
              <a:buNone/>
            </a:pPr>
            <a:endParaRPr kumimoji="0" lang="en-US" sz="19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Helvetica"/>
            </a:endParaRPr>
          </a:p>
          <a:p>
            <a:pPr marL="203196" lvl="1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7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379E0-BF01-10C4-6743-2FA51E2B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F61-4D8A-D548-60A7-F79D8B70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Revised/proposed syntax &amp; semantic for the program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F959-F223-6CF0-593D-A504ADCFC7BE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Scheme, Ring Dimension, Instruction, arg1 </a:t>
            </a:r>
            <a:r>
              <a:rPr lang="en-US" b="1" i="1" dirty="0" err="1"/>
              <a:t>Ctxt</a:t>
            </a:r>
            <a:r>
              <a:rPr lang="en-US" b="1" i="1" dirty="0"/>
              <a:t>(+params), arg2 </a:t>
            </a:r>
            <a:r>
              <a:rPr lang="en-US" b="1" i="1" dirty="0" err="1"/>
              <a:t>Ctxt</a:t>
            </a:r>
            <a:r>
              <a:rPr lang="en-US" b="1" i="1" dirty="0"/>
              <a:t>(+params),… </a:t>
            </a:r>
            <a:br>
              <a:rPr lang="en-US" b="1" i="1" dirty="0"/>
            </a:br>
            <a:r>
              <a:rPr lang="en-US" b="1" i="1" dirty="0" err="1"/>
              <a:t>Ctxt</a:t>
            </a:r>
            <a:r>
              <a:rPr lang="en-US" b="1" i="1" dirty="0"/>
              <a:t>(+params) = </a:t>
            </a:r>
            <a:r>
              <a:rPr lang="en-US" b="1" i="1" dirty="0" err="1"/>
              <a:t>Ctxt</a:t>
            </a:r>
            <a:r>
              <a:rPr lang="en-US" b="1" i="1" dirty="0"/>
              <a:t> label, RNS Primes, Order, Mult. Depth, Level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CKKS,16384,MULT,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ct01f9,8,3,2,2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>
                <a:solidFill>
                  <a:schemeClr val="accent4"/>
                </a:solidFill>
              </a:rPr>
              <a:t>ct018d,8,2,1,2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>
                <a:solidFill>
                  <a:schemeClr val="accent5"/>
                </a:solidFill>
              </a:rPr>
              <a:t>ct01ba,8,2,1,2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</a:p>
          <a:p>
            <a:pPr marL="203196" lvl="1" indent="0">
              <a:buNone/>
            </a:pPr>
            <a:r>
              <a:rPr lang="en-US" b="1" i="1" dirty="0"/>
              <a:t>Scheme: CKKS,    Ring Dimension: 16384,  Operation: Multiplication</a:t>
            </a:r>
          </a:p>
          <a:p>
            <a:pPr marL="203196" lvl="1" indent="0">
              <a:buNone/>
            </a:pPr>
            <a:r>
              <a:rPr lang="en-US" b="1" i="1" dirty="0"/>
              <a:t>Input cyphertexts </a:t>
            </a:r>
            <a:r>
              <a:rPr lang="en-US" dirty="0"/>
              <a:t>(</a:t>
            </a:r>
            <a:r>
              <a:rPr lang="en-US" b="1" dirty="0">
                <a:solidFill>
                  <a:schemeClr val="accent4"/>
                </a:solidFill>
              </a:rPr>
              <a:t>ct018d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5"/>
                </a:solidFill>
              </a:rPr>
              <a:t>ct01ba</a:t>
            </a:r>
            <a:r>
              <a:rPr lang="en-US" dirty="0"/>
              <a:t>) each with ring dimension 16384, 8 RNS primes, order 2, depth 1, and level2</a:t>
            </a:r>
          </a:p>
          <a:p>
            <a:pPr marL="203196" lvl="1" indent="0">
              <a:buNone/>
            </a:pPr>
            <a:r>
              <a:rPr lang="en-US" b="1" i="1" dirty="0"/>
              <a:t>Output cyphertext </a:t>
            </a:r>
            <a:r>
              <a:rPr lang="en-US" dirty="0"/>
              <a:t>(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ct01f9</a:t>
            </a:r>
            <a:r>
              <a:rPr lang="en-US" dirty="0"/>
              <a:t>) with ring dimension 16384, 8 RNS primes, order 3, depth 2, and level 2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CKKS,16384,RELIN,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ct0298,8,2,2,2</a:t>
            </a:r>
            <a:r>
              <a:rPr lang="en-US" b="1" dirty="0">
                <a:solidFill>
                  <a:schemeClr val="accent1"/>
                </a:solidFill>
              </a:rPr>
              <a:t>,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ct01f9,8,3,2,2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</a:p>
          <a:p>
            <a:pPr marL="203196" marR="0" lvl="1" indent="0" algn="l" defTabSz="609586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Input cyphertexts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ct01f9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) with ring dimension 16384, 8 RNS primes, order 3, depth 2, and level 2</a:t>
            </a:r>
          </a:p>
          <a:p>
            <a:pPr marL="203196" marR="0" lvl="1" indent="0" algn="l" defTabSz="609586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Output cyphertext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ct0298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) with ring dimension 16384, 8 RNS primes, order 2, depth 2, and level 2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9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IL-SPR-PTR-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l-ptr-ppt-template.potx" id="{9A006814-4CA8-4002-87F3-45315825D398}" vid="{8AEF737A-D605-4490-81B0-9175ECA8D4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588</Words>
  <Application>Microsoft Office PowerPoint</Application>
  <PresentationFormat>Widescreen</PresentationFormat>
  <Paragraphs>85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</vt:lpstr>
      <vt:lpstr>Helvetica</vt:lpstr>
      <vt:lpstr>Helvetica Neue Medium</vt:lpstr>
      <vt:lpstr>Intel Clear</vt:lpstr>
      <vt:lpstr>Intel Clear Light</vt:lpstr>
      <vt:lpstr>Intel Clear Pro</vt:lpstr>
      <vt:lpstr>Wingdings</vt:lpstr>
      <vt:lpstr>1_IL-SPR-PTR-BasicWhite</vt:lpstr>
      <vt:lpstr>Encrypted Computing SDK Polynomial Instruction Set Architecture Tools</vt:lpstr>
      <vt:lpstr>Notices and Disclaimers</vt:lpstr>
      <vt:lpstr>Encrypted Computing SDK Modular Approach </vt:lpstr>
      <vt:lpstr>HERACLES SDK Integration with future 3rd Party Tools</vt:lpstr>
      <vt:lpstr>HERACLES Overview</vt:lpstr>
      <vt:lpstr>Encrypted Computing SDK Components Overview</vt:lpstr>
      <vt:lpstr>Current E2E Software Stack – Building Toward an Encrypted Computing SDK</vt:lpstr>
      <vt:lpstr>Current syntax &amp; semantic for the program trace</vt:lpstr>
      <vt:lpstr>Revised/proposed syntax &amp; semantic for the program trace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BERGAMASCHI, FLAVIO</dc:creator>
  <cp:lastModifiedBy>BERGAMASCHI, FLAVIO</cp:lastModifiedBy>
  <cp:revision>8</cp:revision>
  <dcterms:created xsi:type="dcterms:W3CDTF">2025-03-07T12:42:35Z</dcterms:created>
  <dcterms:modified xsi:type="dcterms:W3CDTF">2025-05-20T19:46:11Z</dcterms:modified>
</cp:coreProperties>
</file>