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5" r:id="rId9"/>
    <p:sldId id="266" r:id="rId10"/>
    <p:sldId id="267" r:id="rId11"/>
    <p:sldId id="271" r:id="rId12"/>
    <p:sldId id="272" r:id="rId13"/>
    <p:sldId id="273" r:id="rId14"/>
    <p:sldId id="262" r:id="rId15"/>
    <p:sldId id="274" r:id="rId16"/>
    <p:sldId id="275" r:id="rId17"/>
    <p:sldId id="276" r:id="rId18"/>
    <p:sldId id="277" r:id="rId19"/>
    <p:sldId id="26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E106-9218-4890-B0E5-BDFF1E334A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32399-5DF9-458E-94E6-D2C13F89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32399-5DF9-458E-94E6-D2C13F89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9046-80B1-40FA-AF40-F3045B5CD31A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85B-6FE5-4EC3-9F84-0BD7435F522D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15E-8314-40B5-8803-F09C2E04C0C1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9D15-7B39-430F-A88B-B3EAFC5D50CB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EA1-1368-4512-8A5D-55B9E32FA28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BE9C-73DA-447C-8538-AA6D097FCA91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192C-46ED-44FD-9D65-0F66DF7CE4C6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E279-8831-4DD8-8E25-809ACB4868E6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2F52-4AE2-4CCC-9A44-2B818253D9B9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0070-A35B-4F32-82DB-6BC317B9D041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596-E2A0-40A5-9A86-1CA5E84A7BB1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0EAB-448D-455D-9BF1-D45CC813B13F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40BF-01CB-4D43-9E19-8697A975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user/numpy-for-matlab-user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Math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Javier Turek </a:t>
            </a:r>
            <a:r>
              <a:rPr lang="en-US" dirty="0" smtClean="0"/>
              <a:t>(javier.turek@intel.com) </a:t>
            </a:r>
          </a:p>
          <a:p>
            <a:r>
              <a:rPr lang="en-US" dirty="0" err="1" smtClean="0"/>
              <a:t>BrainIAK</a:t>
            </a:r>
            <a:r>
              <a:rPr lang="en-US" dirty="0" smtClean="0"/>
              <a:t> Hackathon</a:t>
            </a:r>
          </a:p>
          <a:p>
            <a:r>
              <a:rPr lang="en-US" dirty="0" smtClean="0"/>
              <a:t>PNI, July 18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operation may return a “view” of another array</a:t>
            </a:r>
          </a:p>
          <a:p>
            <a:pPr lvl="1"/>
            <a:r>
              <a:rPr lang="en-US" dirty="0" smtClean="0"/>
              <a:t>This is an array that does NOT own its data, but refers to other array’s data</a:t>
            </a:r>
          </a:p>
          <a:p>
            <a:pPr lvl="1"/>
            <a:r>
              <a:rPr lang="en-US" dirty="0" smtClean="0"/>
              <a:t>Saves memory and runtime </a:t>
            </a:r>
          </a:p>
          <a:p>
            <a:r>
              <a:rPr lang="en-US" dirty="0" smtClean="0"/>
              <a:t>An assignment is a reference to an array</a:t>
            </a:r>
          </a:p>
          <a:p>
            <a:pPr lvl="1"/>
            <a:r>
              <a:rPr lang="en-US" dirty="0" smtClean="0"/>
              <a:t>Is exactly the same object </a:t>
            </a:r>
          </a:p>
          <a:p>
            <a:pPr lvl="1"/>
            <a:r>
              <a:rPr lang="en-US" dirty="0" smtClean="0"/>
              <a:t>Efficient for passing function parameters and returning values</a:t>
            </a:r>
          </a:p>
          <a:p>
            <a:r>
              <a:rPr lang="en-US" dirty="0" smtClean="0"/>
              <a:t>Some operations may return a view or a copy</a:t>
            </a:r>
          </a:p>
          <a:p>
            <a:pPr lvl="1"/>
            <a:r>
              <a:rPr lang="en-US" dirty="0" smtClean="0"/>
              <a:t>Check documentation if not sure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A.copy</a:t>
            </a:r>
            <a:r>
              <a:rPr lang="en-US" dirty="0" smtClean="0"/>
              <a:t>() to copy an array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&amp; </a:t>
            </a:r>
            <a:r>
              <a:rPr lang="en-US" dirty="0" smtClean="0"/>
              <a:t>References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operators (like +=, </a:t>
            </a:r>
            <a:r>
              <a:rPr lang="en-US" dirty="0"/>
              <a:t>*=, /=, </a:t>
            </a:r>
            <a:r>
              <a:rPr lang="en-US" dirty="0" smtClean="0"/>
              <a:t>-= ) create references.</a:t>
            </a:r>
            <a:endParaRPr lang="en-US" dirty="0"/>
          </a:p>
          <a:p>
            <a:r>
              <a:rPr lang="en-US" dirty="0"/>
              <a:t>What is the difference between these two lines?</a:t>
            </a:r>
          </a:p>
          <a:p>
            <a:pPr lvl="1"/>
            <a:r>
              <a:rPr lang="en-US" dirty="0"/>
              <a:t>A = A + 1</a:t>
            </a:r>
          </a:p>
          <a:p>
            <a:pPr lvl="1"/>
            <a:r>
              <a:rPr lang="en-US" dirty="0"/>
              <a:t>A +=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Tips for debugging:</a:t>
            </a:r>
          </a:p>
          <a:p>
            <a:pPr lvl="1"/>
            <a:r>
              <a:rPr lang="en-US" dirty="0"/>
              <a:t>Use “a is b” to check </a:t>
            </a:r>
            <a:r>
              <a:rPr lang="en-US" dirty="0" smtClean="0"/>
              <a:t>if a references the same object as b.</a:t>
            </a:r>
            <a:endParaRPr lang="en-US" dirty="0"/>
          </a:p>
          <a:p>
            <a:pPr lvl="1"/>
            <a:r>
              <a:rPr lang="en-US" dirty="0" smtClean="0"/>
              <a:t>Use “id(a)” to get the memory reference of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and Other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np.linalg</a:t>
            </a:r>
            <a:r>
              <a:rPr lang="en-US" dirty="0" smtClean="0"/>
              <a:t> has linear algebra functions that you will need:</a:t>
            </a:r>
          </a:p>
          <a:p>
            <a:pPr lvl="1"/>
            <a:r>
              <a:rPr lang="en-US" dirty="0" err="1" smtClean="0"/>
              <a:t>svd</a:t>
            </a:r>
            <a:r>
              <a:rPr lang="en-US" dirty="0" smtClean="0"/>
              <a:t>(), solve(), </a:t>
            </a:r>
            <a:r>
              <a:rPr lang="en-US" strike="sngStrike" dirty="0" err="1" smtClean="0"/>
              <a:t>inv</a:t>
            </a:r>
            <a:r>
              <a:rPr lang="en-US" strike="sngStrike" dirty="0" smtClean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eig</a:t>
            </a:r>
            <a:r>
              <a:rPr lang="en-US" dirty="0" smtClean="0"/>
              <a:t>(), </a:t>
            </a:r>
            <a:r>
              <a:rPr lang="en-US" dirty="0" err="1" smtClean="0"/>
              <a:t>cholesky</a:t>
            </a:r>
            <a:r>
              <a:rPr lang="en-US" dirty="0" smtClean="0"/>
              <a:t>(), </a:t>
            </a:r>
            <a:r>
              <a:rPr lang="en-US" dirty="0" err="1" smtClean="0"/>
              <a:t>qr</a:t>
            </a:r>
            <a:r>
              <a:rPr lang="en-US" dirty="0" smtClean="0"/>
              <a:t>(), </a:t>
            </a:r>
            <a:r>
              <a:rPr lang="en-US" dirty="0" err="1" smtClean="0"/>
              <a:t>det</a:t>
            </a:r>
            <a:r>
              <a:rPr lang="en-US" dirty="0" smtClean="0"/>
              <a:t>(), norm(), …</a:t>
            </a:r>
          </a:p>
          <a:p>
            <a:r>
              <a:rPr lang="en-US" dirty="0" smtClean="0"/>
              <a:t>np.io - I/O functions for saving and loading arrays in np format</a:t>
            </a:r>
          </a:p>
          <a:p>
            <a:pPr lvl="1"/>
            <a:r>
              <a:rPr lang="en-US" dirty="0" smtClean="0"/>
              <a:t>load(), save(), </a:t>
            </a:r>
            <a:r>
              <a:rPr lang="en-US" dirty="0" err="1" smtClean="0"/>
              <a:t>savez</a:t>
            </a:r>
            <a:r>
              <a:rPr lang="en-US" dirty="0" smtClean="0"/>
              <a:t>(), </a:t>
            </a:r>
            <a:r>
              <a:rPr lang="en-US" dirty="0" err="1" smtClean="0"/>
              <a:t>savez_compressed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np.fft</a:t>
            </a:r>
            <a:r>
              <a:rPr lang="en-US" dirty="0" smtClean="0"/>
              <a:t> – Fast Fourier Transform (1D, 2D, </a:t>
            </a:r>
            <a:r>
              <a:rPr lang="en-US" dirty="0" err="1" smtClean="0"/>
              <a:t>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np.random</a:t>
            </a:r>
            <a:r>
              <a:rPr lang="en-US" dirty="0" smtClean="0"/>
              <a:t> – random sampling from distributions</a:t>
            </a:r>
          </a:p>
          <a:p>
            <a:r>
              <a:rPr lang="en-US" dirty="0" err="1" smtClean="0"/>
              <a:t>np.polynomial</a:t>
            </a:r>
            <a:r>
              <a:rPr lang="en-US" dirty="0" smtClean="0"/>
              <a:t> – fitting polynomials, roots, …</a:t>
            </a:r>
            <a:endParaRPr lang="en-US" dirty="0"/>
          </a:p>
          <a:p>
            <a:r>
              <a:rPr lang="en-US" dirty="0" smtClean="0"/>
              <a:t>Complex numbers – arrays of complex numbers, conjugates,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0-indexing instead of 1-indexing</a:t>
            </a:r>
          </a:p>
          <a:p>
            <a:r>
              <a:rPr lang="en-US" dirty="0" smtClean="0"/>
              <a:t>1D arrays vs matrices</a:t>
            </a:r>
          </a:p>
          <a:p>
            <a:r>
              <a:rPr lang="en-US" dirty="0" smtClean="0"/>
              <a:t>A.dot(B) vs A*B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vs A(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Arguments pass-by-reference to functions</a:t>
            </a:r>
          </a:p>
          <a:p>
            <a:r>
              <a:rPr lang="en-US" dirty="0" smtClean="0"/>
              <a:t>Boolean operators: and, or, not vs &amp;&amp;, ||, ~</a:t>
            </a:r>
          </a:p>
          <a:p>
            <a:r>
              <a:rPr lang="en-US" dirty="0" err="1" smtClean="0"/>
              <a:t>np.zeros</a:t>
            </a:r>
            <a:r>
              <a:rPr lang="en-US" dirty="0" smtClean="0"/>
              <a:t>((3,5)) vs zeros(3,5)</a:t>
            </a:r>
          </a:p>
          <a:p>
            <a:r>
              <a:rPr lang="en-US" dirty="0" err="1" smtClean="0"/>
              <a:t>np.linalg.solve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vs A\b (</a:t>
            </a:r>
            <a:r>
              <a:rPr lang="en-US" dirty="0" err="1" smtClean="0"/>
              <a:t>np.linalg.lstsq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for rectangular 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3601" y="6311900"/>
            <a:ext cx="741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docs.scipy.org/doc/numpy/user/numpy-for-matlab-users.html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: Let’s Try It!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9436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random (normal) square matrix of dimension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std. dev. on the </a:t>
            </a:r>
            <a:r>
              <a:rPr lang="en-US" dirty="0" smtClean="0"/>
              <a:t>matrix rows and print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random vector of 10 </a:t>
            </a:r>
            <a:r>
              <a:rPr lang="en-US" dirty="0" smtClean="0"/>
              <a:t>elements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the linear system of equations defined by the matrix and the vector and print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matrix full of 1’s of the same size of the matrix in step </a:t>
            </a:r>
            <a:r>
              <a:rPr lang="en-US" dirty="0" smtClean="0"/>
              <a:t>1 </a:t>
            </a:r>
            <a:r>
              <a:rPr lang="en-US" dirty="0" smtClean="0"/>
              <a:t>and multiply </a:t>
            </a:r>
            <a:r>
              <a:rPr lang="en-US" smtClean="0"/>
              <a:t>it </a:t>
            </a:r>
            <a:r>
              <a:rPr lang="en-US" smtClean="0"/>
              <a:t>from </a:t>
            </a:r>
            <a:r>
              <a:rPr lang="en-US" dirty="0" smtClean="0"/>
              <a:t>the left </a:t>
            </a:r>
            <a:r>
              <a:rPr lang="en-US" dirty="0"/>
              <a:t>and print the </a:t>
            </a:r>
            <a:r>
              <a:rPr lang="en-US" dirty="0" smtClean="0"/>
              <a:t>result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: Let’s Try </a:t>
            </a:r>
            <a:r>
              <a:rPr lang="en-US" dirty="0" smtClean="0"/>
              <a:t>It, Again!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function “pm” that receives a matrix “A” and a number of iterations “it”</a:t>
            </a:r>
          </a:p>
          <a:p>
            <a:pPr lvl="1"/>
            <a:r>
              <a:rPr lang="en-US" dirty="0" smtClean="0"/>
              <a:t>Creates a random vector “v” with unit length</a:t>
            </a:r>
          </a:p>
          <a:p>
            <a:pPr lvl="1"/>
            <a:r>
              <a:rPr lang="en-US" dirty="0" smtClean="0"/>
              <a:t>Then computes iteratively:</a:t>
            </a:r>
          </a:p>
          <a:p>
            <a:pPr lvl="2"/>
            <a:r>
              <a:rPr lang="en-US" dirty="0" smtClean="0"/>
              <a:t>Multiply the matrix A by the vector v and saves in a temporary vector “t”</a:t>
            </a:r>
          </a:p>
          <a:p>
            <a:pPr lvl="2"/>
            <a:r>
              <a:rPr lang="en-US" dirty="0" smtClean="0"/>
              <a:t>Updates v to be the same as t, but with unit length</a:t>
            </a:r>
          </a:p>
          <a:p>
            <a:pPr lvl="2"/>
            <a:r>
              <a:rPr lang="en-US" dirty="0" smtClean="0"/>
              <a:t>Compute a scalar “l” as the inner product of the latest “v” and “t”</a:t>
            </a:r>
          </a:p>
          <a:p>
            <a:pPr lvl="1"/>
            <a:r>
              <a:rPr lang="en-US" dirty="0" smtClean="0"/>
              <a:t>Return the last “l” and “v”</a:t>
            </a:r>
          </a:p>
          <a:p>
            <a:r>
              <a:rPr lang="en-US" dirty="0" smtClean="0"/>
              <a:t>Create a matrix of size 5 by 5</a:t>
            </a:r>
          </a:p>
          <a:p>
            <a:r>
              <a:rPr lang="en-US" dirty="0" smtClean="0"/>
              <a:t>Symmetrize it (A + A</a:t>
            </a:r>
            <a:r>
              <a:rPr lang="en-US" baseline="30000" dirty="0" smtClean="0"/>
              <a:t>T</a:t>
            </a:r>
            <a:r>
              <a:rPr lang="en-US" dirty="0" smtClean="0"/>
              <a:t>)/2</a:t>
            </a:r>
          </a:p>
          <a:p>
            <a:r>
              <a:rPr lang="en-US" dirty="0" smtClean="0"/>
              <a:t>Call pm with the resulting matrix and apply 100 iterations </a:t>
            </a:r>
          </a:p>
          <a:p>
            <a:r>
              <a:rPr lang="en-US" dirty="0" smtClean="0"/>
              <a:t>Print the scalar and the vector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Modules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Algebra </a:t>
            </a:r>
            <a:r>
              <a:rPr lang="en-US" dirty="0" smtClean="0"/>
              <a:t>(</a:t>
            </a:r>
            <a:r>
              <a:rPr lang="en-US" dirty="0" err="1" smtClean="0"/>
              <a:t>scipy.linalg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The module provides standard linear algebra operations, relying in efficient implementations (BLAS/LAPACK).</a:t>
            </a:r>
          </a:p>
          <a:p>
            <a:pPr lvl="1"/>
            <a:r>
              <a:rPr lang="en-US" dirty="0" smtClean="0"/>
              <a:t>Includes the functions in </a:t>
            </a:r>
            <a:r>
              <a:rPr lang="en-US" dirty="0" err="1" smtClean="0"/>
              <a:t>np.linalg</a:t>
            </a:r>
            <a:r>
              <a:rPr lang="en-US" dirty="0" smtClean="0"/>
              <a:t>, but with more options.</a:t>
            </a:r>
          </a:p>
          <a:p>
            <a:pPr lvl="1"/>
            <a:r>
              <a:rPr lang="en-US" dirty="0" smtClean="0"/>
              <a:t>Additional decompositions</a:t>
            </a:r>
          </a:p>
          <a:p>
            <a:pPr lvl="1"/>
            <a:r>
              <a:rPr lang="en-US" dirty="0" smtClean="0"/>
              <a:t>Matrix functions (e.g., </a:t>
            </a:r>
            <a:r>
              <a:rPr lang="en-US" dirty="0" err="1" smtClean="0"/>
              <a:t>expm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Advance </a:t>
            </a:r>
            <a:r>
              <a:rPr lang="en-US" dirty="0"/>
              <a:t>m</a:t>
            </a:r>
            <a:r>
              <a:rPr lang="en-US" dirty="0" smtClean="0"/>
              <a:t>atrix equation solvers</a:t>
            </a:r>
          </a:p>
          <a:p>
            <a:pPr lvl="1"/>
            <a:r>
              <a:rPr lang="en-US" dirty="0" smtClean="0"/>
              <a:t>API for calling BLAS and LAPACK directly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scipy.optimize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Routines for optimization and root finding</a:t>
            </a:r>
          </a:p>
          <a:p>
            <a:pPr lvl="1"/>
            <a:r>
              <a:rPr lang="en-US" dirty="0" smtClean="0"/>
              <a:t>Support several methods/algorithms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p</a:t>
            </a:r>
            <a:r>
              <a:rPr lang="en-US" dirty="0" smtClean="0"/>
              <a:t>rogramming solvers</a:t>
            </a:r>
          </a:p>
          <a:p>
            <a:r>
              <a:rPr lang="en-US" dirty="0" err="1" smtClean="0"/>
              <a:t>scipy.stats</a:t>
            </a:r>
            <a:r>
              <a:rPr lang="en-US" dirty="0" smtClean="0"/>
              <a:t>: </a:t>
            </a:r>
            <a:r>
              <a:rPr lang="en-US" i="1" dirty="0" smtClean="0"/>
              <a:t>many</a:t>
            </a:r>
            <a:r>
              <a:rPr lang="en-US" dirty="0" smtClean="0"/>
              <a:t> statistical functions</a:t>
            </a:r>
          </a:p>
          <a:p>
            <a:pPr lvl="1"/>
            <a:r>
              <a:rPr lang="en-US" dirty="0"/>
              <a:t>Continuous and discrete distribution functions </a:t>
            </a:r>
            <a:endParaRPr lang="en-US" dirty="0" smtClean="0"/>
          </a:p>
          <a:p>
            <a:pPr lvl="1"/>
            <a:r>
              <a:rPr lang="en-US" dirty="0" smtClean="0"/>
              <a:t>Statistical tests</a:t>
            </a:r>
          </a:p>
          <a:p>
            <a:pPr lvl="1"/>
            <a:r>
              <a:rPr lang="en-US" dirty="0" smtClean="0"/>
              <a:t>Z-scoring</a:t>
            </a:r>
          </a:p>
          <a:p>
            <a:pPr lvl="1"/>
            <a:r>
              <a:rPr lang="en-US" dirty="0" smtClean="0"/>
              <a:t>p-values</a:t>
            </a:r>
          </a:p>
          <a:p>
            <a:pPr lvl="1"/>
            <a:r>
              <a:rPr lang="en-US" dirty="0" smtClean="0"/>
              <a:t>Entropy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Modules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r>
              <a:rPr lang="en-US" dirty="0" smtClean="0"/>
              <a:t> has functions for manipulating signals</a:t>
            </a:r>
          </a:p>
          <a:p>
            <a:pPr lvl="1"/>
            <a:r>
              <a:rPr lang="en-US" dirty="0" smtClean="0"/>
              <a:t>Convolve()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Window functions</a:t>
            </a:r>
          </a:p>
          <a:p>
            <a:pPr lvl="1"/>
            <a:r>
              <a:rPr lang="en-US" dirty="0" smtClean="0"/>
              <a:t>Wavelets</a:t>
            </a:r>
          </a:p>
          <a:p>
            <a:pPr lvl="1"/>
            <a:r>
              <a:rPr lang="en-US" dirty="0" smtClean="0"/>
              <a:t>Spectral analysis</a:t>
            </a:r>
          </a:p>
          <a:p>
            <a:r>
              <a:rPr lang="en-US" dirty="0" err="1" smtClean="0"/>
              <a:t>Scipy.ndimage</a:t>
            </a:r>
            <a:r>
              <a:rPr lang="en-US" dirty="0" smtClean="0"/>
              <a:t> for manipulating images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Morphology operators</a:t>
            </a:r>
          </a:p>
          <a:p>
            <a:pPr lvl="1"/>
            <a:r>
              <a:rPr lang="en-US" dirty="0" smtClean="0"/>
              <a:t>Interpolation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write of </a:t>
            </a:r>
            <a:r>
              <a:rPr lang="en-US" dirty="0" err="1" smtClean="0"/>
              <a:t>matlab</a:t>
            </a:r>
            <a:r>
              <a:rPr lang="en-US" dirty="0" smtClean="0"/>
              <a:t> .mat files:  </a:t>
            </a:r>
          </a:p>
          <a:p>
            <a:pPr lvl="1"/>
            <a:r>
              <a:rPr lang="en-US" dirty="0" err="1" smtClean="0"/>
              <a:t>scipy.io.loadmat</a:t>
            </a:r>
            <a:r>
              <a:rPr lang="en-US" dirty="0" smtClean="0"/>
              <a:t>() </a:t>
            </a:r>
          </a:p>
          <a:p>
            <a:pPr lvl="1"/>
            <a:r>
              <a:rPr lang="en-US" dirty="0" err="1" smtClean="0"/>
              <a:t>scipy.io.savemat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Read and write images: </a:t>
            </a:r>
          </a:p>
          <a:p>
            <a:pPr lvl="1"/>
            <a:r>
              <a:rPr lang="en-US" dirty="0" err="1" smtClean="0"/>
              <a:t>scipy.misc.imread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scipy.misc.imsave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“Scientific computing in Python”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NumPy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SciPy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Matplotlib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And other components: pandas, </a:t>
            </a:r>
            <a:r>
              <a:rPr lang="en-US" dirty="0" err="1" smtClean="0"/>
              <a:t>Sympy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103077" y="2305538"/>
            <a:ext cx="2727569" cy="797169"/>
          </a:xfrm>
          <a:prstGeom prst="wedgeRectCallout">
            <a:avLst>
              <a:gd name="adj1" fmla="val -111091"/>
              <a:gd name="adj2" fmla="val -1593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 </a:t>
            </a:r>
            <a:r>
              <a:rPr lang="en-US" dirty="0"/>
              <a:t>t</a:t>
            </a:r>
            <a:r>
              <a:rPr lang="en-US" dirty="0" smtClean="0"/>
              <a:t>ypes, and basic algorithms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03077" y="3307128"/>
            <a:ext cx="2727569" cy="797169"/>
          </a:xfrm>
          <a:prstGeom prst="wedgeRectCallout">
            <a:avLst>
              <a:gd name="adj1" fmla="val -121693"/>
              <a:gd name="adj2" fmla="val -120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Scientific computing algorithms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103077" y="4308719"/>
            <a:ext cx="2727569" cy="797169"/>
          </a:xfrm>
          <a:prstGeom prst="wedgeRectCallout">
            <a:avLst>
              <a:gd name="adj1" fmla="val -94186"/>
              <a:gd name="adj2" fmla="val -139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9183077" y="3102707"/>
            <a:ext cx="1695939" cy="147955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596554" y="1690688"/>
            <a:ext cx="3595077" cy="1224450"/>
          </a:xfrm>
          <a:prstGeom prst="wedgeRectCallout">
            <a:avLst>
              <a:gd name="adj1" fmla="val -1920"/>
              <a:gd name="adj2" fmla="val 1371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Documentation, examples, tutorials and more at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www.scipy.org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: 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Modify the function “pm” to receive an </a:t>
            </a:r>
            <a:r>
              <a:rPr lang="en-US" u="sng" dirty="0" smtClean="0"/>
              <a:t>optional</a:t>
            </a:r>
            <a:r>
              <a:rPr lang="en-US" dirty="0" smtClean="0"/>
              <a:t> array for initializing the vector v.</a:t>
            </a:r>
          </a:p>
          <a:p>
            <a:r>
              <a:rPr lang="en-US" dirty="0" smtClean="0"/>
              <a:t>Compute the eigenvectors and eigenvalues of the matrix that you use to call “pm”.</a:t>
            </a:r>
          </a:p>
          <a:p>
            <a:r>
              <a:rPr lang="en-US" dirty="0" smtClean="0"/>
              <a:t>Run “pm” with the matrix with 60 iterations, saving every iteration the relative error between the eigenvector corresponding to the biggest eigenvalue, and the vector returned by “pm”.</a:t>
            </a:r>
          </a:p>
          <a:p>
            <a:r>
              <a:rPr lang="en-US" dirty="0" smtClean="0"/>
              <a:t>Save the result (“v” and “l”) to a </a:t>
            </a:r>
            <a:r>
              <a:rPr lang="en-US" dirty="0" err="1" smtClean="0"/>
              <a:t>matlab</a:t>
            </a:r>
            <a:r>
              <a:rPr lang="en-US" dirty="0" smtClean="0"/>
              <a:t> file called </a:t>
            </a:r>
            <a:r>
              <a:rPr lang="en-US" dirty="0" err="1" smtClean="0"/>
              <a:t>pm.mat</a:t>
            </a:r>
            <a:endParaRPr lang="en-US" dirty="0" smtClean="0"/>
          </a:p>
          <a:p>
            <a:r>
              <a:rPr lang="en-US" dirty="0" smtClean="0"/>
              <a:t>Plot the resulting error graph using </a:t>
            </a:r>
            <a:r>
              <a:rPr lang="en-US" dirty="0" err="1" smtClean="0"/>
              <a:t>matplotlib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plt.semilogy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(errors)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session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run the following commands:</a:t>
            </a:r>
          </a:p>
          <a:p>
            <a:r>
              <a:rPr lang="en-US" dirty="0" smtClean="0"/>
              <a:t>pip3 install </a:t>
            </a:r>
            <a:r>
              <a:rPr lang="en-US" dirty="0" err="1" smtClean="0"/>
              <a:t>nilearn</a:t>
            </a:r>
            <a:r>
              <a:rPr lang="en-US" dirty="0" smtClean="0"/>
              <a:t> </a:t>
            </a:r>
            <a:r>
              <a:rPr lang="en-US" dirty="0" err="1" smtClean="0"/>
              <a:t>nipype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-learn --user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Numerical computation in Python:</a:t>
            </a:r>
          </a:p>
          <a:p>
            <a:r>
              <a:rPr lang="en-US" dirty="0" smtClean="0"/>
              <a:t>N dimensional array object</a:t>
            </a:r>
          </a:p>
          <a:p>
            <a:r>
              <a:rPr lang="en-US" dirty="0" smtClean="0"/>
              <a:t>Broadcasting functions</a:t>
            </a:r>
          </a:p>
          <a:p>
            <a:r>
              <a:rPr lang="en-US" dirty="0" smtClean="0"/>
              <a:t>Linear Algebra </a:t>
            </a:r>
          </a:p>
          <a:p>
            <a:r>
              <a:rPr lang="en-US" dirty="0" smtClean="0"/>
              <a:t>Fourier Transform</a:t>
            </a:r>
          </a:p>
          <a:p>
            <a:r>
              <a:rPr lang="en-US" dirty="0"/>
              <a:t>R</a:t>
            </a:r>
            <a:r>
              <a:rPr lang="en-US" dirty="0" smtClean="0"/>
              <a:t>andom number capabilities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7686" y="169068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SciPy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Scientific computing algorithms built on </a:t>
            </a: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smtClean="0"/>
              <a:t>stats – Statistical distributions and functions</a:t>
            </a:r>
          </a:p>
          <a:p>
            <a:r>
              <a:rPr lang="en-US" dirty="0" err="1" smtClean="0"/>
              <a:t>linalg</a:t>
            </a:r>
            <a:r>
              <a:rPr lang="en-US" dirty="0" smtClean="0"/>
              <a:t> – Linear algebra functions</a:t>
            </a:r>
          </a:p>
          <a:p>
            <a:r>
              <a:rPr lang="en-US" dirty="0" smtClean="0"/>
              <a:t>optimize – Optimization and root-finding routines</a:t>
            </a:r>
          </a:p>
          <a:p>
            <a:r>
              <a:rPr lang="en-US" dirty="0" smtClean="0"/>
              <a:t>integrate – Integration and ODE solvers</a:t>
            </a:r>
          </a:p>
          <a:p>
            <a:r>
              <a:rPr lang="en-US" dirty="0" smtClean="0"/>
              <a:t>cluster – clustering algorithms</a:t>
            </a:r>
          </a:p>
          <a:p>
            <a:r>
              <a:rPr lang="en-US" dirty="0" smtClean="0"/>
              <a:t>sparse – Sparse matrices and routines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0530" y="1825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(</a:t>
            </a:r>
            <a:r>
              <a:rPr lang="en-US" dirty="0" err="1" smtClean="0"/>
              <a:t>ndarray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Creating an array:</a:t>
            </a:r>
          </a:p>
          <a:p>
            <a:pPr marL="0" indent="0">
              <a:buNone/>
            </a:pPr>
            <a:r>
              <a:rPr lang="en-US" dirty="0" err="1" smtClean="0"/>
              <a:t>np.array</a:t>
            </a:r>
            <a:r>
              <a:rPr lang="en-US" dirty="0" smtClean="0"/>
              <a:t>(), </a:t>
            </a:r>
            <a:r>
              <a:rPr lang="en-US" dirty="0" err="1" smtClean="0"/>
              <a:t>np.zeros</a:t>
            </a:r>
            <a:r>
              <a:rPr lang="en-US" dirty="0" smtClean="0"/>
              <a:t>() , </a:t>
            </a:r>
            <a:r>
              <a:rPr lang="en-US" dirty="0" err="1" smtClean="0"/>
              <a:t>np.ones</a:t>
            </a:r>
            <a:r>
              <a:rPr lang="en-US" dirty="0" smtClean="0"/>
              <a:t>(), </a:t>
            </a:r>
            <a:r>
              <a:rPr lang="en-US" dirty="0" err="1" smtClean="0"/>
              <a:t>np.eye</a:t>
            </a:r>
            <a:r>
              <a:rPr lang="en-US" dirty="0" smtClean="0"/>
              <a:t>(), </a:t>
            </a:r>
            <a:r>
              <a:rPr lang="en-US" dirty="0" err="1" smtClean="0"/>
              <a:t>np.arange</a:t>
            </a:r>
            <a:r>
              <a:rPr lang="en-US" dirty="0" smtClean="0"/>
              <a:t>(), </a:t>
            </a:r>
            <a:r>
              <a:rPr lang="en-US" dirty="0" err="1" smtClean="0"/>
              <a:t>np.empty</a:t>
            </a:r>
            <a:r>
              <a:rPr lang="en-US" dirty="0" smtClean="0"/>
              <a:t>(), </a:t>
            </a:r>
          </a:p>
          <a:p>
            <a:pPr marL="0" indent="0">
              <a:buNone/>
            </a:pPr>
            <a:r>
              <a:rPr lang="en-US" dirty="0" err="1" smtClean="0"/>
              <a:t>np.diag</a:t>
            </a:r>
            <a:r>
              <a:rPr lang="en-US" dirty="0" smtClean="0"/>
              <a:t>(), </a:t>
            </a:r>
            <a:r>
              <a:rPr lang="en-US" dirty="0" err="1" smtClean="0"/>
              <a:t>np.linspace</a:t>
            </a:r>
            <a:r>
              <a:rPr lang="en-US" dirty="0" smtClean="0"/>
              <a:t>(), </a:t>
            </a:r>
            <a:r>
              <a:rPr lang="en-US" dirty="0" err="1" smtClean="0"/>
              <a:t>np.random.randn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Properties:</a:t>
            </a:r>
          </a:p>
          <a:p>
            <a:r>
              <a:rPr lang="en-US" dirty="0" err="1" smtClean="0"/>
              <a:t>ndim</a:t>
            </a:r>
            <a:r>
              <a:rPr lang="en-US" dirty="0" smtClean="0"/>
              <a:t>: # dimensions</a:t>
            </a:r>
          </a:p>
          <a:p>
            <a:r>
              <a:rPr lang="en-US" dirty="0" smtClean="0"/>
              <a:t>shape: # size of each dimension</a:t>
            </a:r>
          </a:p>
          <a:p>
            <a:r>
              <a:rPr lang="en-US" dirty="0" smtClean="0"/>
              <a:t>size: # total elements 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type of the elements in the array (like int64, float, float64,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: element </a:t>
            </a:r>
            <a:r>
              <a:rPr lang="en-US" dirty="0" err="1" smtClean="0"/>
              <a:t>i</a:t>
            </a:r>
            <a:r>
              <a:rPr lang="en-US" dirty="0" smtClean="0"/>
              <a:t> of a</a:t>
            </a:r>
          </a:p>
          <a:p>
            <a:r>
              <a:rPr lang="en-US" dirty="0" smtClean="0"/>
              <a:t>a[-</a:t>
            </a:r>
            <a:r>
              <a:rPr lang="en-US" dirty="0" err="1" smtClean="0"/>
              <a:t>i</a:t>
            </a:r>
            <a:r>
              <a:rPr lang="en-US" dirty="0" smtClean="0"/>
              <a:t>] : element </a:t>
            </a:r>
            <a:r>
              <a:rPr lang="en-US" dirty="0" err="1" smtClean="0"/>
              <a:t>i</a:t>
            </a:r>
            <a:r>
              <a:rPr lang="en-US" dirty="0" smtClean="0"/>
              <a:t> of a from the end</a:t>
            </a:r>
          </a:p>
          <a:p>
            <a:r>
              <a:rPr lang="en-US" dirty="0"/>
              <a:t>b</a:t>
            </a: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 : element in row </a:t>
            </a:r>
            <a:r>
              <a:rPr lang="en-US" dirty="0" err="1" smtClean="0"/>
              <a:t>i</a:t>
            </a:r>
            <a:r>
              <a:rPr lang="en-US" dirty="0" smtClean="0"/>
              <a:t> and column j of b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start:end:step</a:t>
            </a:r>
            <a:r>
              <a:rPr lang="en-US" dirty="0" smtClean="0"/>
              <a:t>” for slicing : A[2:9:3] will return an array with the elements from A starting at position 2 until 8 (=9-1) with steps of 3</a:t>
            </a:r>
          </a:p>
          <a:p>
            <a:pPr lvl="1"/>
            <a:r>
              <a:rPr lang="en-US" dirty="0" smtClean="0"/>
              <a:t>:3  equals to 0,1,2</a:t>
            </a:r>
          </a:p>
          <a:p>
            <a:pPr lvl="1"/>
            <a:r>
              <a:rPr lang="en-US" dirty="0" smtClean="0"/>
              <a:t>4: equals to 4,5,6,7,8,9,…,last element</a:t>
            </a:r>
          </a:p>
          <a:p>
            <a:r>
              <a:rPr lang="en-US" dirty="0" smtClean="0"/>
              <a:t>Logical (Boolean) masking:  a[a &gt; 0] = 1</a:t>
            </a:r>
          </a:p>
          <a:p>
            <a:r>
              <a:rPr lang="en-US" dirty="0" smtClean="0"/>
              <a:t>Indexing with arrays: b[ [1,2,3], [0,1,2] ] = 1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5738327" y="1690688"/>
            <a:ext cx="4273421" cy="343694"/>
          </a:xfrm>
          <a:prstGeom prst="borderCallout1">
            <a:avLst>
              <a:gd name="adj1" fmla="val 51717"/>
              <a:gd name="adj2" fmla="val -254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element has index 0 and last has N-1.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basic array operations are </a:t>
            </a:r>
            <a:r>
              <a:rPr lang="en-US" b="1" dirty="0" smtClean="0"/>
              <a:t>element-wise </a:t>
            </a:r>
          </a:p>
          <a:p>
            <a:pPr lvl="1"/>
            <a:r>
              <a:rPr lang="en-US" dirty="0" smtClean="0"/>
              <a:t>Arrays should be of the same size</a:t>
            </a:r>
          </a:p>
          <a:p>
            <a:r>
              <a:rPr lang="en-US" dirty="0" smtClean="0"/>
              <a:t>A*B is NOT matrix multiply, but </a:t>
            </a:r>
            <a:r>
              <a:rPr lang="en-US" dirty="0" err="1" smtClean="0"/>
              <a:t>Hadamard</a:t>
            </a:r>
            <a:r>
              <a:rPr lang="en-US" dirty="0" smtClean="0"/>
              <a:t> product (element-wise)</a:t>
            </a:r>
          </a:p>
          <a:p>
            <a:r>
              <a:rPr lang="en-US" dirty="0" smtClean="0"/>
              <a:t>Use A.dot(B) for matrix multiply</a:t>
            </a:r>
          </a:p>
          <a:p>
            <a:r>
              <a:rPr lang="en-US" dirty="0" smtClean="0"/>
              <a:t>Transpose: </a:t>
            </a:r>
            <a:r>
              <a:rPr lang="en-US" dirty="0" err="1" smtClean="0"/>
              <a:t>b.T</a:t>
            </a:r>
            <a:r>
              <a:rPr lang="en-US" dirty="0" smtClean="0"/>
              <a:t>  </a:t>
            </a:r>
          </a:p>
          <a:p>
            <a:r>
              <a:rPr lang="en-US" dirty="0" smtClean="0"/>
              <a:t>Reductions: sum() , min(), max(), </a:t>
            </a:r>
            <a:r>
              <a:rPr lang="en-US" dirty="0" err="1" smtClean="0"/>
              <a:t>argmin</a:t>
            </a:r>
            <a:r>
              <a:rPr lang="en-US" dirty="0" smtClean="0"/>
              <a:t>(), </a:t>
            </a:r>
            <a:r>
              <a:rPr lang="en-US" dirty="0" err="1" smtClean="0"/>
              <a:t>argmax</a:t>
            </a:r>
            <a:r>
              <a:rPr lang="en-US" dirty="0" smtClean="0"/>
              <a:t>(), mean(), median(), </a:t>
            </a:r>
            <a:r>
              <a:rPr lang="en-US" dirty="0" err="1" smtClean="0"/>
              <a:t>std</a:t>
            </a:r>
            <a:r>
              <a:rPr lang="en-US" dirty="0" smtClean="0"/>
              <a:t>(), </a:t>
            </a:r>
            <a:r>
              <a:rPr lang="en-US" dirty="0" err="1" smtClean="0"/>
              <a:t>cumsum</a:t>
            </a:r>
            <a:r>
              <a:rPr lang="en-US" dirty="0" smtClean="0"/>
              <a:t>(), sort(), …</a:t>
            </a:r>
          </a:p>
          <a:p>
            <a:pPr lvl="1"/>
            <a:r>
              <a:rPr lang="en-US" dirty="0" smtClean="0"/>
              <a:t>Use the “axis=“ parameter to define the dimension direction for the reduction</a:t>
            </a:r>
          </a:p>
          <a:p>
            <a:r>
              <a:rPr lang="en-US" dirty="0"/>
              <a:t>Shape manipulation: </a:t>
            </a:r>
            <a:r>
              <a:rPr lang="en-US" dirty="0" err="1"/>
              <a:t>np.newaxis</a:t>
            </a:r>
            <a:r>
              <a:rPr lang="en-US" dirty="0"/>
              <a:t>, ravel(), reshape(), 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 vs. “Vector”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a 1D array shape is (n,)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not considered </a:t>
            </a:r>
            <a:r>
              <a:rPr lang="en-US" dirty="0" smtClean="0"/>
              <a:t>row vector or column vector</a:t>
            </a:r>
          </a:p>
          <a:p>
            <a:pPr lvl="1"/>
            <a:r>
              <a:rPr lang="en-US" dirty="0" smtClean="0"/>
              <a:t>Transpose does nothing to a 1D array</a:t>
            </a:r>
          </a:p>
          <a:p>
            <a:r>
              <a:rPr lang="en-US" dirty="0" smtClean="0"/>
              <a:t>A math vector with shape (n,1) is a 2D array in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need to add a dimension to your variable, use </a:t>
            </a:r>
            <a:r>
              <a:rPr lang="en-US" dirty="0" err="1" smtClean="0"/>
              <a:t>np.newaxis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x[:,</a:t>
            </a:r>
            <a:r>
              <a:rPr lang="en-US" dirty="0" err="1" smtClean="0"/>
              <a:t>np.newaxis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X will have a new single element-long second dimension.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Helps functions deal with inputs of different sizes:</a:t>
            </a:r>
          </a:p>
          <a:p>
            <a:r>
              <a:rPr lang="en-US" dirty="0" smtClean="0"/>
              <a:t>The smaller array is broadcast across the larger array, so both have compatible shapes</a:t>
            </a:r>
          </a:p>
          <a:p>
            <a:r>
              <a:rPr lang="en-US" dirty="0" smtClean="0"/>
              <a:t>Does not replicate the data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Product by a scalar: C = A*2,  2 is broadcast to all the other elements in A.</a:t>
            </a:r>
          </a:p>
          <a:p>
            <a:pPr lvl="1"/>
            <a:r>
              <a:rPr lang="en-US" dirty="0" smtClean="0"/>
              <a:t>Remove mean of samples in a matrix: X = Y – </a:t>
            </a:r>
            <a:r>
              <a:rPr lang="en-US" dirty="0" err="1" smtClean="0"/>
              <a:t>Y.mean</a:t>
            </a:r>
            <a:r>
              <a:rPr lang="en-US" dirty="0" smtClean="0"/>
              <a:t>(axis=0)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Math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40BF-01CB-4D43-9E19-8697A975DB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1417</Words>
  <Application>Microsoft Office PowerPoint</Application>
  <PresentationFormat>Widescreen</PresentationFormat>
  <Paragraphs>225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Doing Math with Python</vt:lpstr>
      <vt:lpstr>SciPy Stack Overview</vt:lpstr>
      <vt:lpstr>What is NumPy?</vt:lpstr>
      <vt:lpstr>What is SciPy?</vt:lpstr>
      <vt:lpstr>Multidimensional array (ndarray)</vt:lpstr>
      <vt:lpstr>Indexing and Slicing</vt:lpstr>
      <vt:lpstr>Array Operations</vt:lpstr>
      <vt:lpstr>1D Array vs. “Vector”</vt:lpstr>
      <vt:lpstr>Broadcasting</vt:lpstr>
      <vt:lpstr>Views &amp; References</vt:lpstr>
      <vt:lpstr>Views &amp; References (2)</vt:lpstr>
      <vt:lpstr>Linear Algebra and Other Utilities</vt:lpstr>
      <vt:lpstr>Numpy For Matlab Users</vt:lpstr>
      <vt:lpstr>NumPy: Let’s Try It!</vt:lpstr>
      <vt:lpstr>NumPy: Let’s Try It, Again!</vt:lpstr>
      <vt:lpstr>SciPy Modules (1)</vt:lpstr>
      <vt:lpstr>SciPy Modules (2)</vt:lpstr>
      <vt:lpstr>SciPy Modules (3)</vt:lpstr>
      <vt:lpstr>Some Useful I/O Functions</vt:lpstr>
      <vt:lpstr>SciPy: Let’s Try It!</vt:lpstr>
      <vt:lpstr>For the next session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Math with Python</dc:title>
  <dc:creator>Turek, Javier</dc:creator>
  <cp:lastModifiedBy>Turek, Javier</cp:lastModifiedBy>
  <cp:revision>130</cp:revision>
  <dcterms:created xsi:type="dcterms:W3CDTF">2016-07-13T17:11:50Z</dcterms:created>
  <dcterms:modified xsi:type="dcterms:W3CDTF">2016-07-18T19:06:06Z</dcterms:modified>
</cp:coreProperties>
</file>