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tif" ContentType="image/tif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7" r:id="rId2"/>
    <p:sldId id="347" r:id="rId3"/>
    <p:sldId id="380" r:id="rId4"/>
    <p:sldId id="349" r:id="rId5"/>
    <p:sldId id="373" r:id="rId6"/>
    <p:sldId id="379" r:id="rId7"/>
    <p:sldId id="353" r:id="rId8"/>
    <p:sldId id="374" r:id="rId9"/>
    <p:sldId id="375" r:id="rId10"/>
    <p:sldId id="376" r:id="rId11"/>
    <p:sldId id="377" r:id="rId12"/>
    <p:sldId id="378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1">
          <p15:clr>
            <a:srgbClr val="A4A3A4"/>
          </p15:clr>
        </p15:guide>
        <p15:guide id="2" orient="horz" pos="3004">
          <p15:clr>
            <a:srgbClr val="A4A3A4"/>
          </p15:clr>
        </p15:guide>
        <p15:guide id="3" orient="horz" pos="422">
          <p15:clr>
            <a:srgbClr val="A4A3A4"/>
          </p15:clr>
        </p15:guide>
        <p15:guide id="4" orient="horz" pos="824">
          <p15:clr>
            <a:srgbClr val="A4A3A4"/>
          </p15:clr>
        </p15:guide>
        <p15:guide id="5" orient="horz" pos="2916">
          <p15:clr>
            <a:srgbClr val="A4A3A4"/>
          </p15:clr>
        </p15:guide>
        <p15:guide id="6" orient="horz" pos="1643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  <p15:guide id="9" pos="2909">
          <p15:clr>
            <a:srgbClr val="A4A3A4"/>
          </p15:clr>
        </p15:guide>
        <p15:guide id="10" pos="2811">
          <p15:clr>
            <a:srgbClr val="A4A3A4"/>
          </p15:clr>
        </p15:guide>
        <p15:guide id="11" pos="28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1"/>
    <a:srgbClr val="0071C5"/>
    <a:srgbClr val="F83308"/>
    <a:srgbClr val="FD9208"/>
    <a:srgbClr val="009FDF"/>
    <a:srgbClr val="F3D54E"/>
    <a:srgbClr val="F0C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7" autoAdjust="0"/>
    <p:restoredTop sz="85417" autoAdjust="0"/>
  </p:normalViewPr>
  <p:slideViewPr>
    <p:cSldViewPr snapToGrid="0">
      <p:cViewPr varScale="1">
        <p:scale>
          <a:sx n="111" d="100"/>
          <a:sy n="111" d="100"/>
        </p:scale>
        <p:origin x="1040" y="192"/>
      </p:cViewPr>
      <p:guideLst>
        <p:guide orient="horz" pos="1581"/>
        <p:guide orient="horz" pos="3004"/>
        <p:guide orient="horz" pos="422"/>
        <p:guide orient="horz" pos="824"/>
        <p:guide orient="horz" pos="2916"/>
        <p:guide orient="horz" pos="1643"/>
        <p:guide pos="5470"/>
        <p:guide pos="287"/>
        <p:guide pos="2909"/>
        <p:guide pos="2811"/>
        <p:guide pos="28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1536"/>
    </p:cViewPr>
  </p:sorterViewPr>
  <p:notesViewPr>
    <p:cSldViewPr snapToGrid="0" showGuides="1">
      <p:cViewPr varScale="1">
        <p:scale>
          <a:sx n="74" d="100"/>
          <a:sy n="74" d="100"/>
        </p:scale>
        <p:origin x="-7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yidawang:Dropbox:private:neuroscience_ongoing:figures:Books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Sheet1!$B$1:$B$42</c:f>
              <c:numCache>
                <c:formatCode>General</c:formatCode>
                <c:ptCount val="42"/>
                <c:pt idx="0">
                  <c:v>1.02</c:v>
                </c:pt>
                <c:pt idx="1">
                  <c:v>1.015</c:v>
                </c:pt>
                <c:pt idx="2">
                  <c:v>1.01</c:v>
                </c:pt>
                <c:pt idx="3">
                  <c:v>1.0</c:v>
                </c:pt>
                <c:pt idx="4">
                  <c:v>1.001</c:v>
                </c:pt>
                <c:pt idx="5">
                  <c:v>1.003</c:v>
                </c:pt>
                <c:pt idx="6">
                  <c:v>1.005</c:v>
                </c:pt>
                <c:pt idx="7">
                  <c:v>1.092</c:v>
                </c:pt>
                <c:pt idx="8">
                  <c:v>1.09</c:v>
                </c:pt>
                <c:pt idx="9">
                  <c:v>1.085</c:v>
                </c:pt>
                <c:pt idx="10">
                  <c:v>1.095</c:v>
                </c:pt>
                <c:pt idx="11">
                  <c:v>1.1</c:v>
                </c:pt>
                <c:pt idx="12">
                  <c:v>1.115</c:v>
                </c:pt>
                <c:pt idx="13">
                  <c:v>1.105</c:v>
                </c:pt>
                <c:pt idx="14">
                  <c:v>1.1</c:v>
                </c:pt>
                <c:pt idx="15">
                  <c:v>1.105</c:v>
                </c:pt>
                <c:pt idx="16">
                  <c:v>1.02</c:v>
                </c:pt>
                <c:pt idx="17">
                  <c:v>1.015</c:v>
                </c:pt>
                <c:pt idx="18">
                  <c:v>1.01</c:v>
                </c:pt>
                <c:pt idx="19">
                  <c:v>1.0</c:v>
                </c:pt>
                <c:pt idx="20">
                  <c:v>1.001</c:v>
                </c:pt>
                <c:pt idx="21">
                  <c:v>1.003</c:v>
                </c:pt>
                <c:pt idx="22">
                  <c:v>1.002</c:v>
                </c:pt>
                <c:pt idx="23">
                  <c:v>1.004</c:v>
                </c:pt>
                <c:pt idx="24">
                  <c:v>1.0</c:v>
                </c:pt>
                <c:pt idx="25">
                  <c:v>1.01</c:v>
                </c:pt>
                <c:pt idx="26">
                  <c:v>1.009</c:v>
                </c:pt>
                <c:pt idx="27">
                  <c:v>1.01</c:v>
                </c:pt>
                <c:pt idx="28">
                  <c:v>1.0</c:v>
                </c:pt>
                <c:pt idx="29">
                  <c:v>1.01</c:v>
                </c:pt>
                <c:pt idx="30">
                  <c:v>1.02</c:v>
                </c:pt>
                <c:pt idx="31">
                  <c:v>1.015</c:v>
                </c:pt>
                <c:pt idx="32">
                  <c:v>1.01</c:v>
                </c:pt>
                <c:pt idx="33">
                  <c:v>1.01</c:v>
                </c:pt>
                <c:pt idx="34">
                  <c:v>1.008</c:v>
                </c:pt>
                <c:pt idx="35">
                  <c:v>1.01</c:v>
                </c:pt>
                <c:pt idx="36">
                  <c:v>1.005</c:v>
                </c:pt>
                <c:pt idx="37">
                  <c:v>1.001</c:v>
                </c:pt>
                <c:pt idx="38">
                  <c:v>1.002</c:v>
                </c:pt>
                <c:pt idx="39">
                  <c:v>1.004</c:v>
                </c:pt>
                <c:pt idx="40">
                  <c:v>1.003</c:v>
                </c:pt>
                <c:pt idx="41">
                  <c:v>1.002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813044912"/>
        <c:axId val="-665535888"/>
      </c:lineChart>
      <c:catAx>
        <c:axId val="-813044912"/>
        <c:scaling>
          <c:orientation val="minMax"/>
        </c:scaling>
        <c:delete val="1"/>
        <c:axPos val="b"/>
        <c:majorTickMark val="none"/>
        <c:minorTickMark val="none"/>
        <c:tickLblPos val="nextTo"/>
        <c:crossAx val="-665535888"/>
        <c:crosses val="autoZero"/>
        <c:auto val="1"/>
        <c:lblAlgn val="ctr"/>
        <c:lblOffset val="100"/>
        <c:noMultiLvlLbl val="0"/>
      </c:catAx>
      <c:valAx>
        <c:axId val="-665535888"/>
        <c:scaling>
          <c:orientation val="minMax"/>
          <c:min val="0.95"/>
        </c:scaling>
        <c:delete val="1"/>
        <c:axPos val="l"/>
        <c:numFmt formatCode="General" sourceLinked="1"/>
        <c:majorTickMark val="none"/>
        <c:minorTickMark val="none"/>
        <c:tickLblPos val="nextTo"/>
        <c:crossAx val="-8130449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val>
            <c:numRef>
              <c:f>Sheet1!$C$1:$C$42</c:f>
              <c:numCache>
                <c:formatCode>General</c:formatCode>
                <c:ptCount val="42"/>
                <c:pt idx="0">
                  <c:v>1.0</c:v>
                </c:pt>
                <c:pt idx="1">
                  <c:v>1.01</c:v>
                </c:pt>
                <c:pt idx="2">
                  <c:v>1.009</c:v>
                </c:pt>
                <c:pt idx="3">
                  <c:v>1.01</c:v>
                </c:pt>
                <c:pt idx="4">
                  <c:v>1.0</c:v>
                </c:pt>
                <c:pt idx="5">
                  <c:v>1.01</c:v>
                </c:pt>
                <c:pt idx="6">
                  <c:v>1.005</c:v>
                </c:pt>
                <c:pt idx="7">
                  <c:v>1.01</c:v>
                </c:pt>
                <c:pt idx="8">
                  <c:v>1.0</c:v>
                </c:pt>
                <c:pt idx="9">
                  <c:v>1.001</c:v>
                </c:pt>
                <c:pt idx="10">
                  <c:v>1.003</c:v>
                </c:pt>
                <c:pt idx="11">
                  <c:v>1.002</c:v>
                </c:pt>
                <c:pt idx="12">
                  <c:v>1.004</c:v>
                </c:pt>
                <c:pt idx="13">
                  <c:v>1.0</c:v>
                </c:pt>
                <c:pt idx="14">
                  <c:v>1.01</c:v>
                </c:pt>
                <c:pt idx="15">
                  <c:v>1.009</c:v>
                </c:pt>
                <c:pt idx="16">
                  <c:v>1.01</c:v>
                </c:pt>
                <c:pt idx="17">
                  <c:v>1.0</c:v>
                </c:pt>
                <c:pt idx="18">
                  <c:v>1.01</c:v>
                </c:pt>
                <c:pt idx="19">
                  <c:v>1.0</c:v>
                </c:pt>
                <c:pt idx="20">
                  <c:v>1.001</c:v>
                </c:pt>
                <c:pt idx="21">
                  <c:v>1.003</c:v>
                </c:pt>
                <c:pt idx="22">
                  <c:v>1.002</c:v>
                </c:pt>
                <c:pt idx="23">
                  <c:v>1.004</c:v>
                </c:pt>
                <c:pt idx="24">
                  <c:v>1.085</c:v>
                </c:pt>
                <c:pt idx="25">
                  <c:v>1.095</c:v>
                </c:pt>
                <c:pt idx="26">
                  <c:v>1.088</c:v>
                </c:pt>
                <c:pt idx="27">
                  <c:v>1.09</c:v>
                </c:pt>
                <c:pt idx="28">
                  <c:v>1.1</c:v>
                </c:pt>
                <c:pt idx="29">
                  <c:v>1.115</c:v>
                </c:pt>
                <c:pt idx="30">
                  <c:v>1.11</c:v>
                </c:pt>
                <c:pt idx="31">
                  <c:v>1.12</c:v>
                </c:pt>
                <c:pt idx="32">
                  <c:v>1.11</c:v>
                </c:pt>
                <c:pt idx="33">
                  <c:v>1.01</c:v>
                </c:pt>
                <c:pt idx="34">
                  <c:v>1.008</c:v>
                </c:pt>
                <c:pt idx="35">
                  <c:v>1.01</c:v>
                </c:pt>
                <c:pt idx="36">
                  <c:v>1.005</c:v>
                </c:pt>
                <c:pt idx="37">
                  <c:v>1.001</c:v>
                </c:pt>
                <c:pt idx="38">
                  <c:v>1.002</c:v>
                </c:pt>
                <c:pt idx="39">
                  <c:v>1.004</c:v>
                </c:pt>
                <c:pt idx="40">
                  <c:v>1.003</c:v>
                </c:pt>
                <c:pt idx="41">
                  <c:v>1.002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664948400"/>
        <c:axId val="-664946352"/>
      </c:lineChart>
      <c:catAx>
        <c:axId val="-664948400"/>
        <c:scaling>
          <c:orientation val="minMax"/>
        </c:scaling>
        <c:delete val="1"/>
        <c:axPos val="b"/>
        <c:majorTickMark val="none"/>
        <c:minorTickMark val="none"/>
        <c:tickLblPos val="nextTo"/>
        <c:crossAx val="-664946352"/>
        <c:crosses val="autoZero"/>
        <c:auto val="1"/>
        <c:lblAlgn val="ctr"/>
        <c:lblOffset val="100"/>
        <c:noMultiLvlLbl val="0"/>
      </c:catAx>
      <c:valAx>
        <c:axId val="-6649463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664948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val>
            <c:numRef>
              <c:f>Sheet3!$F$1:$F$42</c:f>
              <c:numCache>
                <c:formatCode>General</c:formatCode>
                <c:ptCount val="42"/>
                <c:pt idx="0">
                  <c:v>1.003</c:v>
                </c:pt>
                <c:pt idx="1">
                  <c:v>1.005</c:v>
                </c:pt>
                <c:pt idx="2">
                  <c:v>1.01</c:v>
                </c:pt>
                <c:pt idx="3">
                  <c:v>1.0</c:v>
                </c:pt>
                <c:pt idx="4">
                  <c:v>1.001</c:v>
                </c:pt>
                <c:pt idx="5">
                  <c:v>1.003</c:v>
                </c:pt>
                <c:pt idx="6">
                  <c:v>1.005</c:v>
                </c:pt>
                <c:pt idx="7">
                  <c:v>1.008</c:v>
                </c:pt>
                <c:pt idx="8">
                  <c:v>1.01</c:v>
                </c:pt>
                <c:pt idx="9">
                  <c:v>1.005</c:v>
                </c:pt>
                <c:pt idx="10">
                  <c:v>1.001</c:v>
                </c:pt>
                <c:pt idx="11">
                  <c:v>1.002</c:v>
                </c:pt>
                <c:pt idx="12">
                  <c:v>1.004</c:v>
                </c:pt>
                <c:pt idx="13">
                  <c:v>1.003</c:v>
                </c:pt>
                <c:pt idx="14">
                  <c:v>1.002</c:v>
                </c:pt>
                <c:pt idx="15">
                  <c:v>1.001</c:v>
                </c:pt>
                <c:pt idx="16">
                  <c:v>1.01</c:v>
                </c:pt>
                <c:pt idx="17">
                  <c:v>1.009</c:v>
                </c:pt>
                <c:pt idx="18">
                  <c:v>1.01</c:v>
                </c:pt>
                <c:pt idx="19">
                  <c:v>1.0</c:v>
                </c:pt>
                <c:pt idx="20">
                  <c:v>1.001</c:v>
                </c:pt>
                <c:pt idx="21">
                  <c:v>1.003</c:v>
                </c:pt>
                <c:pt idx="22">
                  <c:v>1.002</c:v>
                </c:pt>
                <c:pt idx="23">
                  <c:v>1.004</c:v>
                </c:pt>
                <c:pt idx="24">
                  <c:v>1.0</c:v>
                </c:pt>
                <c:pt idx="25">
                  <c:v>1.01</c:v>
                </c:pt>
                <c:pt idx="26">
                  <c:v>1.009</c:v>
                </c:pt>
                <c:pt idx="27">
                  <c:v>1.01</c:v>
                </c:pt>
                <c:pt idx="28">
                  <c:v>1.015</c:v>
                </c:pt>
                <c:pt idx="29">
                  <c:v>1.008</c:v>
                </c:pt>
                <c:pt idx="30">
                  <c:v>1.011</c:v>
                </c:pt>
                <c:pt idx="31">
                  <c:v>1.015</c:v>
                </c:pt>
                <c:pt idx="32">
                  <c:v>1.01</c:v>
                </c:pt>
                <c:pt idx="33">
                  <c:v>1.01</c:v>
                </c:pt>
                <c:pt idx="34">
                  <c:v>1.008</c:v>
                </c:pt>
                <c:pt idx="35">
                  <c:v>1.01</c:v>
                </c:pt>
                <c:pt idx="36">
                  <c:v>1.005</c:v>
                </c:pt>
                <c:pt idx="37">
                  <c:v>1.001</c:v>
                </c:pt>
                <c:pt idx="38">
                  <c:v>1.002</c:v>
                </c:pt>
                <c:pt idx="39">
                  <c:v>1.004</c:v>
                </c:pt>
                <c:pt idx="40">
                  <c:v>1.003</c:v>
                </c:pt>
                <c:pt idx="41">
                  <c:v>1.002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665331712"/>
        <c:axId val="-665329392"/>
      </c:lineChart>
      <c:catAx>
        <c:axId val="-665331712"/>
        <c:scaling>
          <c:orientation val="minMax"/>
        </c:scaling>
        <c:delete val="1"/>
        <c:axPos val="b"/>
        <c:majorTickMark val="none"/>
        <c:minorTickMark val="none"/>
        <c:tickLblPos val="nextTo"/>
        <c:crossAx val="-665329392"/>
        <c:crosses val="autoZero"/>
        <c:auto val="1"/>
        <c:lblAlgn val="ctr"/>
        <c:lblOffset val="100"/>
        <c:noMultiLvlLbl val="0"/>
      </c:catAx>
      <c:valAx>
        <c:axId val="-665329392"/>
        <c:scaling>
          <c:orientation val="minMax"/>
          <c:min val="0.95"/>
        </c:scaling>
        <c:delete val="1"/>
        <c:axPos val="l"/>
        <c:numFmt formatCode="General" sourceLinked="1"/>
        <c:majorTickMark val="none"/>
        <c:minorTickMark val="none"/>
        <c:tickLblPos val="nextTo"/>
        <c:crossAx val="-6653317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1/26/17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1/26/17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11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8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73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040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0030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Radial Gradi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radial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rgbClr val="003C7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white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blue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40pt Intel Clear Light Body.</a:t>
            </a:r>
            <a:br>
              <a:rPr lang="en-US" dirty="0" smtClean="0"/>
            </a:br>
            <a:r>
              <a:rPr lang="en-US" dirty="0" smtClean="0"/>
              <a:t>For content that is not a section, but has a big idea in text only.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rgbClr val="003C7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 smtClean="0"/>
              <a:t>40pt Intel Clear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 blue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rgbClr val="F3D54E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09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_experience_wht_rgb_3000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32" y="1693326"/>
            <a:ext cx="2085380" cy="211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1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350"/>
            </a:lvl1pPr>
          </a:lstStyle>
          <a:p>
            <a:fld id="{E233F074-644C-8144-8B99-66F09E5348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Radial Gradi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radial gradient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10" name="Picture 9" descr="int_experience_hrz_wht_rgb_1500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93" y="389228"/>
            <a:ext cx="2121766" cy="88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68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6564429" y="5034013"/>
            <a:ext cx="9144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endParaRPr lang="en-US" sz="1100" dirty="0" smtClean="0">
              <a:solidFill>
                <a:srgbClr val="003C7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810577" y="4918509"/>
            <a:ext cx="9144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endParaRPr lang="en-US" sz="1100" dirty="0" smtClean="0">
              <a:solidFill>
                <a:srgbClr val="003C7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695074" y="4957011"/>
            <a:ext cx="9144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endParaRPr lang="en-US" sz="1100" dirty="0" smtClean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2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“36pt Intel Clear Bold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 smtClean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587" y="4759452"/>
            <a:ext cx="9144000" cy="384048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accent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120" y="4805137"/>
            <a:ext cx="240638" cy="30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9" r:id="rId2"/>
    <p:sldLayoutId id="2147483674" r:id="rId3"/>
    <p:sldLayoutId id="2147483650" r:id="rId4"/>
    <p:sldLayoutId id="2147483684" r:id="rId5"/>
    <p:sldLayoutId id="2147483652" r:id="rId6"/>
    <p:sldLayoutId id="2147483660" r:id="rId7"/>
    <p:sldLayoutId id="2147483668" r:id="rId8"/>
    <p:sldLayoutId id="2147483669" r:id="rId9"/>
    <p:sldLayoutId id="2147483670" r:id="rId10"/>
    <p:sldLayoutId id="2147483672" r:id="rId11"/>
    <p:sldLayoutId id="2147483651" r:id="rId12"/>
    <p:sldLayoutId id="2147483677" r:id="rId13"/>
    <p:sldLayoutId id="2147483665" r:id="rId14"/>
    <p:sldLayoutId id="2147483654" r:id="rId15"/>
    <p:sldLayoutId id="2147483655" r:id="rId16"/>
    <p:sldLayoutId id="2147483676" r:id="rId17"/>
    <p:sldLayoutId id="2147483681" r:id="rId18"/>
    <p:sldLayoutId id="2147483685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i="0" kern="1200" spc="0" baseline="0">
          <a:solidFill>
            <a:srgbClr val="003C71"/>
          </a:solidFill>
          <a:latin typeface="Intel Clear"/>
          <a:ea typeface="Intel Clear"/>
          <a:cs typeface="Intel Clear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rgbClr val="003C71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rgbClr val="003C71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003C71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rgbClr val="003C71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jpg"/><Relationship Id="rId12" Type="http://schemas.openxmlformats.org/officeDocument/2006/relationships/image" Target="../media/image15.jpg"/><Relationship Id="rId13" Type="http://schemas.openxmlformats.org/officeDocument/2006/relationships/image" Target="../media/image16.jp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6" Type="http://schemas.openxmlformats.org/officeDocument/2006/relationships/image" Target="../media/image9.jpg"/><Relationship Id="rId7" Type="http://schemas.openxmlformats.org/officeDocument/2006/relationships/image" Target="../media/image10.jpg"/><Relationship Id="rId8" Type="http://schemas.openxmlformats.org/officeDocument/2006/relationships/image" Target="../media/image11.jpg"/><Relationship Id="rId9" Type="http://schemas.openxmlformats.org/officeDocument/2006/relationships/image" Target="../media/image12.jpg"/><Relationship Id="rId10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t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3015" y="1584096"/>
            <a:ext cx="6377650" cy="639839"/>
          </a:xfrm>
        </p:spPr>
        <p:txBody>
          <a:bodyPr/>
          <a:lstStyle/>
          <a:p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Full 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Correlation </a:t>
            </a:r>
            <a:r>
              <a:rPr lang="en-US" sz="3600">
                <a:latin typeface="Arial" charset="0"/>
                <a:ea typeface="Arial" charset="0"/>
                <a:cs typeface="Arial" charset="0"/>
              </a:rPr>
              <a:t>Matrix </a:t>
            </a:r>
            <a:r>
              <a:rPr lang="en-US" sz="3600" smtClean="0">
                <a:latin typeface="Arial" charset="0"/>
                <a:ea typeface="Arial" charset="0"/>
                <a:cs typeface="Arial" charset="0"/>
              </a:rPr>
              <a:t>Analysis</a:t>
            </a:r>
            <a:endParaRPr lang="en-US" sz="3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992" y="3498461"/>
            <a:ext cx="6330212" cy="925360"/>
          </a:xfrm>
        </p:spPr>
        <p:txBody>
          <a:bodyPr/>
          <a:lstStyle/>
          <a:p>
            <a:pPr algn="ctr"/>
            <a:r>
              <a:rPr lang="en-US" altLang="zh-CN" sz="2400" b="0" dirty="0" err="1" smtClean="0"/>
              <a:t>Yida</a:t>
            </a:r>
            <a:r>
              <a:rPr lang="zh-CN" altLang="en-US" sz="2400" b="0" dirty="0" smtClean="0"/>
              <a:t> </a:t>
            </a:r>
            <a:r>
              <a:rPr lang="en-US" altLang="zh-CN" sz="2400" dirty="0" smtClean="0"/>
              <a:t>Wang</a:t>
            </a:r>
          </a:p>
          <a:p>
            <a:pPr algn="ctr">
              <a:spcBef>
                <a:spcPts val="300"/>
              </a:spcBef>
            </a:pPr>
            <a:r>
              <a:rPr lang="en-US" altLang="zh-CN" sz="2400" b="0" dirty="0" smtClean="0"/>
              <a:t>Parallel</a:t>
            </a:r>
            <a:r>
              <a:rPr lang="zh-CN" altLang="en-US" sz="2400" b="0" dirty="0" smtClean="0"/>
              <a:t> </a:t>
            </a:r>
            <a:r>
              <a:rPr lang="en-US" altLang="zh-CN" sz="2400" b="0" dirty="0" smtClean="0"/>
              <a:t>Computing</a:t>
            </a:r>
            <a:r>
              <a:rPr lang="zh-CN" altLang="en-US" sz="2400" b="0" dirty="0" smtClean="0"/>
              <a:t> </a:t>
            </a:r>
            <a:r>
              <a:rPr lang="en-US" altLang="zh-CN" sz="2400" b="0" dirty="0" smtClean="0"/>
              <a:t>Lab,</a:t>
            </a:r>
            <a:r>
              <a:rPr lang="zh-CN" altLang="en-US" sz="2400" b="0" dirty="0" smtClean="0"/>
              <a:t> </a:t>
            </a:r>
            <a:r>
              <a:rPr lang="en-US" altLang="zh-CN" sz="2400" b="0" dirty="0" smtClean="0"/>
              <a:t>Intel</a:t>
            </a:r>
            <a:r>
              <a:rPr lang="zh-CN" altLang="en-US" sz="2400" b="0" dirty="0" smtClean="0"/>
              <a:t> </a:t>
            </a:r>
            <a:r>
              <a:rPr lang="en-US" altLang="zh-CN" sz="2400" b="0" dirty="0" smtClean="0"/>
              <a:t>Labs</a:t>
            </a:r>
            <a:endParaRPr lang="en-US" sz="2400" b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009" y="172633"/>
            <a:ext cx="925306" cy="117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9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4"/>
    </mc:Choice>
    <mc:Fallback xmlns="">
      <p:transition spd="slow" advTm="180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Download</a:t>
            </a:r>
            <a:r>
              <a:rPr lang="zh-CN" altLang="en-US" dirty="0" smtClean="0"/>
              <a:t> 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 </a:t>
            </a:r>
            <a:r>
              <a:rPr lang="en-US" altLang="zh-CN" dirty="0"/>
              <a:t>https://</a:t>
            </a:r>
            <a:r>
              <a:rPr lang="en-US" altLang="zh-CN" dirty="0" err="1" smtClean="0"/>
              <a:t>github.com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IntelPNI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brainiak.git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brainiak</a:t>
            </a:r>
            <a:r>
              <a:rPr lang="en-US" altLang="zh-CN" dirty="0" smtClean="0"/>
              <a:t>/examples/</a:t>
            </a:r>
            <a:r>
              <a:rPr lang="en-US" altLang="zh-CN" dirty="0" err="1" smtClean="0"/>
              <a:t>fcma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sh</a:t>
            </a:r>
            <a:r>
              <a:rPr lang="zh-CN" altLang="en-US" dirty="0" smtClean="0"/>
              <a:t> </a:t>
            </a:r>
            <a:r>
              <a:rPr lang="en-US" dirty="0" err="1" smtClean="0"/>
              <a:t>download_data.sh</a:t>
            </a:r>
            <a:endParaRPr lang="en-US" dirty="0" smtClean="0"/>
          </a:p>
          <a:p>
            <a:r>
              <a:rPr lang="en-US" altLang="zh-CN" dirty="0" smtClean="0"/>
              <a:t>Requires:</a:t>
            </a:r>
          </a:p>
          <a:p>
            <a:pPr lvl="1"/>
            <a:r>
              <a:rPr lang="en-US" altLang="zh-CN" dirty="0" smtClean="0"/>
              <a:t>Subject-by-subject Image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NIfTI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directory</a:t>
            </a:r>
          </a:p>
          <a:p>
            <a:pPr lvl="1"/>
            <a:r>
              <a:rPr lang="en-US" altLang="zh-CN" dirty="0" smtClean="0"/>
              <a:t>Mask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NIfTI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Epoch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npy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4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Epoch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07" y="104504"/>
            <a:ext cx="1668827" cy="457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49550" y="1412385"/>
            <a:ext cx="3066096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50800" tIns="50800" rIns="50800" bIns="50800" numCol="1" anchor="ctr">
            <a:spAutoFit/>
          </a:bodyPr>
          <a:lstStyle/>
          <a:p>
            <a:pPr defTabSz="584200"/>
            <a:r>
              <a:rPr lang="en-US" altLang="zh-CN" sz="1600" spc="-144" dirty="0" smtClean="0">
                <a:solidFill>
                  <a:srgbClr val="003C71"/>
                </a:solidFill>
                <a:ea typeface="Aller"/>
                <a:cs typeface="Aller"/>
              </a:rPr>
              <a:t>3D</a:t>
            </a:r>
            <a:r>
              <a:rPr lang="zh-CN" altLang="en-US" sz="1600" spc="-144" dirty="0" smtClean="0">
                <a:solidFill>
                  <a:srgbClr val="003C71"/>
                </a:solidFill>
                <a:ea typeface="Aller"/>
                <a:cs typeface="Aller"/>
              </a:rPr>
              <a:t> </a:t>
            </a:r>
            <a:r>
              <a:rPr lang="en-US" altLang="zh-CN" sz="1600" spc="-144" dirty="0" err="1" smtClean="0">
                <a:solidFill>
                  <a:srgbClr val="003C71"/>
                </a:solidFill>
                <a:ea typeface="Aller"/>
                <a:cs typeface="Aller"/>
              </a:rPr>
              <a:t>ndarray</a:t>
            </a:r>
            <a:r>
              <a:rPr lang="zh-CN" altLang="en-US" sz="1600" spc="-144" dirty="0">
                <a:solidFill>
                  <a:srgbClr val="003C71"/>
                </a:solidFill>
                <a:ea typeface="Aller"/>
                <a:cs typeface="Aller"/>
              </a:rPr>
              <a:t> </a:t>
            </a:r>
            <a:r>
              <a:rPr lang="en-US" altLang="zh-CN" sz="1600" spc="-144" dirty="0" smtClean="0">
                <a:solidFill>
                  <a:srgbClr val="003C71"/>
                </a:solidFill>
                <a:ea typeface="Aller"/>
                <a:cs typeface="Aller"/>
              </a:rPr>
              <a:t>in</a:t>
            </a:r>
            <a:r>
              <a:rPr lang="zh-CN" altLang="en-US" sz="1600" spc="-144" dirty="0" smtClean="0">
                <a:solidFill>
                  <a:srgbClr val="003C71"/>
                </a:solidFill>
                <a:ea typeface="Aller"/>
                <a:cs typeface="Aller"/>
              </a:rPr>
              <a:t> </a:t>
            </a:r>
            <a:r>
              <a:rPr lang="en-US" altLang="zh-CN" sz="1600" spc="-144" dirty="0" smtClean="0">
                <a:solidFill>
                  <a:srgbClr val="003C71"/>
                </a:solidFill>
                <a:ea typeface="Aller"/>
                <a:cs typeface="Aller"/>
              </a:rPr>
              <a:t>shape</a:t>
            </a:r>
            <a:r>
              <a:rPr lang="zh-CN" altLang="en-US" sz="1600" spc="-144" dirty="0" smtClean="0">
                <a:solidFill>
                  <a:srgbClr val="003C71"/>
                </a:solidFill>
                <a:ea typeface="Aller"/>
                <a:cs typeface="Aller"/>
              </a:rPr>
              <a:t> </a:t>
            </a:r>
            <a:r>
              <a:rPr lang="en-US" altLang="zh-CN" sz="1600" spc="-144" dirty="0" smtClean="0">
                <a:solidFill>
                  <a:srgbClr val="003C71"/>
                </a:solidFill>
                <a:ea typeface="Aller"/>
                <a:cs typeface="Aller"/>
              </a:rPr>
              <a:t>[</a:t>
            </a:r>
            <a:r>
              <a:rPr lang="en-US" altLang="zh-CN" sz="1600" spc="-144" dirty="0" err="1" smtClean="0">
                <a:solidFill>
                  <a:srgbClr val="003C71"/>
                </a:solidFill>
                <a:ea typeface="Aller"/>
                <a:cs typeface="Aller"/>
              </a:rPr>
              <a:t>cond</a:t>
            </a:r>
            <a:r>
              <a:rPr lang="en-US" altLang="zh-CN" sz="1600" spc="-144" dirty="0" smtClean="0">
                <a:solidFill>
                  <a:srgbClr val="003C71"/>
                </a:solidFill>
                <a:ea typeface="Aller"/>
                <a:cs typeface="Aller"/>
              </a:rPr>
              <a:t>,</a:t>
            </a:r>
            <a:r>
              <a:rPr lang="zh-CN" altLang="en-US" sz="1600" spc="-144" dirty="0" smtClean="0">
                <a:solidFill>
                  <a:srgbClr val="003C71"/>
                </a:solidFill>
                <a:ea typeface="Aller"/>
                <a:cs typeface="Aller"/>
              </a:rPr>
              <a:t> </a:t>
            </a:r>
            <a:r>
              <a:rPr lang="en-US" altLang="zh-CN" sz="1600" spc="-144" dirty="0" smtClean="0">
                <a:solidFill>
                  <a:srgbClr val="003C71"/>
                </a:solidFill>
                <a:ea typeface="Aller"/>
                <a:cs typeface="Aller"/>
              </a:rPr>
              <a:t>epoch,</a:t>
            </a:r>
            <a:r>
              <a:rPr lang="zh-CN" altLang="en-US" sz="1600" spc="-144" dirty="0" smtClean="0">
                <a:solidFill>
                  <a:srgbClr val="003C71"/>
                </a:solidFill>
                <a:ea typeface="Aller"/>
                <a:cs typeface="Aller"/>
              </a:rPr>
              <a:t> </a:t>
            </a:r>
            <a:r>
              <a:rPr lang="en-US" altLang="zh-CN" sz="1600" spc="-144" dirty="0" smtClean="0">
                <a:solidFill>
                  <a:srgbClr val="003C71"/>
                </a:solidFill>
                <a:ea typeface="Aller"/>
                <a:cs typeface="Aller"/>
              </a:rPr>
              <a:t>time]</a:t>
            </a:r>
            <a:endParaRPr lang="en-US" sz="1600" spc="-144" dirty="0">
              <a:solidFill>
                <a:srgbClr val="003C71"/>
              </a:solidFill>
              <a:ea typeface="Aller"/>
              <a:cs typeface="All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15906" y="2305992"/>
            <a:ext cx="4861874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spAutoFit/>
          </a:bodyPr>
          <a:lstStyle/>
          <a:p>
            <a:pPr defTabSz="584200"/>
            <a:r>
              <a:rPr lang="en-US" altLang="zh-CN" b="1" spc="-144" dirty="0" smtClean="0">
                <a:solidFill>
                  <a:srgbClr val="003C71"/>
                </a:solidFill>
                <a:ea typeface="Aller"/>
                <a:cs typeface="Aller"/>
              </a:rPr>
              <a:t>Assumptions:</a:t>
            </a:r>
          </a:p>
          <a:p>
            <a:pPr marL="342900" indent="-342900" defTabSz="584200">
              <a:buFont typeface="+mj-lt"/>
              <a:buAutoNum type="arabicPeriod"/>
            </a:pPr>
            <a:r>
              <a:rPr lang="en-US" spc="-144" dirty="0">
                <a:solidFill>
                  <a:srgbClr val="003C71"/>
                </a:solidFill>
                <a:ea typeface="Aller"/>
                <a:cs typeface="Aller"/>
              </a:rPr>
              <a:t>all activity data contains the same number of </a:t>
            </a:r>
            <a:r>
              <a:rPr lang="en-US" spc="-144" dirty="0" smtClean="0">
                <a:solidFill>
                  <a:srgbClr val="003C71"/>
                </a:solidFill>
                <a:ea typeface="Aller"/>
                <a:cs typeface="Aller"/>
              </a:rPr>
              <a:t>voxels</a:t>
            </a:r>
            <a:r>
              <a:rPr lang="zh-CN" altLang="en-US" spc="-144" dirty="0" smtClean="0">
                <a:solidFill>
                  <a:srgbClr val="003C71"/>
                </a:solidFill>
                <a:ea typeface="Aller"/>
                <a:cs typeface="Aller"/>
              </a:rPr>
              <a:t> </a:t>
            </a:r>
            <a:r>
              <a:rPr lang="en-US" altLang="zh-CN" spc="-144" dirty="0" smtClean="0">
                <a:solidFill>
                  <a:srgbClr val="003C71"/>
                </a:solidFill>
                <a:ea typeface="Aller"/>
                <a:cs typeface="Aller"/>
              </a:rPr>
              <a:t>(apply</a:t>
            </a:r>
            <a:r>
              <a:rPr lang="zh-CN" altLang="en-US" spc="-144" dirty="0" smtClean="0">
                <a:solidFill>
                  <a:srgbClr val="003C71"/>
                </a:solidFill>
                <a:ea typeface="Aller"/>
                <a:cs typeface="Aller"/>
              </a:rPr>
              <a:t> </a:t>
            </a:r>
            <a:r>
              <a:rPr lang="en-US" altLang="zh-CN" spc="-144" dirty="0" smtClean="0">
                <a:solidFill>
                  <a:srgbClr val="003C71"/>
                </a:solidFill>
                <a:ea typeface="Aller"/>
                <a:cs typeface="Aller"/>
              </a:rPr>
              <a:t>the</a:t>
            </a:r>
            <a:r>
              <a:rPr lang="zh-CN" altLang="en-US" spc="-144" dirty="0" smtClean="0">
                <a:solidFill>
                  <a:srgbClr val="003C71"/>
                </a:solidFill>
                <a:ea typeface="Aller"/>
                <a:cs typeface="Aller"/>
              </a:rPr>
              <a:t> </a:t>
            </a:r>
            <a:r>
              <a:rPr lang="en-US" altLang="zh-CN" spc="-144" dirty="0" smtClean="0">
                <a:solidFill>
                  <a:srgbClr val="003C71"/>
                </a:solidFill>
                <a:ea typeface="Aller"/>
                <a:cs typeface="Aller"/>
              </a:rPr>
              <a:t>same</a:t>
            </a:r>
            <a:r>
              <a:rPr lang="zh-CN" altLang="en-US" spc="-144" dirty="0" smtClean="0">
                <a:solidFill>
                  <a:srgbClr val="003C71"/>
                </a:solidFill>
                <a:ea typeface="Aller"/>
                <a:cs typeface="Aller"/>
              </a:rPr>
              <a:t> </a:t>
            </a:r>
            <a:r>
              <a:rPr lang="en-US" altLang="zh-CN" spc="-144" dirty="0" smtClean="0">
                <a:solidFill>
                  <a:srgbClr val="003C71"/>
                </a:solidFill>
                <a:ea typeface="Aller"/>
                <a:cs typeface="Aller"/>
              </a:rPr>
              <a:t>mask</a:t>
            </a:r>
            <a:r>
              <a:rPr lang="zh-CN" altLang="en-US" spc="-144" dirty="0" smtClean="0">
                <a:solidFill>
                  <a:srgbClr val="003C71"/>
                </a:solidFill>
                <a:ea typeface="Aller"/>
                <a:cs typeface="Aller"/>
              </a:rPr>
              <a:t> </a:t>
            </a:r>
            <a:r>
              <a:rPr lang="en-US" altLang="zh-CN" spc="-144" dirty="0" smtClean="0">
                <a:solidFill>
                  <a:srgbClr val="003C71"/>
                </a:solidFill>
                <a:ea typeface="Aller"/>
                <a:cs typeface="Aller"/>
              </a:rPr>
              <a:t>file);</a:t>
            </a:r>
            <a:endParaRPr lang="en-US" spc="-144" dirty="0">
              <a:solidFill>
                <a:srgbClr val="003C71"/>
              </a:solidFill>
              <a:ea typeface="Aller"/>
              <a:cs typeface="Aller"/>
            </a:endParaRPr>
          </a:p>
          <a:p>
            <a:pPr marL="342900" indent="-342900" defTabSz="584200">
              <a:buFont typeface="+mj-lt"/>
              <a:buAutoNum type="arabicPeriod"/>
            </a:pPr>
            <a:r>
              <a:rPr lang="en-US" spc="-144" dirty="0" smtClean="0">
                <a:solidFill>
                  <a:srgbClr val="003C71"/>
                </a:solidFill>
                <a:ea typeface="Aller"/>
                <a:cs typeface="Aller"/>
              </a:rPr>
              <a:t>all </a:t>
            </a:r>
            <a:r>
              <a:rPr lang="en-US" spc="-144" dirty="0">
                <a:solidFill>
                  <a:srgbClr val="003C71"/>
                </a:solidFill>
                <a:ea typeface="Aller"/>
                <a:cs typeface="Aller"/>
              </a:rPr>
              <a:t>subjects have the same number of epochs; </a:t>
            </a:r>
            <a:endParaRPr lang="en-US" spc="-144" dirty="0" smtClean="0">
              <a:solidFill>
                <a:srgbClr val="003C71"/>
              </a:solidFill>
              <a:ea typeface="Aller"/>
              <a:cs typeface="Aller"/>
            </a:endParaRPr>
          </a:p>
          <a:p>
            <a:pPr marL="342900" indent="-342900" defTabSz="584200">
              <a:buFont typeface="+mj-lt"/>
              <a:buAutoNum type="arabicPeriod"/>
            </a:pPr>
            <a:r>
              <a:rPr lang="en-US" spc="-144" dirty="0" err="1" smtClean="0">
                <a:solidFill>
                  <a:srgbClr val="003C71"/>
                </a:solidFill>
                <a:ea typeface="Aller"/>
                <a:cs typeface="Aller"/>
              </a:rPr>
              <a:t>len</a:t>
            </a:r>
            <a:r>
              <a:rPr lang="en-US" spc="-144" dirty="0" smtClean="0">
                <a:solidFill>
                  <a:srgbClr val="003C71"/>
                </a:solidFill>
                <a:ea typeface="Aller"/>
                <a:cs typeface="Aller"/>
              </a:rPr>
              <a:t>(</a:t>
            </a:r>
            <a:r>
              <a:rPr lang="en-US" spc="-144" dirty="0" err="1" smtClean="0">
                <a:solidFill>
                  <a:srgbClr val="003C71"/>
                </a:solidFill>
                <a:ea typeface="Aller"/>
                <a:cs typeface="Aller"/>
              </a:rPr>
              <a:t>epoch_list</a:t>
            </a:r>
            <a:r>
              <a:rPr lang="en-US" spc="-144" dirty="0">
                <a:solidFill>
                  <a:srgbClr val="003C71"/>
                </a:solidFill>
                <a:ea typeface="Aller"/>
                <a:cs typeface="Aller"/>
              </a:rPr>
              <a:t>) equals the number of subjects; </a:t>
            </a:r>
          </a:p>
          <a:p>
            <a:pPr marL="342900" indent="-342900" defTabSz="584200">
              <a:buFont typeface="+mj-lt"/>
              <a:buAutoNum type="arabicPeriod"/>
            </a:pPr>
            <a:r>
              <a:rPr lang="en-US" spc="-144" dirty="0" smtClean="0">
                <a:solidFill>
                  <a:srgbClr val="003C71"/>
                </a:solidFill>
                <a:ea typeface="Aller"/>
                <a:cs typeface="Aller"/>
              </a:rPr>
              <a:t>an </a:t>
            </a:r>
            <a:r>
              <a:rPr lang="en-US" spc="-144" dirty="0">
                <a:solidFill>
                  <a:srgbClr val="003C71"/>
                </a:solidFill>
                <a:ea typeface="Aller"/>
                <a:cs typeface="Aller"/>
              </a:rPr>
              <a:t>epoch is always a continuous time </a:t>
            </a:r>
            <a:r>
              <a:rPr lang="en-US" spc="-144" dirty="0" smtClean="0">
                <a:solidFill>
                  <a:srgbClr val="003C71"/>
                </a:solidFill>
                <a:ea typeface="Aller"/>
                <a:cs typeface="Aller"/>
              </a:rPr>
              <a:t>course</a:t>
            </a:r>
            <a:r>
              <a:rPr lang="en-US" altLang="zh-CN" spc="-144" dirty="0" smtClean="0">
                <a:solidFill>
                  <a:srgbClr val="003C71"/>
                </a:solidFill>
                <a:ea typeface="Aller"/>
                <a:cs typeface="Aller"/>
              </a:rPr>
              <a:t>.</a:t>
            </a:r>
            <a:endParaRPr lang="en-US" spc="-144" dirty="0">
              <a:solidFill>
                <a:srgbClr val="003C71"/>
              </a:solidFill>
              <a:ea typeface="Aller"/>
              <a:cs typeface="Aller"/>
            </a:endParaRPr>
          </a:p>
        </p:txBody>
      </p:sp>
    </p:spTree>
    <p:extLst>
      <p:ext uri="{BB962C8B-B14F-4D97-AF65-F5344CB8AC3E}">
        <p14:creationId xmlns:p14="http://schemas.microsoft.com/office/powerpoint/2010/main" val="80678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1" indent="-342900">
              <a:buFont typeface="+mj-lt"/>
              <a:buAutoNum type="arabicPeriod"/>
            </a:pPr>
            <a:r>
              <a:rPr lang="en-US" altLang="zh-CN" dirty="0" smtClean="0"/>
              <a:t>Correlation-based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voxel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altLang="zh-CN" dirty="0" smtClean="0"/>
              <a:t>Correlation-based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classification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altLang="zh-CN" dirty="0" smtClean="0"/>
              <a:t>Activity-based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voxel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altLang="zh-CN" dirty="0" smtClean="0"/>
              <a:t>Activity-based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classification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altLang="zh-CN" dirty="0"/>
              <a:t>Standalone</a:t>
            </a:r>
            <a:r>
              <a:rPr lang="zh-CN" altLang="en-US" dirty="0"/>
              <a:t> </a:t>
            </a:r>
            <a:r>
              <a:rPr lang="en-US" altLang="zh-CN" dirty="0" smtClean="0"/>
              <a:t>high-performance</a:t>
            </a:r>
            <a:r>
              <a:rPr lang="zh-CN" altLang="en-US" dirty="0" smtClean="0"/>
              <a:t> </a:t>
            </a:r>
            <a:r>
              <a:rPr lang="en-US" altLang="zh-CN" dirty="0"/>
              <a:t>c</a:t>
            </a:r>
            <a:r>
              <a:rPr lang="en-US" altLang="zh-CN" dirty="0" smtClean="0"/>
              <a:t>orrelation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9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Functional</a:t>
            </a:r>
            <a:r>
              <a:rPr lang="zh-CN" altLang="en-US" dirty="0"/>
              <a:t> </a:t>
            </a:r>
            <a:r>
              <a:rPr lang="en-US" altLang="zh-CN" dirty="0"/>
              <a:t>Interactions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7900" y="4767267"/>
            <a:ext cx="1600200" cy="273844"/>
          </a:xfrm>
        </p:spPr>
        <p:txBody>
          <a:bodyPr/>
          <a:lstStyle/>
          <a:p>
            <a:fld id="{E233F074-644C-8144-8B99-66F09E53483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08220" y="1580533"/>
            <a:ext cx="5429619" cy="1303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/>
          </a:p>
        </p:txBody>
      </p:sp>
      <p:sp>
        <p:nvSpPr>
          <p:cNvPr id="7" name="Rectangle 6"/>
          <p:cNvSpPr/>
          <p:nvPr/>
        </p:nvSpPr>
        <p:spPr>
          <a:xfrm>
            <a:off x="2491618" y="1581337"/>
            <a:ext cx="1138787" cy="12811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/>
          </a:p>
        </p:txBody>
      </p:sp>
      <p:sp>
        <p:nvSpPr>
          <p:cNvPr id="8" name="Rectangle 7"/>
          <p:cNvSpPr/>
          <p:nvPr/>
        </p:nvSpPr>
        <p:spPr>
          <a:xfrm>
            <a:off x="4670849" y="1581337"/>
            <a:ext cx="1138787" cy="128117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/>
          </a:p>
        </p:txBody>
      </p:sp>
      <p:sp>
        <p:nvSpPr>
          <p:cNvPr id="9" name="TextBox 8"/>
          <p:cNvSpPr txBox="1"/>
          <p:nvPr/>
        </p:nvSpPr>
        <p:spPr>
          <a:xfrm>
            <a:off x="6466829" y="140432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17677" y="174487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C71"/>
                </a:solidFill>
              </a:rPr>
              <a:t>Region A: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7677" y="2659943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C71"/>
                </a:solidFill>
              </a:rPr>
              <a:t>Region B:</a:t>
            </a:r>
          </a:p>
        </p:txBody>
      </p:sp>
      <p:graphicFrame>
        <p:nvGraphicFramePr>
          <p:cNvPr id="19" name="Chart 18"/>
          <p:cNvGraphicFramePr>
            <a:graphicFrameLocks/>
          </p:cNvGraphicFramePr>
          <p:nvPr>
            <p:extLst/>
          </p:nvPr>
        </p:nvGraphicFramePr>
        <p:xfrm>
          <a:off x="1592671" y="1902311"/>
          <a:ext cx="5722530" cy="733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Chart 19"/>
          <p:cNvGraphicFramePr>
            <a:graphicFrameLocks/>
          </p:cNvGraphicFramePr>
          <p:nvPr>
            <p:extLst/>
          </p:nvPr>
        </p:nvGraphicFramePr>
        <p:xfrm>
          <a:off x="1592671" y="2589792"/>
          <a:ext cx="5722530" cy="1137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926933"/>
              </p:ext>
            </p:extLst>
          </p:nvPr>
        </p:nvGraphicFramePr>
        <p:xfrm>
          <a:off x="1592671" y="3576602"/>
          <a:ext cx="5722530" cy="1118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217676" y="347350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C71"/>
                </a:solidFill>
              </a:rPr>
              <a:t>Region X:</a:t>
            </a:r>
          </a:p>
        </p:txBody>
      </p:sp>
      <p:sp>
        <p:nvSpPr>
          <p:cNvPr id="3" name="Oval 2"/>
          <p:cNvSpPr/>
          <p:nvPr/>
        </p:nvSpPr>
        <p:spPr>
          <a:xfrm>
            <a:off x="2443386" y="1916049"/>
            <a:ext cx="1521193" cy="685800"/>
          </a:xfrm>
          <a:prstGeom prst="ellipse">
            <a:avLst/>
          </a:prstGeom>
          <a:noFill/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/>
          </a:p>
        </p:txBody>
      </p:sp>
      <p:sp>
        <p:nvSpPr>
          <p:cNvPr id="25" name="Oval 24"/>
          <p:cNvSpPr/>
          <p:nvPr/>
        </p:nvSpPr>
        <p:spPr>
          <a:xfrm>
            <a:off x="2491618" y="3731975"/>
            <a:ext cx="1521193" cy="685800"/>
          </a:xfrm>
          <a:prstGeom prst="ellipse">
            <a:avLst/>
          </a:prstGeom>
          <a:noFill/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/>
          </a:p>
        </p:txBody>
      </p:sp>
      <p:sp>
        <p:nvSpPr>
          <p:cNvPr id="26" name="Oval 25"/>
          <p:cNvSpPr/>
          <p:nvPr/>
        </p:nvSpPr>
        <p:spPr>
          <a:xfrm>
            <a:off x="4670849" y="2635715"/>
            <a:ext cx="1521193" cy="685800"/>
          </a:xfrm>
          <a:prstGeom prst="ellipse">
            <a:avLst/>
          </a:prstGeom>
          <a:noFill/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/>
          </a:p>
        </p:txBody>
      </p:sp>
      <p:sp>
        <p:nvSpPr>
          <p:cNvPr id="27" name="Oval 26"/>
          <p:cNvSpPr/>
          <p:nvPr/>
        </p:nvSpPr>
        <p:spPr>
          <a:xfrm>
            <a:off x="4670849" y="3731975"/>
            <a:ext cx="1521193" cy="685800"/>
          </a:xfrm>
          <a:prstGeom prst="ellipse">
            <a:avLst/>
          </a:prstGeom>
          <a:noFill/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/>
          </a:p>
        </p:txBody>
      </p:sp>
      <p:sp>
        <p:nvSpPr>
          <p:cNvPr id="10" name="Up-Down Arrow 9"/>
          <p:cNvSpPr/>
          <p:nvPr/>
        </p:nvSpPr>
        <p:spPr>
          <a:xfrm>
            <a:off x="3168748" y="2601849"/>
            <a:ext cx="144697" cy="1125228"/>
          </a:xfrm>
          <a:prstGeom prst="upDownArrow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/>
          </a:p>
        </p:txBody>
      </p:sp>
      <p:sp>
        <p:nvSpPr>
          <p:cNvPr id="21" name="TextBox 20"/>
          <p:cNvSpPr txBox="1"/>
          <p:nvPr/>
        </p:nvSpPr>
        <p:spPr>
          <a:xfrm>
            <a:off x="2643965" y="2877756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C71"/>
                </a:solidFill>
              </a:rPr>
              <a:t>Interactions</a:t>
            </a:r>
          </a:p>
        </p:txBody>
      </p:sp>
      <p:sp>
        <p:nvSpPr>
          <p:cNvPr id="22" name="Up-Down Arrow 21"/>
          <p:cNvSpPr/>
          <p:nvPr/>
        </p:nvSpPr>
        <p:spPr>
          <a:xfrm>
            <a:off x="5364303" y="3322819"/>
            <a:ext cx="144697" cy="404258"/>
          </a:xfrm>
          <a:prstGeom prst="upDownArrow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/>
          </a:p>
        </p:txBody>
      </p:sp>
      <p:sp>
        <p:nvSpPr>
          <p:cNvPr id="28" name="TextBox 27"/>
          <p:cNvSpPr txBox="1"/>
          <p:nvPr/>
        </p:nvSpPr>
        <p:spPr>
          <a:xfrm>
            <a:off x="4839520" y="3309376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C71"/>
                </a:solidFill>
              </a:rPr>
              <a:t>Interactions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485900" y="1451098"/>
            <a:ext cx="5237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21844" y="1134577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C71"/>
                </a:solidFill>
              </a:rPr>
              <a:t>Time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2081309" y="1383274"/>
            <a:ext cx="395612" cy="2110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630404" y="1383274"/>
            <a:ext cx="392639" cy="2187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393" y="955673"/>
            <a:ext cx="457200" cy="4572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593" y="955673"/>
            <a:ext cx="457200" cy="4572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793" y="955673"/>
            <a:ext cx="457200" cy="4572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760" y="948958"/>
            <a:ext cx="457200" cy="4572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805" y="946672"/>
            <a:ext cx="459486" cy="45948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528" y="937487"/>
            <a:ext cx="459486" cy="45948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495" y="937487"/>
            <a:ext cx="459486" cy="45948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462" y="944206"/>
            <a:ext cx="459486" cy="459486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4253710" y="1383274"/>
            <a:ext cx="395612" cy="2110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5826632" y="1366407"/>
            <a:ext cx="392639" cy="2187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ight Arrow 50"/>
          <p:cNvSpPr/>
          <p:nvPr/>
        </p:nvSpPr>
        <p:spPr>
          <a:xfrm rot="20957574">
            <a:off x="3714585" y="2160583"/>
            <a:ext cx="617220" cy="144018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/>
          </a:p>
        </p:txBody>
      </p:sp>
      <p:sp>
        <p:nvSpPr>
          <p:cNvPr id="52" name="Right Arrow 51"/>
          <p:cNvSpPr/>
          <p:nvPr/>
        </p:nvSpPr>
        <p:spPr>
          <a:xfrm rot="15183088">
            <a:off x="5041544" y="2479331"/>
            <a:ext cx="617220" cy="144018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/>
          </a:p>
        </p:txBody>
      </p:sp>
      <p:sp>
        <p:nvSpPr>
          <p:cNvPr id="53" name="TextBox 52"/>
          <p:cNvSpPr txBox="1"/>
          <p:nvPr/>
        </p:nvSpPr>
        <p:spPr>
          <a:xfrm>
            <a:off x="4449330" y="1844985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3C71"/>
                </a:solidFill>
              </a:rPr>
              <a:t>Patterns</a:t>
            </a:r>
            <a:r>
              <a:rPr lang="zh-CN" altLang="en-US" i="1" dirty="0">
                <a:solidFill>
                  <a:srgbClr val="003C71"/>
                </a:solidFill>
              </a:rPr>
              <a:t> </a:t>
            </a:r>
            <a:r>
              <a:rPr lang="en-US" altLang="zh-CN" i="1" dirty="0">
                <a:solidFill>
                  <a:srgbClr val="003C71"/>
                </a:solidFill>
              </a:rPr>
              <a:t>of</a:t>
            </a:r>
            <a:r>
              <a:rPr lang="zh-CN" altLang="en-US" i="1" dirty="0">
                <a:solidFill>
                  <a:srgbClr val="003C71"/>
                </a:solidFill>
              </a:rPr>
              <a:t> </a:t>
            </a:r>
            <a:r>
              <a:rPr lang="en-US" altLang="zh-CN" i="1" dirty="0" smtClean="0">
                <a:solidFill>
                  <a:srgbClr val="003C71"/>
                </a:solidFill>
              </a:rPr>
              <a:t>Activity</a:t>
            </a:r>
            <a:endParaRPr lang="en-US" i="1" dirty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26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Graphic spid="19" grpId="0">
        <p:bldAsOne/>
      </p:bldGraphic>
      <p:bldGraphic spid="20" grpId="0">
        <p:bldAsOne/>
      </p:bldGraphic>
      <p:bldGraphic spid="23" grpId="0">
        <p:bldAsOne/>
      </p:bldGraphic>
      <p:bldP spid="24" grpId="0"/>
      <p:bldP spid="3" grpId="0" animBg="1"/>
      <p:bldP spid="25" grpId="0" animBg="1"/>
      <p:bldP spid="26" grpId="0" animBg="1"/>
      <p:bldP spid="27" grpId="0" animBg="1"/>
      <p:bldP spid="10" grpId="0" animBg="1"/>
      <p:bldP spid="21" grpId="0"/>
      <p:bldP spid="22" grpId="0" animBg="1"/>
      <p:bldP spid="28" grpId="0"/>
      <p:bldP spid="51" grpId="0" animBg="1"/>
      <p:bldP spid="51" grpId="1" animBg="1"/>
      <p:bldP spid="52" grpId="0" animBg="1"/>
      <p:bldP spid="52" grpId="1" animBg="1"/>
      <p:bldP spid="53" grpId="0"/>
      <p:bldP spid="5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Activity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vs.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5613" y="874141"/>
            <a:ext cx="8228012" cy="3425825"/>
          </a:xfrm>
        </p:spPr>
        <p:txBody>
          <a:bodyPr/>
          <a:lstStyle/>
          <a:p>
            <a:pPr lvl="1"/>
            <a:r>
              <a:rPr lang="en-US" altLang="zh-CN" dirty="0"/>
              <a:t>M</a:t>
            </a:r>
            <a:r>
              <a:rPr lang="en-US" dirty="0" smtClean="0"/>
              <a:t>achine </a:t>
            </a:r>
            <a:r>
              <a:rPr lang="en-US" dirty="0"/>
              <a:t>learning classifiers used to identify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3C71"/>
                </a:solidFill>
              </a:rPr>
              <a:t> </a:t>
            </a:r>
            <a:r>
              <a:rPr lang="en-US" dirty="0" smtClean="0">
                <a:solidFill>
                  <a:srgbClr val="003C71"/>
                </a:solidFill>
              </a:rPr>
              <a:t>   distributed </a:t>
            </a:r>
            <a:r>
              <a:rPr lang="en-US" i="1" dirty="0">
                <a:solidFill>
                  <a:srgbClr val="003C71"/>
                </a:solidFill>
              </a:rPr>
              <a:t>patterns</a:t>
            </a:r>
            <a:r>
              <a:rPr lang="en-US" dirty="0">
                <a:solidFill>
                  <a:srgbClr val="003C71"/>
                </a:solidFill>
              </a:rPr>
              <a:t> of neural </a:t>
            </a:r>
            <a:r>
              <a:rPr lang="en-US" dirty="0" smtClean="0">
                <a:solidFill>
                  <a:srgbClr val="003C71"/>
                </a:solidFill>
              </a:rPr>
              <a:t>activity,</a:t>
            </a:r>
          </a:p>
          <a:p>
            <a:pPr>
              <a:spcBef>
                <a:spcPts val="0"/>
              </a:spcBef>
            </a:pPr>
            <a:r>
              <a:rPr lang="en-US" altLang="zh-CN" dirty="0">
                <a:solidFill>
                  <a:srgbClr val="003C71"/>
                </a:solidFill>
              </a:rPr>
              <a:t> </a:t>
            </a:r>
            <a:r>
              <a:rPr lang="en-US" altLang="zh-CN" dirty="0" smtClean="0">
                <a:solidFill>
                  <a:srgbClr val="003C71"/>
                </a:solidFill>
              </a:rPr>
              <a:t>   a.k.a. multivariate pattern analysis (MVPA)</a:t>
            </a:r>
          </a:p>
          <a:p>
            <a:pPr>
              <a:spcBef>
                <a:spcPts val="0"/>
              </a:spcBef>
            </a:pPr>
            <a:r>
              <a:rPr lang="en-US" altLang="zh-CN" b="1" dirty="0" smtClean="0">
                <a:solidFill>
                  <a:srgbClr val="003C71"/>
                </a:solidFill>
              </a:rPr>
              <a:t>    light</a:t>
            </a:r>
            <a:r>
              <a:rPr lang="zh-CN" altLang="en-US" b="1" dirty="0" smtClean="0">
                <a:solidFill>
                  <a:srgbClr val="003C71"/>
                </a:solidFill>
              </a:rPr>
              <a:t> </a:t>
            </a:r>
            <a:r>
              <a:rPr lang="en-US" altLang="zh-CN" b="1" dirty="0" smtClean="0">
                <a:solidFill>
                  <a:srgbClr val="003C71"/>
                </a:solidFill>
              </a:rPr>
              <a:t>computation</a:t>
            </a:r>
            <a:endParaRPr lang="en-US" dirty="0"/>
          </a:p>
          <a:p>
            <a:pPr lvl="1"/>
            <a:r>
              <a:rPr lang="en-US" dirty="0" smtClean="0"/>
              <a:t>Want </a:t>
            </a:r>
            <a:r>
              <a:rPr lang="en-US" dirty="0"/>
              <a:t>to know about more than just </a:t>
            </a:r>
            <a:r>
              <a:rPr lang="en-US" i="1" dirty="0"/>
              <a:t>patterns of activity…</a:t>
            </a:r>
            <a:endParaRPr lang="en-US" dirty="0"/>
          </a:p>
          <a:p>
            <a:pPr lvl="2"/>
            <a:r>
              <a:rPr lang="en-US" dirty="0"/>
              <a:t>How do brain subsystems </a:t>
            </a:r>
            <a:r>
              <a:rPr lang="en-US" i="1" dirty="0"/>
              <a:t>interact </a:t>
            </a:r>
            <a:r>
              <a:rPr lang="en-US" dirty="0"/>
              <a:t>with </a:t>
            </a:r>
          </a:p>
          <a:p>
            <a:pPr marL="342900" lvl="2" indent="0">
              <a:spcBef>
                <a:spcPts val="0"/>
              </a:spcBef>
              <a:buNone/>
            </a:pPr>
            <a:r>
              <a:rPr lang="zh-CN" altLang="en-US" dirty="0" smtClean="0"/>
              <a:t>     </a:t>
            </a:r>
            <a:r>
              <a:rPr lang="en-US" dirty="0" smtClean="0"/>
              <a:t>one another</a:t>
            </a:r>
            <a:endParaRPr lang="en-US" dirty="0"/>
          </a:p>
          <a:p>
            <a:pPr lvl="2"/>
            <a:r>
              <a:rPr lang="en-US" dirty="0"/>
              <a:t>What is the </a:t>
            </a:r>
            <a:r>
              <a:rPr lang="en-US" i="1" dirty="0" smtClean="0"/>
              <a:t>circuit</a:t>
            </a:r>
            <a:r>
              <a:rPr lang="en-US" altLang="zh-CN" i="1" dirty="0" smtClean="0"/>
              <a:t>r</a:t>
            </a:r>
            <a:r>
              <a:rPr lang="en-US" i="1" dirty="0" smtClean="0"/>
              <a:t>y </a:t>
            </a:r>
            <a:r>
              <a:rPr lang="en-US" i="1" dirty="0"/>
              <a:t>(revealed by </a:t>
            </a:r>
            <a:endParaRPr lang="en-US" i="1" dirty="0" smtClean="0"/>
          </a:p>
          <a:p>
            <a:pPr marL="342900" lvl="2" indent="0">
              <a:spcBef>
                <a:spcPts val="0"/>
              </a:spcBef>
              <a:buNone/>
            </a:pPr>
            <a:r>
              <a:rPr lang="zh-CN" altLang="en-US" i="1" dirty="0" smtClean="0"/>
              <a:t>    </a:t>
            </a:r>
            <a:r>
              <a:rPr lang="en-US" i="1" dirty="0" smtClean="0"/>
              <a:t>functional </a:t>
            </a:r>
            <a:r>
              <a:rPr lang="en-US" i="1" dirty="0"/>
              <a:t>interactions)</a:t>
            </a:r>
            <a:endParaRPr lang="en-US" dirty="0"/>
          </a:p>
          <a:p>
            <a:pPr lvl="2"/>
            <a:r>
              <a:rPr lang="en-US" dirty="0"/>
              <a:t>Need to </a:t>
            </a:r>
            <a:r>
              <a:rPr lang="en-US" b="1" dirty="0" smtClean="0"/>
              <a:t>EXHAUSTIVELY </a:t>
            </a:r>
            <a:r>
              <a:rPr lang="en-US" dirty="0" smtClean="0"/>
              <a:t>study </a:t>
            </a:r>
          </a:p>
          <a:p>
            <a:pPr>
              <a:spcBef>
                <a:spcPts val="0"/>
              </a:spcBef>
            </a:pPr>
            <a:r>
              <a:rPr lang="en-US" i="1" dirty="0" smtClean="0">
                <a:solidFill>
                  <a:srgbClr val="003C71"/>
                </a:solidFill>
              </a:rPr>
              <a:t>	</a:t>
            </a:r>
            <a:r>
              <a:rPr lang="zh-CN" altLang="en-US" i="1" dirty="0" smtClean="0">
                <a:solidFill>
                  <a:srgbClr val="003C71"/>
                </a:solidFill>
              </a:rPr>
              <a:t>  </a:t>
            </a:r>
            <a:r>
              <a:rPr lang="en-US" i="1" dirty="0" smtClean="0">
                <a:solidFill>
                  <a:srgbClr val="003C71"/>
                </a:solidFill>
              </a:rPr>
              <a:t>temporal</a:t>
            </a:r>
            <a:r>
              <a:rPr lang="en-US" dirty="0" smtClean="0">
                <a:solidFill>
                  <a:srgbClr val="003C71"/>
                </a:solidFill>
              </a:rPr>
              <a:t> </a:t>
            </a:r>
            <a:r>
              <a:rPr lang="en-US" i="1" dirty="0" smtClean="0">
                <a:solidFill>
                  <a:srgbClr val="003C71"/>
                </a:solidFill>
              </a:rPr>
              <a:t>correlations of all brain voxels</a:t>
            </a:r>
            <a:endParaRPr lang="en-US" dirty="0">
              <a:solidFill>
                <a:srgbClr val="003C71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31" y="573105"/>
            <a:ext cx="1078992" cy="1120175"/>
          </a:xfrm>
          <a:prstGeom prst="rect">
            <a:avLst/>
          </a:prstGeom>
        </p:spPr>
      </p:pic>
      <p:pic>
        <p:nvPicPr>
          <p:cNvPr id="6" name="Subject displayZ-scoringSmoothingMasking.pdf"/>
          <p:cNvPicPr>
            <a:picLocks noChangeAspect="1"/>
          </p:cNvPicPr>
          <p:nvPr/>
        </p:nvPicPr>
        <p:blipFill>
          <a:blip r:embed="rId4">
            <a:extLst/>
          </a:blip>
          <a:srcRect l="73598" t="55662"/>
          <a:stretch>
            <a:fillRect/>
          </a:stretch>
        </p:blipFill>
        <p:spPr>
          <a:xfrm>
            <a:off x="7330230" y="573105"/>
            <a:ext cx="1217843" cy="112884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059168" y="3157728"/>
            <a:ext cx="9144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endParaRPr lang="en-US" sz="1100" dirty="0" smtClean="0">
              <a:solidFill>
                <a:srgbClr val="003C7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641954" y="955384"/>
            <a:ext cx="650112" cy="35561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rain interaction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254" y="2691078"/>
            <a:ext cx="2121408" cy="143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3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Correlation Matrix Analysis (FCMA)</a:t>
            </a:r>
            <a:endParaRPr lang="en-US" dirty="0"/>
          </a:p>
        </p:txBody>
      </p:sp>
      <p:sp>
        <p:nvSpPr>
          <p:cNvPr id="87" name="Right Arrow 86"/>
          <p:cNvSpPr>
            <a:spLocks noChangeAspect="1"/>
          </p:cNvSpPr>
          <p:nvPr/>
        </p:nvSpPr>
        <p:spPr>
          <a:xfrm>
            <a:off x="3337034" y="2363218"/>
            <a:ext cx="1111402" cy="204683"/>
          </a:xfrm>
          <a:prstGeom prst="rightArrow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err="1"/>
          </a:p>
        </p:txBody>
      </p:sp>
      <p:sp>
        <p:nvSpPr>
          <p:cNvPr id="88" name="Rectangle 87"/>
          <p:cNvSpPr/>
          <p:nvPr/>
        </p:nvSpPr>
        <p:spPr>
          <a:xfrm>
            <a:off x="840745" y="943994"/>
            <a:ext cx="49520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50800" tIns="50800" rIns="50800" bIns="50800" numCol="1" anchor="ctr">
            <a:spAutoFit/>
          </a:bodyPr>
          <a:lstStyle/>
          <a:p>
            <a:pPr defTabSz="584200"/>
            <a:r>
              <a:rPr lang="en-US" altLang="zh-CN" sz="1600" spc="-144" dirty="0">
                <a:solidFill>
                  <a:srgbClr val="003C71"/>
                </a:solidFill>
                <a:ea typeface="Aller"/>
                <a:cs typeface="Aller"/>
              </a:rPr>
              <a:t>Time</a:t>
            </a:r>
            <a:endParaRPr lang="en-US" sz="1600" spc="-144" dirty="0">
              <a:solidFill>
                <a:srgbClr val="003C71"/>
              </a:solidFill>
              <a:ea typeface="Aller"/>
              <a:cs typeface="Aller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rot="16200000">
            <a:off x="1650873" y="2771446"/>
            <a:ext cx="374067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0" name="Straight Connector 89"/>
          <p:cNvCxnSpPr/>
          <p:nvPr/>
        </p:nvCxnSpPr>
        <p:spPr>
          <a:xfrm rot="16200000">
            <a:off x="1819364" y="2939937"/>
            <a:ext cx="0" cy="37084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1" name="Straight Connector 90"/>
          <p:cNvCxnSpPr/>
          <p:nvPr/>
        </p:nvCxnSpPr>
        <p:spPr>
          <a:xfrm rot="16200000">
            <a:off x="1819490" y="2576459"/>
            <a:ext cx="0" cy="37084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2" name="Straight Arrow Connector 91"/>
          <p:cNvCxnSpPr/>
          <p:nvPr/>
        </p:nvCxnSpPr>
        <p:spPr>
          <a:xfrm rot="16200000" flipV="1">
            <a:off x="1396644" y="2252905"/>
            <a:ext cx="885592" cy="415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3" name="Straight Connector 92"/>
          <p:cNvCxnSpPr/>
          <p:nvPr/>
        </p:nvCxnSpPr>
        <p:spPr>
          <a:xfrm rot="16200000">
            <a:off x="1813835" y="1810581"/>
            <a:ext cx="0" cy="37084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4" name="Straight Arrow Connector 93"/>
          <p:cNvCxnSpPr/>
          <p:nvPr/>
        </p:nvCxnSpPr>
        <p:spPr>
          <a:xfrm rot="16200000">
            <a:off x="1655764" y="1628966"/>
            <a:ext cx="372275" cy="76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5" name="Straight Connector 94"/>
          <p:cNvCxnSpPr/>
          <p:nvPr/>
        </p:nvCxnSpPr>
        <p:spPr>
          <a:xfrm rot="16200000">
            <a:off x="1810317" y="1414082"/>
            <a:ext cx="0" cy="37084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6" name="Straight Arrow Connector 95"/>
          <p:cNvCxnSpPr/>
          <p:nvPr/>
        </p:nvCxnSpPr>
        <p:spPr>
          <a:xfrm rot="16200000">
            <a:off x="1686130" y="3113287"/>
            <a:ext cx="305599" cy="76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8" name="TextBox 97"/>
          <p:cNvSpPr txBox="1"/>
          <p:nvPr/>
        </p:nvSpPr>
        <p:spPr>
          <a:xfrm rot="16200000">
            <a:off x="1114077" y="1281516"/>
            <a:ext cx="87306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spAutoFit/>
          </a:bodyPr>
          <a:lstStyle>
            <a:defPPr>
              <a:defRPr lang="en-US"/>
            </a:defPPr>
            <a:lvl1pPr defTabSz="584200">
              <a:defRPr sz="1600" spc="-144">
                <a:solidFill>
                  <a:srgbClr val="003C71"/>
                </a:solidFill>
                <a:ea typeface="Aller"/>
                <a:cs typeface="Aller"/>
              </a:defRPr>
            </a:lvl1pPr>
          </a:lstStyle>
          <a:p>
            <a:r>
              <a:rPr lang="en-US" dirty="0"/>
              <a:t>Epoch of interest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 rot="16200000">
            <a:off x="1689102" y="1274372"/>
            <a:ext cx="305599" cy="76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0" name="TextBox 99"/>
          <p:cNvSpPr txBox="1"/>
          <p:nvPr/>
        </p:nvSpPr>
        <p:spPr>
          <a:xfrm rot="16200000">
            <a:off x="1374951" y="2074099"/>
            <a:ext cx="357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0">
              <a:defRPr/>
            </a:pPr>
            <a:r>
              <a:rPr lang="en-US" sz="1600" kern="0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2190577" y="1121954"/>
            <a:ext cx="889016" cy="889016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190577" y="2277046"/>
            <a:ext cx="889016" cy="8890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1868171" y="1174993"/>
            <a:ext cx="266912" cy="2627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868171" y="1812188"/>
            <a:ext cx="266912" cy="1567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 rot="16200000">
            <a:off x="2436595" y="1987740"/>
            <a:ext cx="357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0">
              <a:defRPr/>
            </a:pPr>
            <a:r>
              <a:rPr lang="en-US" sz="1600" kern="0" dirty="0">
                <a:solidFill>
                  <a:prstClr val="black"/>
                </a:solidFill>
              </a:rPr>
              <a:t>…</a:t>
            </a:r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1868171" y="2326777"/>
            <a:ext cx="266912" cy="2627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868171" y="2963973"/>
            <a:ext cx="266912" cy="1567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1751128" y="792319"/>
            <a:ext cx="173772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50800" tIns="50800" rIns="50800" bIns="50800" numCol="1" anchor="ctr">
            <a:spAutoFit/>
          </a:bodyPr>
          <a:lstStyle/>
          <a:p>
            <a:pPr defTabSz="584200"/>
            <a:r>
              <a:rPr lang="en-US" altLang="zh-CN" sz="1600" spc="-144" dirty="0">
                <a:solidFill>
                  <a:srgbClr val="003C71"/>
                </a:solidFill>
                <a:ea typeface="Aller"/>
                <a:cs typeface="Aller"/>
              </a:rPr>
              <a:t>Full Correlation Matrix</a:t>
            </a:r>
            <a:endParaRPr lang="en-US" sz="1600" spc="-144" dirty="0">
              <a:solidFill>
                <a:srgbClr val="003C71"/>
              </a:solidFill>
              <a:ea typeface="Aller"/>
              <a:cs typeface="Aller"/>
            </a:endParaRPr>
          </a:p>
        </p:txBody>
      </p:sp>
      <p:sp>
        <p:nvSpPr>
          <p:cNvPr id="109" name="Right Arrow 108"/>
          <p:cNvSpPr>
            <a:spLocks noChangeAspect="1"/>
          </p:cNvSpPr>
          <p:nvPr/>
        </p:nvSpPr>
        <p:spPr>
          <a:xfrm>
            <a:off x="3331957" y="1667491"/>
            <a:ext cx="1111402" cy="204683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err="1"/>
          </a:p>
        </p:txBody>
      </p:sp>
      <p:sp>
        <p:nvSpPr>
          <p:cNvPr id="110" name="Rectangle 109"/>
          <p:cNvSpPr/>
          <p:nvPr/>
        </p:nvSpPr>
        <p:spPr>
          <a:xfrm>
            <a:off x="3214208" y="1801546"/>
            <a:ext cx="15389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spAutoFit/>
          </a:bodyPr>
          <a:lstStyle/>
          <a:p>
            <a:pPr defTabSz="584200"/>
            <a:r>
              <a:rPr lang="en-US" altLang="zh-CN" sz="1600" b="1" spc="-144" dirty="0">
                <a:solidFill>
                  <a:srgbClr val="003C71"/>
                </a:solidFill>
                <a:ea typeface="Aller"/>
                <a:cs typeface="Aller"/>
              </a:rPr>
              <a:t>Voxel </a:t>
            </a:r>
            <a:r>
              <a:rPr lang="en-US" altLang="zh-CN" sz="1600" b="1" spc="-144" dirty="0" smtClean="0">
                <a:solidFill>
                  <a:srgbClr val="003C71"/>
                </a:solidFill>
                <a:ea typeface="Aller"/>
                <a:cs typeface="Aller"/>
              </a:rPr>
              <a:t>selection</a:t>
            </a:r>
            <a:r>
              <a:rPr lang="zh-CN" altLang="en-US" sz="1600" b="1" spc="-144" dirty="0" smtClean="0">
                <a:solidFill>
                  <a:srgbClr val="003C71"/>
                </a:solidFill>
                <a:ea typeface="Aller"/>
                <a:cs typeface="Aller"/>
              </a:rPr>
              <a:t> </a:t>
            </a:r>
            <a:r>
              <a:rPr lang="en-US" altLang="zh-CN" sz="1600" b="1" spc="-144" dirty="0" smtClean="0">
                <a:solidFill>
                  <a:srgbClr val="003C71"/>
                </a:solidFill>
                <a:ea typeface="Aller"/>
                <a:cs typeface="Aller"/>
              </a:rPr>
              <a:t>(Feature </a:t>
            </a:r>
            <a:r>
              <a:rPr lang="zh-CN" altLang="en-US" sz="1600" b="1" spc="-144" dirty="0" smtClean="0">
                <a:solidFill>
                  <a:srgbClr val="003C71"/>
                </a:solidFill>
                <a:ea typeface="Aller"/>
                <a:cs typeface="Aller"/>
              </a:rPr>
              <a:t> </a:t>
            </a:r>
            <a:r>
              <a:rPr lang="en-US" altLang="zh-CN" sz="1600" b="1" spc="-144" dirty="0" smtClean="0">
                <a:solidFill>
                  <a:srgbClr val="003C71"/>
                </a:solidFill>
                <a:ea typeface="Aller"/>
                <a:cs typeface="Aller"/>
              </a:rPr>
              <a:t>selection)</a:t>
            </a:r>
            <a:endParaRPr lang="en-US" altLang="zh-CN" sz="1600" b="1" spc="-144" dirty="0">
              <a:solidFill>
                <a:srgbClr val="003C71"/>
              </a:solidFill>
              <a:ea typeface="Aller"/>
              <a:cs typeface="Aller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734645" y="1667491"/>
            <a:ext cx="222254" cy="222254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4734645" y="2323856"/>
            <a:ext cx="222254" cy="2222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4077277" y="696528"/>
            <a:ext cx="165359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50800" tIns="50800" rIns="50800" bIns="50800" numCol="1" anchor="ctr">
            <a:spAutoFit/>
          </a:bodyPr>
          <a:lstStyle/>
          <a:p>
            <a:pPr defTabSz="584200"/>
            <a:r>
              <a:rPr lang="en-US" altLang="zh-CN" sz="1600" spc="-144" dirty="0">
                <a:solidFill>
                  <a:srgbClr val="003C71"/>
                </a:solidFill>
                <a:ea typeface="Aller"/>
                <a:cs typeface="Aller"/>
              </a:rPr>
              <a:t>Correlation Matrix of </a:t>
            </a:r>
          </a:p>
          <a:p>
            <a:pPr defTabSz="584200"/>
            <a:r>
              <a:rPr lang="en-US" altLang="zh-CN" sz="1600" spc="-144" dirty="0">
                <a:solidFill>
                  <a:srgbClr val="003C71"/>
                </a:solidFill>
                <a:ea typeface="Aller"/>
                <a:cs typeface="Aller"/>
              </a:rPr>
              <a:t>Selected Voxels</a:t>
            </a:r>
            <a:endParaRPr lang="en-US" sz="1600" spc="-144" dirty="0">
              <a:solidFill>
                <a:srgbClr val="003C71"/>
              </a:solidFill>
              <a:ea typeface="Aller"/>
              <a:cs typeface="Aller"/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4624996" y="1942053"/>
            <a:ext cx="357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0">
              <a:defRPr/>
            </a:pPr>
            <a:r>
              <a:rPr lang="en-US" sz="1600" kern="0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115" name="Right Arrow 114"/>
          <p:cNvSpPr>
            <a:spLocks/>
          </p:cNvSpPr>
          <p:nvPr/>
        </p:nvSpPr>
        <p:spPr>
          <a:xfrm rot="2480026">
            <a:off x="5037724" y="2673936"/>
            <a:ext cx="1666905" cy="204683"/>
          </a:xfrm>
          <a:prstGeom prst="rightArrow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err="1"/>
          </a:p>
        </p:txBody>
      </p:sp>
      <p:sp>
        <p:nvSpPr>
          <p:cNvPr id="116" name="Rectangle 115"/>
          <p:cNvSpPr/>
          <p:nvPr/>
        </p:nvSpPr>
        <p:spPr>
          <a:xfrm rot="2481206">
            <a:off x="5382400" y="2401550"/>
            <a:ext cx="124348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50800" tIns="50800" rIns="50800" bIns="50800" numCol="1" anchor="ctr">
            <a:spAutoFit/>
          </a:bodyPr>
          <a:lstStyle/>
          <a:p>
            <a:pPr defTabSz="584200"/>
            <a:r>
              <a:rPr lang="en-US" altLang="zh-CN" sz="1600" b="1" spc="-144" dirty="0">
                <a:solidFill>
                  <a:srgbClr val="003C71"/>
                </a:solidFill>
                <a:ea typeface="Aller"/>
                <a:cs typeface="Aller"/>
              </a:rPr>
              <a:t>Model </a:t>
            </a:r>
            <a:r>
              <a:rPr lang="en-US" altLang="zh-CN" sz="1600" b="1" spc="-144" dirty="0" smtClean="0">
                <a:solidFill>
                  <a:srgbClr val="003C71"/>
                </a:solidFill>
                <a:ea typeface="Aller"/>
                <a:cs typeface="Aller"/>
              </a:rPr>
              <a:t>training</a:t>
            </a:r>
            <a:endParaRPr lang="en-US" altLang="zh-CN" sz="1600" b="1" spc="-144" dirty="0">
              <a:solidFill>
                <a:srgbClr val="003C71"/>
              </a:solidFill>
              <a:ea typeface="Aller"/>
              <a:cs typeface="Aller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850279" y="3256365"/>
            <a:ext cx="59375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50800" tIns="50800" rIns="50800" bIns="50800" numCol="1" anchor="ctr">
            <a:spAutoFit/>
          </a:bodyPr>
          <a:lstStyle/>
          <a:p>
            <a:pPr defTabSz="584200"/>
            <a:r>
              <a:rPr lang="en-US" altLang="zh-CN" sz="1600" spc="-144" smtClean="0">
                <a:solidFill>
                  <a:srgbClr val="003C71"/>
                </a:solidFill>
                <a:ea typeface="Aller"/>
                <a:cs typeface="Aller"/>
              </a:rPr>
              <a:t>Model</a:t>
            </a:r>
            <a:endParaRPr lang="en-US" sz="1600" spc="-144" dirty="0">
              <a:solidFill>
                <a:srgbClr val="003C71"/>
              </a:solidFill>
              <a:ea typeface="Aller"/>
              <a:cs typeface="Aller"/>
            </a:endParaRPr>
          </a:p>
        </p:txBody>
      </p:sp>
      <p:sp>
        <p:nvSpPr>
          <p:cNvPr id="118" name="TextBox 117"/>
          <p:cNvSpPr txBox="1"/>
          <p:nvPr/>
        </p:nvSpPr>
        <p:spPr>
          <a:xfrm rot="16200000">
            <a:off x="1582068" y="3451826"/>
            <a:ext cx="435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0">
              <a:defRPr/>
            </a:pPr>
            <a:r>
              <a:rPr lang="en-US" sz="1600" kern="0" dirty="0">
                <a:solidFill>
                  <a:prstClr val="black"/>
                </a:solidFill>
              </a:rPr>
              <a:t>…</a:t>
            </a:r>
          </a:p>
        </p:txBody>
      </p:sp>
      <p:cxnSp>
        <p:nvCxnSpPr>
          <p:cNvPr id="119" name="Straight Arrow Connector 118"/>
          <p:cNvCxnSpPr/>
          <p:nvPr/>
        </p:nvCxnSpPr>
        <p:spPr>
          <a:xfrm rot="16200000">
            <a:off x="1650327" y="4222267"/>
            <a:ext cx="374067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0" name="Straight Arrow Connector 119"/>
          <p:cNvCxnSpPr/>
          <p:nvPr/>
        </p:nvCxnSpPr>
        <p:spPr>
          <a:xfrm flipV="1">
            <a:off x="1837361" y="3868543"/>
            <a:ext cx="0" cy="16669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1" name="Straight Arrow Connector 120"/>
          <p:cNvCxnSpPr/>
          <p:nvPr/>
        </p:nvCxnSpPr>
        <p:spPr>
          <a:xfrm flipV="1">
            <a:off x="1837361" y="4409300"/>
            <a:ext cx="0" cy="16669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2" name="Straight Connector 121"/>
          <p:cNvCxnSpPr/>
          <p:nvPr/>
        </p:nvCxnSpPr>
        <p:spPr>
          <a:xfrm rot="16200000">
            <a:off x="1807789" y="4379183"/>
            <a:ext cx="0" cy="37084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3" name="Straight Connector 122"/>
          <p:cNvCxnSpPr/>
          <p:nvPr/>
        </p:nvCxnSpPr>
        <p:spPr>
          <a:xfrm rot="16200000">
            <a:off x="1807914" y="4015705"/>
            <a:ext cx="0" cy="37084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24" name="TextBox 123"/>
          <p:cNvSpPr txBox="1"/>
          <p:nvPr/>
        </p:nvSpPr>
        <p:spPr>
          <a:xfrm rot="16200000">
            <a:off x="1059084" y="3953412"/>
            <a:ext cx="992063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spAutoFit/>
          </a:bodyPr>
          <a:lstStyle>
            <a:defPPr>
              <a:defRPr lang="en-US"/>
            </a:defPPr>
            <a:lvl1pPr defTabSz="584200">
              <a:defRPr sz="1600" spc="-144">
                <a:solidFill>
                  <a:srgbClr val="003C71"/>
                </a:solidFill>
                <a:ea typeface="Aller"/>
                <a:cs typeface="Aller"/>
              </a:defRPr>
            </a:lvl1pPr>
          </a:lstStyle>
          <a:p>
            <a:r>
              <a:rPr lang="en-US" dirty="0"/>
              <a:t>New Epoch of interest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2190577" y="3721123"/>
            <a:ext cx="889016" cy="8890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700" b="1" dirty="0">
              <a:solidFill>
                <a:schemeClr val="tx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 flipV="1">
            <a:off x="1868171" y="3770853"/>
            <a:ext cx="266912" cy="2627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1868171" y="4408049"/>
            <a:ext cx="266912" cy="1567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ight Arrow 127"/>
          <p:cNvSpPr>
            <a:spLocks noChangeAspect="1"/>
          </p:cNvSpPr>
          <p:nvPr/>
        </p:nvSpPr>
        <p:spPr>
          <a:xfrm>
            <a:off x="3331957" y="4026565"/>
            <a:ext cx="1111402" cy="204683"/>
          </a:xfrm>
          <a:prstGeom prst="rightArrow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err="1"/>
          </a:p>
        </p:txBody>
      </p:sp>
      <p:sp>
        <p:nvSpPr>
          <p:cNvPr id="129" name="Rectangle 128"/>
          <p:cNvSpPr/>
          <p:nvPr/>
        </p:nvSpPr>
        <p:spPr>
          <a:xfrm>
            <a:off x="3260667" y="4214327"/>
            <a:ext cx="1380443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50800" tIns="50800" rIns="50800" bIns="50800" numCol="1" anchor="ctr">
            <a:spAutoFit/>
          </a:bodyPr>
          <a:lstStyle/>
          <a:p>
            <a:pPr defTabSz="584200"/>
            <a:r>
              <a:rPr lang="en-US" sz="1600" spc="-144" dirty="0">
                <a:solidFill>
                  <a:srgbClr val="003C71"/>
                </a:solidFill>
                <a:ea typeface="Aller"/>
                <a:cs typeface="Aller"/>
              </a:rPr>
              <a:t>Applying the top </a:t>
            </a:r>
          </a:p>
          <a:p>
            <a:pPr defTabSz="584200"/>
            <a:r>
              <a:rPr lang="en-US" sz="1600" spc="-144" dirty="0">
                <a:solidFill>
                  <a:srgbClr val="003C71"/>
                </a:solidFill>
                <a:ea typeface="Aller"/>
                <a:cs typeface="Aller"/>
              </a:rPr>
              <a:t>voxel list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4734645" y="4018839"/>
            <a:ext cx="222254" cy="2222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1" name="Right Arrow 130"/>
          <p:cNvSpPr>
            <a:spLocks/>
          </p:cNvSpPr>
          <p:nvPr/>
        </p:nvSpPr>
        <p:spPr>
          <a:xfrm rot="10800000">
            <a:off x="5224074" y="4027362"/>
            <a:ext cx="1111270" cy="205585"/>
          </a:xfrm>
          <a:prstGeom prst="rightArrow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err="1"/>
          </a:p>
        </p:txBody>
      </p:sp>
      <p:sp>
        <p:nvSpPr>
          <p:cNvPr id="132" name="Rectangle 131"/>
          <p:cNvSpPr/>
          <p:nvPr/>
        </p:nvSpPr>
        <p:spPr>
          <a:xfrm>
            <a:off x="4971573" y="4210751"/>
            <a:ext cx="168975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50800" tIns="50800" rIns="50800" bIns="50800" numCol="1" anchor="ctr">
            <a:spAutoFit/>
          </a:bodyPr>
          <a:lstStyle/>
          <a:p>
            <a:pPr defTabSz="584200"/>
            <a:r>
              <a:rPr lang="en-US" sz="1600" b="1" spc="-144" dirty="0">
                <a:solidFill>
                  <a:srgbClr val="003C71"/>
                </a:solidFill>
                <a:ea typeface="Aller"/>
                <a:cs typeface="Aller"/>
              </a:rPr>
              <a:t>Applying the model </a:t>
            </a:r>
          </a:p>
          <a:p>
            <a:pPr defTabSz="584200"/>
            <a:r>
              <a:rPr lang="en-US" sz="1600" b="1" spc="-144" dirty="0">
                <a:solidFill>
                  <a:srgbClr val="003C71"/>
                </a:solidFill>
                <a:ea typeface="Aller"/>
                <a:cs typeface="Aller"/>
              </a:rPr>
              <a:t>to predict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104145" y="1220367"/>
            <a:ext cx="5606" cy="902919"/>
          </a:xfrm>
          <a:prstGeom prst="straightConnector1">
            <a:avLst/>
          </a:prstGeom>
          <a:ln w="25400">
            <a:solidFill>
              <a:srgbClr val="003C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6619581" y="3574109"/>
            <a:ext cx="1111270" cy="111127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44" name="Straight Connector 143"/>
          <p:cNvCxnSpPr/>
          <p:nvPr/>
        </p:nvCxnSpPr>
        <p:spPr>
          <a:xfrm>
            <a:off x="6619581" y="3976193"/>
            <a:ext cx="1111270" cy="289902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lowchart: Connector 178"/>
          <p:cNvSpPr/>
          <p:nvPr/>
        </p:nvSpPr>
        <p:spPr>
          <a:xfrm>
            <a:off x="6774496" y="3761565"/>
            <a:ext cx="111127" cy="111127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6" name="Flowchart: Connector 179"/>
          <p:cNvSpPr/>
          <p:nvPr/>
        </p:nvSpPr>
        <p:spPr>
          <a:xfrm>
            <a:off x="6942345" y="3854171"/>
            <a:ext cx="111127" cy="111127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7" name="Flowchart: Connector 180"/>
          <p:cNvSpPr/>
          <p:nvPr/>
        </p:nvSpPr>
        <p:spPr>
          <a:xfrm>
            <a:off x="6971284" y="3709475"/>
            <a:ext cx="111127" cy="111127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8" name="Flowchart: Connector 181"/>
          <p:cNvSpPr/>
          <p:nvPr/>
        </p:nvSpPr>
        <p:spPr>
          <a:xfrm>
            <a:off x="7278041" y="3773141"/>
            <a:ext cx="111127" cy="111127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9" name="Flowchart: Connector 182"/>
          <p:cNvSpPr/>
          <p:nvPr/>
        </p:nvSpPr>
        <p:spPr>
          <a:xfrm>
            <a:off x="7110193" y="3854171"/>
            <a:ext cx="111127" cy="111127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0" name="Flowchart: Connector 183"/>
          <p:cNvSpPr/>
          <p:nvPr/>
        </p:nvSpPr>
        <p:spPr>
          <a:xfrm>
            <a:off x="7144920" y="3663172"/>
            <a:ext cx="111127" cy="111127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1" name="Flowchart: Connector 184"/>
          <p:cNvSpPr/>
          <p:nvPr/>
        </p:nvSpPr>
        <p:spPr>
          <a:xfrm>
            <a:off x="7405374" y="3668959"/>
            <a:ext cx="111127" cy="111127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2" name="Flowchart: Connector 185"/>
          <p:cNvSpPr/>
          <p:nvPr/>
        </p:nvSpPr>
        <p:spPr>
          <a:xfrm>
            <a:off x="7526919" y="3854171"/>
            <a:ext cx="111127" cy="111127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3" name="Flowchart: Connector 186"/>
          <p:cNvSpPr/>
          <p:nvPr/>
        </p:nvSpPr>
        <p:spPr>
          <a:xfrm>
            <a:off x="7324344" y="3958353"/>
            <a:ext cx="111127" cy="111127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4" name="Flowchart: Connector 187"/>
          <p:cNvSpPr/>
          <p:nvPr/>
        </p:nvSpPr>
        <p:spPr>
          <a:xfrm>
            <a:off x="7555858" y="4027807"/>
            <a:ext cx="111127" cy="111127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5" name="Flowchart: Connector 188"/>
          <p:cNvSpPr/>
          <p:nvPr/>
        </p:nvSpPr>
        <p:spPr>
          <a:xfrm>
            <a:off x="6867102" y="4230382"/>
            <a:ext cx="111127" cy="111127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6" name="Flowchart: Connector 189"/>
          <p:cNvSpPr/>
          <p:nvPr/>
        </p:nvSpPr>
        <p:spPr>
          <a:xfrm>
            <a:off x="6965496" y="4322988"/>
            <a:ext cx="111127" cy="111127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7" name="Flowchart: Connector 190"/>
          <p:cNvSpPr/>
          <p:nvPr/>
        </p:nvSpPr>
        <p:spPr>
          <a:xfrm>
            <a:off x="7144920" y="4189867"/>
            <a:ext cx="111127" cy="111127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8" name="Flowchart: Connector 191"/>
          <p:cNvSpPr/>
          <p:nvPr/>
        </p:nvSpPr>
        <p:spPr>
          <a:xfrm>
            <a:off x="7260677" y="4322988"/>
            <a:ext cx="111127" cy="111127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9" name="Flowchart: Connector 192"/>
          <p:cNvSpPr/>
          <p:nvPr/>
        </p:nvSpPr>
        <p:spPr>
          <a:xfrm>
            <a:off x="6959708" y="4531351"/>
            <a:ext cx="111127" cy="111127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0" name="Flowchart: Connector 193"/>
          <p:cNvSpPr/>
          <p:nvPr/>
        </p:nvSpPr>
        <p:spPr>
          <a:xfrm>
            <a:off x="7168071" y="4450321"/>
            <a:ext cx="111127" cy="111127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1" name="Flowchart: Connector 194"/>
          <p:cNvSpPr/>
          <p:nvPr/>
        </p:nvSpPr>
        <p:spPr>
          <a:xfrm>
            <a:off x="7497980" y="4322988"/>
            <a:ext cx="111127" cy="111127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2" name="Flowchart: Connector 195"/>
          <p:cNvSpPr/>
          <p:nvPr/>
        </p:nvSpPr>
        <p:spPr>
          <a:xfrm>
            <a:off x="6762921" y="4369291"/>
            <a:ext cx="111127" cy="111127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3" name="Flowchart: Connector 196"/>
          <p:cNvSpPr/>
          <p:nvPr/>
        </p:nvSpPr>
        <p:spPr>
          <a:xfrm>
            <a:off x="6676103" y="4149352"/>
            <a:ext cx="111127" cy="111127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4" name="Flowchart: Connector 197"/>
          <p:cNvSpPr/>
          <p:nvPr/>
        </p:nvSpPr>
        <p:spPr>
          <a:xfrm>
            <a:off x="7497980" y="4508200"/>
            <a:ext cx="111127" cy="111127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554596" y="3965298"/>
            <a:ext cx="241789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spAutoFit/>
          </a:bodyPr>
          <a:lstStyle/>
          <a:p>
            <a:pPr defTabSz="584200"/>
            <a:r>
              <a:rPr lang="en-US" sz="1600" spc="-144" dirty="0">
                <a:solidFill>
                  <a:srgbClr val="003C71"/>
                </a:solidFill>
                <a:ea typeface="Aller"/>
                <a:cs typeface="Aller"/>
              </a:rPr>
              <a:t>?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753184" y="3963398"/>
            <a:ext cx="180306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50800" tIns="50800" rIns="50800" bIns="50800" numCol="1" anchor="ctr">
            <a:spAutoFit/>
          </a:bodyPr>
          <a:lstStyle/>
          <a:p>
            <a:pPr defTabSz="584200"/>
            <a:r>
              <a:rPr lang="en-US" sz="1600" spc="-144" dirty="0">
                <a:solidFill>
                  <a:srgbClr val="003C71"/>
                </a:solidFill>
                <a:ea typeface="Aller"/>
                <a:cs typeface="Aller"/>
              </a:rPr>
              <a:t>?</a:t>
            </a:r>
          </a:p>
        </p:txBody>
      </p:sp>
      <p:cxnSp>
        <p:nvCxnSpPr>
          <p:cNvPr id="137" name="Straight Connector 136"/>
          <p:cNvCxnSpPr/>
          <p:nvPr/>
        </p:nvCxnSpPr>
        <p:spPr>
          <a:xfrm flipV="1">
            <a:off x="1369343" y="3390187"/>
            <a:ext cx="5206506" cy="1"/>
          </a:xfrm>
          <a:prstGeom prst="line">
            <a:avLst/>
          </a:prstGeom>
          <a:ln w="28575" cmpd="sng">
            <a:solidFill>
              <a:srgbClr val="003C7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3424760" y="3057584"/>
            <a:ext cx="72590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50800" tIns="50800" rIns="50800" bIns="50800" numCol="1" anchor="ctr">
            <a:spAutoFit/>
          </a:bodyPr>
          <a:lstStyle/>
          <a:p>
            <a:pPr defTabSz="584200"/>
            <a:r>
              <a:rPr lang="en-US" altLang="zh-CN" sz="1600" i="1" spc="-144" dirty="0">
                <a:solidFill>
                  <a:srgbClr val="003C71"/>
                </a:solidFill>
                <a:ea typeface="Aller"/>
                <a:cs typeface="Aller"/>
              </a:rPr>
              <a:t>Training</a:t>
            </a:r>
            <a:endParaRPr lang="en-US" sz="1600" i="1" spc="-144" dirty="0">
              <a:solidFill>
                <a:srgbClr val="003C71"/>
              </a:solidFill>
              <a:ea typeface="Aller"/>
              <a:cs typeface="Aller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230055" y="3366267"/>
            <a:ext cx="108157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50800" tIns="50800" rIns="50800" bIns="50800" numCol="1" anchor="ctr">
            <a:spAutoFit/>
          </a:bodyPr>
          <a:lstStyle/>
          <a:p>
            <a:pPr defTabSz="584200"/>
            <a:r>
              <a:rPr lang="en-US" altLang="zh-CN" sz="1600" i="1" spc="-144" dirty="0">
                <a:solidFill>
                  <a:srgbClr val="003C71"/>
                </a:solidFill>
                <a:ea typeface="Aller"/>
                <a:cs typeface="Aller"/>
              </a:rPr>
              <a:t>Classification</a:t>
            </a:r>
            <a:endParaRPr lang="en-US" sz="1600" i="1" spc="-144" dirty="0">
              <a:solidFill>
                <a:srgbClr val="003C71"/>
              </a:solidFill>
              <a:ea typeface="Aller"/>
              <a:cs typeface="Aller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2381518" y="1393320"/>
            <a:ext cx="466346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50800" tIns="50800" rIns="50800" bIns="50800" numCol="1" anchor="ctr">
            <a:spAutoFit/>
          </a:bodyPr>
          <a:lstStyle>
            <a:defPPr>
              <a:defRPr lang="en-US"/>
            </a:defPPr>
            <a:lvl1pPr defTabSz="584200">
              <a:defRPr sz="1600" spc="-144">
                <a:solidFill>
                  <a:srgbClr val="003C71"/>
                </a:solidFill>
                <a:ea typeface="Aller"/>
                <a:cs typeface="Aller"/>
              </a:defRPr>
            </a:lvl1pPr>
          </a:lstStyle>
          <a:p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GB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2401912" y="2526172"/>
            <a:ext cx="466346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50800" tIns="50800" rIns="50800" bIns="50800" numCol="1" anchor="ctr">
            <a:spAutoFit/>
          </a:bodyPr>
          <a:lstStyle>
            <a:defPPr>
              <a:defRPr lang="en-US"/>
            </a:defPPr>
            <a:lvl1pPr defTabSz="584200">
              <a:defRPr sz="1600" spc="-144">
                <a:solidFill>
                  <a:srgbClr val="003C71"/>
                </a:solidFill>
                <a:ea typeface="Aller"/>
                <a:cs typeface="Aller"/>
              </a:defRPr>
            </a:lvl1pPr>
          </a:lstStyle>
          <a:p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GB</a:t>
            </a:r>
            <a:endParaRPr lang="en-US" dirty="0"/>
          </a:p>
        </p:txBody>
      </p:sp>
      <p:sp>
        <p:nvSpPr>
          <p:cNvPr id="142" name="Rectangle 141"/>
          <p:cNvSpPr/>
          <p:nvPr/>
        </p:nvSpPr>
        <p:spPr>
          <a:xfrm>
            <a:off x="5877892" y="1511654"/>
            <a:ext cx="164570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50800" tIns="50800" rIns="50800" bIns="50800" numCol="1" anchor="ctr">
            <a:spAutoFit/>
          </a:bodyPr>
          <a:lstStyle/>
          <a:p>
            <a:pPr defTabSz="584200"/>
            <a:r>
              <a:rPr lang="en-US" altLang="zh-CN" sz="1600" spc="-144" dirty="0">
                <a:solidFill>
                  <a:srgbClr val="003C71"/>
                </a:solidFill>
                <a:ea typeface="Aller"/>
                <a:cs typeface="Aller"/>
              </a:rPr>
              <a:t>Hundreds</a:t>
            </a:r>
            <a:r>
              <a:rPr lang="zh-CN" altLang="en-US" sz="1600" spc="-144" dirty="0">
                <a:solidFill>
                  <a:srgbClr val="003C71"/>
                </a:solidFill>
                <a:ea typeface="Aller"/>
                <a:cs typeface="Aller"/>
              </a:rPr>
              <a:t> </a:t>
            </a:r>
            <a:r>
              <a:rPr lang="en-US" altLang="zh-CN" sz="1600" spc="-144" dirty="0">
                <a:solidFill>
                  <a:srgbClr val="003C71"/>
                </a:solidFill>
                <a:ea typeface="Aller"/>
                <a:cs typeface="Aller"/>
              </a:rPr>
              <a:t>of</a:t>
            </a:r>
            <a:r>
              <a:rPr lang="zh-CN" altLang="en-US" sz="1600" spc="-144" dirty="0">
                <a:solidFill>
                  <a:srgbClr val="003C71"/>
                </a:solidFill>
                <a:ea typeface="Aller"/>
                <a:cs typeface="Aller"/>
              </a:rPr>
              <a:t> </a:t>
            </a:r>
            <a:r>
              <a:rPr lang="en-US" altLang="zh-CN" sz="1600" spc="-144" dirty="0">
                <a:solidFill>
                  <a:srgbClr val="003C71"/>
                </a:solidFill>
                <a:ea typeface="Aller"/>
                <a:cs typeface="Aller"/>
              </a:rPr>
              <a:t>epochs</a:t>
            </a:r>
            <a:endParaRPr lang="en-US" sz="1600" spc="-144" dirty="0">
              <a:solidFill>
                <a:srgbClr val="003C71"/>
              </a:solidFill>
              <a:ea typeface="Aller"/>
              <a:cs typeface="Aller"/>
            </a:endParaRPr>
          </a:p>
        </p:txBody>
      </p:sp>
      <p:sp>
        <p:nvSpPr>
          <p:cNvPr id="165" name="TextBox 164"/>
          <p:cNvSpPr txBox="1"/>
          <p:nvPr/>
        </p:nvSpPr>
        <p:spPr>
          <a:xfrm rot="16200000">
            <a:off x="1112854" y="2399628"/>
            <a:ext cx="87306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spAutoFit/>
          </a:bodyPr>
          <a:lstStyle>
            <a:defPPr>
              <a:defRPr lang="en-US"/>
            </a:defPPr>
            <a:lvl1pPr defTabSz="584200">
              <a:defRPr sz="1600" spc="-144">
                <a:solidFill>
                  <a:srgbClr val="003C71"/>
                </a:solidFill>
                <a:ea typeface="Aller"/>
                <a:cs typeface="Aller"/>
              </a:defRPr>
            </a:lvl1pPr>
          </a:lstStyle>
          <a:p>
            <a:r>
              <a:rPr lang="en-US" dirty="0"/>
              <a:t>Epoch of interest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975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352"/>
    </mc:Choice>
    <mc:Fallback xmlns="">
      <p:transition spd="slow" advTm="7535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 descr="Screen Shot 2014-09-10 at 5.21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678" y="0"/>
            <a:ext cx="4624132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1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Accuracy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111" y="1269458"/>
            <a:ext cx="5891415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3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90" y="493044"/>
            <a:ext cx="5760720" cy="400959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F074-644C-8144-8B99-66F09E53483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61271" y="3269084"/>
            <a:ext cx="331596" cy="504928"/>
          </a:xfrm>
          <a:prstGeom prst="ellipse">
            <a:avLst/>
          </a:prstGeom>
          <a:noFill/>
          <a:ln w="539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/>
          </a:p>
        </p:txBody>
      </p:sp>
      <p:sp>
        <p:nvSpPr>
          <p:cNvPr id="7" name="Rounded Rectangle 6"/>
          <p:cNvSpPr/>
          <p:nvPr/>
        </p:nvSpPr>
        <p:spPr>
          <a:xfrm>
            <a:off x="1945615" y="4160536"/>
            <a:ext cx="2162908" cy="452176"/>
          </a:xfrm>
          <a:prstGeom prst="roundRect">
            <a:avLst/>
          </a:prstGeom>
          <a:noFill/>
          <a:ln w="603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rgbClr val="003C71"/>
                </a:solidFill>
              </a:rPr>
              <a:t>Identified by FCMA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25705" y="493044"/>
            <a:ext cx="4195396" cy="297722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rgbClr val="003C71"/>
                </a:solidFill>
              </a:rPr>
              <a:t>a</a:t>
            </a:r>
            <a:r>
              <a:rPr lang="zh-CN" altLang="en-US" sz="1500" dirty="0">
                <a:solidFill>
                  <a:srgbClr val="003C71"/>
                </a:solidFill>
              </a:rPr>
              <a:t>  </a:t>
            </a:r>
            <a:r>
              <a:rPr lang="en-US" sz="1500" dirty="0">
                <a:solidFill>
                  <a:srgbClr val="003C71"/>
                </a:solidFill>
              </a:rPr>
              <a:t>Voxel</a:t>
            </a:r>
            <a:r>
              <a:rPr lang="zh-CN" altLang="en-US" sz="1500" dirty="0">
                <a:solidFill>
                  <a:srgbClr val="003C71"/>
                </a:solidFill>
              </a:rPr>
              <a:t> </a:t>
            </a:r>
            <a:r>
              <a:rPr lang="en-US" altLang="zh-CN" sz="1500" dirty="0">
                <a:solidFill>
                  <a:srgbClr val="003C71"/>
                </a:solidFill>
              </a:rPr>
              <a:t>selection</a:t>
            </a:r>
            <a:r>
              <a:rPr lang="zh-CN" altLang="en-US" sz="1500" dirty="0">
                <a:solidFill>
                  <a:srgbClr val="003C71"/>
                </a:solidFill>
              </a:rPr>
              <a:t> </a:t>
            </a:r>
            <a:r>
              <a:rPr lang="en-US" altLang="zh-CN" sz="1500" dirty="0">
                <a:solidFill>
                  <a:srgbClr val="003C71"/>
                </a:solidFill>
              </a:rPr>
              <a:t>based</a:t>
            </a:r>
            <a:r>
              <a:rPr lang="zh-CN" altLang="en-US" sz="1500" dirty="0">
                <a:solidFill>
                  <a:srgbClr val="003C71"/>
                </a:solidFill>
              </a:rPr>
              <a:t> </a:t>
            </a:r>
            <a:r>
              <a:rPr lang="en-US" altLang="zh-CN" sz="1500" dirty="0">
                <a:solidFill>
                  <a:srgbClr val="003C71"/>
                </a:solidFill>
              </a:rPr>
              <a:t>on</a:t>
            </a:r>
            <a:r>
              <a:rPr lang="zh-CN" altLang="en-US" sz="1500" dirty="0">
                <a:solidFill>
                  <a:srgbClr val="003C71"/>
                </a:solidFill>
              </a:rPr>
              <a:t> </a:t>
            </a:r>
            <a:r>
              <a:rPr lang="en-US" altLang="zh-CN" sz="1500" dirty="0">
                <a:solidFill>
                  <a:srgbClr val="003C71"/>
                </a:solidFill>
              </a:rPr>
              <a:t>individual</a:t>
            </a:r>
            <a:r>
              <a:rPr lang="zh-CN" altLang="en-US" sz="1500" dirty="0">
                <a:solidFill>
                  <a:srgbClr val="003C71"/>
                </a:solidFill>
              </a:rPr>
              <a:t> </a:t>
            </a:r>
            <a:r>
              <a:rPr lang="en-US" altLang="zh-CN" sz="1500" dirty="0">
                <a:solidFill>
                  <a:srgbClr val="003C71"/>
                </a:solidFill>
              </a:rPr>
              <a:t>activity</a:t>
            </a:r>
            <a:endParaRPr lang="en-US" sz="1500" dirty="0">
              <a:solidFill>
                <a:srgbClr val="003C7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25705" y="2430320"/>
            <a:ext cx="4576438" cy="297722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rgbClr val="003C71"/>
                </a:solidFill>
              </a:rPr>
              <a:t>b</a:t>
            </a:r>
            <a:r>
              <a:rPr lang="zh-CN" altLang="en-US" sz="1500" dirty="0">
                <a:solidFill>
                  <a:srgbClr val="003C71"/>
                </a:solidFill>
              </a:rPr>
              <a:t>  </a:t>
            </a:r>
            <a:r>
              <a:rPr lang="en-US" sz="1500" dirty="0">
                <a:solidFill>
                  <a:srgbClr val="003C71"/>
                </a:solidFill>
              </a:rPr>
              <a:t>Voxel</a:t>
            </a:r>
            <a:r>
              <a:rPr lang="zh-CN" altLang="en-US" sz="1500" dirty="0">
                <a:solidFill>
                  <a:srgbClr val="003C71"/>
                </a:solidFill>
              </a:rPr>
              <a:t> </a:t>
            </a:r>
            <a:r>
              <a:rPr lang="en-US" altLang="zh-CN" sz="1500" dirty="0">
                <a:solidFill>
                  <a:srgbClr val="003C71"/>
                </a:solidFill>
              </a:rPr>
              <a:t>selection</a:t>
            </a:r>
            <a:r>
              <a:rPr lang="zh-CN" altLang="en-US" sz="1500" dirty="0">
                <a:solidFill>
                  <a:srgbClr val="003C71"/>
                </a:solidFill>
              </a:rPr>
              <a:t> </a:t>
            </a:r>
            <a:r>
              <a:rPr lang="en-US" altLang="zh-CN" sz="1500" dirty="0">
                <a:solidFill>
                  <a:srgbClr val="003C71"/>
                </a:solidFill>
              </a:rPr>
              <a:t>based</a:t>
            </a:r>
            <a:r>
              <a:rPr lang="zh-CN" altLang="en-US" sz="1500" dirty="0">
                <a:solidFill>
                  <a:srgbClr val="003C71"/>
                </a:solidFill>
              </a:rPr>
              <a:t> </a:t>
            </a:r>
            <a:r>
              <a:rPr lang="en-US" altLang="zh-CN" sz="1500" dirty="0">
                <a:solidFill>
                  <a:srgbClr val="003C71"/>
                </a:solidFill>
              </a:rPr>
              <a:t>on</a:t>
            </a:r>
            <a:r>
              <a:rPr lang="zh-CN" altLang="en-US" sz="1500" dirty="0">
                <a:solidFill>
                  <a:srgbClr val="003C71"/>
                </a:solidFill>
              </a:rPr>
              <a:t> </a:t>
            </a:r>
            <a:r>
              <a:rPr lang="en-US" altLang="zh-CN" sz="1500" dirty="0">
                <a:solidFill>
                  <a:srgbClr val="003C71"/>
                </a:solidFill>
              </a:rPr>
              <a:t>correlation</a:t>
            </a:r>
            <a:r>
              <a:rPr lang="zh-CN" altLang="en-US" sz="1500" dirty="0">
                <a:solidFill>
                  <a:srgbClr val="003C71"/>
                </a:solidFill>
              </a:rPr>
              <a:t> </a:t>
            </a:r>
            <a:r>
              <a:rPr lang="en-US" altLang="zh-CN" sz="1500" dirty="0">
                <a:solidFill>
                  <a:srgbClr val="003C71"/>
                </a:solidFill>
              </a:rPr>
              <a:t>of</a:t>
            </a:r>
            <a:r>
              <a:rPr lang="zh-CN" altLang="en-US" sz="1500" dirty="0">
                <a:solidFill>
                  <a:srgbClr val="003C71"/>
                </a:solidFill>
              </a:rPr>
              <a:t> </a:t>
            </a:r>
            <a:r>
              <a:rPr lang="en-US" altLang="zh-CN" sz="1500" dirty="0">
                <a:solidFill>
                  <a:srgbClr val="003C71"/>
                </a:solidFill>
              </a:rPr>
              <a:t>activity</a:t>
            </a:r>
            <a:endParaRPr lang="en-US" sz="1500" dirty="0">
              <a:solidFill>
                <a:srgbClr val="003C7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956" y="4853587"/>
            <a:ext cx="263854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cs typeface="Neo Sans Intel"/>
              </a:rPr>
              <a:t>Wang</a:t>
            </a:r>
            <a:r>
              <a:rPr lang="zh-CN" altLang="en-US" sz="1400" b="1" dirty="0" smtClean="0">
                <a:solidFill>
                  <a:schemeClr val="bg1"/>
                </a:solidFill>
                <a:cs typeface="Neo Sans Intel"/>
              </a:rPr>
              <a:t> </a:t>
            </a:r>
            <a:r>
              <a:rPr lang="en-US" altLang="zh-CN" sz="1400" b="1" dirty="0" smtClean="0">
                <a:solidFill>
                  <a:schemeClr val="bg1"/>
                </a:solidFill>
                <a:cs typeface="Neo Sans Intel"/>
              </a:rPr>
              <a:t>et</a:t>
            </a:r>
            <a:r>
              <a:rPr lang="zh-CN" altLang="en-US" sz="1400" b="1" dirty="0" smtClean="0">
                <a:solidFill>
                  <a:schemeClr val="bg1"/>
                </a:solidFill>
                <a:cs typeface="Neo Sans Intel"/>
              </a:rPr>
              <a:t> </a:t>
            </a:r>
            <a:r>
              <a:rPr lang="en-US" altLang="zh-CN" sz="1400" b="1" dirty="0" smtClean="0">
                <a:solidFill>
                  <a:schemeClr val="bg1"/>
                </a:solidFill>
                <a:cs typeface="Neo Sans Intel"/>
              </a:rPr>
              <a:t>al.</a:t>
            </a:r>
            <a:r>
              <a:rPr lang="zh-CN" altLang="en-US" sz="1400" b="1" dirty="0" smtClean="0">
                <a:solidFill>
                  <a:schemeClr val="bg1"/>
                </a:solidFill>
                <a:cs typeface="Neo Sans Intel"/>
              </a:rPr>
              <a:t> </a:t>
            </a:r>
            <a:r>
              <a:rPr lang="en-US" altLang="zh-CN" sz="1400" b="1" i="1" dirty="0" smtClean="0">
                <a:solidFill>
                  <a:schemeClr val="bg1"/>
                </a:solidFill>
                <a:cs typeface="Neo Sans Intel"/>
              </a:rPr>
              <a:t>J</a:t>
            </a:r>
            <a:r>
              <a:rPr lang="zh-CN" altLang="en-US" sz="1400" b="1" i="1" dirty="0" smtClean="0">
                <a:solidFill>
                  <a:schemeClr val="bg1"/>
                </a:solidFill>
                <a:cs typeface="Neo Sans Intel"/>
              </a:rPr>
              <a:t> </a:t>
            </a:r>
            <a:r>
              <a:rPr lang="en-US" altLang="zh-CN" sz="1400" b="1" i="1" dirty="0" err="1" smtClean="0">
                <a:solidFill>
                  <a:schemeClr val="bg1"/>
                </a:solidFill>
                <a:cs typeface="Neo Sans Intel"/>
              </a:rPr>
              <a:t>Neurosci</a:t>
            </a:r>
            <a:r>
              <a:rPr lang="zh-CN" altLang="en-US" sz="1400" b="1" i="1" dirty="0" smtClean="0">
                <a:solidFill>
                  <a:schemeClr val="bg1"/>
                </a:solidFill>
                <a:cs typeface="Neo Sans Intel"/>
              </a:rPr>
              <a:t> </a:t>
            </a:r>
            <a:r>
              <a:rPr lang="en-US" altLang="zh-CN" sz="1400" b="1" i="1" dirty="0" smtClean="0">
                <a:solidFill>
                  <a:schemeClr val="bg1"/>
                </a:solidFill>
                <a:cs typeface="Neo Sans Intel"/>
              </a:rPr>
              <a:t>Meth.</a:t>
            </a:r>
            <a:r>
              <a:rPr lang="zh-CN" altLang="en-US" sz="1400" b="1" i="1" dirty="0" smtClean="0">
                <a:solidFill>
                  <a:schemeClr val="bg1"/>
                </a:solidFill>
                <a:cs typeface="Neo Sans Intel"/>
              </a:rPr>
              <a:t> </a:t>
            </a:r>
            <a:r>
              <a:rPr lang="en-US" altLang="zh-CN" sz="1400" b="1" i="1" dirty="0" smtClean="0">
                <a:solidFill>
                  <a:schemeClr val="bg1"/>
                </a:solidFill>
                <a:cs typeface="Neo Sans Intel"/>
              </a:rPr>
              <a:t>’15</a:t>
            </a:r>
            <a:endParaRPr lang="en-US" sz="1400" b="1" i="1" dirty="0">
              <a:solidFill>
                <a:schemeClr val="bg1"/>
              </a:solidFill>
              <a:cs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16045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828800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altLang="zh-CN" dirty="0" err="1" smtClean="0"/>
              <a:t>fcma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Brainiak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5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Install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BrainIAK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Metacortex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Metacortex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3.6</a:t>
            </a:r>
            <a:r>
              <a:rPr lang="zh-CN" altLang="en-US" dirty="0" smtClean="0"/>
              <a:t> </a:t>
            </a:r>
            <a:r>
              <a:rPr lang="en-US" altLang="zh-CN" dirty="0" smtClean="0"/>
              <a:t>environment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~/.</a:t>
            </a:r>
            <a:r>
              <a:rPr lang="en-US" altLang="zh-CN" dirty="0" err="1" smtClean="0"/>
              <a:t>conda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env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install</a:t>
            </a:r>
            <a:endParaRPr lang="en-US" dirty="0" smtClean="0"/>
          </a:p>
          <a:p>
            <a:pPr marL="342900" lvl="1" indent="-342900">
              <a:buFont typeface="+mj-lt"/>
              <a:buAutoNum type="arabicPeriod"/>
            </a:pPr>
            <a:r>
              <a:rPr lang="en-US" dirty="0" smtClean="0"/>
              <a:t>module </a:t>
            </a:r>
            <a:r>
              <a:rPr lang="en-US" dirty="0"/>
              <a:t>load python/3.5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 err="1"/>
              <a:t>conda</a:t>
            </a:r>
            <a:r>
              <a:rPr lang="en-US" dirty="0"/>
              <a:t> create -n </a:t>
            </a:r>
            <a:r>
              <a:rPr lang="en-US" altLang="zh-CN" dirty="0" smtClean="0"/>
              <a:t>py36</a:t>
            </a:r>
            <a:r>
              <a:rPr lang="en-US" dirty="0" smtClean="0"/>
              <a:t> </a:t>
            </a:r>
            <a:r>
              <a:rPr lang="en-US" dirty="0"/>
              <a:t>python=3.6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 smtClean="0"/>
              <a:t>sci</a:t>
            </a:r>
            <a:r>
              <a:rPr lang="en-US" altLang="zh-CN" dirty="0" err="1" smtClean="0"/>
              <a:t>py</a:t>
            </a:r>
            <a:r>
              <a:rPr lang="en-US" dirty="0" smtClean="0"/>
              <a:t> </a:t>
            </a:r>
            <a:r>
              <a:rPr lang="en-US" dirty="0"/>
              <a:t>pip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/>
              <a:t>source activate </a:t>
            </a:r>
            <a:r>
              <a:rPr lang="en-US" altLang="zh-CN" dirty="0" smtClean="0"/>
              <a:t>py36</a:t>
            </a:r>
            <a:endParaRPr lang="en-US" dirty="0" smtClean="0"/>
          </a:p>
          <a:p>
            <a:pPr marL="342900" lvl="1" indent="-342900">
              <a:buFont typeface="+mj-lt"/>
              <a:buAutoNum type="arabicPeriod"/>
            </a:pPr>
            <a:r>
              <a:rPr lang="en-US" altLang="zh-CN" dirty="0" smtClean="0"/>
              <a:t>pip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install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brainiak</a:t>
            </a:r>
            <a:endParaRPr lang="en-US" dirty="0"/>
          </a:p>
          <a:p>
            <a:r>
              <a:rPr lang="en-US" altLang="zh-CN" dirty="0" smtClean="0"/>
              <a:t>NOTE:</a:t>
            </a:r>
            <a:r>
              <a:rPr lang="zh-CN" altLang="en-US" dirty="0" smtClean="0"/>
              <a:t> 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sure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default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MPI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Intel</a:t>
            </a:r>
            <a:r>
              <a:rPr lang="zh-CN" altLang="en-US" dirty="0" smtClean="0"/>
              <a:t> </a:t>
            </a:r>
            <a:r>
              <a:rPr lang="en-US" altLang="zh-CN" dirty="0" smtClean="0"/>
              <a:t>MPI</a:t>
            </a:r>
          </a:p>
          <a:p>
            <a:pPr marL="0" lvl="1" indent="0">
              <a:buNone/>
            </a:pPr>
            <a:r>
              <a:rPr lang="en-US" altLang="zh-CN" dirty="0" smtClean="0"/>
              <a:t>$</a:t>
            </a:r>
            <a:r>
              <a:rPr lang="zh-CN" altLang="en-US" dirty="0" smtClean="0"/>
              <a:t> </a:t>
            </a:r>
            <a:r>
              <a:rPr lang="en-US" dirty="0" smtClean="0"/>
              <a:t>which </a:t>
            </a:r>
            <a:r>
              <a:rPr lang="en-US" dirty="0" err="1"/>
              <a:t>mpirun</a:t>
            </a:r>
            <a:endParaRPr lang="en-US" dirty="0"/>
          </a:p>
          <a:p>
            <a:pPr marL="0" lvl="1" indent="0">
              <a:spcBef>
                <a:spcPts val="0"/>
              </a:spcBef>
              <a:buNone/>
            </a:pPr>
            <a:r>
              <a:rPr lang="en-US" dirty="0"/>
              <a:t>/</a:t>
            </a:r>
            <a:r>
              <a:rPr lang="en-US" dirty="0" smtClean="0"/>
              <a:t>opt/intel/compilers_and_libraries_2016.1.150/</a:t>
            </a:r>
            <a:r>
              <a:rPr lang="en-US" dirty="0" err="1" smtClean="0"/>
              <a:t>linux</a:t>
            </a:r>
            <a:r>
              <a:rPr lang="en-US" dirty="0" smtClean="0"/>
              <a:t>/</a:t>
            </a:r>
            <a:r>
              <a:rPr lang="en-US" dirty="0" err="1" smtClean="0"/>
              <a:t>mpi</a:t>
            </a:r>
            <a:r>
              <a:rPr lang="en-US" dirty="0" smtClean="0"/>
              <a:t>/intel64/bin/</a:t>
            </a:r>
            <a:r>
              <a:rPr lang="en-US" dirty="0" err="1" smtClean="0"/>
              <a:t>mpirun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7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1"/>
</p:tagLst>
</file>

<file path=ppt/theme/theme1.xml><?xml version="1.0" encoding="utf-8"?>
<a:theme xmlns:a="http://schemas.openxmlformats.org/drawingml/2006/main" name="Int_PPT Template_ClearPro_16x9">
  <a:themeElements>
    <a:clrScheme name="Custom 2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B7D108"/>
      </a:accent1>
      <a:accent2>
        <a:srgbClr val="0071C5"/>
      </a:accent2>
      <a:accent3>
        <a:srgbClr val="009CDA"/>
      </a:accent3>
      <a:accent4>
        <a:srgbClr val="F8D44C"/>
      </a:accent4>
      <a:accent5>
        <a:srgbClr val="FFA400"/>
      </a:accent5>
      <a:accent6>
        <a:srgbClr val="FF4E00"/>
      </a:accent6>
      <a:hlink>
        <a:srgbClr val="C3D600"/>
      </a:hlink>
      <a:folHlink>
        <a:srgbClr val="0071C5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noAutofit/>
      </a:bodyPr>
      <a:lstStyle>
        <a:defPPr>
          <a:defRPr sz="1100" dirty="0" smtClean="0">
            <a:solidFill>
              <a:srgbClr val="003C7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357</Words>
  <Application>Microsoft Macintosh PowerPoint</Application>
  <PresentationFormat>On-screen Show (16:9)</PresentationFormat>
  <Paragraphs>99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Aller</vt:lpstr>
      <vt:lpstr>Intel Clear</vt:lpstr>
      <vt:lpstr>Intel Clear Pro</vt:lpstr>
      <vt:lpstr>Neo Sans Intel</vt:lpstr>
      <vt:lpstr>Wingdings</vt:lpstr>
      <vt:lpstr>Arial</vt:lpstr>
      <vt:lpstr>Int_PPT Template_ClearPro_16x9</vt:lpstr>
      <vt:lpstr>Full Correlation Matrix Analysis</vt:lpstr>
      <vt:lpstr>Why Functional Interactions</vt:lpstr>
      <vt:lpstr>Activity vs. Correlation</vt:lpstr>
      <vt:lpstr>Full Correlation Matrix Analysis (FCMA)</vt:lpstr>
      <vt:lpstr>PowerPoint Presentation</vt:lpstr>
      <vt:lpstr>Classification Accuracy</vt:lpstr>
      <vt:lpstr>PowerPoint Presentation</vt:lpstr>
      <vt:lpstr>fcma in Brainiak</vt:lpstr>
      <vt:lpstr>Install BrainIAK in Metacortex</vt:lpstr>
      <vt:lpstr>Download demo data</vt:lpstr>
      <vt:lpstr>Epoch file</vt:lpstr>
      <vt:lpstr>Demo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2015-05-06T16:36:39Z</dcterms:created>
  <dcterms:modified xsi:type="dcterms:W3CDTF">2017-01-26T22:46:09Z</dcterms:modified>
</cp:coreProperties>
</file>