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charts/chart1.xml" ContentType="application/vnd.openxmlformats-officedocument.drawingml.char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4" r:id="rId5"/>
  </p:sldMasterIdLst>
  <p:notesMasterIdLst>
    <p:notesMasterId r:id="rId46"/>
  </p:notesMasterIdLst>
  <p:handoutMasterIdLst>
    <p:handoutMasterId r:id="rId47"/>
  </p:handoutMasterIdLst>
  <p:sldIdLst>
    <p:sldId id="263" r:id="rId6"/>
    <p:sldId id="378" r:id="rId7"/>
    <p:sldId id="2147309097" r:id="rId8"/>
    <p:sldId id="409" r:id="rId9"/>
    <p:sldId id="416" r:id="rId10"/>
    <p:sldId id="387" r:id="rId11"/>
    <p:sldId id="381" r:id="rId12"/>
    <p:sldId id="379" r:id="rId13"/>
    <p:sldId id="383" r:id="rId14"/>
    <p:sldId id="388" r:id="rId15"/>
    <p:sldId id="384" r:id="rId16"/>
    <p:sldId id="385" r:id="rId17"/>
    <p:sldId id="389" r:id="rId18"/>
    <p:sldId id="386" r:id="rId19"/>
    <p:sldId id="391" r:id="rId20"/>
    <p:sldId id="393" r:id="rId21"/>
    <p:sldId id="394" r:id="rId22"/>
    <p:sldId id="395" r:id="rId23"/>
    <p:sldId id="400" r:id="rId24"/>
    <p:sldId id="396" r:id="rId25"/>
    <p:sldId id="408" r:id="rId26"/>
    <p:sldId id="406" r:id="rId27"/>
    <p:sldId id="397" r:id="rId28"/>
    <p:sldId id="405" r:id="rId29"/>
    <p:sldId id="2147328621" r:id="rId30"/>
    <p:sldId id="410" r:id="rId31"/>
    <p:sldId id="414" r:id="rId32"/>
    <p:sldId id="415" r:id="rId33"/>
    <p:sldId id="422" r:id="rId34"/>
    <p:sldId id="2147309108" r:id="rId35"/>
    <p:sldId id="256" r:id="rId36"/>
    <p:sldId id="536" r:id="rId37"/>
    <p:sldId id="2147308278" r:id="rId38"/>
    <p:sldId id="2147307822" r:id="rId39"/>
    <p:sldId id="2147307809" r:id="rId40"/>
    <p:sldId id="2147307820" r:id="rId41"/>
    <p:sldId id="2147309106" r:id="rId42"/>
    <p:sldId id="2147309111" r:id="rId43"/>
    <p:sldId id="423" r:id="rId44"/>
    <p:sldId id="292" r:id="rId4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71A668-740C-535B-BA22-488F7CE11F27}" name="Tsai, Louie" initials="TL" userId="S::louie.tsai@intel.com::8af3ff4b-fdea-40aa-8331-ef66766ac08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616"/>
    <a:srgbClr val="F0F0F0"/>
    <a:srgbClr val="5E5E5E"/>
    <a:srgbClr val="E3EFE8"/>
    <a:srgbClr val="004A86"/>
    <a:srgbClr val="C81326"/>
    <a:srgbClr val="00A3F6"/>
    <a:srgbClr val="E3E5E8"/>
    <a:srgbClr val="76CEFF"/>
    <a:srgbClr val="006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50686-EAEE-4FA9-B64D-879CA98B8C07}" v="3" dt="2022-05-16T00:10:46.608"/>
    <p1510:client id="{ECC56414-6F8C-4722-A01E-4BF6E1C4F5E6}" v="26" dt="2022-05-16T00:04:22.1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48" y="90"/>
      </p:cViewPr>
      <p:guideLst>
        <p:guide orient="horz" pos="4032"/>
        <p:guide pos="73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Ying" userId="S::ying.hu@intel.com::562c8c86-b196-456f-8a46-4937ad57efd0" providerId="AD" clId="Web-{592DCDF7-CC42-803F-1DF9-C0DAE75F8CA2}"/>
    <pc:docChg chg="delSld modSld">
      <pc:chgData name="Hu, Ying" userId="S::ying.hu@intel.com::562c8c86-b196-456f-8a46-4937ad57efd0" providerId="AD" clId="Web-{592DCDF7-CC42-803F-1DF9-C0DAE75F8CA2}" dt="2022-05-13T00:17:54.698" v="91"/>
      <pc:docMkLst>
        <pc:docMk/>
      </pc:docMkLst>
      <pc:sldChg chg="modSp">
        <pc:chgData name="Hu, Ying" userId="S::ying.hu@intel.com::562c8c86-b196-456f-8a46-4937ad57efd0" providerId="AD" clId="Web-{592DCDF7-CC42-803F-1DF9-C0DAE75F8CA2}" dt="2022-05-13T00:15:26.648" v="69" actId="20577"/>
        <pc:sldMkLst>
          <pc:docMk/>
          <pc:sldMk cId="3251058180" sldId="263"/>
        </pc:sldMkLst>
        <pc:spChg chg="mod">
          <ac:chgData name="Hu, Ying" userId="S::ying.hu@intel.com::562c8c86-b196-456f-8a46-4937ad57efd0" providerId="AD" clId="Web-{592DCDF7-CC42-803F-1DF9-C0DAE75F8CA2}" dt="2022-05-13T00:15:26.648" v="69" actId="20577"/>
          <ac:spMkLst>
            <pc:docMk/>
            <pc:sldMk cId="3251058180" sldId="263"/>
            <ac:spMk id="9" creationId="{ABEAF9F9-E88D-44A4-A1B6-BAA2E532B65E}"/>
          </ac:spMkLst>
        </pc:spChg>
      </pc:sldChg>
      <pc:sldChg chg="del">
        <pc:chgData name="Hu, Ying" userId="S::ying.hu@intel.com::562c8c86-b196-456f-8a46-4937ad57efd0" providerId="AD" clId="Web-{592DCDF7-CC42-803F-1DF9-C0DAE75F8CA2}" dt="2022-05-13T00:17:09.369" v="70"/>
        <pc:sldMkLst>
          <pc:docMk/>
          <pc:sldMk cId="226237115" sldId="390"/>
        </pc:sldMkLst>
      </pc:sldChg>
      <pc:sldChg chg="del">
        <pc:chgData name="Hu, Ying" userId="S::ying.hu@intel.com::562c8c86-b196-456f-8a46-4937ad57efd0" providerId="AD" clId="Web-{592DCDF7-CC42-803F-1DF9-C0DAE75F8CA2}" dt="2022-05-13T00:17:44.479" v="83"/>
        <pc:sldMkLst>
          <pc:docMk/>
          <pc:sldMk cId="3334144047" sldId="392"/>
        </pc:sldMkLst>
      </pc:sldChg>
      <pc:sldChg chg="del">
        <pc:chgData name="Hu, Ying" userId="S::ying.hu@intel.com::562c8c86-b196-456f-8a46-4937ad57efd0" providerId="AD" clId="Web-{592DCDF7-CC42-803F-1DF9-C0DAE75F8CA2}" dt="2022-05-13T00:17:32.088" v="82"/>
        <pc:sldMkLst>
          <pc:docMk/>
          <pc:sldMk cId="4200066384" sldId="397"/>
        </pc:sldMkLst>
      </pc:sldChg>
      <pc:sldChg chg="del">
        <pc:chgData name="Hu, Ying" userId="S::ying.hu@intel.com::562c8c86-b196-456f-8a46-4937ad57efd0" providerId="AD" clId="Web-{592DCDF7-CC42-803F-1DF9-C0DAE75F8CA2}" dt="2022-05-13T00:17:10.197" v="71"/>
        <pc:sldMkLst>
          <pc:docMk/>
          <pc:sldMk cId="28445537" sldId="399"/>
        </pc:sldMkLst>
      </pc:sldChg>
      <pc:sldChg chg="del">
        <pc:chgData name="Hu, Ying" userId="S::ying.hu@intel.com::562c8c86-b196-456f-8a46-4937ad57efd0" providerId="AD" clId="Web-{592DCDF7-CC42-803F-1DF9-C0DAE75F8CA2}" dt="2022-05-13T00:17:46.057" v="84"/>
        <pc:sldMkLst>
          <pc:docMk/>
          <pc:sldMk cId="3152207004" sldId="401"/>
        </pc:sldMkLst>
      </pc:sldChg>
      <pc:sldChg chg="del">
        <pc:chgData name="Hu, Ying" userId="S::ying.hu@intel.com::562c8c86-b196-456f-8a46-4937ad57efd0" providerId="AD" clId="Web-{592DCDF7-CC42-803F-1DF9-C0DAE75F8CA2}" dt="2022-05-13T00:17:46.792" v="85"/>
        <pc:sldMkLst>
          <pc:docMk/>
          <pc:sldMk cId="582961608" sldId="402"/>
        </pc:sldMkLst>
      </pc:sldChg>
      <pc:sldChg chg="del">
        <pc:chgData name="Hu, Ying" userId="S::ying.hu@intel.com::562c8c86-b196-456f-8a46-4937ad57efd0" providerId="AD" clId="Web-{592DCDF7-CC42-803F-1DF9-C0DAE75F8CA2}" dt="2022-05-13T00:17:47.760" v="86"/>
        <pc:sldMkLst>
          <pc:docMk/>
          <pc:sldMk cId="4180655072" sldId="403"/>
        </pc:sldMkLst>
      </pc:sldChg>
      <pc:sldChg chg="del">
        <pc:chgData name="Hu, Ying" userId="S::ying.hu@intel.com::562c8c86-b196-456f-8a46-4937ad57efd0" providerId="AD" clId="Web-{592DCDF7-CC42-803F-1DF9-C0DAE75F8CA2}" dt="2022-05-13T00:17:50.604" v="88"/>
        <pc:sldMkLst>
          <pc:docMk/>
          <pc:sldMk cId="3730304540" sldId="404"/>
        </pc:sldMkLst>
      </pc:sldChg>
      <pc:sldChg chg="del">
        <pc:chgData name="Hu, Ying" userId="S::ying.hu@intel.com::562c8c86-b196-456f-8a46-4937ad57efd0" providerId="AD" clId="Web-{592DCDF7-CC42-803F-1DF9-C0DAE75F8CA2}" dt="2022-05-13T00:17:30.932" v="81"/>
        <pc:sldMkLst>
          <pc:docMk/>
          <pc:sldMk cId="2822641647" sldId="405"/>
        </pc:sldMkLst>
      </pc:sldChg>
      <pc:sldChg chg="del">
        <pc:chgData name="Hu, Ying" userId="S::ying.hu@intel.com::562c8c86-b196-456f-8a46-4937ad57efd0" providerId="AD" clId="Web-{592DCDF7-CC42-803F-1DF9-C0DAE75F8CA2}" dt="2022-05-13T00:17:48.979" v="87"/>
        <pc:sldMkLst>
          <pc:docMk/>
          <pc:sldMk cId="1337016398" sldId="407"/>
        </pc:sldMkLst>
      </pc:sldChg>
      <pc:sldChg chg="del">
        <pc:chgData name="Hu, Ying" userId="S::ying.hu@intel.com::562c8c86-b196-456f-8a46-4937ad57efd0" providerId="AD" clId="Web-{592DCDF7-CC42-803F-1DF9-C0DAE75F8CA2}" dt="2022-05-13T00:17:23.010" v="76"/>
        <pc:sldMkLst>
          <pc:docMk/>
          <pc:sldMk cId="2811748707" sldId="411"/>
        </pc:sldMkLst>
      </pc:sldChg>
      <pc:sldChg chg="del">
        <pc:chgData name="Hu, Ying" userId="S::ying.hu@intel.com::562c8c86-b196-456f-8a46-4937ad57efd0" providerId="AD" clId="Web-{592DCDF7-CC42-803F-1DF9-C0DAE75F8CA2}" dt="2022-05-13T00:17:20.104" v="74"/>
        <pc:sldMkLst>
          <pc:docMk/>
          <pc:sldMk cId="289092937" sldId="412"/>
        </pc:sldMkLst>
      </pc:sldChg>
      <pc:sldChg chg="del">
        <pc:chgData name="Hu, Ying" userId="S::ying.hu@intel.com::562c8c86-b196-456f-8a46-4937ad57efd0" providerId="AD" clId="Web-{592DCDF7-CC42-803F-1DF9-C0DAE75F8CA2}" dt="2022-05-13T00:17:21.510" v="75"/>
        <pc:sldMkLst>
          <pc:docMk/>
          <pc:sldMk cId="3772336374" sldId="413"/>
        </pc:sldMkLst>
      </pc:sldChg>
      <pc:sldChg chg="del">
        <pc:chgData name="Hu, Ying" userId="S::ying.hu@intel.com::562c8c86-b196-456f-8a46-4937ad57efd0" providerId="AD" clId="Web-{592DCDF7-CC42-803F-1DF9-C0DAE75F8CA2}" dt="2022-05-13T00:17:52.011" v="89"/>
        <pc:sldMkLst>
          <pc:docMk/>
          <pc:sldMk cId="952364152" sldId="417"/>
        </pc:sldMkLst>
      </pc:sldChg>
      <pc:sldChg chg="del">
        <pc:chgData name="Hu, Ying" userId="S::ying.hu@intel.com::562c8c86-b196-456f-8a46-4937ad57efd0" providerId="AD" clId="Web-{592DCDF7-CC42-803F-1DF9-C0DAE75F8CA2}" dt="2022-05-13T00:17:23.604" v="77"/>
        <pc:sldMkLst>
          <pc:docMk/>
          <pc:sldMk cId="2660645264" sldId="418"/>
        </pc:sldMkLst>
      </pc:sldChg>
      <pc:sldChg chg="del">
        <pc:chgData name="Hu, Ying" userId="S::ying.hu@intel.com::562c8c86-b196-456f-8a46-4937ad57efd0" providerId="AD" clId="Web-{592DCDF7-CC42-803F-1DF9-C0DAE75F8CA2}" dt="2022-05-13T00:17:23.963" v="78"/>
        <pc:sldMkLst>
          <pc:docMk/>
          <pc:sldMk cId="624075574" sldId="419"/>
        </pc:sldMkLst>
      </pc:sldChg>
      <pc:sldChg chg="del">
        <pc:chgData name="Hu, Ying" userId="S::ying.hu@intel.com::562c8c86-b196-456f-8a46-4937ad57efd0" providerId="AD" clId="Web-{592DCDF7-CC42-803F-1DF9-C0DAE75F8CA2}" dt="2022-05-13T00:17:24.573" v="79"/>
        <pc:sldMkLst>
          <pc:docMk/>
          <pc:sldMk cId="1368082455" sldId="420"/>
        </pc:sldMkLst>
      </pc:sldChg>
      <pc:sldChg chg="del">
        <pc:chgData name="Hu, Ying" userId="S::ying.hu@intel.com::562c8c86-b196-456f-8a46-4937ad57efd0" providerId="AD" clId="Web-{592DCDF7-CC42-803F-1DF9-C0DAE75F8CA2}" dt="2022-05-13T00:17:25.229" v="80"/>
        <pc:sldMkLst>
          <pc:docMk/>
          <pc:sldMk cId="1924641128" sldId="421"/>
        </pc:sldMkLst>
      </pc:sldChg>
      <pc:sldChg chg="del">
        <pc:chgData name="Hu, Ying" userId="S::ying.hu@intel.com::562c8c86-b196-456f-8a46-4937ad57efd0" providerId="AD" clId="Web-{592DCDF7-CC42-803F-1DF9-C0DAE75F8CA2}" dt="2022-05-13T00:17:52.714" v="90"/>
        <pc:sldMkLst>
          <pc:docMk/>
          <pc:sldMk cId="2066589755" sldId="2144327982"/>
        </pc:sldMkLst>
      </pc:sldChg>
      <pc:sldChg chg="del">
        <pc:chgData name="Hu, Ying" userId="S::ying.hu@intel.com::562c8c86-b196-456f-8a46-4937ad57efd0" providerId="AD" clId="Web-{592DCDF7-CC42-803F-1DF9-C0DAE75F8CA2}" dt="2022-05-13T00:17:54.698" v="91"/>
        <pc:sldMkLst>
          <pc:docMk/>
          <pc:sldMk cId="412145194" sldId="2144327983"/>
        </pc:sldMkLst>
      </pc:sldChg>
      <pc:sldChg chg="del">
        <pc:chgData name="Hu, Ying" userId="S::ying.hu@intel.com::562c8c86-b196-456f-8a46-4937ad57efd0" providerId="AD" clId="Web-{592DCDF7-CC42-803F-1DF9-C0DAE75F8CA2}" dt="2022-05-13T00:17:10.994" v="72"/>
        <pc:sldMkLst>
          <pc:docMk/>
          <pc:sldMk cId="1227682331" sldId="2147309109"/>
        </pc:sldMkLst>
      </pc:sldChg>
      <pc:sldChg chg="del">
        <pc:chgData name="Hu, Ying" userId="S::ying.hu@intel.com::562c8c86-b196-456f-8a46-4937ad57efd0" providerId="AD" clId="Web-{592DCDF7-CC42-803F-1DF9-C0DAE75F8CA2}" dt="2022-05-13T00:17:11.603" v="73"/>
        <pc:sldMkLst>
          <pc:docMk/>
          <pc:sldMk cId="2401531662" sldId="2147309110"/>
        </pc:sldMkLst>
      </pc:sldChg>
    </pc:docChg>
  </pc:docChgLst>
  <pc:docChgLst>
    <pc:chgData name="Agnihotri, Manoj" userId="S::manoj.agnihotri@intel.com::5b2e20ff-ee9c-4e7a-9794-d1511b5a4e82" providerId="AD" clId="Web-{B57D946C-3A68-401E-94ED-EA01C6FF8175}"/>
    <pc:docChg chg="modSld">
      <pc:chgData name="Agnihotri, Manoj" userId="S::manoj.agnihotri@intel.com::5b2e20ff-ee9c-4e7a-9794-d1511b5a4e82" providerId="AD" clId="Web-{B57D946C-3A68-401E-94ED-EA01C6FF8175}" dt="2022-05-12T23:49:23.304" v="13" actId="14100"/>
      <pc:docMkLst>
        <pc:docMk/>
      </pc:docMkLst>
      <pc:sldChg chg="modSp">
        <pc:chgData name="Agnihotri, Manoj" userId="S::manoj.agnihotri@intel.com::5b2e20ff-ee9c-4e7a-9794-d1511b5a4e82" providerId="AD" clId="Web-{B57D946C-3A68-401E-94ED-EA01C6FF8175}" dt="2022-05-12T23:49:23.304" v="13" actId="14100"/>
        <pc:sldMkLst>
          <pc:docMk/>
          <pc:sldMk cId="3251058180" sldId="263"/>
        </pc:sldMkLst>
        <pc:spChg chg="mod">
          <ac:chgData name="Agnihotri, Manoj" userId="S::manoj.agnihotri@intel.com::5b2e20ff-ee9c-4e7a-9794-d1511b5a4e82" providerId="AD" clId="Web-{B57D946C-3A68-401E-94ED-EA01C6FF8175}" dt="2022-05-12T23:49:23.304" v="13" actId="14100"/>
          <ac:spMkLst>
            <pc:docMk/>
            <pc:sldMk cId="3251058180" sldId="263"/>
            <ac:spMk id="9" creationId="{ABEAF9F9-E88D-44A4-A1B6-BAA2E532B65E}"/>
          </ac:spMkLst>
        </pc:spChg>
      </pc:sldChg>
    </pc:docChg>
  </pc:docChgLst>
  <pc:docChgLst>
    <pc:chgData name="Agnihotri, Manoj" userId="5b2e20ff-ee9c-4e7a-9794-d1511b5a4e82" providerId="ADAL" clId="{72450686-EAEE-4FA9-B64D-879CA98B8C07}"/>
    <pc:docChg chg="custSel addSld delSld modSld">
      <pc:chgData name="Agnihotri, Manoj" userId="5b2e20ff-ee9c-4e7a-9794-d1511b5a4e82" providerId="ADAL" clId="{72450686-EAEE-4FA9-B64D-879CA98B8C07}" dt="2022-05-16T00:13:50.163" v="52" actId="1076"/>
      <pc:docMkLst>
        <pc:docMk/>
      </pc:docMkLst>
      <pc:sldChg chg="delSp modSp add del mod">
        <pc:chgData name="Agnihotri, Manoj" userId="5b2e20ff-ee9c-4e7a-9794-d1511b5a4e82" providerId="ADAL" clId="{72450686-EAEE-4FA9-B64D-879CA98B8C07}" dt="2022-05-16T00:13:50.163" v="52" actId="1076"/>
        <pc:sldMkLst>
          <pc:docMk/>
          <pc:sldMk cId="4217559421" sldId="2147309097"/>
        </pc:sldMkLst>
        <pc:spChg chg="mod">
          <ac:chgData name="Agnihotri, Manoj" userId="5b2e20ff-ee9c-4e7a-9794-d1511b5a4e82" providerId="ADAL" clId="{72450686-EAEE-4FA9-B64D-879CA98B8C07}" dt="2022-05-16T00:13:26.738" v="51" actId="20577"/>
          <ac:spMkLst>
            <pc:docMk/>
            <pc:sldMk cId="4217559421" sldId="2147309097"/>
            <ac:spMk id="2" creationId="{E1D389D8-4603-4458-84A0-E33CD0BB62A7}"/>
          </ac:spMkLst>
        </pc:spChg>
        <pc:spChg chg="del">
          <ac:chgData name="Agnihotri, Manoj" userId="5b2e20ff-ee9c-4e7a-9794-d1511b5a4e82" providerId="ADAL" clId="{72450686-EAEE-4FA9-B64D-879CA98B8C07}" dt="2022-05-16T00:11:03.179" v="3" actId="478"/>
          <ac:spMkLst>
            <pc:docMk/>
            <pc:sldMk cId="4217559421" sldId="2147309097"/>
            <ac:spMk id="6" creationId="{F89D64F6-ABDF-4334-A1D4-539C02670576}"/>
          </ac:spMkLst>
        </pc:spChg>
        <pc:spChg chg="mod">
          <ac:chgData name="Agnihotri, Manoj" userId="5b2e20ff-ee9c-4e7a-9794-d1511b5a4e82" providerId="ADAL" clId="{72450686-EAEE-4FA9-B64D-879CA98B8C07}" dt="2022-05-16T00:13:50.163" v="52" actId="1076"/>
          <ac:spMkLst>
            <pc:docMk/>
            <pc:sldMk cId="4217559421" sldId="2147309097"/>
            <ac:spMk id="7" creationId="{EF930048-EC4C-4665-8142-B7FE5E5396C3}"/>
          </ac:spMkLst>
        </pc:spChg>
        <pc:spChg chg="mod">
          <ac:chgData name="Agnihotri, Manoj" userId="5b2e20ff-ee9c-4e7a-9794-d1511b5a4e82" providerId="ADAL" clId="{72450686-EAEE-4FA9-B64D-879CA98B8C07}" dt="2022-05-16T00:13:50.163" v="52" actId="1076"/>
          <ac:spMkLst>
            <pc:docMk/>
            <pc:sldMk cId="4217559421" sldId="2147309097"/>
            <ac:spMk id="8" creationId="{8CCC5CCD-C1FC-4024-8C4B-97E4F897CA3D}"/>
          </ac:spMkLst>
        </pc:spChg>
        <pc:spChg chg="mod">
          <ac:chgData name="Agnihotri, Manoj" userId="5b2e20ff-ee9c-4e7a-9794-d1511b5a4e82" providerId="ADAL" clId="{72450686-EAEE-4FA9-B64D-879CA98B8C07}" dt="2022-05-16T00:13:50.163" v="52" actId="1076"/>
          <ac:spMkLst>
            <pc:docMk/>
            <pc:sldMk cId="4217559421" sldId="2147309097"/>
            <ac:spMk id="9" creationId="{B76778CB-3B05-44BF-A023-CDE16CE185DD}"/>
          </ac:spMkLst>
        </pc:spChg>
        <pc:spChg chg="mod">
          <ac:chgData name="Agnihotri, Manoj" userId="5b2e20ff-ee9c-4e7a-9794-d1511b5a4e82" providerId="ADAL" clId="{72450686-EAEE-4FA9-B64D-879CA98B8C07}" dt="2022-05-16T00:11:19.325" v="22" actId="1036"/>
          <ac:spMkLst>
            <pc:docMk/>
            <pc:sldMk cId="4217559421" sldId="2147309097"/>
            <ac:spMk id="10" creationId="{E20E3F8E-3080-484D-8E8C-E03376C550EC}"/>
          </ac:spMkLst>
        </pc:spChg>
        <pc:spChg chg="mod">
          <ac:chgData name="Agnihotri, Manoj" userId="5b2e20ff-ee9c-4e7a-9794-d1511b5a4e82" providerId="ADAL" clId="{72450686-EAEE-4FA9-B64D-879CA98B8C07}" dt="2022-05-16T00:12:51.332" v="33" actId="1076"/>
          <ac:spMkLst>
            <pc:docMk/>
            <pc:sldMk cId="4217559421" sldId="2147309097"/>
            <ac:spMk id="11" creationId="{51971057-9D85-43C2-9A58-DE7BB08CB08A}"/>
          </ac:spMkLst>
        </pc:spChg>
        <pc:spChg chg="mod">
          <ac:chgData name="Agnihotri, Manoj" userId="5b2e20ff-ee9c-4e7a-9794-d1511b5a4e82" providerId="ADAL" clId="{72450686-EAEE-4FA9-B64D-879CA98B8C07}" dt="2022-05-16T00:12:51.332" v="33" actId="1076"/>
          <ac:spMkLst>
            <pc:docMk/>
            <pc:sldMk cId="4217559421" sldId="2147309097"/>
            <ac:spMk id="12" creationId="{41A08D9F-5CB0-4CD9-800B-1E6D1F332BF7}"/>
          </ac:spMkLst>
        </pc:spChg>
        <pc:spChg chg="mod">
          <ac:chgData name="Agnihotri, Manoj" userId="5b2e20ff-ee9c-4e7a-9794-d1511b5a4e82" providerId="ADAL" clId="{72450686-EAEE-4FA9-B64D-879CA98B8C07}" dt="2022-05-16T00:12:51.332" v="33" actId="1076"/>
          <ac:spMkLst>
            <pc:docMk/>
            <pc:sldMk cId="4217559421" sldId="2147309097"/>
            <ac:spMk id="13" creationId="{6A085193-4C51-4151-85C6-EDC9BEBBCF4F}"/>
          </ac:spMkLst>
        </pc:spChg>
        <pc:spChg chg="mod">
          <ac:chgData name="Agnihotri, Manoj" userId="5b2e20ff-ee9c-4e7a-9794-d1511b5a4e82" providerId="ADAL" clId="{72450686-EAEE-4FA9-B64D-879CA98B8C07}" dt="2022-05-16T00:12:51.332" v="33" actId="1076"/>
          <ac:spMkLst>
            <pc:docMk/>
            <pc:sldMk cId="4217559421" sldId="2147309097"/>
            <ac:spMk id="14" creationId="{BE3C0E0D-8541-470C-988C-9B04F6413F3E}"/>
          </ac:spMkLst>
        </pc:spChg>
        <pc:spChg chg="del">
          <ac:chgData name="Agnihotri, Manoj" userId="5b2e20ff-ee9c-4e7a-9794-d1511b5a4e82" providerId="ADAL" clId="{72450686-EAEE-4FA9-B64D-879CA98B8C07}" dt="2022-05-16T00:11:09.425" v="4" actId="478"/>
          <ac:spMkLst>
            <pc:docMk/>
            <pc:sldMk cId="4217559421" sldId="2147309097"/>
            <ac:spMk id="16" creationId="{52D72800-1A1D-4548-923F-915BDBA68DDA}"/>
          </ac:spMkLst>
        </pc:spChg>
        <pc:spChg chg="del">
          <ac:chgData name="Agnihotri, Manoj" userId="5b2e20ff-ee9c-4e7a-9794-d1511b5a4e82" providerId="ADAL" clId="{72450686-EAEE-4FA9-B64D-879CA98B8C07}" dt="2022-05-16T00:11:09.425" v="4" actId="478"/>
          <ac:spMkLst>
            <pc:docMk/>
            <pc:sldMk cId="4217559421" sldId="2147309097"/>
            <ac:spMk id="21" creationId="{37905EB0-6B4B-48CC-964E-A7FE29DE02C0}"/>
          </ac:spMkLst>
        </pc:spChg>
        <pc:spChg chg="del">
          <ac:chgData name="Agnihotri, Manoj" userId="5b2e20ff-ee9c-4e7a-9794-d1511b5a4e82" providerId="ADAL" clId="{72450686-EAEE-4FA9-B64D-879CA98B8C07}" dt="2022-05-16T00:11:09.425" v="4" actId="478"/>
          <ac:spMkLst>
            <pc:docMk/>
            <pc:sldMk cId="4217559421" sldId="2147309097"/>
            <ac:spMk id="22" creationId="{5047F35F-6F23-4FBE-9CD8-DA3035E8369D}"/>
          </ac:spMkLst>
        </pc:spChg>
        <pc:spChg chg="del">
          <ac:chgData name="Agnihotri, Manoj" userId="5b2e20ff-ee9c-4e7a-9794-d1511b5a4e82" providerId="ADAL" clId="{72450686-EAEE-4FA9-B64D-879CA98B8C07}" dt="2022-05-16T00:11:09.425" v="4" actId="478"/>
          <ac:spMkLst>
            <pc:docMk/>
            <pc:sldMk cId="4217559421" sldId="2147309097"/>
            <ac:spMk id="23" creationId="{ACE073C5-4C9E-49F9-B653-27CABB920D53}"/>
          </ac:spMkLst>
        </pc:spChg>
        <pc:spChg chg="mod">
          <ac:chgData name="Agnihotri, Manoj" userId="5b2e20ff-ee9c-4e7a-9794-d1511b5a4e82" providerId="ADAL" clId="{72450686-EAEE-4FA9-B64D-879CA98B8C07}" dt="2022-05-16T00:12:51.332" v="33" actId="1076"/>
          <ac:spMkLst>
            <pc:docMk/>
            <pc:sldMk cId="4217559421" sldId="2147309097"/>
            <ac:spMk id="24" creationId="{86B4EF3A-423B-4BE7-A218-5A15EDAB78B7}"/>
          </ac:spMkLst>
        </pc:spChg>
      </pc:sldChg>
    </pc:docChg>
  </pc:docChgLst>
  <pc:docChgLst>
    <pc:chgData name="Hu, Ying" userId="562c8c86-b196-456f-8a46-4937ad57efd0" providerId="ADAL" clId="{CB79E7FB-792E-46C2-83BC-E8EA57343148}"/>
    <pc:docChg chg="modSld">
      <pc:chgData name="Hu, Ying" userId="562c8c86-b196-456f-8a46-4937ad57efd0" providerId="ADAL" clId="{CB79E7FB-792E-46C2-83BC-E8EA57343148}" dt="2022-05-13T00:48:51.205" v="29" actId="20577"/>
      <pc:docMkLst>
        <pc:docMk/>
      </pc:docMkLst>
      <pc:sldChg chg="modSp mod">
        <pc:chgData name="Hu, Ying" userId="562c8c86-b196-456f-8a46-4937ad57efd0" providerId="ADAL" clId="{CB79E7FB-792E-46C2-83BC-E8EA57343148}" dt="2022-05-13T00:43:15.195" v="1" actId="1076"/>
        <pc:sldMkLst>
          <pc:docMk/>
          <pc:sldMk cId="3251058180" sldId="263"/>
        </pc:sldMkLst>
        <pc:spChg chg="mod">
          <ac:chgData name="Hu, Ying" userId="562c8c86-b196-456f-8a46-4937ad57efd0" providerId="ADAL" clId="{CB79E7FB-792E-46C2-83BC-E8EA57343148}" dt="2022-05-13T00:43:15.195" v="1" actId="1076"/>
          <ac:spMkLst>
            <pc:docMk/>
            <pc:sldMk cId="3251058180" sldId="263"/>
            <ac:spMk id="9" creationId="{ABEAF9F9-E88D-44A4-A1B6-BAA2E532B65E}"/>
          </ac:spMkLst>
        </pc:spChg>
      </pc:sldChg>
      <pc:sldChg chg="modSp mod">
        <pc:chgData name="Hu, Ying" userId="562c8c86-b196-456f-8a46-4937ad57efd0" providerId="ADAL" clId="{CB79E7FB-792E-46C2-83BC-E8EA57343148}" dt="2022-05-13T00:48:51.205" v="29" actId="20577"/>
        <pc:sldMkLst>
          <pc:docMk/>
          <pc:sldMk cId="3344133901" sldId="2147328621"/>
        </pc:sldMkLst>
        <pc:spChg chg="mod">
          <ac:chgData name="Hu, Ying" userId="562c8c86-b196-456f-8a46-4937ad57efd0" providerId="ADAL" clId="{CB79E7FB-792E-46C2-83BC-E8EA57343148}" dt="2022-05-13T00:48:51.205" v="29" actId="20577"/>
          <ac:spMkLst>
            <pc:docMk/>
            <pc:sldMk cId="3344133901" sldId="2147328621"/>
            <ac:spMk id="2" creationId="{E086235E-0E2F-4F9D-8354-B5F523AA1DFF}"/>
          </ac:spMkLst>
        </pc:spChg>
        <pc:spChg chg="mod">
          <ac:chgData name="Hu, Ying" userId="562c8c86-b196-456f-8a46-4937ad57efd0" providerId="ADAL" clId="{CB79E7FB-792E-46C2-83BC-E8EA57343148}" dt="2022-05-13T00:47:44.417" v="3" actId="1076"/>
          <ac:spMkLst>
            <pc:docMk/>
            <pc:sldMk cId="3344133901" sldId="2147328621"/>
            <ac:spMk id="7" creationId="{61656CAD-F971-4761-AF1F-18889771CE03}"/>
          </ac:spMkLst>
        </pc:spChg>
        <pc:picChg chg="mod">
          <ac:chgData name="Hu, Ying" userId="562c8c86-b196-456f-8a46-4937ad57efd0" providerId="ADAL" clId="{CB79E7FB-792E-46C2-83BC-E8EA57343148}" dt="2022-05-13T00:47:41.377" v="2" actId="1076"/>
          <ac:picMkLst>
            <pc:docMk/>
            <pc:sldMk cId="3344133901" sldId="2147328621"/>
            <ac:picMk id="6" creationId="{2CF170BC-8AB0-45F1-900A-A1F7946C46C7}"/>
          </ac:picMkLst>
        </pc:picChg>
      </pc:sldChg>
    </pc:docChg>
  </pc:docChgLst>
  <pc:docChgLst>
    <pc:chgData name="Agnihotri, Manoj" userId="S::manoj.agnihotri@intel.com::5b2e20ff-ee9c-4e7a-9794-d1511b5a4e82" providerId="AD" clId="Web-{ECC56414-6F8C-4722-A01E-4BF6E1C4F5E6}"/>
    <pc:docChg chg="modSld">
      <pc:chgData name="Agnihotri, Manoj" userId="S::manoj.agnihotri@intel.com::5b2e20ff-ee9c-4e7a-9794-d1511b5a4e82" providerId="AD" clId="Web-{ECC56414-6F8C-4722-A01E-4BF6E1C4F5E6}" dt="2022-05-16T00:04:21.206" v="24" actId="20577"/>
      <pc:docMkLst>
        <pc:docMk/>
      </pc:docMkLst>
      <pc:sldChg chg="modSp">
        <pc:chgData name="Agnihotri, Manoj" userId="S::manoj.agnihotri@intel.com::5b2e20ff-ee9c-4e7a-9794-d1511b5a4e82" providerId="AD" clId="Web-{ECC56414-6F8C-4722-A01E-4BF6E1C4F5E6}" dt="2022-05-16T00:04:21.206" v="24" actId="20577"/>
        <pc:sldMkLst>
          <pc:docMk/>
          <pc:sldMk cId="3251058180" sldId="263"/>
        </pc:sldMkLst>
        <pc:spChg chg="mod">
          <ac:chgData name="Agnihotri, Manoj" userId="S::manoj.agnihotri@intel.com::5b2e20ff-ee9c-4e7a-9794-d1511b5a4e82" providerId="AD" clId="Web-{ECC56414-6F8C-4722-A01E-4BF6E1C4F5E6}" dt="2022-05-16T00:04:21.206" v="24" actId="20577"/>
          <ac:spMkLst>
            <pc:docMk/>
            <pc:sldMk cId="3251058180" sldId="263"/>
            <ac:spMk id="9" creationId="{ABEAF9F9-E88D-44A4-A1B6-BAA2E532B65E}"/>
          </ac:spMkLst>
        </pc:spChg>
      </pc:sldChg>
    </pc:docChg>
  </pc:docChgLst>
  <pc:docChgLst>
    <pc:chgData name="Xu, Jing" userId="0afb5b5f-5c8e-4103-ba5f-28d4bc26391d" providerId="ADAL" clId="{766C43F6-72A7-43BD-95AD-8B94A1E8401D}"/>
    <pc:docChg chg="undo custSel addSld modSld">
      <pc:chgData name="Xu, Jing" userId="0afb5b5f-5c8e-4103-ba5f-28d4bc26391d" providerId="ADAL" clId="{766C43F6-72A7-43BD-95AD-8B94A1E8401D}" dt="2022-05-13T00:49:34.491" v="22"/>
      <pc:docMkLst>
        <pc:docMk/>
      </pc:docMkLst>
      <pc:sldChg chg="add">
        <pc:chgData name="Xu, Jing" userId="0afb5b5f-5c8e-4103-ba5f-28d4bc26391d" providerId="ADAL" clId="{766C43F6-72A7-43BD-95AD-8B94A1E8401D}" dt="2022-05-13T00:45:28.078" v="0"/>
        <pc:sldMkLst>
          <pc:docMk/>
          <pc:sldMk cId="4200066384" sldId="397"/>
        </pc:sldMkLst>
      </pc:sldChg>
      <pc:sldChg chg="add">
        <pc:chgData name="Xu, Jing" userId="0afb5b5f-5c8e-4103-ba5f-28d4bc26391d" providerId="ADAL" clId="{766C43F6-72A7-43BD-95AD-8B94A1E8401D}" dt="2022-05-13T00:45:28.078" v="0"/>
        <pc:sldMkLst>
          <pc:docMk/>
          <pc:sldMk cId="2822641647" sldId="405"/>
        </pc:sldMkLst>
      </pc:sldChg>
      <pc:sldChg chg="delCm">
        <pc:chgData name="Xu, Jing" userId="0afb5b5f-5c8e-4103-ba5f-28d4bc26391d" providerId="ADAL" clId="{766C43F6-72A7-43BD-95AD-8B94A1E8401D}" dt="2022-05-13T00:49:34.491" v="22"/>
        <pc:sldMkLst>
          <pc:docMk/>
          <pc:sldMk cId="1704823550" sldId="416"/>
        </pc:sldMkLst>
      </pc:sldChg>
      <pc:sldChg chg="modSp add mod">
        <pc:chgData name="Xu, Jing" userId="0afb5b5f-5c8e-4103-ba5f-28d4bc26391d" providerId="ADAL" clId="{766C43F6-72A7-43BD-95AD-8B94A1E8401D}" dt="2022-05-13T00:49:15.844" v="19" actId="1076"/>
        <pc:sldMkLst>
          <pc:docMk/>
          <pc:sldMk cId="3344133901" sldId="2147328621"/>
        </pc:sldMkLst>
        <pc:spChg chg="mod">
          <ac:chgData name="Xu, Jing" userId="0afb5b5f-5c8e-4103-ba5f-28d4bc26391d" providerId="ADAL" clId="{766C43F6-72A7-43BD-95AD-8B94A1E8401D}" dt="2022-05-13T00:49:07.691" v="17" actId="27636"/>
          <ac:spMkLst>
            <pc:docMk/>
            <pc:sldMk cId="3344133901" sldId="2147328621"/>
            <ac:spMk id="3" creationId="{6ACFABE1-CA43-4DE2-B473-C2AD95424CE5}"/>
          </ac:spMkLst>
        </pc:spChg>
        <pc:spChg chg="mod">
          <ac:chgData name="Xu, Jing" userId="0afb5b5f-5c8e-4103-ba5f-28d4bc26391d" providerId="ADAL" clId="{766C43F6-72A7-43BD-95AD-8B94A1E8401D}" dt="2022-05-13T00:49:11.919" v="18" actId="1076"/>
          <ac:spMkLst>
            <pc:docMk/>
            <pc:sldMk cId="3344133901" sldId="2147328621"/>
            <ac:spMk id="5" creationId="{3F1BCED2-489D-4989-B857-BD8E52A2B279}"/>
          </ac:spMkLst>
        </pc:spChg>
        <pc:spChg chg="mod">
          <ac:chgData name="Xu, Jing" userId="0afb5b5f-5c8e-4103-ba5f-28d4bc26391d" providerId="ADAL" clId="{766C43F6-72A7-43BD-95AD-8B94A1E8401D}" dt="2022-05-13T00:49:15.844" v="19" actId="1076"/>
          <ac:spMkLst>
            <pc:docMk/>
            <pc:sldMk cId="3344133901" sldId="2147328621"/>
            <ac:spMk id="7" creationId="{61656CAD-F971-4761-AF1F-18889771CE03}"/>
          </ac:spMkLst>
        </pc:spChg>
        <pc:picChg chg="mod">
          <ac:chgData name="Xu, Jing" userId="0afb5b5f-5c8e-4103-ba5f-28d4bc26391d" providerId="ADAL" clId="{766C43F6-72A7-43BD-95AD-8B94A1E8401D}" dt="2022-05-13T00:49:11.919" v="18" actId="1076"/>
          <ac:picMkLst>
            <pc:docMk/>
            <pc:sldMk cId="3344133901" sldId="2147328621"/>
            <ac:picMk id="4" creationId="{8E975EB2-A355-48AF-906C-ACDE5AB98608}"/>
          </ac:picMkLst>
        </pc:picChg>
        <pc:picChg chg="mod">
          <ac:chgData name="Xu, Jing" userId="0afb5b5f-5c8e-4103-ba5f-28d4bc26391d" providerId="ADAL" clId="{766C43F6-72A7-43BD-95AD-8B94A1E8401D}" dt="2022-05-13T00:49:15.844" v="19" actId="1076"/>
          <ac:picMkLst>
            <pc:docMk/>
            <pc:sldMk cId="3344133901" sldId="2147328621"/>
            <ac:picMk id="6" creationId="{2CF170BC-8AB0-45F1-900A-A1F7946C46C7}"/>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hu5\Desktop\AI_HighTouch\KFbio\pytorch_benchmark_record_2020.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US"/>
              <a:t>Latency Speedup Ratio</a:t>
            </a:r>
          </a:p>
          <a:p>
            <a:pPr>
              <a:defRPr/>
            </a:pPr>
            <a:r>
              <a:rPr lang="en-US"/>
              <a:t>(BS=1)</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PyTorch FP32</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Sheet1!$B$2:$B$3</c:f>
              <c:numCache>
                <c:formatCode>General</c:formatCode>
                <c:ptCount val="2"/>
                <c:pt idx="0">
                  <c:v>1</c:v>
                </c:pt>
                <c:pt idx="1">
                  <c:v>1</c:v>
                </c:pt>
              </c:numCache>
            </c:numRef>
          </c:val>
          <c:extLst>
            <c:ext xmlns:c16="http://schemas.microsoft.com/office/drawing/2014/chart" uri="{C3380CC4-5D6E-409C-BE32-E72D297353CC}">
              <c16:uniqueId val="{00000000-0FDF-4C85-A63A-40D2261B3033}"/>
            </c:ext>
          </c:extLst>
        </c:ser>
        <c:ser>
          <c:idx val="1"/>
          <c:order val="1"/>
          <c:tx>
            <c:strRef>
              <c:f>Sheet1!$C$1</c:f>
              <c:strCache>
                <c:ptCount val="1"/>
                <c:pt idx="0">
                  <c:v>Intel® Extension for PyTorch* FP32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Sheet1!$C$2:$C$3</c:f>
              <c:numCache>
                <c:formatCode>General</c:formatCode>
                <c:ptCount val="2"/>
                <c:pt idx="0">
                  <c:v>2.5</c:v>
                </c:pt>
                <c:pt idx="1">
                  <c:v>1.17</c:v>
                </c:pt>
              </c:numCache>
            </c:numRef>
          </c:val>
          <c:extLst>
            <c:ext xmlns:c16="http://schemas.microsoft.com/office/drawing/2014/chart" uri="{C3380CC4-5D6E-409C-BE32-E72D297353CC}">
              <c16:uniqueId val="{00000001-0FDF-4C85-A63A-40D2261B3033}"/>
            </c:ext>
          </c:extLst>
        </c:ser>
        <c:ser>
          <c:idx val="2"/>
          <c:order val="2"/>
          <c:tx>
            <c:strRef>
              <c:f>Sheet1!$D$1</c:f>
              <c:strCache>
                <c:ptCount val="1"/>
                <c:pt idx="0">
                  <c:v>Intel® Extension for PyTorch* INT8</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Sheet1!$D$2:$D$3</c:f>
              <c:numCache>
                <c:formatCode>General</c:formatCode>
                <c:ptCount val="2"/>
                <c:pt idx="0">
                  <c:v>6.43</c:v>
                </c:pt>
                <c:pt idx="1">
                  <c:v>2.1800000000000002</c:v>
                </c:pt>
              </c:numCache>
            </c:numRef>
          </c:val>
          <c:extLst>
            <c:ext xmlns:c16="http://schemas.microsoft.com/office/drawing/2014/chart" uri="{C3380CC4-5D6E-409C-BE32-E72D297353CC}">
              <c16:uniqueId val="{00000002-0FDF-4C85-A63A-40D2261B3033}"/>
            </c:ext>
          </c:extLst>
        </c:ser>
        <c:dLbls>
          <c:dLblPos val="outEnd"/>
          <c:showLegendKey val="0"/>
          <c:showVal val="1"/>
          <c:showCatName val="0"/>
          <c:showSerName val="0"/>
          <c:showPercent val="0"/>
          <c:showBubbleSize val="0"/>
        </c:dLbls>
        <c:gapWidth val="219"/>
        <c:overlap val="-27"/>
        <c:axId val="785204472"/>
        <c:axId val="785205128"/>
      </c:barChart>
      <c:catAx>
        <c:axId val="78520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5128"/>
        <c:crosses val="autoZero"/>
        <c:auto val="1"/>
        <c:lblAlgn val="ctr"/>
        <c:lblOffset val="100"/>
        <c:noMultiLvlLbl val="0"/>
      </c:catAx>
      <c:valAx>
        <c:axId val="785205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4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US"/>
              <a:t>Throughput Speedup Ratio</a:t>
            </a:r>
          </a:p>
          <a:p>
            <a:pPr>
              <a:defRPr/>
            </a:pPr>
            <a:r>
              <a:rPr lang="en-US"/>
              <a:t>(BS=64)</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PyTorch FP32</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Sheet1!$B$2:$B$3</c:f>
              <c:numCache>
                <c:formatCode>General</c:formatCode>
                <c:ptCount val="2"/>
                <c:pt idx="0">
                  <c:v>1</c:v>
                </c:pt>
                <c:pt idx="1">
                  <c:v>1</c:v>
                </c:pt>
              </c:numCache>
            </c:numRef>
          </c:val>
          <c:extLst>
            <c:ext xmlns:c16="http://schemas.microsoft.com/office/drawing/2014/chart" uri="{C3380CC4-5D6E-409C-BE32-E72D297353CC}">
              <c16:uniqueId val="{00000000-3EB2-4523-9E40-1D70765D2874}"/>
            </c:ext>
          </c:extLst>
        </c:ser>
        <c:ser>
          <c:idx val="1"/>
          <c:order val="1"/>
          <c:tx>
            <c:strRef>
              <c:f>Sheet1!$C$1</c:f>
              <c:strCache>
                <c:ptCount val="1"/>
                <c:pt idx="0">
                  <c:v>Intel® Extension for PyTorch* FP32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Sheet1!$C$2:$C$3</c:f>
              <c:numCache>
                <c:formatCode>General</c:formatCode>
                <c:ptCount val="2"/>
                <c:pt idx="0">
                  <c:v>2.4300000000000002</c:v>
                </c:pt>
                <c:pt idx="1">
                  <c:v>1.21</c:v>
                </c:pt>
              </c:numCache>
            </c:numRef>
          </c:val>
          <c:extLst>
            <c:ext xmlns:c16="http://schemas.microsoft.com/office/drawing/2014/chart" uri="{C3380CC4-5D6E-409C-BE32-E72D297353CC}">
              <c16:uniqueId val="{00000001-3EB2-4523-9E40-1D70765D2874}"/>
            </c:ext>
          </c:extLst>
        </c:ser>
        <c:ser>
          <c:idx val="2"/>
          <c:order val="2"/>
          <c:tx>
            <c:strRef>
              <c:f>Sheet1!$D$1</c:f>
              <c:strCache>
                <c:ptCount val="1"/>
                <c:pt idx="0">
                  <c:v>Intel® Extension for PyTorch* INT8</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Sheet1!$D$2:$D$3</c:f>
              <c:numCache>
                <c:formatCode>General</c:formatCode>
                <c:ptCount val="2"/>
                <c:pt idx="0">
                  <c:v>7.71</c:v>
                </c:pt>
                <c:pt idx="1">
                  <c:v>2.2000000000000002</c:v>
                </c:pt>
              </c:numCache>
            </c:numRef>
          </c:val>
          <c:extLst>
            <c:ext xmlns:c16="http://schemas.microsoft.com/office/drawing/2014/chart" uri="{C3380CC4-5D6E-409C-BE32-E72D297353CC}">
              <c16:uniqueId val="{00000002-3EB2-4523-9E40-1D70765D2874}"/>
            </c:ext>
          </c:extLst>
        </c:ser>
        <c:dLbls>
          <c:dLblPos val="outEnd"/>
          <c:showLegendKey val="0"/>
          <c:showVal val="1"/>
          <c:showCatName val="0"/>
          <c:showSerName val="0"/>
          <c:showPercent val="0"/>
          <c:showBubbleSize val="0"/>
        </c:dLbls>
        <c:gapWidth val="219"/>
        <c:overlap val="-27"/>
        <c:axId val="785204472"/>
        <c:axId val="785205128"/>
      </c:barChart>
      <c:catAx>
        <c:axId val="78520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5128"/>
        <c:crosses val="autoZero"/>
        <c:auto val="1"/>
        <c:lblAlgn val="ctr"/>
        <c:lblOffset val="100"/>
        <c:noMultiLvlLbl val="0"/>
      </c:catAx>
      <c:valAx>
        <c:axId val="785205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4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r>
              <a:rPr lang="en-US"/>
              <a:t>INT8 vs. FP32 Speedup Ratio</a:t>
            </a:r>
          </a:p>
        </c:rich>
      </c:tx>
      <c:overlay val="0"/>
      <c:spPr>
        <a:noFill/>
        <a:ln>
          <a:noFill/>
        </a:ln>
        <a:effectLst/>
      </c:spPr>
      <c:txPr>
        <a:bodyPr rot="0" spcFirstLastPara="1" vertOverflow="ellipsis" vert="horz" wrap="square" anchor="ctr" anchorCtr="1"/>
        <a:lstStyle/>
        <a:p>
          <a:pPr>
            <a:defRPr sz="7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Latency Mode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Sheet1!$B$2:$B$3</c:f>
              <c:numCache>
                <c:formatCode>General</c:formatCode>
                <c:ptCount val="2"/>
                <c:pt idx="0">
                  <c:v>2.48</c:v>
                </c:pt>
                <c:pt idx="1">
                  <c:v>1.86</c:v>
                </c:pt>
              </c:numCache>
            </c:numRef>
          </c:val>
          <c:extLst>
            <c:ext xmlns:c16="http://schemas.microsoft.com/office/drawing/2014/chart" uri="{C3380CC4-5D6E-409C-BE32-E72D297353CC}">
              <c16:uniqueId val="{00000000-D402-46A2-8D60-5D5C2FEC742D}"/>
            </c:ext>
          </c:extLst>
        </c:ser>
        <c:ser>
          <c:idx val="1"/>
          <c:order val="1"/>
          <c:tx>
            <c:strRef>
              <c:f>Sheet1!$C$1</c:f>
              <c:strCache>
                <c:ptCount val="1"/>
                <c:pt idx="0">
                  <c:v>Throughput Mode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ResNet50</c:v>
                </c:pt>
                <c:pt idx="1">
                  <c:v>BERT-base-uncased</c:v>
                </c:pt>
              </c:strCache>
            </c:strRef>
          </c:cat>
          <c:val>
            <c:numRef>
              <c:f>Sheet1!$C$2:$C$3</c:f>
              <c:numCache>
                <c:formatCode>General</c:formatCode>
                <c:ptCount val="2"/>
                <c:pt idx="0">
                  <c:v>3.17</c:v>
                </c:pt>
                <c:pt idx="1">
                  <c:v>1.82</c:v>
                </c:pt>
              </c:numCache>
            </c:numRef>
          </c:val>
          <c:extLst>
            <c:ext xmlns:c16="http://schemas.microsoft.com/office/drawing/2014/chart" uri="{C3380CC4-5D6E-409C-BE32-E72D297353CC}">
              <c16:uniqueId val="{00000004-D402-46A2-8D60-5D5C2FEC742D}"/>
            </c:ext>
          </c:extLst>
        </c:ser>
        <c:dLbls>
          <c:dLblPos val="outEnd"/>
          <c:showLegendKey val="0"/>
          <c:showVal val="1"/>
          <c:showCatName val="0"/>
          <c:showSerName val="0"/>
          <c:showPercent val="0"/>
          <c:showBubbleSize val="0"/>
        </c:dLbls>
        <c:gapWidth val="219"/>
        <c:overlap val="-27"/>
        <c:axId val="785204472"/>
        <c:axId val="785205128"/>
      </c:barChart>
      <c:catAx>
        <c:axId val="78520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5128"/>
        <c:crosses val="autoZero"/>
        <c:auto val="1"/>
        <c:lblAlgn val="ctr"/>
        <c:lblOffset val="100"/>
        <c:noMultiLvlLbl val="0"/>
      </c:catAx>
      <c:valAx>
        <c:axId val="785205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5204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200" b="0" i="0" baseline="0">
                <a:effectLst/>
              </a:rPr>
              <a:t>Detection2  Throughput(FPS)</a:t>
            </a:r>
            <a:endParaRPr lang="zh-CN" altLang="zh-CN" sz="1050">
              <a:effectLst/>
            </a:endParaRPr>
          </a:p>
          <a:p>
            <a:pPr>
              <a:defRPr/>
            </a:pPr>
            <a:r>
              <a:rPr lang="en-US" altLang="zh-CN" sz="1200" b="0" i="0" u="none" strike="noStrike" kern="1200" spc="0" baseline="0">
                <a:solidFill>
                  <a:sysClr val="windowText" lastClr="000000">
                    <a:lumMod val="65000"/>
                    <a:lumOff val="35000"/>
                  </a:sysClr>
                </a:solidFill>
                <a:effectLst/>
                <a:latin typeface="+mn-lt"/>
                <a:ea typeface="+mn-ea"/>
                <a:cs typeface="+mn-cs"/>
              </a:rPr>
              <a:t>(the </a:t>
            </a:r>
            <a:r>
              <a:rPr lang="en-US" altLang="zh-CN" sz="1200" b="0" i="0" baseline="0">
                <a:effectLst/>
              </a:rPr>
              <a:t>higher the better) </a:t>
            </a:r>
            <a:endParaRPr lang="zh-CN" altLang="zh-CN" sz="1100">
              <a:effectLst/>
            </a:endParaRPr>
          </a:p>
        </c:rich>
      </c:tx>
      <c:layout>
        <c:manualLayout>
          <c:xMode val="edge"/>
          <c:yMode val="edge"/>
          <c:x val="0.1418468860952789"/>
          <c:y val="2.311832236495802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detectron2_KFbio!$B$28:$E$28</c:f>
              <c:strCache>
                <c:ptCount val="4"/>
                <c:pt idx="0">
                  <c:v> Baseline pyTorch1.4 with 1 instance</c:v>
                </c:pt>
                <c:pt idx="1">
                  <c:v>Intel optimized pyTorch 1.6 with 1 instance</c:v>
                </c:pt>
                <c:pt idx="2">
                  <c:v> pyTorch 1.4 with 24 instances</c:v>
                </c:pt>
                <c:pt idx="3">
                  <c:v>Intel optimized pyTorch 1.6 with 24 instances</c:v>
                </c:pt>
              </c:strCache>
            </c:strRef>
          </c:cat>
          <c:val>
            <c:numRef>
              <c:f>detectron2_KFbio!$B$29:$E$29</c:f>
              <c:numCache>
                <c:formatCode>0.0</c:formatCode>
                <c:ptCount val="4"/>
                <c:pt idx="0">
                  <c:v>1</c:v>
                </c:pt>
                <c:pt idx="1">
                  <c:v>2.1</c:v>
                </c:pt>
                <c:pt idx="2">
                  <c:v>8.3000000000000007</c:v>
                </c:pt>
                <c:pt idx="3">
                  <c:v>11.45</c:v>
                </c:pt>
              </c:numCache>
            </c:numRef>
          </c:val>
          <c:extLst>
            <c:ext xmlns:c16="http://schemas.microsoft.com/office/drawing/2014/chart" uri="{C3380CC4-5D6E-409C-BE32-E72D297353CC}">
              <c16:uniqueId val="{00000000-2BB2-4887-B171-A786F8F8D077}"/>
            </c:ext>
          </c:extLst>
        </c:ser>
        <c:dLbls>
          <c:showLegendKey val="0"/>
          <c:showVal val="1"/>
          <c:showCatName val="0"/>
          <c:showSerName val="0"/>
          <c:showPercent val="0"/>
          <c:showBubbleSize val="0"/>
        </c:dLbls>
        <c:gapWidth val="150"/>
        <c:axId val="921551840"/>
        <c:axId val="921552168"/>
      </c:barChart>
      <c:catAx>
        <c:axId val="9215518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552168"/>
        <c:crosses val="autoZero"/>
        <c:auto val="1"/>
        <c:lblAlgn val="ctr"/>
        <c:lblOffset val="100"/>
        <c:noMultiLvlLbl val="0"/>
      </c:catAx>
      <c:valAx>
        <c:axId val="921552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Normolized</a:t>
                </a:r>
                <a:r>
                  <a:rPr lang="en-US" altLang="zh-CN" baseline="0"/>
                  <a:t> throughput </a:t>
                </a:r>
                <a:endParaRPr lang="en-US" altLang="zh-C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551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log(latency)</a:t>
            </a:r>
          </a:p>
          <a:p>
            <a:pPr>
              <a:defRPr/>
            </a:pPr>
            <a:r>
              <a:rPr lang="en-US" sz="1400"/>
              <a:t>The lower the better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all physical cores on 1 socket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Scenario 1</c:v>
                </c:pt>
                <c:pt idx="1">
                  <c:v>Scenario 2</c:v>
                </c:pt>
                <c:pt idx="2">
                  <c:v>Scenario 3</c:v>
                </c:pt>
                <c:pt idx="3">
                  <c:v>Scenario 4</c:v>
                </c:pt>
                <c:pt idx="4">
                  <c:v>Scenario 5</c:v>
                </c:pt>
              </c:strCache>
            </c:strRef>
          </c:cat>
          <c:val>
            <c:numRef>
              <c:f>Sheet1!$B$2:$B$6</c:f>
              <c:numCache>
                <c:formatCode>General</c:formatCode>
                <c:ptCount val="5"/>
                <c:pt idx="0">
                  <c:v>2.1437016294247697</c:v>
                </c:pt>
                <c:pt idx="1">
                  <c:v>1.0382226383687185</c:v>
                </c:pt>
                <c:pt idx="2">
                  <c:v>1.037027879755775</c:v>
                </c:pt>
                <c:pt idx="3">
                  <c:v>0.90848501887864974</c:v>
                </c:pt>
                <c:pt idx="4">
                  <c:v>0.69810054562338997</c:v>
                </c:pt>
              </c:numCache>
            </c:numRef>
          </c:val>
          <c:smooth val="0"/>
          <c:extLst>
            <c:ext xmlns:c16="http://schemas.microsoft.com/office/drawing/2014/chart" uri="{C3380CC4-5D6E-409C-BE32-E72D297353CC}">
              <c16:uniqueId val="{00000000-C4A2-4D6C-AFB0-E7B198D20357}"/>
            </c:ext>
          </c:extLst>
        </c:ser>
        <c:ser>
          <c:idx val="1"/>
          <c:order val="1"/>
          <c:tx>
            <c:strRef>
              <c:f>Sheet1!$C$1</c:f>
              <c:strCache>
                <c:ptCount val="1"/>
                <c:pt idx="0">
                  <c:v>4 cores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Scenario 1</c:v>
                </c:pt>
                <c:pt idx="1">
                  <c:v>Scenario 2</c:v>
                </c:pt>
                <c:pt idx="2">
                  <c:v>Scenario 3</c:v>
                </c:pt>
                <c:pt idx="3">
                  <c:v>Scenario 4</c:v>
                </c:pt>
                <c:pt idx="4">
                  <c:v>Scenario 5</c:v>
                </c:pt>
              </c:strCache>
            </c:strRef>
          </c:cat>
          <c:val>
            <c:numRef>
              <c:f>Sheet1!$C$2:$C$6</c:f>
              <c:numCache>
                <c:formatCode>General</c:formatCode>
                <c:ptCount val="5"/>
                <c:pt idx="0">
                  <c:v>2.143358350615467</c:v>
                </c:pt>
                <c:pt idx="1">
                  <c:v>1.6010817277840232</c:v>
                </c:pt>
                <c:pt idx="2">
                  <c:v>1.6019514041335217</c:v>
                </c:pt>
                <c:pt idx="3">
                  <c:v>1.5727554651542197</c:v>
                </c:pt>
                <c:pt idx="4">
                  <c:v>0.9232440186302765</c:v>
                </c:pt>
              </c:numCache>
            </c:numRef>
          </c:val>
          <c:smooth val="0"/>
          <c:extLst>
            <c:ext xmlns:c16="http://schemas.microsoft.com/office/drawing/2014/chart" uri="{C3380CC4-5D6E-409C-BE32-E72D297353CC}">
              <c16:uniqueId val="{00000001-C4A2-4D6C-AFB0-E7B198D20357}"/>
            </c:ext>
          </c:extLst>
        </c:ser>
        <c:dLbls>
          <c:showLegendKey val="0"/>
          <c:showVal val="0"/>
          <c:showCatName val="0"/>
          <c:showSerName val="0"/>
          <c:showPercent val="0"/>
          <c:showBubbleSize val="0"/>
        </c:dLbls>
        <c:marker val="1"/>
        <c:smooth val="0"/>
        <c:axId val="930747000"/>
        <c:axId val="930752904"/>
      </c:lineChart>
      <c:catAx>
        <c:axId val="93074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0752904"/>
        <c:crosses val="autoZero"/>
        <c:auto val="1"/>
        <c:lblAlgn val="ctr"/>
        <c:lblOffset val="100"/>
        <c:noMultiLvlLbl val="0"/>
      </c:catAx>
      <c:valAx>
        <c:axId val="930752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0747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5/15/2022</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tel.com/content/dam/www/public/us/en/documents/success-stories/kfbio-article-1-summary.pdf"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builders.intel.com/docs/aibuilders/m-tuberculosis-detection-with-intelr-ai.pdf" TargetMode="External"/><Relationship Id="rId4" Type="http://schemas.openxmlformats.org/officeDocument/2006/relationships/hyperlink" Target="https://github.com/intel/intel-extension-for-pytorch"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Eikan: IPEX repo link, document, how to contribute</a:t>
            </a:r>
          </a:p>
        </p:txBody>
      </p:sp>
    </p:spTree>
    <p:extLst>
      <p:ext uri="{BB962C8B-B14F-4D97-AF65-F5344CB8AC3E}">
        <p14:creationId xmlns:p14="http://schemas.microsoft.com/office/powerpoint/2010/main" val="299337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effectLst/>
                <a:latin typeface="+mn-lt"/>
                <a:ea typeface="+mn-ea"/>
                <a:cs typeface="+mn-cs"/>
                <a:sym typeface="Helvetica Neue"/>
              </a:rPr>
              <a:t>include key learnings, insights, and product feedback we have due to this engagement</a:t>
            </a:r>
          </a:p>
          <a:p>
            <a:pPr marL="0" marR="0" lvl="0" indent="0" defTabSz="228600" eaLnBrk="1" fontAlgn="auto" latinLnBrk="0" hangingPunct="1">
              <a:lnSpc>
                <a:spcPct val="117999"/>
              </a:lnSpc>
              <a:spcBef>
                <a:spcPts val="0"/>
              </a:spcBef>
              <a:spcAft>
                <a:spcPts val="0"/>
              </a:spcAft>
              <a:buClrTx/>
              <a:buSzTx/>
              <a:buFontTx/>
              <a:buNone/>
              <a:tabLst/>
              <a:defRPr/>
            </a:pPr>
            <a:r>
              <a:rPr lang="en-US" sz="1100">
                <a:effectLst/>
                <a:latin typeface="+mn-lt"/>
                <a:ea typeface="+mn-ea"/>
                <a:cs typeface="+mn-cs"/>
                <a:sym typeface="Helvetica Neue"/>
              </a:rPr>
              <a:t>KT:  GiGA Genie https://www.youtube.com/watch?v=RjKQL3QE_-4  02:58</a:t>
            </a:r>
          </a:p>
          <a:p>
            <a:endParaRPr lang="en-US"/>
          </a:p>
        </p:txBody>
      </p:sp>
    </p:spTree>
    <p:extLst>
      <p:ext uri="{BB962C8B-B14F-4D97-AF65-F5344CB8AC3E}">
        <p14:creationId xmlns:p14="http://schemas.microsoft.com/office/powerpoint/2010/main" val="386309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89">
              <a:spcBef>
                <a:spcPts val="0"/>
              </a:spcBef>
              <a:buClr>
                <a:sysClr val="window" lastClr="FFFFFF"/>
              </a:buClr>
              <a:defRPr/>
            </a:pPr>
            <a:r>
              <a:rPr lang="en-US" altLang="zh-CN" sz="1200" b="1">
                <a:solidFill>
                  <a:srgbClr val="004280"/>
                </a:solidFill>
              </a:rPr>
              <a:t>Use Case </a:t>
            </a:r>
          </a:p>
          <a:p>
            <a:pPr marL="7620" lvl="1" indent="0">
              <a:spcBef>
                <a:spcPts val="0"/>
              </a:spcBef>
              <a:spcAft>
                <a:spcPts val="300"/>
              </a:spcAft>
              <a:buClr>
                <a:srgbClr val="004280"/>
              </a:buClr>
              <a:buNone/>
            </a:pPr>
            <a:r>
              <a:rPr lang="en-US" altLang="zh-CN" sz="1100">
                <a:solidFill>
                  <a:schemeClr val="accent1">
                    <a:lumMod val="75000"/>
                  </a:schemeClr>
                </a:solidFill>
              </a:rPr>
              <a:t>Digital pathology information system that integrates scanner equipment with DL solutions for pathological analytics and diagnosis. The use case is </a:t>
            </a:r>
            <a:r>
              <a:rPr lang="en-US" altLang="zh-CN" sz="1100">
                <a:solidFill>
                  <a:srgbClr val="004280"/>
                </a:solidFill>
                <a:latin typeface="Intel Clear"/>
              </a:rPr>
              <a:t>to detect </a:t>
            </a:r>
            <a:r>
              <a:rPr lang="en-US" altLang="zh-CN" sz="1100">
                <a:solidFill>
                  <a:schemeClr val="accent1">
                    <a:lumMod val="75000"/>
                  </a:schemeClr>
                </a:solidFill>
              </a:rPr>
              <a:t>M. Tuberculosis image using </a:t>
            </a:r>
            <a:r>
              <a:rPr lang="en-US" altLang="zh-CN" sz="1100">
                <a:solidFill>
                  <a:srgbClr val="004280"/>
                </a:solidFill>
                <a:latin typeface="Intel Clear"/>
              </a:rPr>
              <a:t>detectron2  in </a:t>
            </a:r>
            <a:r>
              <a:rPr lang="en-US" altLang="zh-CN" sz="1100">
                <a:solidFill>
                  <a:schemeClr val="accent1">
                    <a:lumMod val="75000"/>
                  </a:schemeClr>
                </a:solidFill>
              </a:rPr>
              <a:t>PyTorch 1.4</a:t>
            </a:r>
            <a:endParaRPr lang="en-US" altLang="zh-CN" sz="1200" b="1">
              <a:solidFill>
                <a:srgbClr val="004280"/>
              </a:solidFill>
            </a:endParaRPr>
          </a:p>
          <a:p>
            <a:pPr marL="0" lvl="1" indent="0">
              <a:spcBef>
                <a:spcPts val="600"/>
              </a:spcBef>
              <a:buClr>
                <a:srgbClr val="004280"/>
              </a:buClr>
              <a:buNone/>
            </a:pPr>
            <a:r>
              <a:rPr lang="en-US" altLang="zh-CN" sz="1200" b="1">
                <a:solidFill>
                  <a:srgbClr val="004280"/>
                </a:solidFill>
              </a:rPr>
              <a:t>Problem:</a:t>
            </a:r>
          </a:p>
          <a:p>
            <a:pPr marL="7620" lvl="1" indent="0">
              <a:spcBef>
                <a:spcPts val="0"/>
              </a:spcBef>
              <a:spcAft>
                <a:spcPts val="300"/>
              </a:spcAft>
              <a:buClr>
                <a:srgbClr val="004280"/>
              </a:buClr>
              <a:buNone/>
            </a:pPr>
            <a:r>
              <a:rPr lang="en-US" altLang="zh-CN" sz="1100">
                <a:solidFill>
                  <a:srgbClr val="004280"/>
                </a:solidFill>
                <a:latin typeface="Intel Clear"/>
              </a:rPr>
              <a:t>Expect competitive performance comparing NV </a:t>
            </a:r>
            <a:r>
              <a:rPr lang="en-US" altLang="zh-CN" sz="1100" err="1">
                <a:solidFill>
                  <a:srgbClr val="004280"/>
                </a:solidFill>
                <a:latin typeface="Intel Clear"/>
              </a:rPr>
              <a:t>dGPU</a:t>
            </a:r>
            <a:r>
              <a:rPr lang="en-US" altLang="zh-CN" sz="1100">
                <a:solidFill>
                  <a:srgbClr val="004280"/>
                </a:solidFill>
                <a:latin typeface="Intel Clear"/>
              </a:rPr>
              <a:t> card.</a:t>
            </a:r>
          </a:p>
          <a:p>
            <a:pPr marL="7620" lvl="1" indent="0">
              <a:spcBef>
                <a:spcPts val="0"/>
              </a:spcBef>
              <a:spcAft>
                <a:spcPts val="300"/>
              </a:spcAft>
              <a:buClr>
                <a:srgbClr val="004280"/>
              </a:buClr>
              <a:buNone/>
            </a:pPr>
            <a:endParaRPr lang="en-US" altLang="zh-CN" sz="1100">
              <a:solidFill>
                <a:srgbClr val="004280"/>
              </a:solidFill>
              <a:latin typeface="Intel Clear"/>
            </a:endParaRPr>
          </a:p>
          <a:p>
            <a:pPr marL="7620" lvl="1" indent="0">
              <a:spcBef>
                <a:spcPts val="0"/>
              </a:spcBef>
              <a:spcAft>
                <a:spcPts val="300"/>
              </a:spcAft>
              <a:buClr>
                <a:srgbClr val="004280"/>
              </a:buClr>
              <a:buNone/>
            </a:pPr>
            <a:r>
              <a:rPr lang="en-US" altLang="zh-CN" sz="1200" b="1">
                <a:solidFill>
                  <a:srgbClr val="004280"/>
                </a:solidFill>
              </a:rPr>
              <a:t>Solution: </a:t>
            </a:r>
          </a:p>
          <a:p>
            <a:pPr marL="7620" lvl="1" indent="0">
              <a:spcBef>
                <a:spcPts val="0"/>
              </a:spcBef>
              <a:spcAft>
                <a:spcPts val="300"/>
              </a:spcAft>
              <a:buClr>
                <a:srgbClr val="004280"/>
              </a:buClr>
              <a:buNone/>
            </a:pPr>
            <a:r>
              <a:rPr lang="en-US" altLang="zh-CN" sz="1100">
                <a:solidFill>
                  <a:schemeClr val="accent1">
                    <a:lumMod val="75000"/>
                  </a:schemeClr>
                </a:solidFill>
              </a:rPr>
              <a:t>Using Intel optimized PyTorch and IPEX , multi-instances  boost the throughput  11.5 x  and better than  NV </a:t>
            </a:r>
            <a:r>
              <a:rPr lang="en-US" altLang="zh-CN" sz="1100" err="1">
                <a:solidFill>
                  <a:schemeClr val="accent1">
                    <a:lumMod val="75000"/>
                  </a:schemeClr>
                </a:solidFill>
              </a:rPr>
              <a:t>dGPU</a:t>
            </a:r>
            <a:r>
              <a:rPr lang="en-US" altLang="zh-CN" sz="1100">
                <a:solidFill>
                  <a:schemeClr val="accent1">
                    <a:lumMod val="75000"/>
                  </a:schemeClr>
                </a:solidFill>
              </a:rPr>
              <a:t> T4.</a:t>
            </a:r>
          </a:p>
          <a:p>
            <a:pPr defTabSz="914400">
              <a:lnSpc>
                <a:spcPct val="100000"/>
              </a:lnSpc>
              <a:spcBef>
                <a:spcPts val="600"/>
              </a:spcBef>
            </a:pPr>
            <a:r>
              <a:rPr lang="en-US" altLang="zh-CN" sz="1200" b="1">
                <a:solidFill>
                  <a:srgbClr val="004280"/>
                </a:solidFill>
              </a:rPr>
              <a:t>Key Learnings :   </a:t>
            </a:r>
            <a:r>
              <a:rPr lang="en-US" altLang="zh-CN" sz="1200" b="1" err="1">
                <a:solidFill>
                  <a:srgbClr val="004280"/>
                </a:solidFill>
              </a:rPr>
              <a:t>l</a:t>
            </a:r>
            <a:r>
              <a:rPr lang="en-US" altLang="zh-CN" sz="1100" err="1">
                <a:solidFill>
                  <a:schemeClr val="accent1">
                    <a:lumMod val="75000"/>
                  </a:schemeClr>
                </a:solidFill>
              </a:rPr>
              <a:t>antency</a:t>
            </a:r>
            <a:r>
              <a:rPr lang="en-US" altLang="zh-CN" sz="1100">
                <a:solidFill>
                  <a:schemeClr val="accent1">
                    <a:lumMod val="75000"/>
                  </a:schemeClr>
                </a:solidFill>
              </a:rPr>
              <a:t> :  </a:t>
            </a:r>
            <a:r>
              <a:rPr lang="en-US" altLang="zh-CN" sz="1100" kern="1200">
                <a:solidFill>
                  <a:schemeClr val="dk1"/>
                </a:solidFill>
                <a:effectLst/>
                <a:latin typeface="Calibri" panose="020F0502020204030204" pitchFamily="34" charset="0"/>
                <a:ea typeface="SimSun" panose="02010600030101010101" pitchFamily="2" charset="-122"/>
                <a:cs typeface="+mn-cs"/>
              </a:rPr>
              <a:t>15.15 s to 1.8s</a:t>
            </a:r>
            <a:endParaRPr lang="zh-CN" altLang="en-US" sz="1100" kern="1200">
              <a:solidFill>
                <a:schemeClr val="dk1"/>
              </a:solidFill>
              <a:effectLst/>
              <a:latin typeface="Calibri" panose="020F0502020204030204" pitchFamily="34" charset="0"/>
              <a:ea typeface="SimSun" panose="02010600030101010101" pitchFamily="2" charset="-122"/>
              <a:cs typeface="+mn-cs"/>
            </a:endParaRPr>
          </a:p>
          <a:p>
            <a:pPr defTabSz="914400">
              <a:lnSpc>
                <a:spcPct val="100000"/>
              </a:lnSpc>
              <a:spcBef>
                <a:spcPts val="600"/>
              </a:spcBef>
            </a:pPr>
            <a:endParaRPr lang="en-US" altLang="zh-CN" sz="1800">
              <a:effectLst/>
              <a:latin typeface="Calibri" panose="020F0502020204030204" pitchFamily="34" charset="0"/>
              <a:ea typeface="SimSun" panose="02010600030101010101" pitchFamily="2" charset="-122"/>
            </a:endParaRPr>
          </a:p>
          <a:p>
            <a:endParaRPr lang="en-US" altLang="zh-CN" sz="1800">
              <a:effectLst/>
              <a:latin typeface="Calibri" panose="020F0502020204030204" pitchFamily="34" charset="0"/>
              <a:ea typeface="SimSun" panose="02010600030101010101" pitchFamily="2" charset="-122"/>
            </a:endParaRPr>
          </a:p>
          <a:p>
            <a:r>
              <a:rPr lang="en-US" altLang="zh-CN" sz="2800">
                <a:hlinkClick r:id="rId3"/>
              </a:rPr>
              <a:t>KFBIO Accelerates Mycobacterium Tuberculosis Detection with Intel® AI</a:t>
            </a:r>
            <a:r>
              <a:rPr lang="en-US" altLang="zh-CN" sz="1800">
                <a:effectLst/>
                <a:latin typeface="Calibri" panose="020F0502020204030204" pitchFamily="34" charset="0"/>
                <a:ea typeface="SimSun" panose="02010600030101010101" pitchFamily="2" charset="-122"/>
              </a:rPr>
              <a:t> </a:t>
            </a:r>
            <a:endParaRPr lang="zh-CN" altLang="zh-CN" sz="1800">
              <a:effectLst/>
              <a:latin typeface="Calibri" panose="020F0502020204030204" pitchFamily="34" charset="0"/>
              <a:ea typeface="SimSun" panose="02010600030101010101" pitchFamily="2" charset="-122"/>
            </a:endParaRPr>
          </a:p>
          <a:p>
            <a:r>
              <a:rPr lang="en-US" altLang="zh-CN" sz="1800">
                <a:solidFill>
                  <a:srgbClr val="262626"/>
                </a:solidFill>
                <a:effectLst/>
                <a:latin typeface="Tahoma" panose="020B0604030504040204" pitchFamily="34" charset="0"/>
                <a:ea typeface="SimSun" panose="02010600030101010101" pitchFamily="2" charset="-122"/>
              </a:rPr>
              <a:t>According to the World Health Organization (WHO), tuberculosis (TB) is one of the top ten causes of death and the leading cause from a single infectious agent (above HIV/AIDS). One of the WHO’s Sustainable Development Goals is to end the TB epidemic by 2030. Some 58 million lives were saved through TB diagnosis and treatment between 2000 and 2018,</a:t>
            </a:r>
            <a:r>
              <a:rPr lang="en-US" altLang="zh-CN" sz="1800" baseline="30000">
                <a:solidFill>
                  <a:srgbClr val="262626"/>
                </a:solidFill>
                <a:effectLst/>
                <a:latin typeface="Tahoma" panose="020B0604030504040204" pitchFamily="34" charset="0"/>
                <a:ea typeface="SimSun" panose="02010600030101010101" pitchFamily="2" charset="-122"/>
              </a:rPr>
              <a:t>1</a:t>
            </a:r>
            <a:r>
              <a:rPr lang="en-US" altLang="zh-CN" sz="1800">
                <a:solidFill>
                  <a:srgbClr val="262626"/>
                </a:solidFill>
                <a:effectLst/>
                <a:latin typeface="Tahoma" panose="020B0604030504040204" pitchFamily="34" charset="0"/>
                <a:ea typeface="SimSun" panose="02010600030101010101" pitchFamily="2" charset="-122"/>
              </a:rPr>
              <a:t> </a:t>
            </a:r>
            <a:r>
              <a:rPr lang="en-US" altLang="zh-CN" sz="1800">
                <a:solidFill>
                  <a:srgbClr val="262626"/>
                </a:solidFill>
                <a:effectLst/>
                <a:highlight>
                  <a:srgbClr val="FFFF00"/>
                </a:highlight>
                <a:latin typeface="Tahoma" panose="020B0604030504040204" pitchFamily="34" charset="0"/>
                <a:ea typeface="SimSun" panose="02010600030101010101" pitchFamily="2" charset="-122"/>
              </a:rPr>
              <a:t>thus rapid and accurate detection remains critical to continuing to reduce the number of cases each year.</a:t>
            </a:r>
          </a:p>
          <a:p>
            <a:endParaRPr lang="en-US" altLang="zh-CN" sz="1800">
              <a:solidFill>
                <a:srgbClr val="262626"/>
              </a:solidFill>
              <a:effectLst/>
              <a:highlight>
                <a:srgbClr val="FFFF00"/>
              </a:highlight>
              <a:latin typeface="Tahoma" panose="020B0604030504040204" pitchFamily="34"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a:hlinkClick r:id="rId4"/>
              </a:rPr>
              <a:t>intel/intel-extension-for-</a:t>
            </a:r>
            <a:r>
              <a:rPr lang="en-US" altLang="zh-CN" sz="2800" err="1">
                <a:hlinkClick r:id="rId4"/>
              </a:rPr>
              <a:t>pytorch</a:t>
            </a:r>
            <a:r>
              <a:rPr lang="en-US" altLang="zh-CN" sz="2800">
                <a:hlinkClick r:id="rId4"/>
              </a:rPr>
              <a:t>: A Python package for extending the official PyTorch that can easily obtain performance on Intel platform (github.com)</a:t>
            </a:r>
            <a:endParaRPr lang="en-US" altLang="zh-CN" sz="2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a:p>
          <a:p>
            <a:r>
              <a:rPr lang="en-US" altLang="zh-CN" sz="2800">
                <a:solidFill>
                  <a:srgbClr val="004A86"/>
                </a:solidFill>
                <a:latin typeface="Intel Clear Hans" panose="020B0604020203020204" pitchFamily="34" charset="-122"/>
                <a:ea typeface="Intel Clear Hans" panose="020B0604020203020204" pitchFamily="34" charset="-122"/>
                <a:hlinkClick r:id="rId3" tooltip="https://www.intel.com/content/dam/www/public/us/en/documents/success-stories/kfbio-article-1-summary.pdf">
                  <a:extLst>
                    <a:ext uri="{A12FA001-AC4F-418D-AE19-62706E023703}">
                      <ahyp:hlinkClr xmlns:ahyp="http://schemas.microsoft.com/office/drawing/2018/hyperlinkcolor" val="tx"/>
                    </a:ext>
                  </a:extLst>
                </a:hlinkClick>
              </a:rPr>
              <a:t>https://www.intel.com/content/dam/www/public/us/en/documents/success-stories/kfbio-article-1-summary.pdf</a:t>
            </a:r>
            <a:endParaRPr lang="en-US" altLang="zh-CN" sz="2800">
              <a:solidFill>
                <a:srgbClr val="004A86"/>
              </a:solidFill>
              <a:latin typeface="Intel Clear Hans" panose="020B0604020203020204" pitchFamily="34" charset="-122"/>
              <a:ea typeface="Intel Clear Hans" panose="020B0604020203020204" pitchFamily="34" charset="-122"/>
            </a:endParaRPr>
          </a:p>
          <a:p>
            <a:r>
              <a:rPr lang="en-US" altLang="zh-CN" sz="2800">
                <a:solidFill>
                  <a:srgbClr val="004A86"/>
                </a:solidFill>
                <a:latin typeface="Intel Clear Hans" panose="020B0604020203020204" pitchFamily="34" charset="-122"/>
                <a:ea typeface="Intel Clear Hans" panose="020B0604020203020204" pitchFamily="34" charset="-122"/>
                <a:hlinkClick r:id="rId5" tooltip="https://builders.intel.com/docs/aibuilders/m-tuberculosis-detection-with-intelr-ai.pdf">
                  <a:extLst>
                    <a:ext uri="{A12FA001-AC4F-418D-AE19-62706E023703}">
                      <ahyp:hlinkClr xmlns:ahyp="http://schemas.microsoft.com/office/drawing/2018/hyperlinkcolor" val="tx"/>
                    </a:ext>
                  </a:extLst>
                </a:hlinkClick>
              </a:rPr>
              <a:t>https://builders.intel.com/docs/aibuilders/m-tuberculosis-detection-with-intelr-ai.pdf</a:t>
            </a:r>
            <a:endParaRPr lang="en-US" altLang="zh-CN" sz="2800">
              <a:solidFill>
                <a:srgbClr val="004A86"/>
              </a:solidFill>
              <a:latin typeface="Intel Clear Hans" panose="020B0604020203020204" pitchFamily="34" charset="-122"/>
              <a:ea typeface="Intel Clear Hans" panose="020B0604020203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800"/>
          </a:p>
          <a:p>
            <a:endParaRPr lang="en-US" altLang="zh-CN" sz="1800">
              <a:solidFill>
                <a:srgbClr val="262626"/>
              </a:solidFill>
              <a:effectLst/>
              <a:highlight>
                <a:srgbClr val="FFFF00"/>
              </a:highlight>
              <a:latin typeface="Tahoma" panose="020B0604030504040204" pitchFamily="34" charset="0"/>
              <a:ea typeface="SimSun" panose="02010600030101010101" pitchFamily="2" charset="-122"/>
            </a:endParaRPr>
          </a:p>
          <a:p>
            <a:endParaRPr lang="en-US" altLang="zh-CN" sz="1800">
              <a:solidFill>
                <a:srgbClr val="262626"/>
              </a:solidFill>
              <a:effectLst/>
              <a:highlight>
                <a:srgbClr val="FFFF00"/>
              </a:highlight>
              <a:latin typeface="Tahoma" panose="020B0604030504040204" pitchFamily="34" charset="0"/>
              <a:ea typeface="SimSun" panose="02010600030101010101" pitchFamily="2" charset="-122"/>
            </a:endParaRPr>
          </a:p>
          <a:p>
            <a:endParaRPr lang="zh-CN" altLang="zh-CN" sz="1800">
              <a:effectLst/>
              <a:latin typeface="Calibri" panose="020F0502020204030204" pitchFamily="34" charset="0"/>
              <a:ea typeface="SimSun" panose="02010600030101010101" pitchFamily="2" charset="-122"/>
            </a:endParaRPr>
          </a:p>
          <a:p>
            <a:endParaRPr lang="zh-CN" altLang="en-US"/>
          </a:p>
        </p:txBody>
      </p:sp>
      <p:sp>
        <p:nvSpPr>
          <p:cNvPr id="4" name="Slide Number Placeholder 3"/>
          <p:cNvSpPr>
            <a:spLocks noGrp="1"/>
          </p:cNvSpPr>
          <p:nvPr>
            <p:ph type="sldNum" sz="quarter" idx="5"/>
          </p:nvPr>
        </p:nvSpPr>
        <p:spPr/>
        <p:txBody>
          <a:bodyPr/>
          <a:lstStyle/>
          <a:p>
            <a:fld id="{315E811D-83A1-4269-BACF-7C3457EDD46D}" type="slidenum">
              <a:rPr lang="en-US" smtClean="0"/>
              <a:t>32</a:t>
            </a:fld>
            <a:endParaRPr lang="en-US"/>
          </a:p>
        </p:txBody>
      </p:sp>
    </p:spTree>
    <p:extLst>
      <p:ext uri="{BB962C8B-B14F-4D97-AF65-F5344CB8AC3E}">
        <p14:creationId xmlns:p14="http://schemas.microsoft.com/office/powerpoint/2010/main" val="190366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u="none" strike="noStrike">
                <a:solidFill>
                  <a:srgbClr val="000000"/>
                </a:solidFill>
                <a:effectLst/>
                <a:ea typeface="TTTGB Medium"/>
              </a:rPr>
              <a:t>算子融合</a:t>
            </a:r>
            <a:r>
              <a:rPr lang="zh-CN" altLang="en-US" b="0" i="0">
                <a:solidFill>
                  <a:srgbClr val="000000"/>
                </a:solidFill>
                <a:effectLst/>
                <a:latin typeface="TTTGB Medium"/>
              </a:rPr>
              <a:t>​</a:t>
            </a:r>
            <a:r>
              <a:rPr lang="en-US" altLang="zh-CN" b="0" i="0">
                <a:solidFill>
                  <a:srgbClr val="000000"/>
                </a:solidFill>
                <a:effectLst/>
                <a:latin typeface="TTTGB Medium"/>
              </a:rPr>
              <a:t>: </a:t>
            </a:r>
            <a:r>
              <a:rPr lang="zh-CN" b="0" i="0" u="none" strike="noStrike">
                <a:solidFill>
                  <a:srgbClr val="262626"/>
                </a:solidFill>
                <a:effectLst/>
                <a:ea typeface="TTTGB Medium"/>
              </a:rPr>
              <a:t>尽可能重用寄存器或缓存中的数据，减少内存访问。有的场景甚至甚至直接减少计算量。</a:t>
            </a:r>
            <a:endParaRPr lang="en-US" altLang="zh-CN" b="0" i="0" u="none" strike="noStrike">
              <a:solidFill>
                <a:srgbClr val="262626"/>
              </a:solidFill>
              <a:effectLst/>
              <a:ea typeface="TTTGB Medium"/>
            </a:endParaRPr>
          </a:p>
          <a:p>
            <a:r>
              <a:rPr lang="en-US" altLang="zh-CN" b="0" i="0">
                <a:solidFill>
                  <a:srgbClr val="000000"/>
                </a:solidFill>
                <a:effectLst/>
                <a:latin typeface="微软雅黑" panose="020B0503020204020204" pitchFamily="34" charset="-122"/>
                <a:ea typeface="微软雅黑" panose="020B0503020204020204" pitchFamily="34" charset="-122"/>
              </a:rPr>
              <a:t>BF16</a:t>
            </a:r>
            <a:r>
              <a:rPr lang="zh-CN" altLang="en-US" b="0" i="0">
                <a:solidFill>
                  <a:srgbClr val="000000"/>
                </a:solidFill>
                <a:effectLst/>
                <a:latin typeface="微软雅黑" panose="020B0503020204020204" pitchFamily="34" charset="-122"/>
                <a:ea typeface="微软雅黑" panose="020B0503020204020204" pitchFamily="34" charset="-122"/>
              </a:rPr>
              <a:t>背后的想法是通过降低数字的精度来减少计算能力和将张量相乘所需的能源消耗</a:t>
            </a:r>
            <a:r>
              <a:rPr lang="zh-CN" altLang="en-US" b="0" i="0" u="none" strike="noStrike">
                <a:solidFill>
                  <a:srgbClr val="262626"/>
                </a:solidFill>
                <a:effectLst/>
                <a:latin typeface="TTTGB Medium"/>
                <a:ea typeface="微软雅黑" panose="020B0503020204020204" pitchFamily="34" charset="-122"/>
              </a:rPr>
              <a:t>。</a:t>
            </a:r>
            <a:endParaRPr lang="en-US"/>
          </a:p>
        </p:txBody>
      </p:sp>
    </p:spTree>
    <p:extLst>
      <p:ext uri="{BB962C8B-B14F-4D97-AF65-F5344CB8AC3E}">
        <p14:creationId xmlns:p14="http://schemas.microsoft.com/office/powerpoint/2010/main" val="300084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mj-lt"/>
              <a:buAutoNum type="arabicPeriod"/>
            </a:pPr>
            <a:r>
              <a:rPr lang="en-US" altLang="zh-CN" sz="1100">
                <a:effectLst/>
                <a:latin typeface="Calibri" panose="020F0502020204030204" pitchFamily="34" charset="0"/>
                <a:ea typeface="Times New Roman" panose="02020603050405020304" pitchFamily="18" charset="0"/>
              </a:rPr>
              <a:t>https://en.wikipedia.org/wiki/Roblox_Corporation</a:t>
            </a:r>
          </a:p>
          <a:p>
            <a:pPr marL="342900" lvl="0" indent="-342900">
              <a:buFont typeface="+mj-lt"/>
              <a:buAutoNum type="arabicPeriod"/>
            </a:pPr>
            <a:endParaRPr lang="en-US" altLang="zh-CN" sz="1100">
              <a:effectLst/>
              <a:latin typeface="Calibri" panose="020F0502020204030204" pitchFamily="34" charset="0"/>
              <a:ea typeface="Times New Roman" panose="02020603050405020304" pitchFamily="18" charset="0"/>
            </a:endParaRPr>
          </a:p>
          <a:p>
            <a:pPr marL="342900" lvl="0" indent="-342900">
              <a:buFont typeface="+mj-lt"/>
              <a:buAutoNum type="arabicPeriod"/>
            </a:pPr>
            <a:endParaRPr lang="en-US" altLang="zh-CN" sz="1100">
              <a:effectLst/>
              <a:latin typeface="Calibri" panose="020F0502020204030204" pitchFamily="34" charset="0"/>
              <a:ea typeface="Times New Roman" panose="02020603050405020304" pitchFamily="18" charset="0"/>
            </a:endParaRPr>
          </a:p>
          <a:p>
            <a:pPr marL="342900" lvl="0" indent="-342900">
              <a:buFont typeface="+mj-lt"/>
              <a:buAutoNum type="arabicPeriod"/>
            </a:pPr>
            <a:r>
              <a:rPr lang="en-US" altLang="zh-CN" sz="1100">
                <a:effectLst/>
                <a:latin typeface="Calibri" panose="020F0502020204030204" pitchFamily="34" charset="0"/>
                <a:ea typeface="Times New Roman" panose="02020603050405020304" pitchFamily="18" charset="0"/>
              </a:rPr>
              <a:t>Roblox set the maximum length of tokens to 512. But usually the input sentence has various length. Below figure shows what Roblox optimized:</a:t>
            </a:r>
            <a:endParaRPr lang="zh-CN" altLang="zh-CN" sz="1100">
              <a:effectLst/>
              <a:latin typeface="Calibri" panose="020F0502020204030204" pitchFamily="34" charset="0"/>
              <a:ea typeface="DengXian" panose="02010600030101010101" pitchFamily="2" charset="-122"/>
            </a:endParaRPr>
          </a:p>
          <a:p>
            <a:pPr marL="742950" lvl="1" indent="-285750">
              <a:buFont typeface="+mj-lt"/>
              <a:buAutoNum type="alphaLcPeriod"/>
            </a:pPr>
            <a:r>
              <a:rPr lang="en-US" altLang="zh-CN" sz="1100">
                <a:effectLst/>
                <a:latin typeface="Calibri" panose="020F0502020204030204" pitchFamily="34" charset="0"/>
                <a:ea typeface="Times New Roman" panose="02020603050405020304" pitchFamily="18" charset="0"/>
              </a:rPr>
              <a:t>Column 1 is the baseline </a:t>
            </a:r>
            <a:r>
              <a:rPr lang="en-US" altLang="zh-CN" sz="1100" err="1">
                <a:effectLst/>
                <a:latin typeface="Calibri" panose="020F0502020204030204" pitchFamily="34" charset="0"/>
                <a:ea typeface="Times New Roman" panose="02020603050405020304" pitchFamily="18" charset="0"/>
              </a:rPr>
              <a:t>bert</a:t>
            </a:r>
            <a:endParaRPr lang="zh-CN" altLang="zh-CN" sz="1100">
              <a:effectLst/>
              <a:latin typeface="Calibri" panose="020F0502020204030204" pitchFamily="34" charset="0"/>
              <a:ea typeface="DengXian" panose="02010600030101010101" pitchFamily="2" charset="-122"/>
            </a:endParaRPr>
          </a:p>
          <a:p>
            <a:pPr marL="742950" lvl="1" indent="-285750">
              <a:buFont typeface="+mj-lt"/>
              <a:buAutoNum type="alphaLcPeriod"/>
            </a:pPr>
            <a:r>
              <a:rPr lang="en-US" altLang="zh-CN" sz="1100">
                <a:effectLst/>
                <a:latin typeface="Calibri" panose="020F0502020204030204" pitchFamily="34" charset="0"/>
                <a:ea typeface="Times New Roman" panose="02020603050405020304" pitchFamily="18" charset="0"/>
              </a:rPr>
              <a:t>Column 2 is the </a:t>
            </a:r>
            <a:r>
              <a:rPr lang="en-US" altLang="zh-CN" sz="1100" err="1">
                <a:effectLst/>
                <a:latin typeface="Calibri" panose="020F0502020204030204" pitchFamily="34" charset="0"/>
                <a:ea typeface="Times New Roman" panose="02020603050405020304" pitchFamily="18" charset="0"/>
              </a:rPr>
              <a:t>Distilbert</a:t>
            </a:r>
            <a:r>
              <a:rPr lang="en-US" altLang="zh-CN" sz="1100">
                <a:effectLst/>
                <a:latin typeface="Calibri" panose="020F0502020204030204" pitchFamily="34" charset="0"/>
                <a:ea typeface="Times New Roman" panose="02020603050405020304" pitchFamily="18" charset="0"/>
              </a:rPr>
              <a:t> (smaller model)</a:t>
            </a:r>
            <a:endParaRPr lang="zh-CN" altLang="zh-CN" sz="1100">
              <a:effectLst/>
              <a:latin typeface="Calibri" panose="020F0502020204030204" pitchFamily="34" charset="0"/>
              <a:ea typeface="DengXian" panose="02010600030101010101" pitchFamily="2" charset="-122"/>
            </a:endParaRPr>
          </a:p>
          <a:p>
            <a:pPr marL="742950" lvl="1" indent="-285750">
              <a:buFont typeface="+mj-lt"/>
              <a:buAutoNum type="alphaLcPeriod"/>
            </a:pPr>
            <a:r>
              <a:rPr lang="en-US" altLang="zh-CN" sz="1100">
                <a:effectLst/>
                <a:latin typeface="Calibri" panose="020F0502020204030204" pitchFamily="34" charset="0"/>
                <a:ea typeface="Times New Roman" panose="02020603050405020304" pitchFamily="18" charset="0"/>
              </a:rPr>
              <a:t>Column3 changes input to Dynamic Shape, which is faster than fixed input</a:t>
            </a:r>
            <a:endParaRPr lang="zh-CN" altLang="zh-CN" sz="1100">
              <a:effectLst/>
              <a:latin typeface="Calibri" panose="020F0502020204030204" pitchFamily="34" charset="0"/>
              <a:ea typeface="DengXian" panose="02010600030101010101" pitchFamily="2" charset="-122"/>
            </a:endParaRPr>
          </a:p>
          <a:p>
            <a:pPr marL="742950" lvl="1" indent="-285750">
              <a:buFont typeface="+mj-lt"/>
              <a:buAutoNum type="alphaLcPeriod"/>
            </a:pPr>
            <a:r>
              <a:rPr lang="en-US" altLang="zh-CN" sz="1100">
                <a:effectLst/>
                <a:latin typeface="Calibri" panose="020F0502020204030204" pitchFamily="34" charset="0"/>
                <a:ea typeface="Times New Roman" panose="02020603050405020304" pitchFamily="18" charset="0"/>
              </a:rPr>
              <a:t>Column4 is int8 quantization</a:t>
            </a:r>
            <a:endParaRPr lang="zh-CN" altLang="zh-CN" sz="1100">
              <a:effectLst/>
              <a:latin typeface="Calibri" panose="020F0502020204030204" pitchFamily="34" charset="0"/>
              <a:ea typeface="DengXian" panose="02010600030101010101" pitchFamily="2" charset="-122"/>
            </a:endParaRPr>
          </a:p>
          <a:p>
            <a:pPr marL="457200"/>
            <a:r>
              <a:rPr lang="en-US" altLang="zh-CN" sz="1100">
                <a:effectLst/>
                <a:latin typeface="Calibri" panose="020F0502020204030204" pitchFamily="34" charset="0"/>
                <a:ea typeface="DengXian" panose="02010600030101010101" pitchFamily="2" charset="-122"/>
              </a:rPr>
              <a:t>So, by changing input to fixed length (padding for short input) may degrade the performance on short input. I don’t understand why int8 must use fixed input?</a:t>
            </a:r>
            <a:endParaRPr lang="zh-CN" altLang="zh-CN" sz="1100">
              <a:effectLst/>
              <a:latin typeface="Calibri" panose="020F0502020204030204" pitchFamily="34" charset="0"/>
              <a:ea typeface="DengXian" panose="02010600030101010101" pitchFamily="2" charset="-122"/>
            </a:endParaRPr>
          </a:p>
          <a:p>
            <a:endParaRPr lang="zh-CN" altLang="en-US"/>
          </a:p>
        </p:txBody>
      </p:sp>
      <p:sp>
        <p:nvSpPr>
          <p:cNvPr id="4" name="Slide Number Placeholder 3"/>
          <p:cNvSpPr>
            <a:spLocks noGrp="1"/>
          </p:cNvSpPr>
          <p:nvPr>
            <p:ph type="sldNum" sz="quarter" idx="5"/>
          </p:nvPr>
        </p:nvSpPr>
        <p:spPr/>
        <p:txBody>
          <a:bodyPr/>
          <a:lstStyle/>
          <a:p>
            <a:fld id="{315E811D-83A1-4269-BACF-7C3457EDD46D}" type="slidenum">
              <a:rPr lang="en-US" smtClean="0"/>
              <a:t>37</a:t>
            </a:fld>
            <a:endParaRPr lang="en-US"/>
          </a:p>
        </p:txBody>
      </p:sp>
    </p:spTree>
    <p:extLst>
      <p:ext uri="{BB962C8B-B14F-4D97-AF65-F5344CB8AC3E}">
        <p14:creationId xmlns:p14="http://schemas.microsoft.com/office/powerpoint/2010/main" val="95988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Work with the </a:t>
            </a:r>
            <a:r>
              <a:rPr lang="en-US" altLang="zh-CN" b="0" i="0">
                <a:solidFill>
                  <a:srgbClr val="242424"/>
                </a:solidFill>
                <a:effectLst/>
                <a:latin typeface="Segoe UI" panose="020B0502040204020203" pitchFamily="34" charset="0"/>
              </a:rPr>
              <a:t>CESG, marketing team , pm to upgrade the latest version of IPEX </a:t>
            </a:r>
            <a:endParaRPr lang="zh-CN" altLang="en-US"/>
          </a:p>
        </p:txBody>
      </p:sp>
    </p:spTree>
    <p:extLst>
      <p:ext uri="{BB962C8B-B14F-4D97-AF65-F5344CB8AC3E}">
        <p14:creationId xmlns:p14="http://schemas.microsoft.com/office/powerpoint/2010/main" val="88400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2531462" cy="231410"/>
          </a:xfrm>
          <a:prstGeom prst="rect">
            <a:avLst/>
          </a:prstGeom>
        </p:spPr>
        <p:txBody>
          <a:bodyPr wrap="none">
            <a:spAutoFit/>
          </a:bodyPr>
          <a:lstStyle/>
          <a:p>
            <a:pPr algn="l"/>
            <a:r>
              <a:rPr lang="en-US" sz="1000">
                <a:solidFill>
                  <a:schemeClr val="bg1"/>
                </a:solidFill>
              </a:rPr>
              <a:t>One Intel Software &amp; Architecture (OISA)</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3" name="Footer Placeholder 4"/>
          <p:cNvSpPr>
            <a:spLocks noGrp="1"/>
          </p:cNvSpPr>
          <p:nvPr>
            <p:ph type="ftr" sz="quarter" idx="3"/>
          </p:nvPr>
        </p:nvSpPr>
        <p:spPr>
          <a:xfrm>
            <a:off x="4165600" y="6432516"/>
            <a:ext cx="3860800" cy="365125"/>
          </a:xfrm>
          <a:prstGeom prst="rect">
            <a:avLst/>
          </a:prstGeom>
        </p:spPr>
        <p:txBody>
          <a:bodyPr vert="horz" lIns="91440" tIns="45720" rIns="91440" bIns="45720" rtlCol="0" anchor="ctr"/>
          <a:lstStyle>
            <a:lvl1pPr algn="ctr">
              <a:defRPr sz="1067">
                <a:solidFill>
                  <a:schemeClr val="bg1"/>
                </a:solidFill>
                <a:latin typeface="+mn-lt"/>
              </a:defRPr>
            </a:lvl1pPr>
          </a:lstStyle>
          <a:p>
            <a:endParaRPr lang="en-US"/>
          </a:p>
        </p:txBody>
      </p:sp>
    </p:spTree>
    <p:extLst>
      <p:ext uri="{BB962C8B-B14F-4D97-AF65-F5344CB8AC3E}">
        <p14:creationId xmlns:p14="http://schemas.microsoft.com/office/powerpoint/2010/main" val="672252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315338" y="306324"/>
            <a:ext cx="11724262"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b="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47292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5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pic>
        <p:nvPicPr>
          <p:cNvPr id="23" name="Google Shape;78;p2" descr="Google Shape;78;p2"/>
          <p:cNvPicPr>
            <a:picLocks noChangeAspect="1"/>
          </p:cNvPicPr>
          <p:nvPr/>
        </p:nvPicPr>
        <p:blipFill>
          <a:blip r:embed="rId2"/>
          <a:stretch>
            <a:fillRect/>
          </a:stretch>
        </p:blipFill>
        <p:spPr>
          <a:xfrm>
            <a:off x="0" y="6508865"/>
            <a:ext cx="12194350" cy="356341"/>
          </a:xfrm>
          <a:prstGeom prst="rect">
            <a:avLst/>
          </a:prstGeom>
          <a:ln w="12700">
            <a:miter lim="400000"/>
          </a:ln>
        </p:spPr>
      </p:pic>
      <p:pic>
        <p:nvPicPr>
          <p:cNvPr id="18" name="Picture 1" descr="Picture 1"/>
          <p:cNvPicPr>
            <a:picLocks noChangeAspect="1"/>
          </p:cNvPicPr>
          <p:nvPr/>
        </p:nvPicPr>
        <p:blipFill>
          <a:blip r:embed="rId3"/>
          <a:stretch>
            <a:fillRect/>
          </a:stretch>
        </p:blipFill>
        <p:spPr>
          <a:xfrm>
            <a:off x="0" y="-2535"/>
            <a:ext cx="12192000" cy="999740"/>
          </a:xfrm>
          <a:prstGeom prst="rect">
            <a:avLst/>
          </a:prstGeom>
          <a:ln w="12700">
            <a:miter lim="400000"/>
          </a:ln>
        </p:spPr>
      </p:pic>
      <p:grpSp>
        <p:nvGrpSpPr>
          <p:cNvPr id="21" name="Group 2"/>
          <p:cNvGrpSpPr/>
          <p:nvPr/>
        </p:nvGrpSpPr>
        <p:grpSpPr>
          <a:xfrm>
            <a:off x="11073688" y="63940"/>
            <a:ext cx="1016000" cy="857250"/>
            <a:chOff x="0" y="0"/>
            <a:chExt cx="2743200" cy="2743200"/>
          </a:xfrm>
        </p:grpSpPr>
        <p:sp>
          <p:nvSpPr>
            <p:cNvPr id="19" name="Google Shape;19;p1"/>
            <p:cNvSpPr/>
            <p:nvPr/>
          </p:nvSpPr>
          <p:spPr>
            <a:xfrm>
              <a:off x="0" y="0"/>
              <a:ext cx="2743200" cy="2743200"/>
            </a:xfrm>
            <a:prstGeom prst="rect">
              <a:avLst/>
            </a:prstGeom>
            <a:noFill/>
            <a:ln w="12700" cap="flat">
              <a:solidFill>
                <a:srgbClr val="BBBBBB"/>
              </a:solidFill>
              <a:prstDash val="solid"/>
              <a:miter lim="800000"/>
            </a:ln>
            <a:effectLst/>
          </p:spPr>
          <p:txBody>
            <a:bodyPr wrap="square" lIns="45719" tIns="45719" rIns="45719" bIns="45719" numCol="1" anchor="ctr">
              <a:noAutofit/>
            </a:bodyPr>
            <a:lstStyle/>
            <a:p>
              <a:pPr algn="ctr">
                <a:defRPr sz="2100">
                  <a:solidFill>
                    <a:srgbClr val="677B8C"/>
                  </a:solidFill>
                </a:defRPr>
              </a:pPr>
              <a:endParaRPr sz="656"/>
            </a:p>
          </p:txBody>
        </p:sp>
        <p:sp>
          <p:nvSpPr>
            <p:cNvPr id="20" name="Google Shape;69;p1"/>
            <p:cNvSpPr txBox="1"/>
            <p:nvPr/>
          </p:nvSpPr>
          <p:spPr>
            <a:xfrm>
              <a:off x="45724" y="515910"/>
              <a:ext cx="2651751" cy="168607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699" tIns="45699" rIns="45699" bIns="45699" numCol="1" anchor="ctr">
              <a:spAutoFit/>
            </a:bodyPr>
            <a:lstStyle>
              <a:lvl1pPr algn="ctr">
                <a:defRPr sz="10000">
                  <a:solidFill>
                    <a:srgbClr val="FFFFFF"/>
                  </a:solidFill>
                  <a:latin typeface="+mj-lt"/>
                  <a:ea typeface="+mj-ea"/>
                  <a:cs typeface="+mj-cs"/>
                  <a:sym typeface="Helvetica"/>
                </a:defRPr>
              </a:lvl1pPr>
            </a:lstStyle>
            <a:p>
              <a:r>
                <a:rPr sz="3125"/>
                <a:t>A1</a:t>
              </a:r>
            </a:p>
          </p:txBody>
        </p:sp>
      </p:grpSp>
      <p:sp>
        <p:nvSpPr>
          <p:cNvPr id="22" name="TextBox 5"/>
          <p:cNvSpPr txBox="1"/>
          <p:nvPr/>
        </p:nvSpPr>
        <p:spPr>
          <a:xfrm>
            <a:off x="11192934" y="689982"/>
            <a:ext cx="783890" cy="17030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7" rIns="14287">
            <a:spAutoFit/>
          </a:bodyPr>
          <a:lstStyle>
            <a:lvl1pPr algn="ctr">
              <a:defRPr sz="1800" b="1">
                <a:solidFill>
                  <a:srgbClr val="FFFFFF"/>
                </a:solidFill>
                <a:latin typeface="FreightSans Pro Semibold"/>
                <a:ea typeface="FreightSans Pro Semibold"/>
                <a:cs typeface="FreightSans Pro Semibold"/>
                <a:sym typeface="FreightSans Pro Semibold"/>
              </a:defRPr>
            </a:lvl1pPr>
          </a:lstStyle>
          <a:p>
            <a:r>
              <a:rPr sz="563"/>
              <a:t>DO NOT COVER</a:t>
            </a:r>
          </a:p>
        </p:txBody>
      </p:sp>
      <p:sp>
        <p:nvSpPr>
          <p:cNvPr id="24" name="Straight Connector 7"/>
          <p:cNvSpPr/>
          <p:nvPr/>
        </p:nvSpPr>
        <p:spPr>
          <a:xfrm>
            <a:off x="2982452" y="285750"/>
            <a:ext cx="0" cy="464633"/>
          </a:xfrm>
          <a:prstGeom prst="line">
            <a:avLst/>
          </a:prstGeom>
          <a:ln w="38100">
            <a:solidFill>
              <a:srgbClr val="FFFFFF"/>
            </a:solidFill>
          </a:ln>
        </p:spPr>
        <p:txBody>
          <a:bodyPr lIns="14287" rIns="14287"/>
          <a:lstStyle/>
          <a:p>
            <a:endParaRPr sz="750"/>
          </a:p>
        </p:txBody>
      </p:sp>
      <p:sp>
        <p:nvSpPr>
          <p:cNvPr id="25" name="Rectangle 8"/>
          <p:cNvSpPr txBox="1"/>
          <p:nvPr/>
        </p:nvSpPr>
        <p:spPr>
          <a:xfrm>
            <a:off x="5278718" y="6579220"/>
            <a:ext cx="3645228" cy="20774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4287" rIns="14287">
            <a:spAutoFit/>
          </a:bodyPr>
          <a:lstStyle>
            <a:lvl1pPr>
              <a:lnSpc>
                <a:spcPts val="5000"/>
              </a:lnSpc>
              <a:defRPr b="1" spc="1400">
                <a:solidFill>
                  <a:srgbClr val="FFFFFF"/>
                </a:solidFill>
                <a:latin typeface="FreightSansLFPro SmBd"/>
                <a:ea typeface="FreightSansLFPro SmBd"/>
                <a:cs typeface="FreightSansLFPro SmBd"/>
                <a:sym typeface="FreightSansLFPro SmBd"/>
              </a:defRPr>
            </a:lvl1pPr>
          </a:lstStyle>
          <a:p>
            <a:pPr>
              <a:lnSpc>
                <a:spcPct val="100000"/>
              </a:lnSpc>
              <a:spcBef>
                <a:spcPts val="0"/>
              </a:spcBef>
            </a:pPr>
            <a:r>
              <a:rPr sz="750"/>
              <a:t>OCTOBER 20, 2021</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2717774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10E439-7AEB-4679-A3CF-D032F5DC61C4}" type="datetime1">
              <a:rPr lang="en-US" smtClean="0"/>
              <a:t>5/15/2022</a:t>
            </a:fld>
            <a:endParaRPr lang="en-US"/>
          </a:p>
        </p:txBody>
      </p:sp>
      <p:sp>
        <p:nvSpPr>
          <p:cNvPr id="5" name="Footer Placeholder 4"/>
          <p:cNvSpPr>
            <a:spLocks noGrp="1"/>
          </p:cNvSpPr>
          <p:nvPr>
            <p:ph type="ftr" sz="quarter" idx="11"/>
          </p:nvPr>
        </p:nvSpPr>
        <p:spPr/>
        <p:txBody>
          <a:bodyPr/>
          <a:lstStyle/>
          <a:p>
            <a:r>
              <a:rPr lang="en-US"/>
              <a:t>Intel Confidential</a:t>
            </a:r>
          </a:p>
        </p:txBody>
      </p:sp>
      <p:sp>
        <p:nvSpPr>
          <p:cNvPr id="6" name="Slide Number Placeholder 5"/>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3176580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1DF98-8D29-4234-A686-6C757F5C0B79}" type="datetime1">
              <a:rPr lang="en-US" smtClean="0"/>
              <a:t>5/15/2022</a:t>
            </a:fld>
            <a:endParaRPr lang="en-US"/>
          </a:p>
        </p:txBody>
      </p:sp>
      <p:sp>
        <p:nvSpPr>
          <p:cNvPr id="5" name="Footer Placeholder 4"/>
          <p:cNvSpPr>
            <a:spLocks noGrp="1"/>
          </p:cNvSpPr>
          <p:nvPr>
            <p:ph type="ftr" sz="quarter" idx="11"/>
          </p:nvPr>
        </p:nvSpPr>
        <p:spPr/>
        <p:txBody>
          <a:bodyPr/>
          <a:lstStyle/>
          <a:p>
            <a:r>
              <a:rPr lang="en-US"/>
              <a:t>Intel Confidential</a:t>
            </a:r>
          </a:p>
        </p:txBody>
      </p:sp>
      <p:sp>
        <p:nvSpPr>
          <p:cNvPr id="6" name="Slide Number Placeholder 5"/>
          <p:cNvSpPr>
            <a:spLocks noGrp="1"/>
          </p:cNvSpPr>
          <p:nvPr>
            <p:ph type="sldNum" sz="quarter" idx="12"/>
          </p:nvPr>
        </p:nvSpPr>
        <p:spPr>
          <a:xfrm>
            <a:off x="11724640" y="6492875"/>
            <a:ext cx="462280" cy="365125"/>
          </a:xfrm>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8344368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5B036-05A6-4769-B119-48C5E34225C0}" type="datetime1">
              <a:rPr lang="en-US" smtClean="0"/>
              <a:t>5/15/2022</a:t>
            </a:fld>
            <a:endParaRPr lang="en-US"/>
          </a:p>
        </p:txBody>
      </p:sp>
      <p:sp>
        <p:nvSpPr>
          <p:cNvPr id="5" name="Footer Placeholder 4"/>
          <p:cNvSpPr>
            <a:spLocks noGrp="1"/>
          </p:cNvSpPr>
          <p:nvPr>
            <p:ph type="ftr" sz="quarter" idx="11"/>
          </p:nvPr>
        </p:nvSpPr>
        <p:spPr/>
        <p:txBody>
          <a:bodyPr/>
          <a:lstStyle/>
          <a:p>
            <a:r>
              <a:rPr lang="en-US"/>
              <a:t>Intel Confidential</a:t>
            </a:r>
          </a:p>
        </p:txBody>
      </p:sp>
      <p:sp>
        <p:nvSpPr>
          <p:cNvPr id="6" name="Slide Number Placeholder 5"/>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118523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299091-9F82-48D2-BFBF-131B2F03157B}" type="datetime1">
              <a:rPr lang="en-US" smtClean="0"/>
              <a:t>5/15/2022</a:t>
            </a:fld>
            <a:endParaRPr lang="en-US"/>
          </a:p>
        </p:txBody>
      </p:sp>
      <p:sp>
        <p:nvSpPr>
          <p:cNvPr id="6" name="Footer Placeholder 5"/>
          <p:cNvSpPr>
            <a:spLocks noGrp="1"/>
          </p:cNvSpPr>
          <p:nvPr>
            <p:ph type="ftr" sz="quarter" idx="11"/>
          </p:nvPr>
        </p:nvSpPr>
        <p:spPr/>
        <p:txBody>
          <a:bodyPr/>
          <a:lstStyle/>
          <a:p>
            <a:r>
              <a:rPr lang="en-US"/>
              <a:t>Intel Confidential</a:t>
            </a:r>
          </a:p>
        </p:txBody>
      </p:sp>
      <p:sp>
        <p:nvSpPr>
          <p:cNvPr id="7" name="Slide Number Placeholder 6"/>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34884664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DC3AEA-AC57-4446-B47F-44499AAB1FC6}" type="datetime1">
              <a:rPr lang="en-US" smtClean="0"/>
              <a:t>5/15/2022</a:t>
            </a:fld>
            <a:endParaRPr lang="en-US"/>
          </a:p>
        </p:txBody>
      </p:sp>
      <p:sp>
        <p:nvSpPr>
          <p:cNvPr id="8" name="Footer Placeholder 7"/>
          <p:cNvSpPr>
            <a:spLocks noGrp="1"/>
          </p:cNvSpPr>
          <p:nvPr>
            <p:ph type="ftr" sz="quarter" idx="11"/>
          </p:nvPr>
        </p:nvSpPr>
        <p:spPr/>
        <p:txBody>
          <a:bodyPr/>
          <a:lstStyle/>
          <a:p>
            <a:r>
              <a:rPr lang="en-US"/>
              <a:t>Intel Confidential</a:t>
            </a:r>
          </a:p>
        </p:txBody>
      </p:sp>
      <p:sp>
        <p:nvSpPr>
          <p:cNvPr id="9" name="Slide Number Placeholder 8"/>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895326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411F28-BF3A-48F1-ADDD-7E4817A8991A}" type="datetime1">
              <a:rPr lang="en-US" smtClean="0"/>
              <a:t>5/15/2022</a:t>
            </a:fld>
            <a:endParaRPr lang="en-US"/>
          </a:p>
        </p:txBody>
      </p:sp>
      <p:sp>
        <p:nvSpPr>
          <p:cNvPr id="4" name="Footer Placeholder 3"/>
          <p:cNvSpPr>
            <a:spLocks noGrp="1"/>
          </p:cNvSpPr>
          <p:nvPr>
            <p:ph type="ftr" sz="quarter" idx="11"/>
          </p:nvPr>
        </p:nvSpPr>
        <p:spPr/>
        <p:txBody>
          <a:bodyPr/>
          <a:lstStyle/>
          <a:p>
            <a:r>
              <a:rPr lang="en-US"/>
              <a:t>Intel Confidential</a:t>
            </a:r>
          </a:p>
        </p:txBody>
      </p:sp>
      <p:sp>
        <p:nvSpPr>
          <p:cNvPr id="6" name="Slide Number Placeholder 5"/>
          <p:cNvSpPr>
            <a:spLocks noGrp="1"/>
          </p:cNvSpPr>
          <p:nvPr>
            <p:ph type="sldNum" sz="quarter" idx="12"/>
          </p:nvPr>
        </p:nvSpPr>
        <p:spPr>
          <a:xfrm>
            <a:off x="11724640" y="6492875"/>
            <a:ext cx="462280" cy="365125"/>
          </a:xfrm>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3750400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03041-6311-4330-9B0C-F8CC4024F055}" type="datetime1">
              <a:rPr lang="en-US" smtClean="0"/>
              <a:t>5/15/2022</a:t>
            </a:fld>
            <a:endParaRPr lang="en-US"/>
          </a:p>
        </p:txBody>
      </p:sp>
      <p:sp>
        <p:nvSpPr>
          <p:cNvPr id="3" name="Footer Placeholder 2"/>
          <p:cNvSpPr>
            <a:spLocks noGrp="1"/>
          </p:cNvSpPr>
          <p:nvPr>
            <p:ph type="ftr" sz="quarter" idx="11"/>
          </p:nvPr>
        </p:nvSpPr>
        <p:spPr/>
        <p:txBody>
          <a:bodyPr/>
          <a:lstStyle/>
          <a:p>
            <a:r>
              <a:rPr lang="en-US"/>
              <a:t>Intel Confidential</a:t>
            </a:r>
          </a:p>
        </p:txBody>
      </p:sp>
      <p:sp>
        <p:nvSpPr>
          <p:cNvPr id="5" name="Slide Number Placeholder 5"/>
          <p:cNvSpPr>
            <a:spLocks noGrp="1"/>
          </p:cNvSpPr>
          <p:nvPr>
            <p:ph type="sldNum" sz="quarter" idx="12"/>
          </p:nvPr>
        </p:nvSpPr>
        <p:spPr>
          <a:xfrm>
            <a:off x="11724640" y="6492875"/>
            <a:ext cx="462280" cy="365125"/>
          </a:xfrm>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1965441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2FE9A-F427-4DD4-9AAB-2703728B9757}" type="datetime1">
              <a:rPr lang="en-US" smtClean="0"/>
              <a:t>5/15/2022</a:t>
            </a:fld>
            <a:endParaRPr lang="en-US"/>
          </a:p>
        </p:txBody>
      </p:sp>
      <p:sp>
        <p:nvSpPr>
          <p:cNvPr id="6" name="Footer Placeholder 5"/>
          <p:cNvSpPr>
            <a:spLocks noGrp="1"/>
          </p:cNvSpPr>
          <p:nvPr>
            <p:ph type="ftr" sz="quarter" idx="11"/>
          </p:nvPr>
        </p:nvSpPr>
        <p:spPr/>
        <p:txBody>
          <a:bodyPr/>
          <a:lstStyle/>
          <a:p>
            <a:r>
              <a:rPr lang="en-US"/>
              <a:t>Intel Confidential</a:t>
            </a:r>
          </a:p>
        </p:txBody>
      </p:sp>
      <p:sp>
        <p:nvSpPr>
          <p:cNvPr id="7" name="Slide Number Placeholder 6"/>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25807802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A81A3-6F4F-4B4F-996C-F874ABFDEAD1}" type="datetime1">
              <a:rPr lang="en-US" smtClean="0"/>
              <a:t>5/15/2022</a:t>
            </a:fld>
            <a:endParaRPr lang="en-US"/>
          </a:p>
        </p:txBody>
      </p:sp>
      <p:sp>
        <p:nvSpPr>
          <p:cNvPr id="6" name="Footer Placeholder 5"/>
          <p:cNvSpPr>
            <a:spLocks noGrp="1"/>
          </p:cNvSpPr>
          <p:nvPr>
            <p:ph type="ftr" sz="quarter" idx="11"/>
          </p:nvPr>
        </p:nvSpPr>
        <p:spPr/>
        <p:txBody>
          <a:bodyPr/>
          <a:lstStyle/>
          <a:p>
            <a:r>
              <a:rPr lang="en-US"/>
              <a:t>Intel Confidential</a:t>
            </a:r>
          </a:p>
        </p:txBody>
      </p:sp>
      <p:sp>
        <p:nvSpPr>
          <p:cNvPr id="7" name="Slide Number Placeholder 6"/>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365357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3BCA1-EAA0-49AA-BFAB-EC4E08D3BDD9}" type="datetime1">
              <a:rPr lang="en-US" smtClean="0"/>
              <a:t>5/15/2022</a:t>
            </a:fld>
            <a:endParaRPr lang="en-US"/>
          </a:p>
        </p:txBody>
      </p:sp>
      <p:sp>
        <p:nvSpPr>
          <p:cNvPr id="5" name="Footer Placeholder 4"/>
          <p:cNvSpPr>
            <a:spLocks noGrp="1"/>
          </p:cNvSpPr>
          <p:nvPr>
            <p:ph type="ftr" sz="quarter" idx="11"/>
          </p:nvPr>
        </p:nvSpPr>
        <p:spPr/>
        <p:txBody>
          <a:bodyPr/>
          <a:lstStyle/>
          <a:p>
            <a:r>
              <a:rPr lang="en-US"/>
              <a:t>Intel Confidential</a:t>
            </a:r>
          </a:p>
        </p:txBody>
      </p:sp>
      <p:sp>
        <p:nvSpPr>
          <p:cNvPr id="7" name="Slide Number Placeholder 5"/>
          <p:cNvSpPr>
            <a:spLocks noGrp="1"/>
          </p:cNvSpPr>
          <p:nvPr>
            <p:ph type="sldNum" sz="quarter" idx="12"/>
          </p:nvPr>
        </p:nvSpPr>
        <p:spPr>
          <a:xfrm>
            <a:off x="11724640" y="6492875"/>
            <a:ext cx="462280" cy="365125"/>
          </a:xfrm>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410555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1D826-2075-4CAA-A2CE-09099A7BD0D3}" type="datetime1">
              <a:rPr lang="en-US" smtClean="0"/>
              <a:t>5/15/2022</a:t>
            </a:fld>
            <a:endParaRPr lang="en-US"/>
          </a:p>
        </p:txBody>
      </p:sp>
      <p:sp>
        <p:nvSpPr>
          <p:cNvPr id="5" name="Footer Placeholder 4"/>
          <p:cNvSpPr>
            <a:spLocks noGrp="1"/>
          </p:cNvSpPr>
          <p:nvPr>
            <p:ph type="ftr" sz="quarter" idx="11"/>
          </p:nvPr>
        </p:nvSpPr>
        <p:spPr/>
        <p:txBody>
          <a:bodyPr/>
          <a:lstStyle/>
          <a:p>
            <a:r>
              <a:rPr lang="en-US"/>
              <a:t>Intel Confidential</a:t>
            </a:r>
          </a:p>
        </p:txBody>
      </p:sp>
      <p:sp>
        <p:nvSpPr>
          <p:cNvPr id="6" name="Slide Number Placeholder 5"/>
          <p:cNvSpPr>
            <a:spLocks noGrp="1"/>
          </p:cNvSpPr>
          <p:nvPr>
            <p:ph type="sldNum" sz="quarter" idx="12"/>
          </p:nvPr>
        </p:nvSpPr>
        <p:spPr/>
        <p:txBody>
          <a:bodyPr/>
          <a:lstStyle/>
          <a:p>
            <a:fld id="{BE549642-9117-46B3-8E10-6F0B1359A861}" type="slidenum">
              <a:rPr lang="en-US" smtClean="0"/>
              <a:t>‹#›</a:t>
            </a:fld>
            <a:endParaRPr lang="en-US"/>
          </a:p>
        </p:txBody>
      </p:sp>
    </p:spTree>
    <p:extLst>
      <p:ext uri="{BB962C8B-B14F-4D97-AF65-F5344CB8AC3E}">
        <p14:creationId xmlns:p14="http://schemas.microsoft.com/office/powerpoint/2010/main" val="6704146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18pt Intel Clear body text</a:t>
            </a:r>
          </a:p>
          <a:p>
            <a:pPr lvl="1"/>
            <a:r>
              <a:rPr lang="en-US"/>
              <a:t>18pt Intel Clear bullet one</a:t>
            </a:r>
          </a:p>
          <a:p>
            <a:pPr lvl="2"/>
            <a:r>
              <a:rPr lang="en-US"/>
              <a:t>16pt Intel Clear sub-bullet</a:t>
            </a:r>
          </a:p>
          <a:p>
            <a:pPr lvl="3"/>
            <a:r>
              <a:rPr lang="en-US"/>
              <a:t>14pt Intel Clear fourth level</a:t>
            </a:r>
          </a:p>
          <a:p>
            <a:pPr lvl="4"/>
            <a:r>
              <a:rPr lang="en-US"/>
              <a:t>12pt Intel Clear fifth level</a:t>
            </a:r>
          </a:p>
        </p:txBody>
      </p:sp>
      <p:sp>
        <p:nvSpPr>
          <p:cNvPr id="6" name="Footer Placeholder 4"/>
          <p:cNvSpPr>
            <a:spLocks noGrp="1"/>
          </p:cNvSpPr>
          <p:nvPr>
            <p:ph type="ftr" sz="quarter" idx="3"/>
          </p:nvPr>
        </p:nvSpPr>
        <p:spPr>
          <a:xfrm>
            <a:off x="4343916" y="6518888"/>
            <a:ext cx="38608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a:p>
        </p:txBody>
      </p:sp>
      <p:sp>
        <p:nvSpPr>
          <p:cNvPr id="8" name="Slide Number Placeholder 5"/>
          <p:cNvSpPr txBox="1">
            <a:spLocks/>
          </p:cNvSpPr>
          <p:nvPr/>
        </p:nvSpPr>
        <p:spPr>
          <a:xfrm>
            <a:off x="11472336" y="6507481"/>
            <a:ext cx="459401" cy="326515"/>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z="800" smtClean="0"/>
              <a:pPr/>
              <a:t>‹#›</a:t>
            </a:fld>
            <a:endParaRPr lang="en-US" sz="800"/>
          </a:p>
        </p:txBody>
      </p:sp>
    </p:spTree>
    <p:extLst>
      <p:ext uri="{BB962C8B-B14F-4D97-AF65-F5344CB8AC3E}">
        <p14:creationId xmlns:p14="http://schemas.microsoft.com/office/powerpoint/2010/main" val="244979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a:t>40pt Intel Clear Light Text Goes Here</a:t>
            </a:r>
            <a:endParaRP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2590774" cy="231410"/>
          </a:xfrm>
          <a:prstGeom prst="rect">
            <a:avLst/>
          </a:prstGeom>
        </p:spPr>
        <p:txBody>
          <a:bodyPr wrap="none">
            <a:spAutoFit/>
          </a:bodyPr>
          <a:lstStyle/>
          <a:p>
            <a:pPr algn="l"/>
            <a:r>
              <a:rPr lang="en-US" sz="1000">
                <a:solidFill>
                  <a:schemeClr val="bg2"/>
                </a:solidFill>
              </a:rPr>
              <a:t>One Intel Software &amp; Architecture (OISA)</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1">
            <a:extLst>
              <a:ext uri="{96DAC541-7B7A-43D3-8B79-37D633B846F1}">
                <asvg:svgBlip xmlns:asvg="http://schemas.microsoft.com/office/drawing/2016/SVG/main" r:embed="rId32"/>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1" r:id="rId27"/>
    <p:sldLayoutId id="2147483783" r:id="rId28"/>
    <p:sldLayoutId id="2147483782"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757E8-1613-484B-A322-19A1C156E308}" type="datetime1">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Intel Confidential</a:t>
            </a:r>
          </a:p>
        </p:txBody>
      </p:sp>
      <p:sp>
        <p:nvSpPr>
          <p:cNvPr id="6" name="Slide Number Placeholder 5"/>
          <p:cNvSpPr>
            <a:spLocks noGrp="1"/>
          </p:cNvSpPr>
          <p:nvPr>
            <p:ph type="sldNum" sz="quarter" idx="4"/>
          </p:nvPr>
        </p:nvSpPr>
        <p:spPr>
          <a:xfrm>
            <a:off x="11673840" y="6492875"/>
            <a:ext cx="518160" cy="365125"/>
          </a:xfrm>
          <a:prstGeom prst="rect">
            <a:avLst/>
          </a:prstGeom>
        </p:spPr>
        <p:txBody>
          <a:bodyPr vert="horz" lIns="91440" tIns="45720" rIns="91440" bIns="45720" rtlCol="0" anchor="ctr"/>
          <a:lstStyle>
            <a:lvl1pPr algn="r">
              <a:defRPr sz="1600" b="1">
                <a:solidFill>
                  <a:schemeClr val="tx1"/>
                </a:solidFill>
              </a:defRPr>
            </a:lvl1pPr>
          </a:lstStyle>
          <a:p>
            <a:fld id="{BE549642-9117-46B3-8E10-6F0B1359A861}" type="slidenum">
              <a:rPr lang="en-US" smtClean="0"/>
              <a:pPr/>
              <a:t>‹#›</a:t>
            </a:fld>
            <a:endParaRPr lang="en-US"/>
          </a:p>
        </p:txBody>
      </p:sp>
    </p:spTree>
    <p:extLst>
      <p:ext uri="{BB962C8B-B14F-4D97-AF65-F5344CB8AC3E}">
        <p14:creationId xmlns:p14="http://schemas.microsoft.com/office/powerpoint/2010/main" val="43777249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intel.com/content/dam/develop/external/us/en/documents/bf16-hardware-numerics-definition-white-paper.pdf"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0.jpeg"/><Relationship Id="rId12"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hyperlink" Target="https://cs231n.github.io/convolutional-networks/#conv" TargetMode="External"/><Relationship Id="rId10" Type="http://schemas.openxmlformats.org/officeDocument/2006/relationships/image" Target="../media/image24.png"/><Relationship Id="rId4" Type="http://schemas.openxmlformats.org/officeDocument/2006/relationships/hyperlink" Target="https://arxiv.org/pdf/1502.03167.pdf" TargetMode="External"/><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benchmarks" TargetMode="External"/><Relationship Id="rId2" Type="http://schemas.openxmlformats.org/officeDocument/2006/relationships/hyperlink" Target="https://software.intel.com/en-us/articles/optimization-notice"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github.com/intel/intel-extension-for-pytorch" TargetMode="External"/><Relationship Id="rId7"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github.com/IntelAI/models/tree/pytorch-r1.11-models" TargetMode="External"/><Relationship Id="rId5" Type="http://schemas.openxmlformats.org/officeDocument/2006/relationships/hyperlink" Target="https://intel.github.io/intel-extension-for-pytorch/tutorials/contribution.html" TargetMode="External"/><Relationship Id="rId4" Type="http://schemas.openxmlformats.org/officeDocument/2006/relationships/hyperlink" Target="https://intel.github.io/intel-extension-for-pytor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hyperlink" Target="https://github.com/pytorch/serve/blob/master/examples/image_classifier/kitten.jpg" TargetMode="External"/><Relationship Id="rId7" Type="http://schemas.openxmlformats.org/officeDocument/2006/relationships/chart" Target="../charts/chart3.xml"/><Relationship Id="rId2" Type="http://schemas.openxmlformats.org/officeDocument/2006/relationships/image" Target="../media/image43.png"/><Relationship Id="rId1" Type="http://schemas.openxmlformats.org/officeDocument/2006/relationships/slideLayout" Target="../slideLayouts/slideLayout29.xml"/><Relationship Id="rId6" Type="http://schemas.openxmlformats.org/officeDocument/2006/relationships/chart" Target="../charts/chart2.xml"/><Relationship Id="rId5" Type="http://schemas.openxmlformats.org/officeDocument/2006/relationships/image" Target="../media/image44.jpeg"/><Relationship Id="rId10" Type="http://schemas.openxmlformats.org/officeDocument/2006/relationships/image" Target="../media/image10.png"/><Relationship Id="rId4" Type="http://schemas.openxmlformats.org/officeDocument/2006/relationships/hyperlink" Target="https://github.com/pytorch/serve/blob/master/examples/Huggingface_Transformers/Seq_classification_artifacts/sample_text_captum_input.txt" TargetMode="External"/><Relationship Id="rId9"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chart" Target="../charts/chart5.xml"/><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hyperlink" Target="https://github.com/intel/intel-extension-for-pytorch" TargetMode="External"/><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8.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image" Target="../media/image67.jpe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8.png"/><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hyperlink" Target="https://intl.cloud.tencent.com/document/product/213/41062" TargetMode="External"/><Relationship Id="rId7"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hyperlink" Target="https://market.cloud.tencent.com/products/285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ntel/intel-extension-for-pytorch" TargetMode="External"/><Relationship Id="rId2" Type="http://schemas.openxmlformats.org/officeDocument/2006/relationships/hyperlink" Target="https://intel.github.io/intel-extension-for-pytorch/1.11.0/index.html" TargetMode="Externa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intel.com/content/www/us/en/developer/articles/technical/improve-performance-with-vectorization.html"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a:xfrm>
            <a:off x="1895475" y="3585279"/>
            <a:ext cx="9873391" cy="1091827"/>
          </a:xfrm>
        </p:spPr>
        <p:txBody>
          <a:bodyPr/>
          <a:lstStyle/>
          <a:p>
            <a:r>
              <a:rPr lang="en-US" sz="4400"/>
              <a:t>Intel® Extension for PyTorch* Deep Dive</a:t>
            </a:r>
          </a:p>
        </p:txBody>
      </p:sp>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25"/>
          </p:nvPr>
        </p:nvSpPr>
        <p:spPr/>
        <p:txBody>
          <a:bodyPr/>
          <a:lstStyle/>
          <a:p>
            <a:r>
              <a:rPr lang="en-US"/>
              <a:t>AI Forum</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a:xfrm>
            <a:off x="1958570" y="4205302"/>
            <a:ext cx="10437672" cy="326776"/>
          </a:xfrm>
        </p:spPr>
        <p:txBody>
          <a:bodyPr lIns="0" tIns="0" rIns="0" bIns="0" anchor="t">
            <a:noAutofit/>
          </a:bodyPr>
          <a:lstStyle/>
          <a:p>
            <a:endParaRPr lang="en-US" sz="1200" b="1" dirty="0">
              <a:latin typeface="Intel Clear"/>
            </a:endParaRPr>
          </a:p>
          <a:p>
            <a:r>
              <a:rPr lang="en-US" sz="1600" b="1" dirty="0">
                <a:latin typeface="Intel Clear"/>
              </a:rPr>
              <a:t>Jing Xu  , Ying Hu  </a:t>
            </a:r>
            <a:endParaRPr lang="en-US" sz="1600" dirty="0"/>
          </a:p>
          <a:p>
            <a:r>
              <a:rPr lang="en-US" b="1" dirty="0">
                <a:latin typeface="Intel Clear"/>
              </a:rPr>
              <a:t>AI Customer Engineering</a:t>
            </a:r>
          </a:p>
          <a:p>
            <a:r>
              <a:rPr lang="en-US" b="1" dirty="0">
                <a:latin typeface="Intel Clear"/>
              </a:rPr>
              <a:t>AIA</a:t>
            </a:r>
            <a:endParaRPr lang="en-US" dirty="0">
              <a:latin typeface="Intel Clear"/>
            </a:endParaRPr>
          </a:p>
        </p:txBody>
      </p:sp>
    </p:spTree>
    <p:extLst>
      <p:ext uri="{BB962C8B-B14F-4D97-AF65-F5344CB8AC3E}">
        <p14:creationId xmlns:p14="http://schemas.microsoft.com/office/powerpoint/2010/main" val="325105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65F0-4B2C-4CC1-9E04-C7CE56ED2F31}"/>
              </a:ext>
            </a:extLst>
          </p:cNvPr>
          <p:cNvSpPr>
            <a:spLocks noGrp="1"/>
          </p:cNvSpPr>
          <p:nvPr>
            <p:ph type="title"/>
          </p:nvPr>
        </p:nvSpPr>
        <p:spPr/>
        <p:txBody>
          <a:bodyPr/>
          <a:lstStyle/>
          <a:p>
            <a:r>
              <a:rPr lang="en-US"/>
              <a:t>Auto Mixed Precision (AMP)</a:t>
            </a:r>
          </a:p>
        </p:txBody>
      </p:sp>
      <p:sp>
        <p:nvSpPr>
          <p:cNvPr id="5" name="Text Placeholder 4">
            <a:extLst>
              <a:ext uri="{FF2B5EF4-FFF2-40B4-BE49-F238E27FC236}">
                <a16:creationId xmlns:a16="http://schemas.microsoft.com/office/drawing/2014/main" id="{F3C9B567-C008-4DC8-BD42-7819802CEEFD}"/>
              </a:ext>
            </a:extLst>
          </p:cNvPr>
          <p:cNvSpPr>
            <a:spLocks noGrp="1"/>
          </p:cNvSpPr>
          <p:nvPr>
            <p:ph type="body" sz="quarter" idx="29"/>
          </p:nvPr>
        </p:nvSpPr>
        <p:spPr/>
        <p:txBody>
          <a:bodyPr/>
          <a:lstStyle/>
          <a:p>
            <a:r>
              <a:rPr lang="en-US"/>
              <a:t>Feature</a:t>
            </a:r>
          </a:p>
        </p:txBody>
      </p:sp>
    </p:spTree>
    <p:extLst>
      <p:ext uri="{BB962C8B-B14F-4D97-AF65-F5344CB8AC3E}">
        <p14:creationId xmlns:p14="http://schemas.microsoft.com/office/powerpoint/2010/main" val="378179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98E1-7E65-4E4E-81C2-43F87E0B2311}"/>
              </a:ext>
            </a:extLst>
          </p:cNvPr>
          <p:cNvSpPr>
            <a:spLocks noGrp="1"/>
          </p:cNvSpPr>
          <p:nvPr>
            <p:ph type="title"/>
          </p:nvPr>
        </p:nvSpPr>
        <p:spPr/>
        <p:txBody>
          <a:bodyPr/>
          <a:lstStyle/>
          <a:p>
            <a:r>
              <a:rPr lang="en-US"/>
              <a:t>BFloat16 Data Type</a:t>
            </a:r>
          </a:p>
        </p:txBody>
      </p:sp>
      <p:graphicFrame>
        <p:nvGraphicFramePr>
          <p:cNvPr id="6" name="Table 6">
            <a:extLst>
              <a:ext uri="{FF2B5EF4-FFF2-40B4-BE49-F238E27FC236}">
                <a16:creationId xmlns:a16="http://schemas.microsoft.com/office/drawing/2014/main" id="{F410E8A9-C334-4A17-BA74-CAAFF20A1963}"/>
              </a:ext>
            </a:extLst>
          </p:cNvPr>
          <p:cNvGraphicFramePr>
            <a:graphicFrameLocks noGrp="1"/>
          </p:cNvGraphicFramePr>
          <p:nvPr>
            <p:ph sz="quarter" idx="28"/>
            <p:extLst>
              <p:ext uri="{D42A27DB-BD31-4B8C-83A1-F6EECF244321}">
                <p14:modId xmlns:p14="http://schemas.microsoft.com/office/powerpoint/2010/main" val="3450681866"/>
              </p:ext>
            </p:extLst>
          </p:nvPr>
        </p:nvGraphicFramePr>
        <p:xfrm>
          <a:off x="3244486" y="2049452"/>
          <a:ext cx="7984672" cy="243840"/>
        </p:xfrm>
        <a:graphic>
          <a:graphicData uri="http://schemas.openxmlformats.org/drawingml/2006/table">
            <a:tbl>
              <a:tblPr firstRow="1" bandRow="1">
                <a:tableStyleId>{5940675A-B579-460E-94D1-54222C63F5DA}</a:tableStyleId>
              </a:tblPr>
              <a:tblGrid>
                <a:gridCol w="249521">
                  <a:extLst>
                    <a:ext uri="{9D8B030D-6E8A-4147-A177-3AD203B41FA5}">
                      <a16:colId xmlns:a16="http://schemas.microsoft.com/office/drawing/2014/main" val="214576026"/>
                    </a:ext>
                  </a:extLst>
                </a:gridCol>
                <a:gridCol w="249521">
                  <a:extLst>
                    <a:ext uri="{9D8B030D-6E8A-4147-A177-3AD203B41FA5}">
                      <a16:colId xmlns:a16="http://schemas.microsoft.com/office/drawing/2014/main" val="2588655890"/>
                    </a:ext>
                  </a:extLst>
                </a:gridCol>
                <a:gridCol w="249521">
                  <a:extLst>
                    <a:ext uri="{9D8B030D-6E8A-4147-A177-3AD203B41FA5}">
                      <a16:colId xmlns:a16="http://schemas.microsoft.com/office/drawing/2014/main" val="3329663292"/>
                    </a:ext>
                  </a:extLst>
                </a:gridCol>
                <a:gridCol w="249521">
                  <a:extLst>
                    <a:ext uri="{9D8B030D-6E8A-4147-A177-3AD203B41FA5}">
                      <a16:colId xmlns:a16="http://schemas.microsoft.com/office/drawing/2014/main" val="2110653152"/>
                    </a:ext>
                  </a:extLst>
                </a:gridCol>
                <a:gridCol w="249521">
                  <a:extLst>
                    <a:ext uri="{9D8B030D-6E8A-4147-A177-3AD203B41FA5}">
                      <a16:colId xmlns:a16="http://schemas.microsoft.com/office/drawing/2014/main" val="703711671"/>
                    </a:ext>
                  </a:extLst>
                </a:gridCol>
                <a:gridCol w="249521">
                  <a:extLst>
                    <a:ext uri="{9D8B030D-6E8A-4147-A177-3AD203B41FA5}">
                      <a16:colId xmlns:a16="http://schemas.microsoft.com/office/drawing/2014/main" val="2511141994"/>
                    </a:ext>
                  </a:extLst>
                </a:gridCol>
                <a:gridCol w="249521">
                  <a:extLst>
                    <a:ext uri="{9D8B030D-6E8A-4147-A177-3AD203B41FA5}">
                      <a16:colId xmlns:a16="http://schemas.microsoft.com/office/drawing/2014/main" val="1707487674"/>
                    </a:ext>
                  </a:extLst>
                </a:gridCol>
                <a:gridCol w="249521">
                  <a:extLst>
                    <a:ext uri="{9D8B030D-6E8A-4147-A177-3AD203B41FA5}">
                      <a16:colId xmlns:a16="http://schemas.microsoft.com/office/drawing/2014/main" val="1335190346"/>
                    </a:ext>
                  </a:extLst>
                </a:gridCol>
                <a:gridCol w="249521">
                  <a:extLst>
                    <a:ext uri="{9D8B030D-6E8A-4147-A177-3AD203B41FA5}">
                      <a16:colId xmlns:a16="http://schemas.microsoft.com/office/drawing/2014/main" val="617447028"/>
                    </a:ext>
                  </a:extLst>
                </a:gridCol>
                <a:gridCol w="249521">
                  <a:extLst>
                    <a:ext uri="{9D8B030D-6E8A-4147-A177-3AD203B41FA5}">
                      <a16:colId xmlns:a16="http://schemas.microsoft.com/office/drawing/2014/main" val="4273885459"/>
                    </a:ext>
                  </a:extLst>
                </a:gridCol>
                <a:gridCol w="249521">
                  <a:extLst>
                    <a:ext uri="{9D8B030D-6E8A-4147-A177-3AD203B41FA5}">
                      <a16:colId xmlns:a16="http://schemas.microsoft.com/office/drawing/2014/main" val="747672275"/>
                    </a:ext>
                  </a:extLst>
                </a:gridCol>
                <a:gridCol w="249521">
                  <a:extLst>
                    <a:ext uri="{9D8B030D-6E8A-4147-A177-3AD203B41FA5}">
                      <a16:colId xmlns:a16="http://schemas.microsoft.com/office/drawing/2014/main" val="222500953"/>
                    </a:ext>
                  </a:extLst>
                </a:gridCol>
                <a:gridCol w="249521">
                  <a:extLst>
                    <a:ext uri="{9D8B030D-6E8A-4147-A177-3AD203B41FA5}">
                      <a16:colId xmlns:a16="http://schemas.microsoft.com/office/drawing/2014/main" val="2128079359"/>
                    </a:ext>
                  </a:extLst>
                </a:gridCol>
                <a:gridCol w="249521">
                  <a:extLst>
                    <a:ext uri="{9D8B030D-6E8A-4147-A177-3AD203B41FA5}">
                      <a16:colId xmlns:a16="http://schemas.microsoft.com/office/drawing/2014/main" val="281495155"/>
                    </a:ext>
                  </a:extLst>
                </a:gridCol>
                <a:gridCol w="249521">
                  <a:extLst>
                    <a:ext uri="{9D8B030D-6E8A-4147-A177-3AD203B41FA5}">
                      <a16:colId xmlns:a16="http://schemas.microsoft.com/office/drawing/2014/main" val="2715204255"/>
                    </a:ext>
                  </a:extLst>
                </a:gridCol>
                <a:gridCol w="249521">
                  <a:extLst>
                    <a:ext uri="{9D8B030D-6E8A-4147-A177-3AD203B41FA5}">
                      <a16:colId xmlns:a16="http://schemas.microsoft.com/office/drawing/2014/main" val="3472237564"/>
                    </a:ext>
                  </a:extLst>
                </a:gridCol>
                <a:gridCol w="249521">
                  <a:extLst>
                    <a:ext uri="{9D8B030D-6E8A-4147-A177-3AD203B41FA5}">
                      <a16:colId xmlns:a16="http://schemas.microsoft.com/office/drawing/2014/main" val="68413465"/>
                    </a:ext>
                  </a:extLst>
                </a:gridCol>
                <a:gridCol w="249521">
                  <a:extLst>
                    <a:ext uri="{9D8B030D-6E8A-4147-A177-3AD203B41FA5}">
                      <a16:colId xmlns:a16="http://schemas.microsoft.com/office/drawing/2014/main" val="2323168539"/>
                    </a:ext>
                  </a:extLst>
                </a:gridCol>
                <a:gridCol w="249521">
                  <a:extLst>
                    <a:ext uri="{9D8B030D-6E8A-4147-A177-3AD203B41FA5}">
                      <a16:colId xmlns:a16="http://schemas.microsoft.com/office/drawing/2014/main" val="1135574265"/>
                    </a:ext>
                  </a:extLst>
                </a:gridCol>
                <a:gridCol w="249521">
                  <a:extLst>
                    <a:ext uri="{9D8B030D-6E8A-4147-A177-3AD203B41FA5}">
                      <a16:colId xmlns:a16="http://schemas.microsoft.com/office/drawing/2014/main" val="1870013297"/>
                    </a:ext>
                  </a:extLst>
                </a:gridCol>
                <a:gridCol w="249521">
                  <a:extLst>
                    <a:ext uri="{9D8B030D-6E8A-4147-A177-3AD203B41FA5}">
                      <a16:colId xmlns:a16="http://schemas.microsoft.com/office/drawing/2014/main" val="1841222180"/>
                    </a:ext>
                  </a:extLst>
                </a:gridCol>
                <a:gridCol w="249521">
                  <a:extLst>
                    <a:ext uri="{9D8B030D-6E8A-4147-A177-3AD203B41FA5}">
                      <a16:colId xmlns:a16="http://schemas.microsoft.com/office/drawing/2014/main" val="1224581100"/>
                    </a:ext>
                  </a:extLst>
                </a:gridCol>
                <a:gridCol w="249521">
                  <a:extLst>
                    <a:ext uri="{9D8B030D-6E8A-4147-A177-3AD203B41FA5}">
                      <a16:colId xmlns:a16="http://schemas.microsoft.com/office/drawing/2014/main" val="2576180505"/>
                    </a:ext>
                  </a:extLst>
                </a:gridCol>
                <a:gridCol w="249521">
                  <a:extLst>
                    <a:ext uri="{9D8B030D-6E8A-4147-A177-3AD203B41FA5}">
                      <a16:colId xmlns:a16="http://schemas.microsoft.com/office/drawing/2014/main" val="3352674528"/>
                    </a:ext>
                  </a:extLst>
                </a:gridCol>
                <a:gridCol w="249521">
                  <a:extLst>
                    <a:ext uri="{9D8B030D-6E8A-4147-A177-3AD203B41FA5}">
                      <a16:colId xmlns:a16="http://schemas.microsoft.com/office/drawing/2014/main" val="161593686"/>
                    </a:ext>
                  </a:extLst>
                </a:gridCol>
                <a:gridCol w="249521">
                  <a:extLst>
                    <a:ext uri="{9D8B030D-6E8A-4147-A177-3AD203B41FA5}">
                      <a16:colId xmlns:a16="http://schemas.microsoft.com/office/drawing/2014/main" val="527311603"/>
                    </a:ext>
                  </a:extLst>
                </a:gridCol>
                <a:gridCol w="249521">
                  <a:extLst>
                    <a:ext uri="{9D8B030D-6E8A-4147-A177-3AD203B41FA5}">
                      <a16:colId xmlns:a16="http://schemas.microsoft.com/office/drawing/2014/main" val="1388603159"/>
                    </a:ext>
                  </a:extLst>
                </a:gridCol>
                <a:gridCol w="249521">
                  <a:extLst>
                    <a:ext uri="{9D8B030D-6E8A-4147-A177-3AD203B41FA5}">
                      <a16:colId xmlns:a16="http://schemas.microsoft.com/office/drawing/2014/main" val="1698819019"/>
                    </a:ext>
                  </a:extLst>
                </a:gridCol>
                <a:gridCol w="249521">
                  <a:extLst>
                    <a:ext uri="{9D8B030D-6E8A-4147-A177-3AD203B41FA5}">
                      <a16:colId xmlns:a16="http://schemas.microsoft.com/office/drawing/2014/main" val="1999378779"/>
                    </a:ext>
                  </a:extLst>
                </a:gridCol>
                <a:gridCol w="249521">
                  <a:extLst>
                    <a:ext uri="{9D8B030D-6E8A-4147-A177-3AD203B41FA5}">
                      <a16:colId xmlns:a16="http://schemas.microsoft.com/office/drawing/2014/main" val="3469110403"/>
                    </a:ext>
                  </a:extLst>
                </a:gridCol>
                <a:gridCol w="249521">
                  <a:extLst>
                    <a:ext uri="{9D8B030D-6E8A-4147-A177-3AD203B41FA5}">
                      <a16:colId xmlns:a16="http://schemas.microsoft.com/office/drawing/2014/main" val="4252100153"/>
                    </a:ext>
                  </a:extLst>
                </a:gridCol>
                <a:gridCol w="249521">
                  <a:extLst>
                    <a:ext uri="{9D8B030D-6E8A-4147-A177-3AD203B41FA5}">
                      <a16:colId xmlns:a16="http://schemas.microsoft.com/office/drawing/2014/main" val="4041954560"/>
                    </a:ext>
                  </a:extLst>
                </a:gridCol>
              </a:tblGrid>
              <a:tr h="164906">
                <a:tc>
                  <a:txBody>
                    <a:bodyPr/>
                    <a:lstStyle/>
                    <a:p>
                      <a:pPr algn="ctr"/>
                      <a:r>
                        <a:rPr lang="en-US"/>
                        <a:t>S</a:t>
                      </a:r>
                    </a:p>
                  </a:txBody>
                  <a:tcPr anchor="ctr">
                    <a:solidFill>
                      <a:schemeClr val="accent6">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extLst>
                  <a:ext uri="{0D108BD9-81ED-4DB2-BD59-A6C34878D82A}">
                    <a16:rowId xmlns:a16="http://schemas.microsoft.com/office/drawing/2014/main" val="1380255442"/>
                  </a:ext>
                </a:extLst>
              </a:tr>
            </a:tbl>
          </a:graphicData>
        </a:graphic>
      </p:graphicFrame>
      <p:graphicFrame>
        <p:nvGraphicFramePr>
          <p:cNvPr id="8" name="Table 6">
            <a:extLst>
              <a:ext uri="{FF2B5EF4-FFF2-40B4-BE49-F238E27FC236}">
                <a16:creationId xmlns:a16="http://schemas.microsoft.com/office/drawing/2014/main" id="{C4384617-447E-4BFC-B29A-9390EDA39799}"/>
              </a:ext>
            </a:extLst>
          </p:cNvPr>
          <p:cNvGraphicFramePr>
            <a:graphicFrameLocks/>
          </p:cNvGraphicFramePr>
          <p:nvPr>
            <p:extLst>
              <p:ext uri="{D42A27DB-BD31-4B8C-83A1-F6EECF244321}">
                <p14:modId xmlns:p14="http://schemas.microsoft.com/office/powerpoint/2010/main" val="1473142773"/>
              </p:ext>
            </p:extLst>
          </p:nvPr>
        </p:nvGraphicFramePr>
        <p:xfrm>
          <a:off x="3244486" y="2564438"/>
          <a:ext cx="3992336" cy="243840"/>
        </p:xfrm>
        <a:graphic>
          <a:graphicData uri="http://schemas.openxmlformats.org/drawingml/2006/table">
            <a:tbl>
              <a:tblPr firstRow="1" bandRow="1">
                <a:tableStyleId>{5940675A-B579-460E-94D1-54222C63F5DA}</a:tableStyleId>
              </a:tblPr>
              <a:tblGrid>
                <a:gridCol w="249521">
                  <a:extLst>
                    <a:ext uri="{9D8B030D-6E8A-4147-A177-3AD203B41FA5}">
                      <a16:colId xmlns:a16="http://schemas.microsoft.com/office/drawing/2014/main" val="214576026"/>
                    </a:ext>
                  </a:extLst>
                </a:gridCol>
                <a:gridCol w="249521">
                  <a:extLst>
                    <a:ext uri="{9D8B030D-6E8A-4147-A177-3AD203B41FA5}">
                      <a16:colId xmlns:a16="http://schemas.microsoft.com/office/drawing/2014/main" val="2588655890"/>
                    </a:ext>
                  </a:extLst>
                </a:gridCol>
                <a:gridCol w="249521">
                  <a:extLst>
                    <a:ext uri="{9D8B030D-6E8A-4147-A177-3AD203B41FA5}">
                      <a16:colId xmlns:a16="http://schemas.microsoft.com/office/drawing/2014/main" val="3329663292"/>
                    </a:ext>
                  </a:extLst>
                </a:gridCol>
                <a:gridCol w="249521">
                  <a:extLst>
                    <a:ext uri="{9D8B030D-6E8A-4147-A177-3AD203B41FA5}">
                      <a16:colId xmlns:a16="http://schemas.microsoft.com/office/drawing/2014/main" val="2110653152"/>
                    </a:ext>
                  </a:extLst>
                </a:gridCol>
                <a:gridCol w="249521">
                  <a:extLst>
                    <a:ext uri="{9D8B030D-6E8A-4147-A177-3AD203B41FA5}">
                      <a16:colId xmlns:a16="http://schemas.microsoft.com/office/drawing/2014/main" val="703711671"/>
                    </a:ext>
                  </a:extLst>
                </a:gridCol>
                <a:gridCol w="249521">
                  <a:extLst>
                    <a:ext uri="{9D8B030D-6E8A-4147-A177-3AD203B41FA5}">
                      <a16:colId xmlns:a16="http://schemas.microsoft.com/office/drawing/2014/main" val="2511141994"/>
                    </a:ext>
                  </a:extLst>
                </a:gridCol>
                <a:gridCol w="249521">
                  <a:extLst>
                    <a:ext uri="{9D8B030D-6E8A-4147-A177-3AD203B41FA5}">
                      <a16:colId xmlns:a16="http://schemas.microsoft.com/office/drawing/2014/main" val="1707487674"/>
                    </a:ext>
                  </a:extLst>
                </a:gridCol>
                <a:gridCol w="249521">
                  <a:extLst>
                    <a:ext uri="{9D8B030D-6E8A-4147-A177-3AD203B41FA5}">
                      <a16:colId xmlns:a16="http://schemas.microsoft.com/office/drawing/2014/main" val="1335190346"/>
                    </a:ext>
                  </a:extLst>
                </a:gridCol>
                <a:gridCol w="249521">
                  <a:extLst>
                    <a:ext uri="{9D8B030D-6E8A-4147-A177-3AD203B41FA5}">
                      <a16:colId xmlns:a16="http://schemas.microsoft.com/office/drawing/2014/main" val="617447028"/>
                    </a:ext>
                  </a:extLst>
                </a:gridCol>
                <a:gridCol w="249521">
                  <a:extLst>
                    <a:ext uri="{9D8B030D-6E8A-4147-A177-3AD203B41FA5}">
                      <a16:colId xmlns:a16="http://schemas.microsoft.com/office/drawing/2014/main" val="4273885459"/>
                    </a:ext>
                  </a:extLst>
                </a:gridCol>
                <a:gridCol w="249521">
                  <a:extLst>
                    <a:ext uri="{9D8B030D-6E8A-4147-A177-3AD203B41FA5}">
                      <a16:colId xmlns:a16="http://schemas.microsoft.com/office/drawing/2014/main" val="747672275"/>
                    </a:ext>
                  </a:extLst>
                </a:gridCol>
                <a:gridCol w="249521">
                  <a:extLst>
                    <a:ext uri="{9D8B030D-6E8A-4147-A177-3AD203B41FA5}">
                      <a16:colId xmlns:a16="http://schemas.microsoft.com/office/drawing/2014/main" val="222500953"/>
                    </a:ext>
                  </a:extLst>
                </a:gridCol>
                <a:gridCol w="249521">
                  <a:extLst>
                    <a:ext uri="{9D8B030D-6E8A-4147-A177-3AD203B41FA5}">
                      <a16:colId xmlns:a16="http://schemas.microsoft.com/office/drawing/2014/main" val="2128079359"/>
                    </a:ext>
                  </a:extLst>
                </a:gridCol>
                <a:gridCol w="249521">
                  <a:extLst>
                    <a:ext uri="{9D8B030D-6E8A-4147-A177-3AD203B41FA5}">
                      <a16:colId xmlns:a16="http://schemas.microsoft.com/office/drawing/2014/main" val="281495155"/>
                    </a:ext>
                  </a:extLst>
                </a:gridCol>
                <a:gridCol w="249521">
                  <a:extLst>
                    <a:ext uri="{9D8B030D-6E8A-4147-A177-3AD203B41FA5}">
                      <a16:colId xmlns:a16="http://schemas.microsoft.com/office/drawing/2014/main" val="2715204255"/>
                    </a:ext>
                  </a:extLst>
                </a:gridCol>
                <a:gridCol w="249521">
                  <a:extLst>
                    <a:ext uri="{9D8B030D-6E8A-4147-A177-3AD203B41FA5}">
                      <a16:colId xmlns:a16="http://schemas.microsoft.com/office/drawing/2014/main" val="3472237564"/>
                    </a:ext>
                  </a:extLst>
                </a:gridCol>
              </a:tblGrid>
              <a:tr h="164906">
                <a:tc>
                  <a:txBody>
                    <a:bodyPr/>
                    <a:lstStyle/>
                    <a:p>
                      <a:pPr algn="ctr"/>
                      <a:r>
                        <a:rPr lang="en-US"/>
                        <a:t>S</a:t>
                      </a:r>
                    </a:p>
                  </a:txBody>
                  <a:tcPr anchor="ctr">
                    <a:solidFill>
                      <a:schemeClr val="accent6">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E</a:t>
                      </a:r>
                    </a:p>
                  </a:txBody>
                  <a:tcPr anchor="ctr">
                    <a:solidFill>
                      <a:schemeClr val="accent2">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tc>
                  <a:txBody>
                    <a:bodyPr/>
                    <a:lstStyle/>
                    <a:p>
                      <a:pPr algn="ctr"/>
                      <a:r>
                        <a:rPr lang="en-US"/>
                        <a:t>M</a:t>
                      </a:r>
                    </a:p>
                  </a:txBody>
                  <a:tcPr anchor="ctr">
                    <a:solidFill>
                      <a:schemeClr val="accent5">
                        <a:lumMod val="20000"/>
                        <a:lumOff val="80000"/>
                      </a:schemeClr>
                    </a:solidFill>
                  </a:tcPr>
                </a:tc>
                <a:extLst>
                  <a:ext uri="{0D108BD9-81ED-4DB2-BD59-A6C34878D82A}">
                    <a16:rowId xmlns:a16="http://schemas.microsoft.com/office/drawing/2014/main" val="1380255442"/>
                  </a:ext>
                </a:extLst>
              </a:tr>
            </a:tbl>
          </a:graphicData>
        </a:graphic>
      </p:graphicFrame>
      <p:sp>
        <p:nvSpPr>
          <p:cNvPr id="11" name="TextBox 10">
            <a:extLst>
              <a:ext uri="{FF2B5EF4-FFF2-40B4-BE49-F238E27FC236}">
                <a16:creationId xmlns:a16="http://schemas.microsoft.com/office/drawing/2014/main" id="{5A7D534C-CF98-4CDB-973E-6B6FA968B826}"/>
              </a:ext>
            </a:extLst>
          </p:cNvPr>
          <p:cNvSpPr txBox="1"/>
          <p:nvPr/>
        </p:nvSpPr>
        <p:spPr>
          <a:xfrm>
            <a:off x="757873" y="1990470"/>
            <a:ext cx="7213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FP32</a:t>
            </a:r>
          </a:p>
        </p:txBody>
      </p:sp>
      <p:sp>
        <p:nvSpPr>
          <p:cNvPr id="13" name="TextBox 12">
            <a:extLst>
              <a:ext uri="{FF2B5EF4-FFF2-40B4-BE49-F238E27FC236}">
                <a16:creationId xmlns:a16="http://schemas.microsoft.com/office/drawing/2014/main" id="{25A916BB-4DEB-4111-81A9-1BBE3DC85C0E}"/>
              </a:ext>
            </a:extLst>
          </p:cNvPr>
          <p:cNvSpPr txBox="1"/>
          <p:nvPr/>
        </p:nvSpPr>
        <p:spPr>
          <a:xfrm>
            <a:off x="757873" y="2501692"/>
            <a:ext cx="72295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BF16</a:t>
            </a:r>
          </a:p>
        </p:txBody>
      </p:sp>
      <p:cxnSp>
        <p:nvCxnSpPr>
          <p:cNvPr id="15" name="Straight Connector 14">
            <a:extLst>
              <a:ext uri="{FF2B5EF4-FFF2-40B4-BE49-F238E27FC236}">
                <a16:creationId xmlns:a16="http://schemas.microsoft.com/office/drawing/2014/main" id="{B447D977-65A2-441D-AA09-824FA9598CE5}"/>
              </a:ext>
            </a:extLst>
          </p:cNvPr>
          <p:cNvCxnSpPr/>
          <p:nvPr/>
        </p:nvCxnSpPr>
        <p:spPr>
          <a:xfrm>
            <a:off x="3492137" y="1881630"/>
            <a:ext cx="0" cy="112340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EA3C9D4C-B1A1-4F4E-9747-768DC1538D4E}"/>
              </a:ext>
            </a:extLst>
          </p:cNvPr>
          <p:cNvCxnSpPr/>
          <p:nvPr/>
        </p:nvCxnSpPr>
        <p:spPr>
          <a:xfrm>
            <a:off x="5482046" y="1890339"/>
            <a:ext cx="0" cy="112340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32457DDC-9891-4509-B9AB-50FD715411E0}"/>
              </a:ext>
            </a:extLst>
          </p:cNvPr>
          <p:cNvSpPr txBox="1"/>
          <p:nvPr/>
        </p:nvSpPr>
        <p:spPr>
          <a:xfrm>
            <a:off x="571370" y="6198948"/>
            <a:ext cx="8023030"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chemeClr val="tx2"/>
                </a:solidFill>
                <a:effectLst/>
                <a:uFillTx/>
                <a:latin typeface="+mn-lt"/>
                <a:ea typeface="+mn-ea"/>
                <a:cs typeface="+mn-cs"/>
                <a:sym typeface="Helvetica Neue"/>
                <a:hlinkClick r:id="rId2"/>
              </a:rPr>
              <a:t>https://www.intel.com/content/dam/develop/external/us/en/documents/bf16-hardware-numerics-definition-white-paper.pdf</a:t>
            </a:r>
            <a:endParaRPr kumimoji="0" lang="en-US" sz="1100" b="0" i="0" u="none" strike="noStrike" cap="none" spc="0" normalizeH="0" baseline="0">
              <a:ln>
                <a:noFill/>
              </a:ln>
              <a:solidFill>
                <a:schemeClr val="tx2"/>
              </a:solidFill>
              <a:effectLst/>
              <a:uFillTx/>
              <a:latin typeface="+mn-lt"/>
              <a:ea typeface="+mn-ea"/>
              <a:cs typeface="+mn-cs"/>
              <a:sym typeface="Helvetica Neue"/>
            </a:endParaRPr>
          </a:p>
        </p:txBody>
      </p:sp>
      <p:cxnSp>
        <p:nvCxnSpPr>
          <p:cNvPr id="21" name="Straight Arrow Connector 20">
            <a:extLst>
              <a:ext uri="{FF2B5EF4-FFF2-40B4-BE49-F238E27FC236}">
                <a16:creationId xmlns:a16="http://schemas.microsoft.com/office/drawing/2014/main" id="{9A75919A-F97C-43F5-B466-1CE0ABAA755A}"/>
              </a:ext>
            </a:extLst>
          </p:cNvPr>
          <p:cNvCxnSpPr/>
          <p:nvPr/>
        </p:nvCxnSpPr>
        <p:spPr>
          <a:xfrm>
            <a:off x="3492137" y="1990470"/>
            <a:ext cx="1989909" cy="0"/>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1D10E2D8-9A8C-4AB9-91C0-4D2A1BDF3D2A}"/>
              </a:ext>
            </a:extLst>
          </p:cNvPr>
          <p:cNvCxnSpPr/>
          <p:nvPr/>
        </p:nvCxnSpPr>
        <p:spPr>
          <a:xfrm>
            <a:off x="11229158" y="1898232"/>
            <a:ext cx="0" cy="112340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908FDC-04F0-4D1C-92C9-5F0459EDF256}"/>
              </a:ext>
            </a:extLst>
          </p:cNvPr>
          <p:cNvCxnSpPr>
            <a:cxnSpLocks/>
          </p:cNvCxnSpPr>
          <p:nvPr/>
        </p:nvCxnSpPr>
        <p:spPr>
          <a:xfrm>
            <a:off x="7236823" y="2293292"/>
            <a:ext cx="0" cy="72834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B136E443-A170-4C7A-A78B-FE8B1780DCA6}"/>
              </a:ext>
            </a:extLst>
          </p:cNvPr>
          <p:cNvCxnSpPr/>
          <p:nvPr/>
        </p:nvCxnSpPr>
        <p:spPr>
          <a:xfrm>
            <a:off x="5482046" y="2871024"/>
            <a:ext cx="1754776" cy="0"/>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BAF41BF9-0F19-4699-9589-5FF7EB4D1CF4}"/>
              </a:ext>
            </a:extLst>
          </p:cNvPr>
          <p:cNvCxnSpPr/>
          <p:nvPr/>
        </p:nvCxnSpPr>
        <p:spPr>
          <a:xfrm>
            <a:off x="5482046" y="1990470"/>
            <a:ext cx="5747112" cy="0"/>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E9DC9465-6BE3-4B80-8DE3-D79C73B6BFB2}"/>
              </a:ext>
            </a:extLst>
          </p:cNvPr>
          <p:cNvSpPr txBox="1"/>
          <p:nvPr/>
        </p:nvSpPr>
        <p:spPr>
          <a:xfrm>
            <a:off x="4262670" y="1758700"/>
            <a:ext cx="44884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8 bits</a:t>
            </a:r>
          </a:p>
        </p:txBody>
      </p:sp>
      <p:sp>
        <p:nvSpPr>
          <p:cNvPr id="31" name="TextBox 30">
            <a:extLst>
              <a:ext uri="{FF2B5EF4-FFF2-40B4-BE49-F238E27FC236}">
                <a16:creationId xmlns:a16="http://schemas.microsoft.com/office/drawing/2014/main" id="{8EB0EC5A-A577-406E-A100-7948910C18D5}"/>
              </a:ext>
            </a:extLst>
          </p:cNvPr>
          <p:cNvSpPr txBox="1"/>
          <p:nvPr/>
        </p:nvSpPr>
        <p:spPr>
          <a:xfrm>
            <a:off x="8077481" y="1753889"/>
            <a:ext cx="55624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23 bits</a:t>
            </a:r>
          </a:p>
        </p:txBody>
      </p:sp>
      <p:sp>
        <p:nvSpPr>
          <p:cNvPr id="32" name="TextBox 31">
            <a:extLst>
              <a:ext uri="{FF2B5EF4-FFF2-40B4-BE49-F238E27FC236}">
                <a16:creationId xmlns:a16="http://schemas.microsoft.com/office/drawing/2014/main" id="{A33EA27B-1556-4A5A-BD09-243C281E4289}"/>
              </a:ext>
            </a:extLst>
          </p:cNvPr>
          <p:cNvSpPr txBox="1"/>
          <p:nvPr/>
        </p:nvSpPr>
        <p:spPr>
          <a:xfrm>
            <a:off x="6135014" y="2895290"/>
            <a:ext cx="44884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7 bits</a:t>
            </a:r>
          </a:p>
        </p:txBody>
      </p:sp>
      <p:pic>
        <p:nvPicPr>
          <p:cNvPr id="33" name="Picture 2" descr="VDPBF16PS clock cycles">
            <a:extLst>
              <a:ext uri="{FF2B5EF4-FFF2-40B4-BE49-F238E27FC236}">
                <a16:creationId xmlns:a16="http://schemas.microsoft.com/office/drawing/2014/main" id="{3B16CA56-5F8E-4877-B262-6ED3E665C7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4655" b="4655"/>
          <a:stretch>
            <a:fillRect/>
          </a:stretch>
        </p:blipFill>
        <p:spPr bwMode="auto">
          <a:xfrm>
            <a:off x="6406507" y="3429000"/>
            <a:ext cx="4668837"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Table 34">
            <a:extLst>
              <a:ext uri="{FF2B5EF4-FFF2-40B4-BE49-F238E27FC236}">
                <a16:creationId xmlns:a16="http://schemas.microsoft.com/office/drawing/2014/main" id="{2279E2EA-406B-4CCD-9C19-B25871F08B6E}"/>
              </a:ext>
            </a:extLst>
          </p:cNvPr>
          <p:cNvGraphicFramePr>
            <a:graphicFrameLocks noGrp="1"/>
          </p:cNvGraphicFramePr>
          <p:nvPr>
            <p:extLst>
              <p:ext uri="{D42A27DB-BD31-4B8C-83A1-F6EECF244321}">
                <p14:modId xmlns:p14="http://schemas.microsoft.com/office/powerpoint/2010/main" val="991845756"/>
              </p:ext>
            </p:extLst>
          </p:nvPr>
        </p:nvGraphicFramePr>
        <p:xfrm>
          <a:off x="709862" y="3991438"/>
          <a:ext cx="5564550" cy="1427480"/>
        </p:xfrm>
        <a:graphic>
          <a:graphicData uri="http://schemas.openxmlformats.org/drawingml/2006/table">
            <a:tbl>
              <a:tblPr firstRow="1" bandRow="1">
                <a:tableStyleId>{5940675A-B579-460E-94D1-54222C63F5DA}</a:tableStyleId>
              </a:tblPr>
              <a:tblGrid>
                <a:gridCol w="1576024">
                  <a:extLst>
                    <a:ext uri="{9D8B030D-6E8A-4147-A177-3AD203B41FA5}">
                      <a16:colId xmlns:a16="http://schemas.microsoft.com/office/drawing/2014/main" val="1290571861"/>
                    </a:ext>
                  </a:extLst>
                </a:gridCol>
                <a:gridCol w="3988526">
                  <a:extLst>
                    <a:ext uri="{9D8B030D-6E8A-4147-A177-3AD203B41FA5}">
                      <a16:colId xmlns:a16="http://schemas.microsoft.com/office/drawing/2014/main" val="3688692093"/>
                    </a:ext>
                  </a:extLst>
                </a:gridCol>
              </a:tblGrid>
              <a:tr h="0">
                <a:tc gridSpan="2">
                  <a:txBody>
                    <a:bodyPr/>
                    <a:lstStyle/>
                    <a:p>
                      <a:pPr algn="l"/>
                      <a:r>
                        <a:rPr lang="en-US" sz="1100" b="1"/>
                        <a:t>BFloat16 data type specific instructions: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l"/>
                      <a:endParaRPr lang="en-US" sz="11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226850"/>
                  </a:ext>
                </a:extLst>
              </a:tr>
              <a:tr h="370840">
                <a:tc>
                  <a:txBody>
                    <a:bodyPr/>
                    <a:lstStyle/>
                    <a:p>
                      <a:pPr algn="l"/>
                      <a:r>
                        <a:rPr lang="en-US" sz="1100" b="0" i="0" u="none" strike="noStrike" cap="none" spc="0" baseline="0">
                          <a:solidFill>
                            <a:schemeClr val="tx1"/>
                          </a:solidFill>
                          <a:effectLst/>
                          <a:uFillTx/>
                          <a:latin typeface="+mn-lt"/>
                          <a:ea typeface="+mn-ea"/>
                          <a:cs typeface="+mn-cs"/>
                          <a:sym typeface="Intel Clear"/>
                        </a:rPr>
                        <a:t>VCVTNE2PS2BF16</a:t>
                      </a:r>
                      <a:endParaRPr lang="en-US" sz="11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100" b="0" i="0" u="none" strike="noStrike" cap="none" spc="0" baseline="0">
                          <a:solidFill>
                            <a:schemeClr val="tx1"/>
                          </a:solidFill>
                          <a:effectLst/>
                          <a:uFillTx/>
                          <a:latin typeface="+mn-lt"/>
                          <a:ea typeface="+mn-ea"/>
                          <a:cs typeface="+mn-cs"/>
                          <a:sym typeface="Intel Clear"/>
                        </a:rPr>
                        <a:t>Convert Two Packed Single Data to One Packed BF16 Data</a:t>
                      </a:r>
                      <a:r>
                        <a:rPr lang="en-US" sz="1100"/>
                        <a:t>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1300097"/>
                  </a:ext>
                </a:extLst>
              </a:tr>
              <a:tr h="370840">
                <a:tc>
                  <a:txBody>
                    <a:bodyPr/>
                    <a:lstStyle/>
                    <a:p>
                      <a:pPr algn="l"/>
                      <a:r>
                        <a:rPr lang="en-US" sz="1100" b="0" i="0" u="none" strike="noStrike" cap="none" spc="0" baseline="0">
                          <a:solidFill>
                            <a:schemeClr val="tx1"/>
                          </a:solidFill>
                          <a:effectLst/>
                          <a:uFillTx/>
                          <a:latin typeface="+mn-lt"/>
                          <a:ea typeface="+mn-ea"/>
                          <a:cs typeface="+mn-cs"/>
                          <a:sym typeface="Intel Clear"/>
                        </a:rPr>
                        <a:t>VCVTNEPS2BF16 </a:t>
                      </a:r>
                      <a:endParaRPr lang="en-US" sz="11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100" b="0" i="0" u="none" strike="noStrike" cap="none" spc="0" baseline="0">
                          <a:solidFill>
                            <a:schemeClr val="tx1"/>
                          </a:solidFill>
                          <a:effectLst/>
                          <a:uFillTx/>
                          <a:latin typeface="+mn-lt"/>
                          <a:ea typeface="+mn-ea"/>
                          <a:cs typeface="+mn-cs"/>
                          <a:sym typeface="Intel Clear"/>
                        </a:rPr>
                        <a:t>Convert Packed Single Data to Packed BF16 Data</a:t>
                      </a:r>
                      <a:r>
                        <a:rPr lang="en-US" sz="1100"/>
                        <a:t>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437648"/>
                  </a:ext>
                </a:extLst>
              </a:tr>
              <a:tr h="370840">
                <a:tc>
                  <a:txBody>
                    <a:bodyPr/>
                    <a:lstStyle/>
                    <a:p>
                      <a:pPr algn="l"/>
                      <a:r>
                        <a:rPr lang="en-US" sz="1100" b="0" i="0" u="none" strike="noStrike" cap="none" spc="0" baseline="0">
                          <a:solidFill>
                            <a:schemeClr val="tx1"/>
                          </a:solidFill>
                          <a:effectLst/>
                          <a:uFillTx/>
                          <a:latin typeface="+mn-lt"/>
                          <a:ea typeface="+mn-ea"/>
                          <a:cs typeface="+mn-cs"/>
                          <a:sym typeface="Intel Clear"/>
                        </a:rPr>
                        <a:t>VDPBF16PS</a:t>
                      </a:r>
                      <a:r>
                        <a:rPr lang="en-US" sz="1100"/>
                        <a:t>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100" b="0" i="0" u="none" strike="noStrike" cap="none" spc="0" baseline="0">
                          <a:solidFill>
                            <a:schemeClr val="tx1"/>
                          </a:solidFill>
                          <a:effectLst/>
                          <a:uFillTx/>
                          <a:latin typeface="+mn-lt"/>
                          <a:ea typeface="+mn-ea"/>
                          <a:cs typeface="+mn-cs"/>
                          <a:sym typeface="Intel Clear"/>
                        </a:rPr>
                        <a:t>Dot Product of BF16 Pairs Accumulated into Packed Single Precision</a:t>
                      </a:r>
                      <a:r>
                        <a:rPr lang="en-US" sz="1100"/>
                        <a:t>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0514823"/>
                  </a:ext>
                </a:extLst>
              </a:tr>
            </a:tbl>
          </a:graphicData>
        </a:graphic>
      </p:graphicFrame>
    </p:spTree>
    <p:extLst>
      <p:ext uri="{BB962C8B-B14F-4D97-AF65-F5344CB8AC3E}">
        <p14:creationId xmlns:p14="http://schemas.microsoft.com/office/powerpoint/2010/main" val="22447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6819-04AD-40E3-9310-E386D41FA87D}"/>
              </a:ext>
            </a:extLst>
          </p:cNvPr>
          <p:cNvSpPr>
            <a:spLocks noGrp="1"/>
          </p:cNvSpPr>
          <p:nvPr>
            <p:ph type="title"/>
          </p:nvPr>
        </p:nvSpPr>
        <p:spPr>
          <a:xfrm>
            <a:off x="571500" y="571501"/>
            <a:ext cx="11010901" cy="952500"/>
          </a:xfrm>
        </p:spPr>
        <p:txBody>
          <a:bodyPr>
            <a:normAutofit/>
          </a:bodyPr>
          <a:lstStyle/>
          <a:p>
            <a:r>
              <a:rPr lang="en-US"/>
              <a:t>Auto Mixed Precision (AMP)</a:t>
            </a:r>
          </a:p>
        </p:txBody>
      </p:sp>
      <p:sp>
        <p:nvSpPr>
          <p:cNvPr id="11" name="Content Placeholder 2">
            <a:extLst>
              <a:ext uri="{FF2B5EF4-FFF2-40B4-BE49-F238E27FC236}">
                <a16:creationId xmlns:a16="http://schemas.microsoft.com/office/drawing/2014/main" id="{74004C07-1FD5-4713-A302-E90ECD177153}"/>
              </a:ext>
            </a:extLst>
          </p:cNvPr>
          <p:cNvSpPr>
            <a:spLocks noGrp="1"/>
          </p:cNvSpPr>
          <p:nvPr>
            <p:ph sz="quarter" idx="27"/>
          </p:nvPr>
        </p:nvSpPr>
        <p:spPr>
          <a:xfrm>
            <a:off x="571500" y="1673402"/>
            <a:ext cx="5288525" cy="4584830"/>
          </a:xfrm>
        </p:spPr>
        <p:txBody>
          <a:bodyPr>
            <a:normAutofit fontScale="85000" lnSpcReduction="10000"/>
          </a:bodyPr>
          <a:lstStyle/>
          <a:p>
            <a:r>
              <a:rPr lang="en-US"/>
              <a:t>3 Categories of operators</a:t>
            </a:r>
          </a:p>
          <a:p>
            <a:pPr lvl="1"/>
            <a:r>
              <a:rPr lang="en-US" b="1" err="1">
                <a:solidFill>
                  <a:schemeClr val="accent2">
                    <a:lumMod val="75000"/>
                  </a:schemeClr>
                </a:solidFill>
              </a:rPr>
              <a:t>lower_precision_fp</a:t>
            </a:r>
            <a:endParaRPr lang="en-US" b="1">
              <a:solidFill>
                <a:schemeClr val="accent2">
                  <a:lumMod val="75000"/>
                </a:schemeClr>
              </a:solidFill>
            </a:endParaRPr>
          </a:p>
          <a:p>
            <a:pPr lvl="2"/>
            <a:r>
              <a:rPr lang="en-US"/>
              <a:t>Computation bound operators that could get performance boost with </a:t>
            </a:r>
            <a:r>
              <a:rPr lang="en-US" b="1">
                <a:solidFill>
                  <a:schemeClr val="accent2">
                    <a:lumMod val="75000"/>
                  </a:schemeClr>
                </a:solidFill>
              </a:rPr>
              <a:t>BFloat16</a:t>
            </a:r>
            <a:r>
              <a:rPr lang="en-US"/>
              <a:t>. </a:t>
            </a:r>
          </a:p>
          <a:p>
            <a:pPr lvl="2"/>
            <a:r>
              <a:rPr lang="en-US" b="1">
                <a:solidFill>
                  <a:schemeClr val="accent2">
                    <a:lumMod val="75000"/>
                  </a:schemeClr>
                </a:solidFill>
              </a:rPr>
              <a:t>E.g.: conv, linear</a:t>
            </a:r>
          </a:p>
          <a:p>
            <a:pPr lvl="1"/>
            <a:r>
              <a:rPr lang="en-US" b="1" err="1"/>
              <a:t>Fallthrough</a:t>
            </a:r>
            <a:endParaRPr lang="en-US" b="1"/>
          </a:p>
          <a:p>
            <a:pPr lvl="2"/>
            <a:r>
              <a:rPr lang="en-US"/>
              <a:t>Operators that runs with both Float32 and BFloat16 but might not get performance boost with BFloat16.</a:t>
            </a:r>
          </a:p>
          <a:p>
            <a:pPr lvl="2"/>
            <a:r>
              <a:rPr lang="en-US" b="1"/>
              <a:t>E.g.: </a:t>
            </a:r>
            <a:r>
              <a:rPr lang="en-US" b="1" err="1"/>
              <a:t>relu</a:t>
            </a:r>
            <a:r>
              <a:rPr lang="en-US" b="1"/>
              <a:t>, max_pool2d</a:t>
            </a:r>
          </a:p>
          <a:p>
            <a:pPr lvl="1"/>
            <a:r>
              <a:rPr lang="en-US" b="1">
                <a:solidFill>
                  <a:schemeClr val="accent4">
                    <a:lumMod val="75000"/>
                  </a:schemeClr>
                </a:solidFill>
              </a:rPr>
              <a:t>FP32</a:t>
            </a:r>
          </a:p>
          <a:p>
            <a:pPr lvl="2"/>
            <a:r>
              <a:rPr lang="en-US"/>
              <a:t>Operators that are not enabled with BFloat16 support yet. Inputs of them are casted into float32 before execution.</a:t>
            </a:r>
          </a:p>
          <a:p>
            <a:pPr lvl="2"/>
            <a:r>
              <a:rPr lang="en-US" b="1">
                <a:solidFill>
                  <a:schemeClr val="accent4">
                    <a:lumMod val="75000"/>
                  </a:schemeClr>
                </a:solidFill>
              </a:rPr>
              <a:t>E.g.: max_pool3d, </a:t>
            </a:r>
            <a:r>
              <a:rPr lang="en-US" b="1" err="1">
                <a:solidFill>
                  <a:schemeClr val="accent4">
                    <a:lumMod val="75000"/>
                  </a:schemeClr>
                </a:solidFill>
              </a:rPr>
              <a:t>group_norm</a:t>
            </a:r>
            <a:endParaRPr lang="en-US" b="1">
              <a:solidFill>
                <a:schemeClr val="accent4">
                  <a:lumMod val="75000"/>
                </a:schemeClr>
              </a:solidFill>
            </a:endParaRPr>
          </a:p>
        </p:txBody>
      </p:sp>
      <p:pic>
        <p:nvPicPr>
          <p:cNvPr id="9" name="Picture 8">
            <a:extLst>
              <a:ext uri="{FF2B5EF4-FFF2-40B4-BE49-F238E27FC236}">
                <a16:creationId xmlns:a16="http://schemas.microsoft.com/office/drawing/2014/main" id="{DE4718C8-6993-415C-A479-0F084D2535B3}"/>
              </a:ext>
            </a:extLst>
          </p:cNvPr>
          <p:cNvPicPr>
            <a:picLocks noChangeAspect="1"/>
          </p:cNvPicPr>
          <p:nvPr/>
        </p:nvPicPr>
        <p:blipFill>
          <a:blip r:embed="rId2"/>
          <a:stretch>
            <a:fillRect/>
          </a:stretch>
        </p:blipFill>
        <p:spPr>
          <a:xfrm>
            <a:off x="8305087" y="471487"/>
            <a:ext cx="2400635" cy="781159"/>
          </a:xfrm>
          <a:prstGeom prst="rect">
            <a:avLst/>
          </a:prstGeom>
        </p:spPr>
      </p:pic>
      <p:sp>
        <p:nvSpPr>
          <p:cNvPr id="10" name="Rectangle 9">
            <a:extLst>
              <a:ext uri="{FF2B5EF4-FFF2-40B4-BE49-F238E27FC236}">
                <a16:creationId xmlns:a16="http://schemas.microsoft.com/office/drawing/2014/main" id="{65C8CCE9-1D7B-4E2C-8A89-13B6851F2CDA}"/>
              </a:ext>
            </a:extLst>
          </p:cNvPr>
          <p:cNvSpPr/>
          <p:nvPr/>
        </p:nvSpPr>
        <p:spPr>
          <a:xfrm>
            <a:off x="6723016" y="2246577"/>
            <a:ext cx="1393371" cy="34881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conv</a:t>
            </a:r>
          </a:p>
        </p:txBody>
      </p:sp>
      <p:sp>
        <p:nvSpPr>
          <p:cNvPr id="15" name="Rectangle 14">
            <a:extLst>
              <a:ext uri="{FF2B5EF4-FFF2-40B4-BE49-F238E27FC236}">
                <a16:creationId xmlns:a16="http://schemas.microsoft.com/office/drawing/2014/main" id="{4C61E460-22C9-497B-8B3D-4824F015BBA9}"/>
              </a:ext>
            </a:extLst>
          </p:cNvPr>
          <p:cNvSpPr/>
          <p:nvPr/>
        </p:nvSpPr>
        <p:spPr>
          <a:xfrm>
            <a:off x="6723016" y="2940469"/>
            <a:ext cx="1393371" cy="34881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err="1">
                <a:ln>
                  <a:noFill/>
                </a:ln>
                <a:solidFill>
                  <a:srgbClr val="FFFFFF"/>
                </a:solidFill>
                <a:effectLst/>
                <a:uFillTx/>
                <a:latin typeface="Helvetica Neue Medium"/>
                <a:ea typeface="Helvetica Neue Medium"/>
                <a:cs typeface="Helvetica Neue Medium"/>
                <a:sym typeface="Helvetica Neue Medium"/>
              </a:rPr>
              <a:t>relu</a:t>
            </a:r>
            <a:endPar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C57F7F17-E071-437C-81F1-0A8D1C72ADC9}"/>
              </a:ext>
            </a:extLst>
          </p:cNvPr>
          <p:cNvSpPr/>
          <p:nvPr/>
        </p:nvSpPr>
        <p:spPr>
          <a:xfrm>
            <a:off x="6723016" y="3634361"/>
            <a:ext cx="1393371" cy="34881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600" err="1">
                <a:solidFill>
                  <a:srgbClr val="FFFFFF"/>
                </a:solidFill>
                <a:latin typeface="Helvetica Neue Medium"/>
                <a:ea typeface="Helvetica Neue Medium"/>
                <a:cs typeface="Helvetica Neue Medium"/>
                <a:sym typeface="Helvetica Neue Medium"/>
              </a:rPr>
              <a:t>group_norm</a:t>
            </a:r>
            <a:endPar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B22CFA4F-3F4C-429C-BC02-262EC6E109E6}"/>
              </a:ext>
            </a:extLst>
          </p:cNvPr>
          <p:cNvSpPr/>
          <p:nvPr/>
        </p:nvSpPr>
        <p:spPr>
          <a:xfrm>
            <a:off x="6723016" y="4328253"/>
            <a:ext cx="1393371" cy="34881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err="1">
                <a:ln>
                  <a:noFill/>
                </a:ln>
                <a:solidFill>
                  <a:srgbClr val="FFFFFF"/>
                </a:solidFill>
                <a:effectLst/>
                <a:uFillTx/>
                <a:latin typeface="Helvetica Neue Medium"/>
                <a:ea typeface="Helvetica Neue Medium"/>
                <a:cs typeface="Helvetica Neue Medium"/>
                <a:sym typeface="Helvetica Neue Medium"/>
              </a:rPr>
              <a:t>relu</a:t>
            </a:r>
            <a:endPar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41139CE-670D-47B1-A1DD-CC4265D0A749}"/>
              </a:ext>
            </a:extLst>
          </p:cNvPr>
          <p:cNvSpPr/>
          <p:nvPr/>
        </p:nvSpPr>
        <p:spPr>
          <a:xfrm>
            <a:off x="6723015" y="5022145"/>
            <a:ext cx="1393371" cy="34881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linear</a:t>
            </a:r>
          </a:p>
        </p:txBody>
      </p:sp>
      <p:cxnSp>
        <p:nvCxnSpPr>
          <p:cNvPr id="19" name="Straight Arrow Connector 18">
            <a:extLst>
              <a:ext uri="{FF2B5EF4-FFF2-40B4-BE49-F238E27FC236}">
                <a16:creationId xmlns:a16="http://schemas.microsoft.com/office/drawing/2014/main" id="{D2B27527-AEDA-42CC-A818-B0A977D872D8}"/>
              </a:ext>
            </a:extLst>
          </p:cNvPr>
          <p:cNvCxnSpPr>
            <a:stCxn id="10" idx="2"/>
            <a:endCxn id="15" idx="0"/>
          </p:cNvCxnSpPr>
          <p:nvPr/>
        </p:nvCxnSpPr>
        <p:spPr>
          <a:xfrm>
            <a:off x="7419702" y="2595390"/>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EAA7E772-E0B5-4B3C-9BF8-7C6EAB9441D6}"/>
              </a:ext>
            </a:extLst>
          </p:cNvPr>
          <p:cNvCxnSpPr>
            <a:stCxn id="15" idx="2"/>
            <a:endCxn id="16" idx="0"/>
          </p:cNvCxnSpPr>
          <p:nvPr/>
        </p:nvCxnSpPr>
        <p:spPr>
          <a:xfrm>
            <a:off x="7419702" y="3289282"/>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4BE2AEB7-0F16-4EF9-ADFE-31D78889305E}"/>
              </a:ext>
            </a:extLst>
          </p:cNvPr>
          <p:cNvCxnSpPr>
            <a:stCxn id="16" idx="2"/>
            <a:endCxn id="17" idx="0"/>
          </p:cNvCxnSpPr>
          <p:nvPr/>
        </p:nvCxnSpPr>
        <p:spPr>
          <a:xfrm>
            <a:off x="7419702" y="3983174"/>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8F85B343-82D1-4589-8249-3944D145A054}"/>
              </a:ext>
            </a:extLst>
          </p:cNvPr>
          <p:cNvCxnSpPr>
            <a:stCxn id="17" idx="2"/>
            <a:endCxn id="18" idx="0"/>
          </p:cNvCxnSpPr>
          <p:nvPr/>
        </p:nvCxnSpPr>
        <p:spPr>
          <a:xfrm flipH="1">
            <a:off x="7419701" y="4677066"/>
            <a:ext cx="1"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Rectangle 25">
            <a:extLst>
              <a:ext uri="{FF2B5EF4-FFF2-40B4-BE49-F238E27FC236}">
                <a16:creationId xmlns:a16="http://schemas.microsoft.com/office/drawing/2014/main" id="{52F0369C-E66F-4543-8B3A-5FEF5E3927E6}"/>
              </a:ext>
            </a:extLst>
          </p:cNvPr>
          <p:cNvSpPr/>
          <p:nvPr/>
        </p:nvSpPr>
        <p:spPr>
          <a:xfrm>
            <a:off x="9052559" y="2246577"/>
            <a:ext cx="1393371" cy="348813"/>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conv</a:t>
            </a:r>
          </a:p>
        </p:txBody>
      </p:sp>
      <p:sp>
        <p:nvSpPr>
          <p:cNvPr id="27" name="Rectangle 26">
            <a:extLst>
              <a:ext uri="{FF2B5EF4-FFF2-40B4-BE49-F238E27FC236}">
                <a16:creationId xmlns:a16="http://schemas.microsoft.com/office/drawing/2014/main" id="{C63BD009-8EA4-4F6E-B321-DB88CEA9D501}"/>
              </a:ext>
            </a:extLst>
          </p:cNvPr>
          <p:cNvSpPr/>
          <p:nvPr/>
        </p:nvSpPr>
        <p:spPr>
          <a:xfrm>
            <a:off x="9052559" y="2940469"/>
            <a:ext cx="1393371" cy="348813"/>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err="1">
                <a:ln>
                  <a:noFill/>
                </a:ln>
                <a:solidFill>
                  <a:srgbClr val="FFFFFF"/>
                </a:solidFill>
                <a:effectLst/>
                <a:uFillTx/>
                <a:latin typeface="Helvetica Neue Medium"/>
                <a:ea typeface="Helvetica Neue Medium"/>
                <a:cs typeface="Helvetica Neue Medium"/>
                <a:sym typeface="Helvetica Neue Medium"/>
              </a:rPr>
              <a:t>relu</a:t>
            </a:r>
            <a:endParaRPr kumimoji="0" lang="en-US" sz="1600" b="1"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Rectangle 27">
            <a:extLst>
              <a:ext uri="{FF2B5EF4-FFF2-40B4-BE49-F238E27FC236}">
                <a16:creationId xmlns:a16="http://schemas.microsoft.com/office/drawing/2014/main" id="{A90E1239-94DE-4BBB-94B8-EFF9451AB6B7}"/>
              </a:ext>
            </a:extLst>
          </p:cNvPr>
          <p:cNvSpPr/>
          <p:nvPr/>
        </p:nvSpPr>
        <p:spPr>
          <a:xfrm>
            <a:off x="9052559" y="3634361"/>
            <a:ext cx="1393371" cy="348813"/>
          </a:xfrm>
          <a:prstGeom prst="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600" err="1">
                <a:solidFill>
                  <a:srgbClr val="FFFFFF"/>
                </a:solidFill>
                <a:latin typeface="Helvetica Neue Medium"/>
                <a:ea typeface="Helvetica Neue Medium"/>
                <a:cs typeface="Helvetica Neue Medium"/>
                <a:sym typeface="Helvetica Neue Medium"/>
              </a:rPr>
              <a:t>group_norm</a:t>
            </a:r>
            <a:endPar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Rectangle 28">
            <a:extLst>
              <a:ext uri="{FF2B5EF4-FFF2-40B4-BE49-F238E27FC236}">
                <a16:creationId xmlns:a16="http://schemas.microsoft.com/office/drawing/2014/main" id="{0F6C924C-C11D-4D39-950B-82677E30D2A5}"/>
              </a:ext>
            </a:extLst>
          </p:cNvPr>
          <p:cNvSpPr/>
          <p:nvPr/>
        </p:nvSpPr>
        <p:spPr>
          <a:xfrm>
            <a:off x="9052559" y="4328253"/>
            <a:ext cx="1393371" cy="348813"/>
          </a:xfrm>
          <a:prstGeom prst="rect">
            <a:avLst/>
          </a:prstGeom>
          <a:solidFill>
            <a:schemeClr val="accent4">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err="1">
                <a:ln>
                  <a:noFill/>
                </a:ln>
                <a:solidFill>
                  <a:srgbClr val="FFFFFF"/>
                </a:solidFill>
                <a:effectLst/>
                <a:uFillTx/>
                <a:latin typeface="Helvetica Neue Medium"/>
                <a:ea typeface="Helvetica Neue Medium"/>
                <a:cs typeface="Helvetica Neue Medium"/>
                <a:sym typeface="Helvetica Neue Medium"/>
              </a:rPr>
              <a:t>relu</a:t>
            </a:r>
            <a:endParaRPr kumimoji="0" lang="en-US" sz="1600" b="1"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9A0BEF09-6A35-4B66-801E-D7AB30E88E41}"/>
              </a:ext>
            </a:extLst>
          </p:cNvPr>
          <p:cNvSpPr/>
          <p:nvPr/>
        </p:nvSpPr>
        <p:spPr>
          <a:xfrm>
            <a:off x="9052558" y="5022145"/>
            <a:ext cx="1393371" cy="348813"/>
          </a:xfrm>
          <a:prstGeom prst="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linear</a:t>
            </a:r>
          </a:p>
        </p:txBody>
      </p:sp>
      <p:cxnSp>
        <p:nvCxnSpPr>
          <p:cNvPr id="31" name="Straight Arrow Connector 30">
            <a:extLst>
              <a:ext uri="{FF2B5EF4-FFF2-40B4-BE49-F238E27FC236}">
                <a16:creationId xmlns:a16="http://schemas.microsoft.com/office/drawing/2014/main" id="{C1A72F0D-E4B7-413A-8A5D-CD54AC0CE41D}"/>
              </a:ext>
            </a:extLst>
          </p:cNvPr>
          <p:cNvCxnSpPr>
            <a:stCxn id="26" idx="2"/>
            <a:endCxn id="27" idx="0"/>
          </p:cNvCxnSpPr>
          <p:nvPr/>
        </p:nvCxnSpPr>
        <p:spPr>
          <a:xfrm>
            <a:off x="9749245" y="2595390"/>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B5ADF50B-1BE6-4300-9378-4B31B17A801A}"/>
              </a:ext>
            </a:extLst>
          </p:cNvPr>
          <p:cNvCxnSpPr>
            <a:stCxn id="27" idx="2"/>
            <a:endCxn id="28" idx="0"/>
          </p:cNvCxnSpPr>
          <p:nvPr/>
        </p:nvCxnSpPr>
        <p:spPr>
          <a:xfrm>
            <a:off x="9749245" y="3289282"/>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0FB3B430-E937-41D0-B8AA-B5F8ACD44754}"/>
              </a:ext>
            </a:extLst>
          </p:cNvPr>
          <p:cNvCxnSpPr>
            <a:stCxn id="28" idx="2"/>
            <a:endCxn id="29" idx="0"/>
          </p:cNvCxnSpPr>
          <p:nvPr/>
        </p:nvCxnSpPr>
        <p:spPr>
          <a:xfrm>
            <a:off x="9749245" y="3983174"/>
            <a:ext cx="0"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60328DA-E866-4095-85CD-670AEAFEB620}"/>
              </a:ext>
            </a:extLst>
          </p:cNvPr>
          <p:cNvCxnSpPr>
            <a:stCxn id="29" idx="2"/>
            <a:endCxn id="30" idx="0"/>
          </p:cNvCxnSpPr>
          <p:nvPr/>
        </p:nvCxnSpPr>
        <p:spPr>
          <a:xfrm flipH="1">
            <a:off x="9749244" y="4677066"/>
            <a:ext cx="1" cy="3450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Arrow: Right 34">
            <a:extLst>
              <a:ext uri="{FF2B5EF4-FFF2-40B4-BE49-F238E27FC236}">
                <a16:creationId xmlns:a16="http://schemas.microsoft.com/office/drawing/2014/main" id="{92AF45D5-1555-4C4A-8709-0C605E9A2C16}"/>
              </a:ext>
            </a:extLst>
          </p:cNvPr>
          <p:cNvSpPr/>
          <p:nvPr/>
        </p:nvSpPr>
        <p:spPr>
          <a:xfrm>
            <a:off x="8325394" y="3638095"/>
            <a:ext cx="548637" cy="345079"/>
          </a:xfrm>
          <a:prstGeom prst="rightArrow">
            <a:avLst/>
          </a:prstGeom>
          <a:noFill/>
          <a:ln w="28575" cap="flat">
            <a:solidFill>
              <a:schemeClr val="accent6">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7" name="TextBox 36">
            <a:extLst>
              <a:ext uri="{FF2B5EF4-FFF2-40B4-BE49-F238E27FC236}">
                <a16:creationId xmlns:a16="http://schemas.microsoft.com/office/drawing/2014/main" id="{488CA968-B905-46D1-BB36-43243BE167DE}"/>
              </a:ext>
            </a:extLst>
          </p:cNvPr>
          <p:cNvSpPr txBox="1"/>
          <p:nvPr/>
        </p:nvSpPr>
        <p:spPr>
          <a:xfrm>
            <a:off x="10633166" y="2246577"/>
            <a:ext cx="83837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accent2">
                    <a:lumMod val="75000"/>
                  </a:schemeClr>
                </a:solidFill>
                <a:effectLst/>
                <a:uFillTx/>
                <a:latin typeface="+mn-lt"/>
                <a:ea typeface="+mn-ea"/>
                <a:cs typeface="+mn-cs"/>
                <a:sym typeface="Helvetica Neue"/>
              </a:rPr>
              <a:t>BFloat16</a:t>
            </a:r>
          </a:p>
        </p:txBody>
      </p:sp>
      <p:sp>
        <p:nvSpPr>
          <p:cNvPr id="38" name="TextBox 37">
            <a:extLst>
              <a:ext uri="{FF2B5EF4-FFF2-40B4-BE49-F238E27FC236}">
                <a16:creationId xmlns:a16="http://schemas.microsoft.com/office/drawing/2014/main" id="{951AD25F-7D13-473B-86EB-18C0949B85DC}"/>
              </a:ext>
            </a:extLst>
          </p:cNvPr>
          <p:cNvSpPr txBox="1"/>
          <p:nvPr/>
        </p:nvSpPr>
        <p:spPr>
          <a:xfrm>
            <a:off x="10633166" y="3634361"/>
            <a:ext cx="711733"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accent4">
                    <a:lumMod val="75000"/>
                  </a:schemeClr>
                </a:solidFill>
                <a:effectLst/>
                <a:uFillTx/>
                <a:latin typeface="+mn-lt"/>
                <a:ea typeface="+mn-ea"/>
                <a:cs typeface="+mn-cs"/>
                <a:sym typeface="Helvetica Neue"/>
              </a:rPr>
              <a:t>Float32</a:t>
            </a:r>
          </a:p>
        </p:txBody>
      </p:sp>
      <p:sp>
        <p:nvSpPr>
          <p:cNvPr id="39" name="TextBox 38">
            <a:extLst>
              <a:ext uri="{FF2B5EF4-FFF2-40B4-BE49-F238E27FC236}">
                <a16:creationId xmlns:a16="http://schemas.microsoft.com/office/drawing/2014/main" id="{1E617806-5802-4576-A4F3-948C3612632D}"/>
              </a:ext>
            </a:extLst>
          </p:cNvPr>
          <p:cNvSpPr txBox="1"/>
          <p:nvPr/>
        </p:nvSpPr>
        <p:spPr>
          <a:xfrm>
            <a:off x="10633165" y="5022145"/>
            <a:ext cx="83837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accent2">
                    <a:lumMod val="75000"/>
                  </a:schemeClr>
                </a:solidFill>
                <a:effectLst/>
                <a:uFillTx/>
                <a:latin typeface="+mn-lt"/>
                <a:ea typeface="+mn-ea"/>
                <a:cs typeface="+mn-cs"/>
                <a:sym typeface="Helvetica Neue"/>
              </a:rPr>
              <a:t>BFloat16</a:t>
            </a:r>
          </a:p>
        </p:txBody>
      </p:sp>
    </p:spTree>
    <p:extLst>
      <p:ext uri="{BB962C8B-B14F-4D97-AF65-F5344CB8AC3E}">
        <p14:creationId xmlns:p14="http://schemas.microsoft.com/office/powerpoint/2010/main" val="252484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3DA246-EC1A-47A4-BCA3-A925B22D5192}"/>
              </a:ext>
            </a:extLst>
          </p:cNvPr>
          <p:cNvSpPr>
            <a:spLocks noGrp="1"/>
          </p:cNvSpPr>
          <p:nvPr>
            <p:ph type="title"/>
          </p:nvPr>
        </p:nvSpPr>
        <p:spPr/>
        <p:txBody>
          <a:bodyPr/>
          <a:lstStyle/>
          <a:p>
            <a:r>
              <a:rPr lang="en-US"/>
              <a:t>Graph Optimization</a:t>
            </a:r>
          </a:p>
        </p:txBody>
      </p:sp>
      <p:sp>
        <p:nvSpPr>
          <p:cNvPr id="6" name="Text Placeholder 5">
            <a:extLst>
              <a:ext uri="{FF2B5EF4-FFF2-40B4-BE49-F238E27FC236}">
                <a16:creationId xmlns:a16="http://schemas.microsoft.com/office/drawing/2014/main" id="{A9E2207E-6269-4D4C-835F-C4A0A8798FEF}"/>
              </a:ext>
            </a:extLst>
          </p:cNvPr>
          <p:cNvSpPr>
            <a:spLocks noGrp="1"/>
          </p:cNvSpPr>
          <p:nvPr>
            <p:ph type="body" sz="quarter" idx="29"/>
          </p:nvPr>
        </p:nvSpPr>
        <p:spPr/>
        <p:txBody>
          <a:bodyPr/>
          <a:lstStyle/>
          <a:p>
            <a:r>
              <a:rPr lang="en-US"/>
              <a:t>Feature</a:t>
            </a:r>
          </a:p>
        </p:txBody>
      </p:sp>
    </p:spTree>
    <p:extLst>
      <p:ext uri="{BB962C8B-B14F-4D97-AF65-F5344CB8AC3E}">
        <p14:creationId xmlns:p14="http://schemas.microsoft.com/office/powerpoint/2010/main" val="322042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2808F0-B90E-46D1-B17C-9C624E48C963}"/>
              </a:ext>
            </a:extLst>
          </p:cNvPr>
          <p:cNvSpPr>
            <a:spLocks noGrp="1"/>
          </p:cNvSpPr>
          <p:nvPr>
            <p:ph type="title"/>
          </p:nvPr>
        </p:nvSpPr>
        <p:spPr/>
        <p:txBody>
          <a:bodyPr/>
          <a:lstStyle/>
          <a:p>
            <a:r>
              <a:rPr lang="en-US"/>
              <a:t>Operator Fusion</a:t>
            </a:r>
          </a:p>
        </p:txBody>
      </p:sp>
      <p:sp>
        <p:nvSpPr>
          <p:cNvPr id="7" name="Rectangle 6">
            <a:extLst>
              <a:ext uri="{FF2B5EF4-FFF2-40B4-BE49-F238E27FC236}">
                <a16:creationId xmlns:a16="http://schemas.microsoft.com/office/drawing/2014/main" id="{03562740-288F-4168-83FB-F4B655BF350C}"/>
              </a:ext>
            </a:extLst>
          </p:cNvPr>
          <p:cNvSpPr/>
          <p:nvPr/>
        </p:nvSpPr>
        <p:spPr>
          <a:xfrm>
            <a:off x="609814" y="1502482"/>
            <a:ext cx="2760617" cy="2000794"/>
          </a:xfrm>
          <a:prstGeom prst="rect">
            <a:avLst/>
          </a:prstGeom>
          <a:noFill/>
          <a:ln w="12700"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D0A79BF4-A5BA-4543-9AD0-EDC02F45022A}"/>
              </a:ext>
            </a:extLst>
          </p:cNvPr>
          <p:cNvSpPr/>
          <p:nvPr/>
        </p:nvSpPr>
        <p:spPr>
          <a:xfrm>
            <a:off x="1193288" y="1577631"/>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Read data from memory</a:t>
            </a:r>
          </a:p>
        </p:txBody>
      </p:sp>
      <p:sp>
        <p:nvSpPr>
          <p:cNvPr id="9" name="Rectangle 8">
            <a:extLst>
              <a:ext uri="{FF2B5EF4-FFF2-40B4-BE49-F238E27FC236}">
                <a16:creationId xmlns:a16="http://schemas.microsoft.com/office/drawing/2014/main" id="{CAAC083A-14A4-4D41-80BB-C8E900CB4F92}"/>
              </a:ext>
            </a:extLst>
          </p:cNvPr>
          <p:cNvSpPr/>
          <p:nvPr/>
        </p:nvSpPr>
        <p:spPr>
          <a:xfrm>
            <a:off x="1193288" y="2896980"/>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Write data to memory</a:t>
            </a:r>
          </a:p>
        </p:txBody>
      </p:sp>
      <p:sp>
        <p:nvSpPr>
          <p:cNvPr id="10" name="Rectangle 9">
            <a:extLst>
              <a:ext uri="{FF2B5EF4-FFF2-40B4-BE49-F238E27FC236}">
                <a16:creationId xmlns:a16="http://schemas.microsoft.com/office/drawing/2014/main" id="{E9154E5B-1DDB-4A3F-AF4A-52EF081098B1}"/>
              </a:ext>
            </a:extLst>
          </p:cNvPr>
          <p:cNvSpPr/>
          <p:nvPr/>
        </p:nvSpPr>
        <p:spPr>
          <a:xfrm>
            <a:off x="1193288" y="2236139"/>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computation</a:t>
            </a:r>
          </a:p>
        </p:txBody>
      </p:sp>
      <p:cxnSp>
        <p:nvCxnSpPr>
          <p:cNvPr id="12" name="Straight Arrow Connector 11">
            <a:extLst>
              <a:ext uri="{FF2B5EF4-FFF2-40B4-BE49-F238E27FC236}">
                <a16:creationId xmlns:a16="http://schemas.microsoft.com/office/drawing/2014/main" id="{12EBC81C-E4E8-4AA0-B0CA-BB64B372C79B}"/>
              </a:ext>
            </a:extLst>
          </p:cNvPr>
          <p:cNvCxnSpPr>
            <a:stCxn id="8" idx="2"/>
            <a:endCxn id="10" idx="0"/>
          </p:cNvCxnSpPr>
          <p:nvPr/>
        </p:nvCxnSpPr>
        <p:spPr>
          <a:xfrm>
            <a:off x="2007540" y="2111110"/>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2EF297E9-8DB1-4D78-BF0F-0282A87BA86B}"/>
              </a:ext>
            </a:extLst>
          </p:cNvPr>
          <p:cNvCxnSpPr>
            <a:stCxn id="10" idx="2"/>
            <a:endCxn id="9" idx="0"/>
          </p:cNvCxnSpPr>
          <p:nvPr/>
        </p:nvCxnSpPr>
        <p:spPr>
          <a:xfrm>
            <a:off x="2007540" y="2769618"/>
            <a:ext cx="0" cy="12736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F8E292E3-A049-4CDA-A81C-7C748E503BF0}"/>
              </a:ext>
            </a:extLst>
          </p:cNvPr>
          <p:cNvSpPr txBox="1"/>
          <p:nvPr/>
        </p:nvSpPr>
        <p:spPr>
          <a:xfrm>
            <a:off x="2354127" y="1255289"/>
            <a:ext cx="1016304"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Operator 1</a:t>
            </a:r>
          </a:p>
        </p:txBody>
      </p:sp>
      <p:sp>
        <p:nvSpPr>
          <p:cNvPr id="16" name="Rectangle 15">
            <a:extLst>
              <a:ext uri="{FF2B5EF4-FFF2-40B4-BE49-F238E27FC236}">
                <a16:creationId xmlns:a16="http://schemas.microsoft.com/office/drawing/2014/main" id="{816305AD-053C-4932-BDCA-4197520E7E2E}"/>
              </a:ext>
            </a:extLst>
          </p:cNvPr>
          <p:cNvSpPr/>
          <p:nvPr/>
        </p:nvSpPr>
        <p:spPr>
          <a:xfrm>
            <a:off x="609814" y="4028647"/>
            <a:ext cx="2760617" cy="2000794"/>
          </a:xfrm>
          <a:prstGeom prst="rect">
            <a:avLst/>
          </a:prstGeom>
          <a:noFill/>
          <a:ln w="12700"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CFACA23B-68CE-4E87-A894-36A33882E67D}"/>
              </a:ext>
            </a:extLst>
          </p:cNvPr>
          <p:cNvSpPr/>
          <p:nvPr/>
        </p:nvSpPr>
        <p:spPr>
          <a:xfrm>
            <a:off x="1193288" y="4103796"/>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Read data from memory</a:t>
            </a:r>
          </a:p>
        </p:txBody>
      </p:sp>
      <p:sp>
        <p:nvSpPr>
          <p:cNvPr id="18" name="Rectangle 17">
            <a:extLst>
              <a:ext uri="{FF2B5EF4-FFF2-40B4-BE49-F238E27FC236}">
                <a16:creationId xmlns:a16="http://schemas.microsoft.com/office/drawing/2014/main" id="{E87838D1-2DD7-48B8-8618-F487DEB5A672}"/>
              </a:ext>
            </a:extLst>
          </p:cNvPr>
          <p:cNvSpPr/>
          <p:nvPr/>
        </p:nvSpPr>
        <p:spPr>
          <a:xfrm>
            <a:off x="1193288" y="5423145"/>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Write data to memory</a:t>
            </a:r>
          </a:p>
        </p:txBody>
      </p:sp>
      <p:sp>
        <p:nvSpPr>
          <p:cNvPr id="19" name="Rectangle 18">
            <a:extLst>
              <a:ext uri="{FF2B5EF4-FFF2-40B4-BE49-F238E27FC236}">
                <a16:creationId xmlns:a16="http://schemas.microsoft.com/office/drawing/2014/main" id="{0E997125-4955-4A64-8612-1570784EFA7D}"/>
              </a:ext>
            </a:extLst>
          </p:cNvPr>
          <p:cNvSpPr/>
          <p:nvPr/>
        </p:nvSpPr>
        <p:spPr>
          <a:xfrm>
            <a:off x="1193288" y="4762304"/>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computation</a:t>
            </a:r>
          </a:p>
        </p:txBody>
      </p:sp>
      <p:cxnSp>
        <p:nvCxnSpPr>
          <p:cNvPr id="20" name="Straight Arrow Connector 19">
            <a:extLst>
              <a:ext uri="{FF2B5EF4-FFF2-40B4-BE49-F238E27FC236}">
                <a16:creationId xmlns:a16="http://schemas.microsoft.com/office/drawing/2014/main" id="{6B12CC0B-8846-48C7-A202-61ED2BBFA2C2}"/>
              </a:ext>
            </a:extLst>
          </p:cNvPr>
          <p:cNvCxnSpPr>
            <a:stCxn id="17" idx="2"/>
            <a:endCxn id="19" idx="0"/>
          </p:cNvCxnSpPr>
          <p:nvPr/>
        </p:nvCxnSpPr>
        <p:spPr>
          <a:xfrm>
            <a:off x="2007540" y="4637275"/>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4EAE38E6-E2DA-4D75-BF0D-C10F982F435F}"/>
              </a:ext>
            </a:extLst>
          </p:cNvPr>
          <p:cNvCxnSpPr>
            <a:stCxn id="19" idx="2"/>
            <a:endCxn id="18" idx="0"/>
          </p:cNvCxnSpPr>
          <p:nvPr/>
        </p:nvCxnSpPr>
        <p:spPr>
          <a:xfrm>
            <a:off x="2007540" y="5295783"/>
            <a:ext cx="0" cy="12736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9657ABF5-559A-4490-8AFA-2808D11C0DAD}"/>
              </a:ext>
            </a:extLst>
          </p:cNvPr>
          <p:cNvSpPr txBox="1"/>
          <p:nvPr/>
        </p:nvSpPr>
        <p:spPr>
          <a:xfrm>
            <a:off x="2354127" y="3781454"/>
            <a:ext cx="1016304"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Operator 2</a:t>
            </a:r>
          </a:p>
        </p:txBody>
      </p:sp>
      <p:cxnSp>
        <p:nvCxnSpPr>
          <p:cNvPr id="24" name="Straight Arrow Connector 23">
            <a:extLst>
              <a:ext uri="{FF2B5EF4-FFF2-40B4-BE49-F238E27FC236}">
                <a16:creationId xmlns:a16="http://schemas.microsoft.com/office/drawing/2014/main" id="{2F420B46-8D82-456F-9FD1-3E3D31A2F70A}"/>
              </a:ext>
            </a:extLst>
          </p:cNvPr>
          <p:cNvCxnSpPr>
            <a:stCxn id="7" idx="2"/>
            <a:endCxn id="16" idx="0"/>
          </p:cNvCxnSpPr>
          <p:nvPr/>
        </p:nvCxnSpPr>
        <p:spPr>
          <a:xfrm>
            <a:off x="1990123" y="3503276"/>
            <a:ext cx="0" cy="5253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Arrow: Right 24">
            <a:extLst>
              <a:ext uri="{FF2B5EF4-FFF2-40B4-BE49-F238E27FC236}">
                <a16:creationId xmlns:a16="http://schemas.microsoft.com/office/drawing/2014/main" id="{F7766331-F64E-4631-9224-16DE42FDB09B}"/>
              </a:ext>
            </a:extLst>
          </p:cNvPr>
          <p:cNvSpPr/>
          <p:nvPr/>
        </p:nvSpPr>
        <p:spPr>
          <a:xfrm>
            <a:off x="3592042" y="3508339"/>
            <a:ext cx="784668" cy="525371"/>
          </a:xfrm>
          <a:prstGeom prst="rightArrow">
            <a:avLst/>
          </a:prstGeom>
          <a:noFill/>
          <a:ln w="28575" cap="flat">
            <a:solidFill>
              <a:srgbClr val="004A86"/>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9B7CF076-2B03-42DB-AC7F-49C04E158BFE}"/>
              </a:ext>
            </a:extLst>
          </p:cNvPr>
          <p:cNvSpPr/>
          <p:nvPr/>
        </p:nvSpPr>
        <p:spPr>
          <a:xfrm>
            <a:off x="8586824" y="2476556"/>
            <a:ext cx="2760614" cy="2650185"/>
          </a:xfrm>
          <a:prstGeom prst="rect">
            <a:avLst/>
          </a:prstGeom>
          <a:noFill/>
          <a:ln w="12700"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Rectangle 26">
            <a:extLst>
              <a:ext uri="{FF2B5EF4-FFF2-40B4-BE49-F238E27FC236}">
                <a16:creationId xmlns:a16="http://schemas.microsoft.com/office/drawing/2014/main" id="{647C17D0-E995-46D9-AE3B-8026B61D4252}"/>
              </a:ext>
            </a:extLst>
          </p:cNvPr>
          <p:cNvSpPr/>
          <p:nvPr/>
        </p:nvSpPr>
        <p:spPr>
          <a:xfrm>
            <a:off x="9170295" y="2551706"/>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Read data from memory</a:t>
            </a:r>
          </a:p>
        </p:txBody>
      </p:sp>
      <p:sp>
        <p:nvSpPr>
          <p:cNvPr id="28" name="Rectangle 27">
            <a:extLst>
              <a:ext uri="{FF2B5EF4-FFF2-40B4-BE49-F238E27FC236}">
                <a16:creationId xmlns:a16="http://schemas.microsoft.com/office/drawing/2014/main" id="{0E198AD5-CCEB-463F-88C4-805391FF5740}"/>
              </a:ext>
            </a:extLst>
          </p:cNvPr>
          <p:cNvSpPr/>
          <p:nvPr/>
        </p:nvSpPr>
        <p:spPr>
          <a:xfrm>
            <a:off x="9170295" y="4527230"/>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Write data to memory</a:t>
            </a:r>
          </a:p>
        </p:txBody>
      </p:sp>
      <p:sp>
        <p:nvSpPr>
          <p:cNvPr id="29" name="Rectangle 28">
            <a:extLst>
              <a:ext uri="{FF2B5EF4-FFF2-40B4-BE49-F238E27FC236}">
                <a16:creationId xmlns:a16="http://schemas.microsoft.com/office/drawing/2014/main" id="{47D1F180-59EE-4657-B672-530EB6A4FB82}"/>
              </a:ext>
            </a:extLst>
          </p:cNvPr>
          <p:cNvSpPr/>
          <p:nvPr/>
        </p:nvSpPr>
        <p:spPr>
          <a:xfrm>
            <a:off x="9170295" y="3210214"/>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1 computation</a:t>
            </a:r>
          </a:p>
        </p:txBody>
      </p:sp>
      <p:cxnSp>
        <p:nvCxnSpPr>
          <p:cNvPr id="30" name="Straight Arrow Connector 29">
            <a:extLst>
              <a:ext uri="{FF2B5EF4-FFF2-40B4-BE49-F238E27FC236}">
                <a16:creationId xmlns:a16="http://schemas.microsoft.com/office/drawing/2014/main" id="{C9B4B215-746D-4E1C-BDB7-05165E5B68F2}"/>
              </a:ext>
            </a:extLst>
          </p:cNvPr>
          <p:cNvCxnSpPr>
            <a:stCxn id="27" idx="2"/>
            <a:endCxn id="29" idx="0"/>
          </p:cNvCxnSpPr>
          <p:nvPr/>
        </p:nvCxnSpPr>
        <p:spPr>
          <a:xfrm>
            <a:off x="9984547" y="3085185"/>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id="{D6EAC4CA-F6B9-40C5-8712-C8127E14F351}"/>
              </a:ext>
            </a:extLst>
          </p:cNvPr>
          <p:cNvSpPr txBox="1"/>
          <p:nvPr/>
        </p:nvSpPr>
        <p:spPr>
          <a:xfrm>
            <a:off x="9891911" y="2229364"/>
            <a:ext cx="145552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Fused Operator</a:t>
            </a:r>
          </a:p>
        </p:txBody>
      </p:sp>
      <p:sp>
        <p:nvSpPr>
          <p:cNvPr id="34" name="Rectangle 33">
            <a:extLst>
              <a:ext uri="{FF2B5EF4-FFF2-40B4-BE49-F238E27FC236}">
                <a16:creationId xmlns:a16="http://schemas.microsoft.com/office/drawing/2014/main" id="{12810360-DB07-42D0-8A43-C3CAE7607C8C}"/>
              </a:ext>
            </a:extLst>
          </p:cNvPr>
          <p:cNvSpPr/>
          <p:nvPr/>
        </p:nvSpPr>
        <p:spPr>
          <a:xfrm>
            <a:off x="9170295" y="3868722"/>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2 computation</a:t>
            </a:r>
          </a:p>
        </p:txBody>
      </p:sp>
      <p:cxnSp>
        <p:nvCxnSpPr>
          <p:cNvPr id="36" name="Straight Arrow Connector 35">
            <a:extLst>
              <a:ext uri="{FF2B5EF4-FFF2-40B4-BE49-F238E27FC236}">
                <a16:creationId xmlns:a16="http://schemas.microsoft.com/office/drawing/2014/main" id="{2245840E-062C-4B63-A02C-9369EC82E0FA}"/>
              </a:ext>
            </a:extLst>
          </p:cNvPr>
          <p:cNvCxnSpPr>
            <a:stCxn id="29" idx="2"/>
            <a:endCxn id="34" idx="0"/>
          </p:cNvCxnSpPr>
          <p:nvPr/>
        </p:nvCxnSpPr>
        <p:spPr>
          <a:xfrm>
            <a:off x="9984547" y="3743693"/>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99A66ADB-9527-49CF-AD06-01B8109E04AD}"/>
              </a:ext>
            </a:extLst>
          </p:cNvPr>
          <p:cNvCxnSpPr>
            <a:stCxn id="34" idx="2"/>
            <a:endCxn id="28" idx="0"/>
          </p:cNvCxnSpPr>
          <p:nvPr/>
        </p:nvCxnSpPr>
        <p:spPr>
          <a:xfrm>
            <a:off x="9984547" y="4402201"/>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1" name="Rectangle 30">
            <a:extLst>
              <a:ext uri="{FF2B5EF4-FFF2-40B4-BE49-F238E27FC236}">
                <a16:creationId xmlns:a16="http://schemas.microsoft.com/office/drawing/2014/main" id="{818E9438-3BFD-4729-AFB8-9F5DC7B89083}"/>
              </a:ext>
            </a:extLst>
          </p:cNvPr>
          <p:cNvSpPr/>
          <p:nvPr/>
        </p:nvSpPr>
        <p:spPr>
          <a:xfrm>
            <a:off x="4598319" y="1501510"/>
            <a:ext cx="2760617" cy="2000794"/>
          </a:xfrm>
          <a:prstGeom prst="rect">
            <a:avLst/>
          </a:prstGeom>
          <a:noFill/>
          <a:ln w="12700"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3" name="Rectangle 32">
            <a:extLst>
              <a:ext uri="{FF2B5EF4-FFF2-40B4-BE49-F238E27FC236}">
                <a16:creationId xmlns:a16="http://schemas.microsoft.com/office/drawing/2014/main" id="{59F585C3-537F-4C38-BEF9-E3791D556798}"/>
              </a:ext>
            </a:extLst>
          </p:cNvPr>
          <p:cNvSpPr/>
          <p:nvPr/>
        </p:nvSpPr>
        <p:spPr>
          <a:xfrm>
            <a:off x="5181793" y="1576659"/>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Read data from memory</a:t>
            </a:r>
          </a:p>
        </p:txBody>
      </p:sp>
      <p:sp>
        <p:nvSpPr>
          <p:cNvPr id="35" name="Rectangle 34">
            <a:extLst>
              <a:ext uri="{FF2B5EF4-FFF2-40B4-BE49-F238E27FC236}">
                <a16:creationId xmlns:a16="http://schemas.microsoft.com/office/drawing/2014/main" id="{BCCEB0BF-82AC-40E3-886E-750E1AA3D9A7}"/>
              </a:ext>
            </a:extLst>
          </p:cNvPr>
          <p:cNvSpPr/>
          <p:nvPr/>
        </p:nvSpPr>
        <p:spPr>
          <a:xfrm>
            <a:off x="5181793" y="2896008"/>
            <a:ext cx="1628503" cy="533479"/>
          </a:xfrm>
          <a:prstGeom prst="rect">
            <a:avLst/>
          </a:prstGeom>
          <a:solidFill>
            <a:schemeClr val="bg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Write data to memory</a:t>
            </a:r>
          </a:p>
        </p:txBody>
      </p:sp>
      <p:sp>
        <p:nvSpPr>
          <p:cNvPr id="37" name="Rectangle 36">
            <a:extLst>
              <a:ext uri="{FF2B5EF4-FFF2-40B4-BE49-F238E27FC236}">
                <a16:creationId xmlns:a16="http://schemas.microsoft.com/office/drawing/2014/main" id="{D01250FD-C0BB-427C-8EF1-79458B3C2DC8}"/>
              </a:ext>
            </a:extLst>
          </p:cNvPr>
          <p:cNvSpPr/>
          <p:nvPr/>
        </p:nvSpPr>
        <p:spPr>
          <a:xfrm>
            <a:off x="5181793" y="2235167"/>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computation</a:t>
            </a:r>
          </a:p>
        </p:txBody>
      </p:sp>
      <p:cxnSp>
        <p:nvCxnSpPr>
          <p:cNvPr id="39" name="Straight Arrow Connector 38">
            <a:extLst>
              <a:ext uri="{FF2B5EF4-FFF2-40B4-BE49-F238E27FC236}">
                <a16:creationId xmlns:a16="http://schemas.microsoft.com/office/drawing/2014/main" id="{FEB3F7A2-64DF-45E3-8E17-3EC385643A41}"/>
              </a:ext>
            </a:extLst>
          </p:cNvPr>
          <p:cNvCxnSpPr>
            <a:stCxn id="33" idx="2"/>
            <a:endCxn id="37" idx="0"/>
          </p:cNvCxnSpPr>
          <p:nvPr/>
        </p:nvCxnSpPr>
        <p:spPr>
          <a:xfrm>
            <a:off x="5996045" y="2110138"/>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CF0905AE-D2D9-4598-9DE9-8B7739F52A4D}"/>
              </a:ext>
            </a:extLst>
          </p:cNvPr>
          <p:cNvCxnSpPr>
            <a:stCxn id="37" idx="2"/>
            <a:endCxn id="35" idx="0"/>
          </p:cNvCxnSpPr>
          <p:nvPr/>
        </p:nvCxnSpPr>
        <p:spPr>
          <a:xfrm>
            <a:off x="5996045" y="2768646"/>
            <a:ext cx="0" cy="12736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TextBox 40">
            <a:extLst>
              <a:ext uri="{FF2B5EF4-FFF2-40B4-BE49-F238E27FC236}">
                <a16:creationId xmlns:a16="http://schemas.microsoft.com/office/drawing/2014/main" id="{DE1F08A2-7CA0-4533-994B-3B10A8434648}"/>
              </a:ext>
            </a:extLst>
          </p:cNvPr>
          <p:cNvSpPr txBox="1"/>
          <p:nvPr/>
        </p:nvSpPr>
        <p:spPr>
          <a:xfrm>
            <a:off x="6342632" y="1254317"/>
            <a:ext cx="1016304"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Operator 1</a:t>
            </a:r>
          </a:p>
        </p:txBody>
      </p:sp>
      <p:sp>
        <p:nvSpPr>
          <p:cNvPr id="42" name="Rectangle 41">
            <a:extLst>
              <a:ext uri="{FF2B5EF4-FFF2-40B4-BE49-F238E27FC236}">
                <a16:creationId xmlns:a16="http://schemas.microsoft.com/office/drawing/2014/main" id="{13839619-24BC-4918-8E5E-CEB6D98D1F22}"/>
              </a:ext>
            </a:extLst>
          </p:cNvPr>
          <p:cNvSpPr/>
          <p:nvPr/>
        </p:nvSpPr>
        <p:spPr>
          <a:xfrm>
            <a:off x="4598319" y="4027675"/>
            <a:ext cx="2760617" cy="2000794"/>
          </a:xfrm>
          <a:prstGeom prst="rect">
            <a:avLst/>
          </a:prstGeom>
          <a:noFill/>
          <a:ln w="12700"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43" name="Rectangle 42">
            <a:extLst>
              <a:ext uri="{FF2B5EF4-FFF2-40B4-BE49-F238E27FC236}">
                <a16:creationId xmlns:a16="http://schemas.microsoft.com/office/drawing/2014/main" id="{C38D1FD2-1075-471B-BA5B-EF4DE99DEB3C}"/>
              </a:ext>
            </a:extLst>
          </p:cNvPr>
          <p:cNvSpPr/>
          <p:nvPr/>
        </p:nvSpPr>
        <p:spPr>
          <a:xfrm>
            <a:off x="5181793" y="4102824"/>
            <a:ext cx="1628503" cy="533479"/>
          </a:xfrm>
          <a:prstGeom prst="rect">
            <a:avLst/>
          </a:prstGeom>
          <a:solidFill>
            <a:schemeClr val="bg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Read data from memory</a:t>
            </a:r>
          </a:p>
        </p:txBody>
      </p:sp>
      <p:sp>
        <p:nvSpPr>
          <p:cNvPr id="44" name="Rectangle 43">
            <a:extLst>
              <a:ext uri="{FF2B5EF4-FFF2-40B4-BE49-F238E27FC236}">
                <a16:creationId xmlns:a16="http://schemas.microsoft.com/office/drawing/2014/main" id="{03D049F9-B8C9-4A78-BC96-3E6320B88F9A}"/>
              </a:ext>
            </a:extLst>
          </p:cNvPr>
          <p:cNvSpPr/>
          <p:nvPr/>
        </p:nvSpPr>
        <p:spPr>
          <a:xfrm>
            <a:off x="5181793" y="5422173"/>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Write data to memory</a:t>
            </a:r>
          </a:p>
        </p:txBody>
      </p:sp>
      <p:sp>
        <p:nvSpPr>
          <p:cNvPr id="45" name="Rectangle 44">
            <a:extLst>
              <a:ext uri="{FF2B5EF4-FFF2-40B4-BE49-F238E27FC236}">
                <a16:creationId xmlns:a16="http://schemas.microsoft.com/office/drawing/2014/main" id="{F090593B-5D15-4C82-AD1C-B9439F59C327}"/>
              </a:ext>
            </a:extLst>
          </p:cNvPr>
          <p:cNvSpPr/>
          <p:nvPr/>
        </p:nvSpPr>
        <p:spPr>
          <a:xfrm>
            <a:off x="5181793" y="4761332"/>
            <a:ext cx="1628503" cy="53347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Kernel computation</a:t>
            </a:r>
          </a:p>
        </p:txBody>
      </p:sp>
      <p:cxnSp>
        <p:nvCxnSpPr>
          <p:cNvPr id="46" name="Straight Arrow Connector 45">
            <a:extLst>
              <a:ext uri="{FF2B5EF4-FFF2-40B4-BE49-F238E27FC236}">
                <a16:creationId xmlns:a16="http://schemas.microsoft.com/office/drawing/2014/main" id="{00717FB3-65A8-4A64-B8BE-D9136DF66EC4}"/>
              </a:ext>
            </a:extLst>
          </p:cNvPr>
          <p:cNvCxnSpPr>
            <a:stCxn id="43" idx="2"/>
            <a:endCxn id="45" idx="0"/>
          </p:cNvCxnSpPr>
          <p:nvPr/>
        </p:nvCxnSpPr>
        <p:spPr>
          <a:xfrm>
            <a:off x="5996045" y="4636303"/>
            <a:ext cx="0" cy="12502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1E79BD74-5622-491A-931C-5812C107E6A4}"/>
              </a:ext>
            </a:extLst>
          </p:cNvPr>
          <p:cNvCxnSpPr>
            <a:stCxn id="45" idx="2"/>
            <a:endCxn id="44" idx="0"/>
          </p:cNvCxnSpPr>
          <p:nvPr/>
        </p:nvCxnSpPr>
        <p:spPr>
          <a:xfrm>
            <a:off x="5996045" y="5294811"/>
            <a:ext cx="0" cy="12736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32C42257-6E69-42E4-9AF9-3D02D8D2F056}"/>
              </a:ext>
            </a:extLst>
          </p:cNvPr>
          <p:cNvSpPr txBox="1"/>
          <p:nvPr/>
        </p:nvSpPr>
        <p:spPr>
          <a:xfrm>
            <a:off x="6342632" y="3780482"/>
            <a:ext cx="1016304"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Operator 2</a:t>
            </a:r>
          </a:p>
        </p:txBody>
      </p:sp>
      <p:cxnSp>
        <p:nvCxnSpPr>
          <p:cNvPr id="49" name="Straight Arrow Connector 48">
            <a:extLst>
              <a:ext uri="{FF2B5EF4-FFF2-40B4-BE49-F238E27FC236}">
                <a16:creationId xmlns:a16="http://schemas.microsoft.com/office/drawing/2014/main" id="{44AA9A2F-91A7-4DB8-AEDB-C005667CF012}"/>
              </a:ext>
            </a:extLst>
          </p:cNvPr>
          <p:cNvCxnSpPr>
            <a:stCxn id="31" idx="2"/>
            <a:endCxn id="42" idx="0"/>
          </p:cNvCxnSpPr>
          <p:nvPr/>
        </p:nvCxnSpPr>
        <p:spPr>
          <a:xfrm>
            <a:off x="5978628" y="3502304"/>
            <a:ext cx="0" cy="5253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1" name="Arrow: Right 50">
            <a:extLst>
              <a:ext uri="{FF2B5EF4-FFF2-40B4-BE49-F238E27FC236}">
                <a16:creationId xmlns:a16="http://schemas.microsoft.com/office/drawing/2014/main" id="{2DA07B5E-5887-40D5-BEDE-7215A990FA3B}"/>
              </a:ext>
            </a:extLst>
          </p:cNvPr>
          <p:cNvSpPr/>
          <p:nvPr/>
        </p:nvSpPr>
        <p:spPr>
          <a:xfrm>
            <a:off x="7580546" y="3501332"/>
            <a:ext cx="784668" cy="525371"/>
          </a:xfrm>
          <a:prstGeom prst="rightArrow">
            <a:avLst/>
          </a:prstGeom>
          <a:noFill/>
          <a:ln w="28575" cap="flat">
            <a:solidFill>
              <a:srgbClr val="004A8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45627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901395-8BD6-4FFB-B4FA-6E9C4F912BB1}"/>
              </a:ext>
            </a:extLst>
          </p:cNvPr>
          <p:cNvSpPr>
            <a:spLocks noGrp="1"/>
          </p:cNvSpPr>
          <p:nvPr>
            <p:ph type="title"/>
          </p:nvPr>
        </p:nvSpPr>
        <p:spPr/>
        <p:txBody>
          <a:bodyPr/>
          <a:lstStyle/>
          <a:p>
            <a:r>
              <a:rPr lang="en-US"/>
              <a:t>FP32 &amp; BF16 fusion patterns</a:t>
            </a:r>
          </a:p>
        </p:txBody>
      </p:sp>
      <p:sp>
        <p:nvSpPr>
          <p:cNvPr id="10" name="Content Placeholder 9">
            <a:extLst>
              <a:ext uri="{FF2B5EF4-FFF2-40B4-BE49-F238E27FC236}">
                <a16:creationId xmlns:a16="http://schemas.microsoft.com/office/drawing/2014/main" id="{61E701A4-DEF4-4E65-8B1D-61CA79C60279}"/>
              </a:ext>
            </a:extLst>
          </p:cNvPr>
          <p:cNvSpPr>
            <a:spLocks noGrp="1"/>
          </p:cNvSpPr>
          <p:nvPr>
            <p:ph sz="quarter" idx="27"/>
          </p:nvPr>
        </p:nvSpPr>
        <p:spPr/>
        <p:txBody>
          <a:bodyPr>
            <a:normAutofit fontScale="92500" lnSpcReduction="10000"/>
          </a:bodyPr>
          <a:lstStyle/>
          <a:p>
            <a:pPr algn="l">
              <a:buFont typeface="Arial" panose="020B0604020202020204" pitchFamily="34" charset="0"/>
              <a:buChar char="•"/>
            </a:pPr>
            <a:r>
              <a:rPr lang="en-US" b="0" i="0">
                <a:solidFill>
                  <a:srgbClr val="404040"/>
                </a:solidFill>
                <a:effectLst/>
                <a:latin typeface="Lato" panose="020F0502020204030203" pitchFamily="34" charset="0"/>
              </a:rPr>
              <a:t>Conv2D +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Conv2D + SUM</a:t>
            </a:r>
          </a:p>
          <a:p>
            <a:pPr algn="l">
              <a:buFont typeface="Arial" panose="020B0604020202020204" pitchFamily="34" charset="0"/>
              <a:buChar char="•"/>
            </a:pPr>
            <a:r>
              <a:rPr lang="en-US" b="0" i="0">
                <a:solidFill>
                  <a:srgbClr val="404040"/>
                </a:solidFill>
                <a:effectLst/>
                <a:latin typeface="Lato" panose="020F0502020204030203" pitchFamily="34" charset="0"/>
              </a:rPr>
              <a:t>Conv2D + SUM +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Conv2D + Sigmoid</a:t>
            </a:r>
          </a:p>
          <a:p>
            <a:pPr algn="l">
              <a:buFont typeface="Arial" panose="020B0604020202020204" pitchFamily="34" charset="0"/>
              <a:buChar char="•"/>
            </a:pPr>
            <a:r>
              <a:rPr lang="en-US" b="0" i="0">
                <a:solidFill>
                  <a:srgbClr val="404040"/>
                </a:solidFill>
                <a:effectLst/>
                <a:latin typeface="Lato" panose="020F0502020204030203" pitchFamily="34" charset="0"/>
              </a:rPr>
              <a:t>Conv2D + Sigmoid + MUL</a:t>
            </a:r>
          </a:p>
          <a:p>
            <a:pPr algn="l">
              <a:buFont typeface="Arial" panose="020B0604020202020204" pitchFamily="34" charset="0"/>
              <a:buChar char="•"/>
            </a:pPr>
            <a:r>
              <a:rPr lang="en-US" b="0" i="0">
                <a:solidFill>
                  <a:srgbClr val="404040"/>
                </a:solidFill>
                <a:effectLst/>
                <a:latin typeface="Lato" panose="020F0502020204030203" pitchFamily="34" charset="0"/>
              </a:rPr>
              <a:t>Conv2D + </a:t>
            </a:r>
            <a:r>
              <a:rPr lang="en-US" b="0" i="0" err="1">
                <a:solidFill>
                  <a:srgbClr val="404040"/>
                </a:solidFill>
                <a:effectLst/>
                <a:latin typeface="Lato" panose="020F0502020204030203" pitchFamily="34" charset="0"/>
              </a:rPr>
              <a:t>HardTanh</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Conv2D + </a:t>
            </a:r>
            <a:r>
              <a:rPr lang="en-US" b="0" i="0" err="1">
                <a:solidFill>
                  <a:srgbClr val="404040"/>
                </a:solidFill>
                <a:effectLst/>
                <a:latin typeface="Lato" panose="020F0502020204030203" pitchFamily="34" charset="0"/>
              </a:rPr>
              <a:t>SiLU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Conv2D + ELU</a:t>
            </a:r>
          </a:p>
          <a:p>
            <a:pPr algn="l">
              <a:buFont typeface="Arial" panose="020B0604020202020204" pitchFamily="34" charset="0"/>
              <a:buChar char="•"/>
            </a:pPr>
            <a:r>
              <a:rPr lang="en-US" b="0" i="0">
                <a:solidFill>
                  <a:srgbClr val="404040"/>
                </a:solidFill>
                <a:effectLst/>
                <a:latin typeface="Lato" panose="020F0502020204030203" pitchFamily="34" charset="0"/>
              </a:rPr>
              <a:t>Conv3D +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p:txBody>
      </p:sp>
      <p:sp>
        <p:nvSpPr>
          <p:cNvPr id="11" name="Content Placeholder 10">
            <a:extLst>
              <a:ext uri="{FF2B5EF4-FFF2-40B4-BE49-F238E27FC236}">
                <a16:creationId xmlns:a16="http://schemas.microsoft.com/office/drawing/2014/main" id="{E2C6308E-13D1-4245-9B5A-C34EC83D68C9}"/>
              </a:ext>
            </a:extLst>
          </p:cNvPr>
          <p:cNvSpPr>
            <a:spLocks noGrp="1"/>
          </p:cNvSpPr>
          <p:nvPr>
            <p:ph sz="quarter" idx="28"/>
          </p:nvPr>
        </p:nvSpPr>
        <p:spPr/>
        <p:txBody>
          <a:bodyPr>
            <a:normAutofit fontScale="92500" lnSpcReduction="20000"/>
          </a:bodyPr>
          <a:lstStyle/>
          <a:p>
            <a:pPr algn="l">
              <a:buFont typeface="Arial" panose="020B0604020202020204" pitchFamily="34" charset="0"/>
              <a:buChar char="•"/>
            </a:pPr>
            <a:r>
              <a:rPr lang="en-US" b="0" i="0">
                <a:solidFill>
                  <a:srgbClr val="404040"/>
                </a:solidFill>
                <a:effectLst/>
                <a:latin typeface="Lato" panose="020F0502020204030203" pitchFamily="34" charset="0"/>
              </a:rPr>
              <a:t>Conv3D + SUM</a:t>
            </a:r>
          </a:p>
          <a:p>
            <a:pPr algn="l">
              <a:buFont typeface="Arial" panose="020B0604020202020204" pitchFamily="34" charset="0"/>
              <a:buChar char="•"/>
            </a:pPr>
            <a:r>
              <a:rPr lang="en-US" b="0" i="0">
                <a:solidFill>
                  <a:srgbClr val="404040"/>
                </a:solidFill>
                <a:effectLst/>
                <a:latin typeface="Lato" panose="020F0502020204030203" pitchFamily="34" charset="0"/>
              </a:rPr>
              <a:t>Conv3D + SUM +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Conv3D + </a:t>
            </a:r>
            <a:r>
              <a:rPr lang="en-US" b="0" i="0" err="1">
                <a:solidFill>
                  <a:srgbClr val="404040"/>
                </a:solidFill>
                <a:effectLst/>
                <a:latin typeface="Lato" panose="020F0502020204030203" pitchFamily="34" charset="0"/>
              </a:rPr>
              <a:t>SiLU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Linear +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Linear + GELU</a:t>
            </a:r>
          </a:p>
          <a:p>
            <a:pPr algn="l">
              <a:buFont typeface="Arial" panose="020B0604020202020204" pitchFamily="34" charset="0"/>
              <a:buChar char="•"/>
            </a:pPr>
            <a:r>
              <a:rPr lang="en-US" b="0" i="0">
                <a:solidFill>
                  <a:srgbClr val="404040"/>
                </a:solidFill>
                <a:effectLst/>
                <a:latin typeface="Lato" panose="020F0502020204030203" pitchFamily="34" charset="0"/>
              </a:rPr>
              <a:t>Add + </a:t>
            </a:r>
            <a:r>
              <a:rPr lang="en-US" b="0" i="0" err="1">
                <a:solidFill>
                  <a:srgbClr val="404040"/>
                </a:solidFill>
                <a:effectLst/>
                <a:latin typeface="Lato" panose="020F0502020204030203" pitchFamily="34" charset="0"/>
              </a:rPr>
              <a:t>LayerNorm</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err="1">
                <a:solidFill>
                  <a:srgbClr val="404040"/>
                </a:solidFill>
                <a:effectLst/>
                <a:latin typeface="Lato" panose="020F0502020204030203" pitchFamily="34" charset="0"/>
              </a:rPr>
              <a:t>Div</a:t>
            </a:r>
            <a:r>
              <a:rPr lang="en-US" b="0" i="0">
                <a:solidFill>
                  <a:srgbClr val="404040"/>
                </a:solidFill>
                <a:effectLst/>
                <a:latin typeface="Lato" panose="020F0502020204030203" pitchFamily="34" charset="0"/>
              </a:rPr>
              <a:t> + Add + </a:t>
            </a:r>
            <a:r>
              <a:rPr lang="en-US" b="0" i="0" err="1">
                <a:solidFill>
                  <a:srgbClr val="404040"/>
                </a:solidFill>
                <a:effectLst/>
                <a:latin typeface="Lato" panose="020F0502020204030203" pitchFamily="34" charset="0"/>
              </a:rPr>
              <a:t>Softmax</a:t>
            </a:r>
            <a:endParaRPr lang="en-US" b="0" i="0">
              <a:solidFill>
                <a:srgbClr val="404040"/>
              </a:solidFill>
              <a:effectLst/>
              <a:latin typeface="Lato" panose="020F0502020204030203" pitchFamily="34" charset="0"/>
            </a:endParaRPr>
          </a:p>
          <a:p>
            <a:pPr algn="l">
              <a:buFont typeface="Arial" panose="020B0604020202020204" pitchFamily="34" charset="0"/>
              <a:buChar char="•"/>
            </a:pPr>
            <a:r>
              <a:rPr lang="en-US" b="0" i="0">
                <a:solidFill>
                  <a:srgbClr val="404040"/>
                </a:solidFill>
                <a:effectLst/>
                <a:latin typeface="Lato" panose="020F0502020204030203" pitchFamily="34" charset="0"/>
              </a:rPr>
              <a:t>Linear + Linear + Linear</a:t>
            </a:r>
          </a:p>
          <a:p>
            <a:pPr algn="l">
              <a:buFont typeface="Arial" panose="020B0604020202020204" pitchFamily="34" charset="0"/>
              <a:buChar char="•"/>
            </a:pPr>
            <a:r>
              <a:rPr lang="en-US" b="0" i="0">
                <a:solidFill>
                  <a:srgbClr val="404040"/>
                </a:solidFill>
                <a:effectLst/>
                <a:latin typeface="Lato" panose="020F0502020204030203" pitchFamily="34" charset="0"/>
              </a:rPr>
              <a:t>View + Transpose + Contiguous + View</a:t>
            </a:r>
          </a:p>
        </p:txBody>
      </p:sp>
    </p:spTree>
    <p:extLst>
      <p:ext uri="{BB962C8B-B14F-4D97-AF65-F5344CB8AC3E}">
        <p14:creationId xmlns:p14="http://schemas.microsoft.com/office/powerpoint/2010/main" val="88568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69FA-5F3E-47E2-A996-5DDF997E069F}"/>
              </a:ext>
            </a:extLst>
          </p:cNvPr>
          <p:cNvSpPr>
            <a:spLocks noGrp="1"/>
          </p:cNvSpPr>
          <p:nvPr>
            <p:ph type="title"/>
          </p:nvPr>
        </p:nvSpPr>
        <p:spPr/>
        <p:txBody>
          <a:bodyPr/>
          <a:lstStyle/>
          <a:p>
            <a:r>
              <a:rPr lang="en-US"/>
              <a:t>INT8 fusion patterns</a:t>
            </a:r>
          </a:p>
        </p:txBody>
      </p:sp>
      <p:sp>
        <p:nvSpPr>
          <p:cNvPr id="3" name="Content Placeholder 2">
            <a:extLst>
              <a:ext uri="{FF2B5EF4-FFF2-40B4-BE49-F238E27FC236}">
                <a16:creationId xmlns:a16="http://schemas.microsoft.com/office/drawing/2014/main" id="{9DB3F13A-7A58-48CB-AB78-1ADAB31A699A}"/>
              </a:ext>
            </a:extLst>
          </p:cNvPr>
          <p:cNvSpPr>
            <a:spLocks noGrp="1"/>
          </p:cNvSpPr>
          <p:nvPr>
            <p:ph sz="quarter" idx="27"/>
          </p:nvPr>
        </p:nvSpPr>
        <p:spPr/>
        <p:txBody>
          <a:bodyPr>
            <a:normAutofit fontScale="77500" lnSpcReduction="20000"/>
          </a:bodyPr>
          <a:lstStyle/>
          <a:p>
            <a:pPr algn="l">
              <a:buFont typeface="Arial" panose="020B0604020202020204" pitchFamily="34" charset="0"/>
              <a:buChar char="•"/>
            </a:pPr>
            <a:r>
              <a:rPr lang="en-US" b="0" i="0">
                <a:solidFill>
                  <a:srgbClr val="404040"/>
                </a:solidFill>
                <a:effectLst/>
                <a:latin typeface="Lato" panose="020F0502020204030203" pitchFamily="34" charset="0"/>
              </a:rPr>
              <a:t>INT8 IN -&gt; FP32 OUT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sum</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sum -&gt;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a:t>
            </a:r>
            <a:r>
              <a:rPr lang="en-US" b="0" i="0" err="1">
                <a:solidFill>
                  <a:srgbClr val="404040"/>
                </a:solidFill>
                <a:effectLst/>
                <a:latin typeface="Lato" panose="020F0502020204030203" pitchFamily="34" charset="0"/>
              </a:rPr>
              <a:t>relu</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a:t>
            </a:r>
            <a:r>
              <a:rPr lang="en-US" b="0" i="0" err="1">
                <a:solidFill>
                  <a:srgbClr val="404040"/>
                </a:solidFill>
                <a:effectLst/>
                <a:latin typeface="Lato" panose="020F0502020204030203" pitchFamily="34" charset="0"/>
              </a:rPr>
              <a:t>gelu</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sigmoid</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sum</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a:t>
            </a:r>
            <a:r>
              <a:rPr lang="en-US" b="0" i="0" err="1">
                <a:solidFill>
                  <a:srgbClr val="404040"/>
                </a:solidFill>
                <a:effectLst/>
                <a:latin typeface="Lato" panose="020F0502020204030203" pitchFamily="34" charset="0"/>
              </a:rPr>
              <a:t>bmm</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a:t>
            </a:r>
            <a:r>
              <a:rPr lang="en-US" b="0" i="0" err="1">
                <a:solidFill>
                  <a:srgbClr val="404040"/>
                </a:solidFill>
                <a:effectLst/>
                <a:latin typeface="Lato" panose="020F0502020204030203" pitchFamily="34" charset="0"/>
              </a:rPr>
              <a:t>bmm</a:t>
            </a:r>
            <a:r>
              <a:rPr lang="en-US" b="0" i="0">
                <a:solidFill>
                  <a:srgbClr val="404040"/>
                </a:solidFill>
                <a:effectLst/>
                <a:latin typeface="Lato" panose="020F0502020204030203" pitchFamily="34" charset="0"/>
              </a:rPr>
              <a:t> -&gt; div</a:t>
            </a:r>
          </a:p>
        </p:txBody>
      </p:sp>
      <p:sp>
        <p:nvSpPr>
          <p:cNvPr id="4" name="Content Placeholder 3">
            <a:extLst>
              <a:ext uri="{FF2B5EF4-FFF2-40B4-BE49-F238E27FC236}">
                <a16:creationId xmlns:a16="http://schemas.microsoft.com/office/drawing/2014/main" id="{525C4182-49F6-48B3-B410-BED096C43BD8}"/>
              </a:ext>
            </a:extLst>
          </p:cNvPr>
          <p:cNvSpPr>
            <a:spLocks noGrp="1"/>
          </p:cNvSpPr>
          <p:nvPr>
            <p:ph sz="quarter" idx="28"/>
          </p:nvPr>
        </p:nvSpPr>
        <p:spPr/>
        <p:txBody>
          <a:bodyPr>
            <a:normAutofit fontScale="70000" lnSpcReduction="20000"/>
          </a:bodyPr>
          <a:lstStyle/>
          <a:p>
            <a:pPr algn="l">
              <a:buFont typeface="Arial" panose="020B0604020202020204" pitchFamily="34" charset="0"/>
              <a:buChar char="•"/>
            </a:pPr>
            <a:r>
              <a:rPr lang="en-US" b="0" i="0">
                <a:solidFill>
                  <a:srgbClr val="404040"/>
                </a:solidFill>
                <a:effectLst/>
                <a:latin typeface="Lato" panose="020F0502020204030203" pitchFamily="34" charset="0"/>
              </a:rPr>
              <a:t>INT8 IN -&gt; INT8 OUT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a:t>
            </a:r>
            <a:r>
              <a:rPr lang="en-US" b="0" i="0" err="1">
                <a:solidFill>
                  <a:srgbClr val="404040"/>
                </a:solidFill>
                <a:effectLst/>
                <a:latin typeface="Lato" panose="020F0502020204030203" pitchFamily="34" charset="0"/>
              </a:rPr>
              <a:t>relu</a:t>
            </a:r>
            <a:r>
              <a:rPr lang="en-US" b="0" i="0">
                <a:solidFill>
                  <a:srgbClr val="404040"/>
                </a:solidFill>
                <a:effectLst/>
                <a:latin typeface="Lato" panose="020F0502020204030203" pitchFamily="34" charset="0"/>
              </a:rPr>
              <a:t>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sum -&gt; </a:t>
            </a:r>
            <a:r>
              <a:rPr lang="en-US" b="0" i="0" err="1">
                <a:solidFill>
                  <a:srgbClr val="404040"/>
                </a:solidFill>
                <a:effectLst/>
                <a:latin typeface="Lato" panose="020F0502020204030203" pitchFamily="34" charset="0"/>
              </a:rPr>
              <a:t>dequant</a:t>
            </a:r>
            <a:endParaRPr lang="en-US" b="0" i="0">
              <a:solidFill>
                <a:srgbClr val="404040"/>
              </a:solidFill>
              <a:effectLst/>
              <a:latin typeface="Lato" panose="020F0502020204030203" pitchFamily="34" charset="0"/>
            </a:endParaRP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conv -&gt; sum -&gt; </a:t>
            </a:r>
            <a:r>
              <a:rPr lang="en-US" b="0" i="0" err="1">
                <a:solidFill>
                  <a:srgbClr val="404040"/>
                </a:solidFill>
                <a:effectLst/>
                <a:latin typeface="Lato" panose="020F0502020204030203" pitchFamily="34" charset="0"/>
              </a:rPr>
              <a:t>relu</a:t>
            </a:r>
            <a:r>
              <a:rPr lang="en-US" b="0" i="0">
                <a:solidFill>
                  <a:srgbClr val="404040"/>
                </a:solidFill>
                <a:effectLst/>
                <a:latin typeface="Lato" panose="020F0502020204030203" pitchFamily="34" charset="0"/>
              </a:rPr>
              <a:t>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a:t>
            </a:r>
            <a:r>
              <a:rPr lang="en-US" b="0" i="0" err="1">
                <a:solidFill>
                  <a:srgbClr val="404040"/>
                </a:solidFill>
                <a:effectLst/>
                <a:latin typeface="Lato" panose="020F0502020204030203" pitchFamily="34" charset="0"/>
              </a:rPr>
              <a:t>relu</a:t>
            </a:r>
            <a:r>
              <a:rPr lang="en-US" b="0" i="0">
                <a:solidFill>
                  <a:srgbClr val="404040"/>
                </a:solidFill>
                <a:effectLst/>
                <a:latin typeface="Lato" panose="020F0502020204030203" pitchFamily="34" charset="0"/>
              </a:rPr>
              <a:t>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a:t>
            </a:r>
            <a:r>
              <a:rPr lang="en-US" b="0" i="0" err="1">
                <a:solidFill>
                  <a:srgbClr val="404040"/>
                </a:solidFill>
                <a:effectLst/>
                <a:latin typeface="Lato" panose="020F0502020204030203" pitchFamily="34" charset="0"/>
              </a:rPr>
              <a:t>gelu</a:t>
            </a:r>
            <a:r>
              <a:rPr lang="en-US" b="0" i="0">
                <a:solidFill>
                  <a:srgbClr val="404040"/>
                </a:solidFill>
                <a:effectLst/>
                <a:latin typeface="Lato" panose="020F0502020204030203" pitchFamily="34" charset="0"/>
              </a:rPr>
              <a:t>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sigmoid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linear -&gt; sum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a:t>
            </a:r>
            <a:r>
              <a:rPr lang="en-US" b="0" i="0" err="1">
                <a:solidFill>
                  <a:srgbClr val="404040"/>
                </a:solidFill>
                <a:effectLst/>
                <a:latin typeface="Lato" panose="020F0502020204030203" pitchFamily="34" charset="0"/>
              </a:rPr>
              <a:t>bmm</a:t>
            </a:r>
            <a:r>
              <a:rPr lang="en-US" b="0" i="0">
                <a:solidFill>
                  <a:srgbClr val="404040"/>
                </a:solidFill>
                <a:effectLst/>
                <a:latin typeface="Lato" panose="020F0502020204030203" pitchFamily="34" charset="0"/>
              </a:rPr>
              <a:t>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a:t>
            </a:r>
            <a:r>
              <a:rPr lang="en-US" b="0" i="0" err="1">
                <a:solidFill>
                  <a:srgbClr val="404040"/>
                </a:solidFill>
                <a:effectLst/>
                <a:latin typeface="Lato" panose="020F0502020204030203" pitchFamily="34" charset="0"/>
              </a:rPr>
              <a:t>bmm</a:t>
            </a:r>
            <a:r>
              <a:rPr lang="en-US" b="0" i="0">
                <a:solidFill>
                  <a:srgbClr val="404040"/>
                </a:solidFill>
                <a:effectLst/>
                <a:latin typeface="Lato" panose="020F0502020204030203" pitchFamily="34" charset="0"/>
              </a:rPr>
              <a:t> -&gt; div -&gt; quant</a:t>
            </a:r>
          </a:p>
          <a:p>
            <a:pPr lvl="1"/>
            <a:r>
              <a:rPr lang="en-US" b="0" i="0" err="1">
                <a:solidFill>
                  <a:srgbClr val="404040"/>
                </a:solidFill>
                <a:effectLst/>
                <a:latin typeface="Lato" panose="020F0502020204030203" pitchFamily="34" charset="0"/>
              </a:rPr>
              <a:t>dequant</a:t>
            </a:r>
            <a:r>
              <a:rPr lang="en-US" b="0" i="0">
                <a:solidFill>
                  <a:srgbClr val="404040"/>
                </a:solidFill>
                <a:effectLst/>
                <a:latin typeface="Lato" panose="020F0502020204030203" pitchFamily="34" charset="0"/>
              </a:rPr>
              <a:t> -&gt; max_pool2d -&gt; quant</a:t>
            </a:r>
          </a:p>
        </p:txBody>
      </p:sp>
    </p:spTree>
    <p:extLst>
      <p:ext uri="{BB962C8B-B14F-4D97-AF65-F5344CB8AC3E}">
        <p14:creationId xmlns:p14="http://schemas.microsoft.com/office/powerpoint/2010/main" val="123334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9F37BC-50B2-4440-B81C-27E9FAF62A23}"/>
              </a:ext>
            </a:extLst>
          </p:cNvPr>
          <p:cNvSpPr>
            <a:spLocks noGrp="1"/>
          </p:cNvSpPr>
          <p:nvPr>
            <p:ph type="title"/>
          </p:nvPr>
        </p:nvSpPr>
        <p:spPr/>
        <p:txBody>
          <a:bodyPr/>
          <a:lstStyle/>
          <a:p>
            <a:r>
              <a:rPr lang="en-US" err="1"/>
              <a:t>BatchNorm</a:t>
            </a:r>
            <a:r>
              <a:rPr lang="en-US"/>
              <a:t> Folding</a:t>
            </a:r>
          </a:p>
        </p:txBody>
      </p:sp>
      <p:pic>
        <p:nvPicPr>
          <p:cNvPr id="7" name="Picture 6">
            <a:extLst>
              <a:ext uri="{FF2B5EF4-FFF2-40B4-BE49-F238E27FC236}">
                <a16:creationId xmlns:a16="http://schemas.microsoft.com/office/drawing/2014/main" id="{9E87DB91-3C54-407A-834C-F99B2828DC0C}"/>
              </a:ext>
            </a:extLst>
          </p:cNvPr>
          <p:cNvPicPr>
            <a:picLocks noChangeAspect="1"/>
          </p:cNvPicPr>
          <p:nvPr/>
        </p:nvPicPr>
        <p:blipFill>
          <a:blip r:embed="rId2"/>
          <a:stretch>
            <a:fillRect/>
          </a:stretch>
        </p:blipFill>
        <p:spPr>
          <a:xfrm>
            <a:off x="7157392" y="259627"/>
            <a:ext cx="4067743" cy="1914792"/>
          </a:xfrm>
          <a:prstGeom prst="rect">
            <a:avLst/>
          </a:prstGeom>
        </p:spPr>
      </p:pic>
      <p:sp>
        <p:nvSpPr>
          <p:cNvPr id="8" name="Rectangle 7">
            <a:extLst>
              <a:ext uri="{FF2B5EF4-FFF2-40B4-BE49-F238E27FC236}">
                <a16:creationId xmlns:a16="http://schemas.microsoft.com/office/drawing/2014/main" id="{991707B4-856D-40E8-89B2-3568F4319BBA}"/>
              </a:ext>
            </a:extLst>
          </p:cNvPr>
          <p:cNvSpPr/>
          <p:nvPr/>
        </p:nvSpPr>
        <p:spPr>
          <a:xfrm>
            <a:off x="7428412" y="1463040"/>
            <a:ext cx="3370217" cy="311873"/>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3" name="Picture 2">
            <a:extLst>
              <a:ext uri="{FF2B5EF4-FFF2-40B4-BE49-F238E27FC236}">
                <a16:creationId xmlns:a16="http://schemas.microsoft.com/office/drawing/2014/main" id="{59D9DE10-3322-4E13-8A34-58CBCC5729F6}"/>
              </a:ext>
            </a:extLst>
          </p:cNvPr>
          <p:cNvPicPr>
            <a:picLocks noChangeAspect="1"/>
          </p:cNvPicPr>
          <p:nvPr/>
        </p:nvPicPr>
        <p:blipFill>
          <a:blip r:embed="rId3"/>
          <a:stretch>
            <a:fillRect/>
          </a:stretch>
        </p:blipFill>
        <p:spPr>
          <a:xfrm>
            <a:off x="571370" y="3292004"/>
            <a:ext cx="3085299" cy="2512370"/>
          </a:xfrm>
          <a:prstGeom prst="rect">
            <a:avLst/>
          </a:prstGeom>
        </p:spPr>
      </p:pic>
      <p:sp>
        <p:nvSpPr>
          <p:cNvPr id="4" name="TextBox 3">
            <a:extLst>
              <a:ext uri="{FF2B5EF4-FFF2-40B4-BE49-F238E27FC236}">
                <a16:creationId xmlns:a16="http://schemas.microsoft.com/office/drawing/2014/main" id="{4209DF83-19F5-4E2A-ABF9-971613E87238}"/>
              </a:ext>
            </a:extLst>
          </p:cNvPr>
          <p:cNvSpPr txBox="1"/>
          <p:nvPr/>
        </p:nvSpPr>
        <p:spPr>
          <a:xfrm>
            <a:off x="571370" y="6011372"/>
            <a:ext cx="388888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solidFill>
                <a:effectLst/>
                <a:uFillTx/>
                <a:latin typeface="+mn-lt"/>
                <a:ea typeface="+mn-ea"/>
                <a:cs typeface="+mn-cs"/>
                <a:sym typeface="Helvetica Neue"/>
                <a:hlinkClick r:id="rId4"/>
              </a:rPr>
              <a:t>https://arxiv.org/pdf/1502.03167.pdf</a:t>
            </a:r>
            <a:endParaRPr kumimoji="0" lang="en-US" sz="1200" b="0" i="0" u="none" strike="noStrike" cap="none" spc="0" normalizeH="0" baseline="0">
              <a:ln>
                <a:noFill/>
              </a:ln>
              <a:solidFill>
                <a:schemeClr val="tx2"/>
              </a:solidFill>
              <a:effectLst/>
              <a:uFillTx/>
              <a:latin typeface="+mn-lt"/>
              <a:ea typeface="+mn-ea"/>
              <a:cs typeface="+mn-cs"/>
              <a:sym typeface="Helvetica Neue"/>
            </a:endParaRPr>
          </a:p>
          <a:p>
            <a:pPr defTabSz="2438338">
              <a:lnSpc>
                <a:spcPct val="100000"/>
              </a:lnSpc>
              <a:spcBef>
                <a:spcPts val="0"/>
              </a:spcBef>
            </a:pPr>
            <a:r>
              <a:rPr kumimoji="0" lang="en-US" sz="1200" b="0" i="0" u="none" strike="noStrike" cap="none" spc="0" normalizeH="0" baseline="0">
                <a:ln>
                  <a:noFill/>
                </a:ln>
                <a:solidFill>
                  <a:schemeClr val="tx2"/>
                </a:solidFill>
                <a:effectLst/>
                <a:uFillTx/>
                <a:latin typeface="+mn-lt"/>
                <a:ea typeface="+mn-ea"/>
                <a:cs typeface="+mn-cs"/>
                <a:sym typeface="Helvetica Neue"/>
                <a:hlinkClick r:id="rId5"/>
              </a:rPr>
              <a:t>https://cs231n.github.io/convolutional-networks/#conv</a:t>
            </a: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A7DE73-4801-4C83-B4DA-799C424617EB}"/>
                  </a:ext>
                </a:extLst>
              </p:cNvPr>
              <p:cNvSpPr txBox="1"/>
              <p:nvPr/>
            </p:nvSpPr>
            <p:spPr>
              <a:xfrm>
                <a:off x="3892332" y="2086566"/>
                <a:ext cx="135255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𝑊</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𝑏</m:t>
                      </m:r>
                    </m:oMath>
                  </m:oMathPara>
                </a14:m>
                <a:endParaRPr kumimoji="0" lang="en-US" sz="1600" b="0" i="0" u="none" strike="noStrike" cap="none" spc="0" normalizeH="0" baseline="0" err="1">
                  <a:ln>
                    <a:noFill/>
                  </a:ln>
                  <a:solidFill>
                    <a:schemeClr val="tx2"/>
                  </a:solidFill>
                  <a:effectLst/>
                  <a:uFillTx/>
                  <a:sym typeface="Helvetica Neue"/>
                </a:endParaRPr>
              </a:p>
            </p:txBody>
          </p:sp>
        </mc:Choice>
        <mc:Fallback xmlns="">
          <p:sp>
            <p:nvSpPr>
              <p:cNvPr id="6" name="TextBox 5">
                <a:extLst>
                  <a:ext uri="{FF2B5EF4-FFF2-40B4-BE49-F238E27FC236}">
                    <a16:creationId xmlns:a16="http://schemas.microsoft.com/office/drawing/2014/main" id="{EFA7DE73-4801-4C83-B4DA-799C424617EB}"/>
                  </a:ext>
                </a:extLst>
              </p:cNvPr>
              <p:cNvSpPr txBox="1">
                <a:spLocks noRot="1" noChangeAspect="1" noMove="1" noResize="1" noEditPoints="1" noAdjustHandles="1" noChangeArrowheads="1" noChangeShapeType="1" noTextEdit="1"/>
              </p:cNvSpPr>
              <p:nvPr/>
            </p:nvSpPr>
            <p:spPr>
              <a:xfrm>
                <a:off x="3892332" y="2086566"/>
                <a:ext cx="1352550" cy="246221"/>
              </a:xfrm>
              <a:prstGeom prst="rect">
                <a:avLst/>
              </a:prstGeom>
              <a:blipFill>
                <a:blip r:embed="rId6"/>
                <a:stretch>
                  <a:fillRect l="-3167" r="-3167" b="-21951"/>
                </a:stretch>
              </a:blipFill>
              <a:ln w="12700" cap="flat">
                <a:noFill/>
                <a:miter lim="400000"/>
              </a:ln>
              <a:effectLst/>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99AACE0A-A4D5-4D69-AEFB-E8F413C8FB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370" y="1328052"/>
            <a:ext cx="3079342" cy="17569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E25A10-5F53-4F5C-87EA-A9A0BB882A6E}"/>
                  </a:ext>
                </a:extLst>
              </p:cNvPr>
              <p:cNvSpPr txBox="1"/>
              <p:nvPr/>
            </p:nvSpPr>
            <p:spPr>
              <a:xfrm>
                <a:off x="3892332" y="4311459"/>
                <a:ext cx="1855251" cy="4677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𝛾</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f>
                        <m:f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fPr>
                        <m:num>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𝜇</m:t>
                          </m:r>
                        </m:num>
                        <m:den>
                          <m:rad>
                            <m:radPr>
                              <m:degHide m:val="on"/>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radPr>
                            <m:deg/>
                            <m:e>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𝜎</m:t>
                                  </m:r>
                                </m:e>
                                <m: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2</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m:rPr>
                          <m:sty m:val="p"/>
                        </m:rPr>
                        <a:rPr kumimoji="0" lang="el-GR"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β</m:t>
                      </m:r>
                    </m:oMath>
                  </m:oMathPara>
                </a14:m>
                <a:endParaRPr kumimoji="0" lang="en-US" sz="1600" b="0" i="0" u="none" strike="noStrike" cap="none" spc="0" normalizeH="0" baseline="0" err="1">
                  <a:ln>
                    <a:noFill/>
                  </a:ln>
                  <a:solidFill>
                    <a:schemeClr val="tx2"/>
                  </a:solidFill>
                  <a:effectLst/>
                  <a:uFillTx/>
                  <a:sym typeface="Helvetica Neue"/>
                </a:endParaRPr>
              </a:p>
            </p:txBody>
          </p:sp>
        </mc:Choice>
        <mc:Fallback xmlns="">
          <p:sp>
            <p:nvSpPr>
              <p:cNvPr id="9" name="TextBox 8">
                <a:extLst>
                  <a:ext uri="{FF2B5EF4-FFF2-40B4-BE49-F238E27FC236}">
                    <a16:creationId xmlns:a16="http://schemas.microsoft.com/office/drawing/2014/main" id="{1CE25A10-5F53-4F5C-87EA-A9A0BB882A6E}"/>
                  </a:ext>
                </a:extLst>
              </p:cNvPr>
              <p:cNvSpPr txBox="1">
                <a:spLocks noRot="1" noChangeAspect="1" noMove="1" noResize="1" noEditPoints="1" noAdjustHandles="1" noChangeArrowheads="1" noChangeShapeType="1" noTextEdit="1"/>
              </p:cNvSpPr>
              <p:nvPr/>
            </p:nvSpPr>
            <p:spPr>
              <a:xfrm>
                <a:off x="3892332" y="4311459"/>
                <a:ext cx="1855251" cy="467757"/>
              </a:xfrm>
              <a:prstGeom prst="rect">
                <a:avLst/>
              </a:prstGeom>
              <a:blipFill>
                <a:blip r:embed="rId8"/>
                <a:stretch>
                  <a:fillRect l="-2303" t="-1299" r="-2961" b="-12987"/>
                </a:stretch>
              </a:blipFill>
              <a:ln w="12700" cap="flat">
                <a:noFill/>
                <a:miter lim="400000"/>
              </a:ln>
              <a:effectLst/>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F61EB23B-928E-4E5B-87A0-16DF40F98ADD}"/>
              </a:ext>
            </a:extLst>
          </p:cNvPr>
          <p:cNvSpPr/>
          <p:nvPr/>
        </p:nvSpPr>
        <p:spPr>
          <a:xfrm>
            <a:off x="5897110" y="3184848"/>
            <a:ext cx="661852" cy="339634"/>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15913563-1F96-4CD2-9E49-BE62E823C8CB}"/>
              </a:ext>
            </a:extLst>
          </p:cNvPr>
          <p:cNvSpPr txBox="1"/>
          <p:nvPr/>
        </p:nvSpPr>
        <p:spPr>
          <a:xfrm>
            <a:off x="4522888" y="3169999"/>
            <a:ext cx="4571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492A44-DCD0-4128-B3FE-D426F03629A3}"/>
                  </a:ext>
                </a:extLst>
              </p:cNvPr>
              <p:cNvSpPr txBox="1"/>
              <p:nvPr/>
            </p:nvSpPr>
            <p:spPr>
              <a:xfrm>
                <a:off x="7514443" y="2300684"/>
                <a:ext cx="2594108" cy="515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𝛾</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f>
                        <m:f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fPr>
                        <m:num>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𝑊</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𝑏</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𝜇</m:t>
                          </m:r>
                        </m:num>
                        <m:den>
                          <m:rad>
                            <m:radPr>
                              <m:degHide m:val="on"/>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radPr>
                            <m:deg/>
                            <m:e>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𝜎</m:t>
                                  </m:r>
                                </m:e>
                                <m: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2</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m:rPr>
                          <m:sty m:val="p"/>
                        </m:rPr>
                        <a:rPr kumimoji="0" lang="el-GR"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β</m:t>
                      </m:r>
                    </m:oMath>
                  </m:oMathPara>
                </a14:m>
                <a:endParaRPr kumimoji="0" lang="en-US" sz="1600" b="0" i="0" u="none" strike="noStrike" cap="none" spc="0" normalizeH="0" baseline="0">
                  <a:ln>
                    <a:noFill/>
                  </a:ln>
                  <a:solidFill>
                    <a:schemeClr val="tx2"/>
                  </a:solidFill>
                  <a:effectLst/>
                  <a:uFillTx/>
                  <a:ea typeface="Cambria Math" panose="02040503050406030204" pitchFamily="18" charset="0"/>
                  <a:sym typeface="Helvetica Neue"/>
                </a:endParaRPr>
              </a:p>
            </p:txBody>
          </p:sp>
        </mc:Choice>
        <mc:Fallback xmlns="">
          <p:sp>
            <p:nvSpPr>
              <p:cNvPr id="15" name="TextBox 14">
                <a:extLst>
                  <a:ext uri="{FF2B5EF4-FFF2-40B4-BE49-F238E27FC236}">
                    <a16:creationId xmlns:a16="http://schemas.microsoft.com/office/drawing/2014/main" id="{6A492A44-DCD0-4128-B3FE-D426F03629A3}"/>
                  </a:ext>
                </a:extLst>
              </p:cNvPr>
              <p:cNvSpPr txBox="1">
                <a:spLocks noRot="1" noChangeAspect="1" noMove="1" noResize="1" noEditPoints="1" noAdjustHandles="1" noChangeArrowheads="1" noChangeShapeType="1" noTextEdit="1"/>
              </p:cNvSpPr>
              <p:nvPr/>
            </p:nvSpPr>
            <p:spPr>
              <a:xfrm>
                <a:off x="7514443" y="2300684"/>
                <a:ext cx="2594108" cy="515077"/>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9EAF691-E7A0-4D5C-AC02-FDC213FCC6ED}"/>
                  </a:ext>
                </a:extLst>
              </p:cNvPr>
              <p:cNvSpPr txBox="1"/>
              <p:nvPr/>
            </p:nvSpPr>
            <p:spPr>
              <a:xfrm>
                <a:off x="7514443" y="3065563"/>
                <a:ext cx="3160159" cy="513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defTabSz="2438338">
                  <a:lnSpc>
                    <a:spcPct val="100000"/>
                  </a:lnSpc>
                  <a:spcBef>
                    <a:spcPts val="0"/>
                  </a:spcBef>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𝛾</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f>
                        <m:f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fPr>
                        <m:num>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𝑊</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num>
                        <m:den>
                          <m:rad>
                            <m:radPr>
                              <m:degHide m:val="on"/>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radPr>
                            <m:deg/>
                            <m:e>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𝜎</m:t>
                                  </m:r>
                                </m:e>
                                <m: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2</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lang="en-US" sz="1600" i="1">
                          <a:solidFill>
                            <a:schemeClr val="tx2"/>
                          </a:solidFill>
                          <a:latin typeface="Cambria Math" panose="02040503050406030204" pitchFamily="18" charset="0"/>
                          <a:ea typeface="Cambria Math" panose="02040503050406030204" pitchFamily="18" charset="0"/>
                        </a:rPr>
                        <m:t>𝛾</m:t>
                      </m:r>
                      <m:r>
                        <a:rPr lang="en-US" sz="1600" i="1">
                          <a:solidFill>
                            <a:schemeClr val="tx2"/>
                          </a:solidFill>
                          <a:latin typeface="Cambria Math" panose="02040503050406030204" pitchFamily="18" charset="0"/>
                          <a:ea typeface="Cambria Math" panose="02040503050406030204" pitchFamily="18" charset="0"/>
                        </a:rPr>
                        <m:t>×</m:t>
                      </m:r>
                      <m:f>
                        <m:fPr>
                          <m:ctrlPr>
                            <a:rPr lang="en-US" sz="1600" i="1">
                              <a:solidFill>
                                <a:schemeClr val="tx2"/>
                              </a:solidFill>
                              <a:latin typeface="Cambria Math" panose="02040503050406030204" pitchFamily="18" charset="0"/>
                              <a:ea typeface="Cambria Math" panose="02040503050406030204" pitchFamily="18" charset="0"/>
                            </a:rPr>
                          </m:ctrlPr>
                        </m:fPr>
                        <m:num>
                          <m:r>
                            <a:rPr lang="en-US" sz="1600" i="1">
                              <a:solidFill>
                                <a:schemeClr val="tx2"/>
                              </a:solidFill>
                              <a:latin typeface="Cambria Math" panose="02040503050406030204" pitchFamily="18" charset="0"/>
                              <a:ea typeface="Cambria Math" panose="02040503050406030204" pitchFamily="18" charset="0"/>
                            </a:rPr>
                            <m:t>𝑏</m:t>
                          </m:r>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𝜇</m:t>
                          </m:r>
                        </m:num>
                        <m:den>
                          <m:rad>
                            <m:radPr>
                              <m:degHide m:val="on"/>
                              <m:ctrlPr>
                                <a:rPr lang="en-US" sz="1600" i="1">
                                  <a:solidFill>
                                    <a:schemeClr val="tx2"/>
                                  </a:solidFill>
                                  <a:latin typeface="Cambria Math" panose="02040503050406030204" pitchFamily="18" charset="0"/>
                                  <a:ea typeface="Cambria Math" panose="02040503050406030204" pitchFamily="18" charset="0"/>
                                </a:rPr>
                              </m:ctrlPr>
                            </m:radPr>
                            <m:deg/>
                            <m:e>
                              <m:sSup>
                                <m:sSupPr>
                                  <m:ctrlPr>
                                    <a:rPr lang="en-US" sz="1600" i="1">
                                      <a:solidFill>
                                        <a:schemeClr val="tx2"/>
                                      </a:solidFill>
                                      <a:latin typeface="Cambria Math" panose="02040503050406030204" pitchFamily="18" charset="0"/>
                                      <a:ea typeface="Cambria Math" panose="02040503050406030204" pitchFamily="18" charset="0"/>
                                    </a:rPr>
                                  </m:ctrlPr>
                                </m:sSupPr>
                                <m:e>
                                  <m:r>
                                    <a:rPr lang="en-US" sz="1600" i="1">
                                      <a:solidFill>
                                        <a:schemeClr val="tx2"/>
                                      </a:solidFill>
                                      <a:latin typeface="Cambria Math" panose="02040503050406030204" pitchFamily="18" charset="0"/>
                                      <a:ea typeface="Cambria Math" panose="02040503050406030204" pitchFamily="18" charset="0"/>
                                    </a:rPr>
                                    <m:t>𝜎</m:t>
                                  </m:r>
                                </m:e>
                                <m:sup>
                                  <m:r>
                                    <a:rPr lang="en-US" sz="1600" i="1">
                                      <a:solidFill>
                                        <a:schemeClr val="tx2"/>
                                      </a:solidFill>
                                      <a:latin typeface="Cambria Math" panose="02040503050406030204" pitchFamily="18" charset="0"/>
                                      <a:ea typeface="Cambria Math" panose="02040503050406030204" pitchFamily="18" charset="0"/>
                                    </a:rPr>
                                    <m:t>2</m:t>
                                  </m:r>
                                </m:sup>
                              </m:sSup>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m:rPr>
                          <m:sty m:val="p"/>
                        </m:rPr>
                        <a:rPr kumimoji="0" lang="el-GR"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β</m:t>
                      </m:r>
                    </m:oMath>
                  </m:oMathPara>
                </a14:m>
                <a:endParaRPr kumimoji="0" lang="en-US" sz="1600" b="0" i="0" u="none" strike="noStrike" cap="none" spc="0" normalizeH="0" baseline="0">
                  <a:ln>
                    <a:noFill/>
                  </a:ln>
                  <a:solidFill>
                    <a:schemeClr val="tx2"/>
                  </a:solidFill>
                  <a:effectLst/>
                  <a:uFillTx/>
                  <a:ea typeface="Cambria Math" panose="02040503050406030204" pitchFamily="18" charset="0"/>
                  <a:sym typeface="Helvetica Neue"/>
                </a:endParaRPr>
              </a:p>
            </p:txBody>
          </p:sp>
        </mc:Choice>
        <mc:Fallback xmlns="">
          <p:sp>
            <p:nvSpPr>
              <p:cNvPr id="16" name="TextBox 15">
                <a:extLst>
                  <a:ext uri="{FF2B5EF4-FFF2-40B4-BE49-F238E27FC236}">
                    <a16:creationId xmlns:a16="http://schemas.microsoft.com/office/drawing/2014/main" id="{F9EAF691-E7A0-4D5C-AC02-FDC213FCC6ED}"/>
                  </a:ext>
                </a:extLst>
              </p:cNvPr>
              <p:cNvSpPr txBox="1">
                <a:spLocks noRot="1" noChangeAspect="1" noMove="1" noResize="1" noEditPoints="1" noAdjustHandles="1" noChangeArrowheads="1" noChangeShapeType="1" noTextEdit="1"/>
              </p:cNvSpPr>
              <p:nvPr/>
            </p:nvSpPr>
            <p:spPr>
              <a:xfrm>
                <a:off x="7514443" y="3065563"/>
                <a:ext cx="3160159" cy="513539"/>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4CFBA2C-0456-4D1F-A6E9-79522CDD44D1}"/>
                  </a:ext>
                </a:extLst>
              </p:cNvPr>
              <p:cNvSpPr txBox="1"/>
              <p:nvPr/>
            </p:nvSpPr>
            <p:spPr>
              <a:xfrm>
                <a:off x="7514443" y="3828904"/>
                <a:ext cx="3512435" cy="513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defTabSz="2438338">
                  <a:lnSpc>
                    <a:spcPct val="100000"/>
                  </a:lnSpc>
                  <a:spcBef>
                    <a:spcPts val="0"/>
                  </a:spcBef>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𝛾</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f>
                        <m:f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fPr>
                        <m:num>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𝑊</m:t>
                          </m:r>
                        </m:num>
                        <m:den>
                          <m:rad>
                            <m:radPr>
                              <m:degHide m:val="on"/>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radPr>
                            <m:deg/>
                            <m:e>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𝜎</m:t>
                                  </m:r>
                                </m:e>
                                <m: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2</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𝜖</m:t>
                              </m:r>
                            </m:e>
                          </m:rad>
                        </m:den>
                      </m:f>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lang="en-US" sz="1600" i="1">
                          <a:solidFill>
                            <a:schemeClr val="tx2"/>
                          </a:solidFill>
                          <a:latin typeface="Cambria Math" panose="02040503050406030204" pitchFamily="18" charset="0"/>
                          <a:ea typeface="Cambria Math" panose="02040503050406030204" pitchFamily="18" charset="0"/>
                        </a:rPr>
                        <m:t>𝛾</m:t>
                      </m:r>
                      <m:r>
                        <a:rPr lang="en-US" sz="1600" i="1">
                          <a:solidFill>
                            <a:schemeClr val="tx2"/>
                          </a:solidFill>
                          <a:latin typeface="Cambria Math" panose="02040503050406030204" pitchFamily="18" charset="0"/>
                          <a:ea typeface="Cambria Math" panose="02040503050406030204" pitchFamily="18" charset="0"/>
                        </a:rPr>
                        <m:t>×</m:t>
                      </m:r>
                      <m:f>
                        <m:fPr>
                          <m:ctrlPr>
                            <a:rPr lang="en-US" sz="1600" i="1">
                              <a:solidFill>
                                <a:schemeClr val="tx2"/>
                              </a:solidFill>
                              <a:latin typeface="Cambria Math" panose="02040503050406030204" pitchFamily="18" charset="0"/>
                              <a:ea typeface="Cambria Math" panose="02040503050406030204" pitchFamily="18" charset="0"/>
                            </a:rPr>
                          </m:ctrlPr>
                        </m:fPr>
                        <m:num>
                          <m:r>
                            <a:rPr lang="en-US" sz="1600" i="1">
                              <a:solidFill>
                                <a:schemeClr val="tx2"/>
                              </a:solidFill>
                              <a:latin typeface="Cambria Math" panose="02040503050406030204" pitchFamily="18" charset="0"/>
                              <a:ea typeface="Cambria Math" panose="02040503050406030204" pitchFamily="18" charset="0"/>
                            </a:rPr>
                            <m:t>𝑏</m:t>
                          </m:r>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𝜇</m:t>
                          </m:r>
                        </m:num>
                        <m:den>
                          <m:rad>
                            <m:radPr>
                              <m:degHide m:val="on"/>
                              <m:ctrlPr>
                                <a:rPr lang="en-US" sz="1600" i="1">
                                  <a:solidFill>
                                    <a:schemeClr val="tx2"/>
                                  </a:solidFill>
                                  <a:latin typeface="Cambria Math" panose="02040503050406030204" pitchFamily="18" charset="0"/>
                                  <a:ea typeface="Cambria Math" panose="02040503050406030204" pitchFamily="18" charset="0"/>
                                </a:rPr>
                              </m:ctrlPr>
                            </m:radPr>
                            <m:deg/>
                            <m:e>
                              <m:sSup>
                                <m:sSupPr>
                                  <m:ctrlPr>
                                    <a:rPr lang="en-US" sz="1600" i="1">
                                      <a:solidFill>
                                        <a:schemeClr val="tx2"/>
                                      </a:solidFill>
                                      <a:latin typeface="Cambria Math" panose="02040503050406030204" pitchFamily="18" charset="0"/>
                                      <a:ea typeface="Cambria Math" panose="02040503050406030204" pitchFamily="18" charset="0"/>
                                    </a:rPr>
                                  </m:ctrlPr>
                                </m:sSupPr>
                                <m:e>
                                  <m:r>
                                    <a:rPr lang="en-US" sz="1600" i="1">
                                      <a:solidFill>
                                        <a:schemeClr val="tx2"/>
                                      </a:solidFill>
                                      <a:latin typeface="Cambria Math" panose="02040503050406030204" pitchFamily="18" charset="0"/>
                                      <a:ea typeface="Cambria Math" panose="02040503050406030204" pitchFamily="18" charset="0"/>
                                    </a:rPr>
                                    <m:t>𝜎</m:t>
                                  </m:r>
                                </m:e>
                                <m:sup>
                                  <m:r>
                                    <a:rPr lang="en-US" sz="1600" i="1">
                                      <a:solidFill>
                                        <a:schemeClr val="tx2"/>
                                      </a:solidFill>
                                      <a:latin typeface="Cambria Math" panose="02040503050406030204" pitchFamily="18" charset="0"/>
                                      <a:ea typeface="Cambria Math" panose="02040503050406030204" pitchFamily="18" charset="0"/>
                                    </a:rPr>
                                    <m:t>2</m:t>
                                  </m:r>
                                </m:sup>
                              </m:sSup>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m:rPr>
                          <m:sty m:val="p"/>
                        </m:rPr>
                        <a:rPr kumimoji="0" lang="el-GR"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β</m:t>
                      </m:r>
                    </m:oMath>
                  </m:oMathPara>
                </a14:m>
                <a:endParaRPr kumimoji="0" lang="en-US" sz="1600" b="0" i="0" u="none" strike="noStrike" cap="none" spc="0" normalizeH="0" baseline="0">
                  <a:ln>
                    <a:noFill/>
                  </a:ln>
                  <a:solidFill>
                    <a:schemeClr val="tx2"/>
                  </a:solidFill>
                  <a:effectLst/>
                  <a:uFillTx/>
                  <a:ea typeface="Cambria Math" panose="02040503050406030204" pitchFamily="18" charset="0"/>
                  <a:sym typeface="Helvetica Neue"/>
                </a:endParaRPr>
              </a:p>
            </p:txBody>
          </p:sp>
        </mc:Choice>
        <mc:Fallback xmlns="">
          <p:sp>
            <p:nvSpPr>
              <p:cNvPr id="17" name="TextBox 16">
                <a:extLst>
                  <a:ext uri="{FF2B5EF4-FFF2-40B4-BE49-F238E27FC236}">
                    <a16:creationId xmlns:a16="http://schemas.microsoft.com/office/drawing/2014/main" id="{C4CFBA2C-0456-4D1F-A6E9-79522CDD44D1}"/>
                  </a:ext>
                </a:extLst>
              </p:cNvPr>
              <p:cNvSpPr txBox="1">
                <a:spLocks noRot="1" noChangeAspect="1" noMove="1" noResize="1" noEditPoints="1" noAdjustHandles="1" noChangeArrowheads="1" noChangeShapeType="1" noTextEdit="1"/>
              </p:cNvSpPr>
              <p:nvPr/>
            </p:nvSpPr>
            <p:spPr>
              <a:xfrm>
                <a:off x="7514443" y="3828904"/>
                <a:ext cx="3512435" cy="513539"/>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DBC58E-F696-4ED4-933B-8471EEA45C9D}"/>
                  </a:ext>
                </a:extLst>
              </p:cNvPr>
              <p:cNvSpPr txBox="1"/>
              <p:nvPr/>
            </p:nvSpPr>
            <p:spPr>
              <a:xfrm>
                <a:off x="8660940" y="4904999"/>
                <a:ext cx="146719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𝑦</m:t>
                      </m:r>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𝑊</m:t>
                          </m:r>
                        </m:e>
                        <m:sup>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𝑥</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𝑏</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oMath>
                  </m:oMathPara>
                </a14:m>
                <a:endParaRPr kumimoji="0" lang="en-US" sz="1600" b="0" i="0" u="none" strike="noStrike" cap="none" spc="0" normalizeH="0" baseline="0" err="1">
                  <a:ln>
                    <a:noFill/>
                  </a:ln>
                  <a:solidFill>
                    <a:schemeClr val="tx2"/>
                  </a:solidFill>
                  <a:effectLst/>
                  <a:uFillTx/>
                  <a:sym typeface="Helvetica Neue"/>
                </a:endParaRPr>
              </a:p>
            </p:txBody>
          </p:sp>
        </mc:Choice>
        <mc:Fallback xmlns="">
          <p:sp>
            <p:nvSpPr>
              <p:cNvPr id="19" name="TextBox 18">
                <a:extLst>
                  <a:ext uri="{FF2B5EF4-FFF2-40B4-BE49-F238E27FC236}">
                    <a16:creationId xmlns:a16="http://schemas.microsoft.com/office/drawing/2014/main" id="{E7DBC58E-F696-4ED4-933B-8471EEA45C9D}"/>
                  </a:ext>
                </a:extLst>
              </p:cNvPr>
              <p:cNvSpPr txBox="1">
                <a:spLocks noRot="1" noChangeAspect="1" noMove="1" noResize="1" noEditPoints="1" noAdjustHandles="1" noChangeArrowheads="1" noChangeShapeType="1" noTextEdit="1"/>
              </p:cNvSpPr>
              <p:nvPr/>
            </p:nvSpPr>
            <p:spPr>
              <a:xfrm>
                <a:off x="8660940" y="4904999"/>
                <a:ext cx="1467197" cy="246221"/>
              </a:xfrm>
              <a:prstGeom prst="rect">
                <a:avLst/>
              </a:prstGeom>
              <a:blipFill>
                <a:blip r:embed="rId12"/>
                <a:stretch>
                  <a:fillRect l="-2917" t="-2500" r="-3750" b="-2500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490CCFE-D282-4CF2-B9E5-6838A0713B3B}"/>
                  </a:ext>
                </a:extLst>
              </p:cNvPr>
              <p:cNvSpPr txBox="1"/>
              <p:nvPr/>
            </p:nvSpPr>
            <p:spPr>
              <a:xfrm>
                <a:off x="8660938" y="5255264"/>
                <a:ext cx="1647246" cy="5070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defTabSz="2438338">
                  <a:lnSpc>
                    <a:spcPct val="100000"/>
                  </a:lnSpc>
                  <a:spcBef>
                    <a:spcPts val="0"/>
                  </a:spcBef>
                </a:pPr>
                <a14:m>
                  <m:oMathPara xmlns:m="http://schemas.openxmlformats.org/officeDocument/2006/math">
                    <m:oMathParaPr>
                      <m:jc m:val="centerGroup"/>
                    </m:oMathParaPr>
                    <m:oMath xmlns:m="http://schemas.openxmlformats.org/officeDocument/2006/math">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𝑊</m:t>
                          </m:r>
                        </m:e>
                        <m:sup>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sup>
                      </m:sSup>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𝛾</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f>
                        <m:f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fPr>
                        <m:num>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𝑊</m:t>
                          </m:r>
                        </m:num>
                        <m:den>
                          <m:rad>
                            <m:radPr>
                              <m:degHide m:val="on"/>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radPr>
                            <m:deg/>
                            <m:e>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𝜎</m:t>
                                  </m:r>
                                </m:e>
                                <m: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2</m:t>
                                  </m:r>
                                </m:sup>
                              </m:sSup>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a:rPr kumimoji="0" lang="en-US"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𝜖</m:t>
                              </m:r>
                            </m:e>
                          </m:rad>
                        </m:den>
                      </m:f>
                    </m:oMath>
                  </m:oMathPara>
                </a14:m>
                <a:endParaRPr kumimoji="0" lang="en-US" sz="1600" b="0" i="0" u="none" strike="noStrike" cap="none" spc="0" normalizeH="0" baseline="0">
                  <a:ln>
                    <a:noFill/>
                  </a:ln>
                  <a:solidFill>
                    <a:schemeClr val="tx2"/>
                  </a:solidFill>
                  <a:effectLst/>
                  <a:uFillTx/>
                  <a:ea typeface="Cambria Math" panose="02040503050406030204" pitchFamily="18" charset="0"/>
                  <a:sym typeface="Helvetica Neue"/>
                </a:endParaRPr>
              </a:p>
            </p:txBody>
          </p:sp>
        </mc:Choice>
        <mc:Fallback xmlns="">
          <p:sp>
            <p:nvSpPr>
              <p:cNvPr id="20" name="TextBox 19">
                <a:extLst>
                  <a:ext uri="{FF2B5EF4-FFF2-40B4-BE49-F238E27FC236}">
                    <a16:creationId xmlns:a16="http://schemas.microsoft.com/office/drawing/2014/main" id="{9490CCFE-D282-4CF2-B9E5-6838A0713B3B}"/>
                  </a:ext>
                </a:extLst>
              </p:cNvPr>
              <p:cNvSpPr txBox="1">
                <a:spLocks noRot="1" noChangeAspect="1" noMove="1" noResize="1" noEditPoints="1" noAdjustHandles="1" noChangeArrowheads="1" noChangeShapeType="1" noTextEdit="1"/>
              </p:cNvSpPr>
              <p:nvPr/>
            </p:nvSpPr>
            <p:spPr>
              <a:xfrm>
                <a:off x="8660938" y="5255264"/>
                <a:ext cx="1647246" cy="507062"/>
              </a:xfrm>
              <a:prstGeom prst="rect">
                <a:avLst/>
              </a:prstGeom>
              <a:blipFill>
                <a:blip r:embed="rId1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1701290-C1A9-46B4-8190-8AD973090FA5}"/>
                  </a:ext>
                </a:extLst>
              </p:cNvPr>
              <p:cNvSpPr txBox="1"/>
              <p:nvPr/>
            </p:nvSpPr>
            <p:spPr>
              <a:xfrm>
                <a:off x="8660939" y="5867165"/>
                <a:ext cx="1914819" cy="513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defTabSz="2438338">
                  <a:lnSpc>
                    <a:spcPct val="100000"/>
                  </a:lnSpc>
                  <a:spcBef>
                    <a:spcPts val="0"/>
                  </a:spcBef>
                </a:pPr>
                <a14:m>
                  <m:oMathPara xmlns:m="http://schemas.openxmlformats.org/officeDocument/2006/math">
                    <m:oMathParaPr>
                      <m:jc m:val="centerGroup"/>
                    </m:oMathParaPr>
                    <m:oMath xmlns:m="http://schemas.openxmlformats.org/officeDocument/2006/math">
                      <m:sSup>
                        <m:sSupPr>
                          <m:ctrlP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ctrlPr>
                        </m:sSupPr>
                        <m:e>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𝑏</m:t>
                          </m:r>
                        </m:e>
                        <m:sup>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sup>
                      </m:sSup>
                      <m:r>
                        <a:rPr kumimoji="0" lang="en-US" sz="1600" b="0" i="1" u="none" strike="noStrike" cap="none" spc="0" normalizeH="0" baseline="0" smtClean="0">
                          <a:ln>
                            <a:noFill/>
                          </a:ln>
                          <a:solidFill>
                            <a:schemeClr val="tx2"/>
                          </a:solidFill>
                          <a:effectLst/>
                          <a:uFillTx/>
                          <a:latin typeface="Cambria Math" panose="02040503050406030204" pitchFamily="18" charset="0"/>
                          <a:sym typeface="Helvetica Neue"/>
                        </a:rPr>
                        <m:t>=</m:t>
                      </m:r>
                      <m:r>
                        <a:rPr lang="en-US" sz="1600" i="1">
                          <a:solidFill>
                            <a:schemeClr val="tx2"/>
                          </a:solidFill>
                          <a:latin typeface="Cambria Math" panose="02040503050406030204" pitchFamily="18" charset="0"/>
                          <a:ea typeface="Cambria Math" panose="02040503050406030204" pitchFamily="18" charset="0"/>
                        </a:rPr>
                        <m:t>𝛾</m:t>
                      </m:r>
                      <m:r>
                        <a:rPr lang="en-US" sz="1600" i="1">
                          <a:solidFill>
                            <a:schemeClr val="tx2"/>
                          </a:solidFill>
                          <a:latin typeface="Cambria Math" panose="02040503050406030204" pitchFamily="18" charset="0"/>
                          <a:ea typeface="Cambria Math" panose="02040503050406030204" pitchFamily="18" charset="0"/>
                        </a:rPr>
                        <m:t>×</m:t>
                      </m:r>
                      <m:f>
                        <m:fPr>
                          <m:ctrlPr>
                            <a:rPr lang="en-US" sz="1600" i="1">
                              <a:solidFill>
                                <a:schemeClr val="tx2"/>
                              </a:solidFill>
                              <a:latin typeface="Cambria Math" panose="02040503050406030204" pitchFamily="18" charset="0"/>
                              <a:ea typeface="Cambria Math" panose="02040503050406030204" pitchFamily="18" charset="0"/>
                            </a:rPr>
                          </m:ctrlPr>
                        </m:fPr>
                        <m:num>
                          <m:r>
                            <a:rPr lang="en-US" sz="1600" i="1">
                              <a:solidFill>
                                <a:schemeClr val="tx2"/>
                              </a:solidFill>
                              <a:latin typeface="Cambria Math" panose="02040503050406030204" pitchFamily="18" charset="0"/>
                              <a:ea typeface="Cambria Math" panose="02040503050406030204" pitchFamily="18" charset="0"/>
                            </a:rPr>
                            <m:t>𝑏</m:t>
                          </m:r>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𝜇</m:t>
                          </m:r>
                        </m:num>
                        <m:den>
                          <m:rad>
                            <m:radPr>
                              <m:degHide m:val="on"/>
                              <m:ctrlPr>
                                <a:rPr lang="en-US" sz="1600" i="1">
                                  <a:solidFill>
                                    <a:schemeClr val="tx2"/>
                                  </a:solidFill>
                                  <a:latin typeface="Cambria Math" panose="02040503050406030204" pitchFamily="18" charset="0"/>
                                  <a:ea typeface="Cambria Math" panose="02040503050406030204" pitchFamily="18" charset="0"/>
                                </a:rPr>
                              </m:ctrlPr>
                            </m:radPr>
                            <m:deg/>
                            <m:e>
                              <m:sSup>
                                <m:sSupPr>
                                  <m:ctrlPr>
                                    <a:rPr lang="en-US" sz="1600" i="1">
                                      <a:solidFill>
                                        <a:schemeClr val="tx2"/>
                                      </a:solidFill>
                                      <a:latin typeface="Cambria Math" panose="02040503050406030204" pitchFamily="18" charset="0"/>
                                      <a:ea typeface="Cambria Math" panose="02040503050406030204" pitchFamily="18" charset="0"/>
                                    </a:rPr>
                                  </m:ctrlPr>
                                </m:sSupPr>
                                <m:e>
                                  <m:r>
                                    <a:rPr lang="en-US" sz="1600" i="1">
                                      <a:solidFill>
                                        <a:schemeClr val="tx2"/>
                                      </a:solidFill>
                                      <a:latin typeface="Cambria Math" panose="02040503050406030204" pitchFamily="18" charset="0"/>
                                      <a:ea typeface="Cambria Math" panose="02040503050406030204" pitchFamily="18" charset="0"/>
                                    </a:rPr>
                                    <m:t>𝜎</m:t>
                                  </m:r>
                                </m:e>
                                <m:sup>
                                  <m:r>
                                    <a:rPr lang="en-US" sz="1600" i="1">
                                      <a:solidFill>
                                        <a:schemeClr val="tx2"/>
                                      </a:solidFill>
                                      <a:latin typeface="Cambria Math" panose="02040503050406030204" pitchFamily="18" charset="0"/>
                                      <a:ea typeface="Cambria Math" panose="02040503050406030204" pitchFamily="18" charset="0"/>
                                    </a:rPr>
                                    <m:t>2</m:t>
                                  </m:r>
                                </m:sup>
                              </m:sSup>
                              <m:r>
                                <a:rPr lang="en-US" sz="1600" i="1">
                                  <a:solidFill>
                                    <a:schemeClr val="tx2"/>
                                  </a:solidFill>
                                  <a:latin typeface="Cambria Math" panose="02040503050406030204" pitchFamily="18" charset="0"/>
                                  <a:ea typeface="Cambria Math" panose="02040503050406030204" pitchFamily="18" charset="0"/>
                                </a:rPr>
                                <m:t>+</m:t>
                              </m:r>
                              <m:r>
                                <a:rPr lang="en-US" sz="1600" i="1">
                                  <a:solidFill>
                                    <a:schemeClr val="tx2"/>
                                  </a:solidFill>
                                  <a:latin typeface="Cambria Math" panose="02040503050406030204" pitchFamily="18" charset="0"/>
                                  <a:ea typeface="Cambria Math" panose="02040503050406030204" pitchFamily="18" charset="0"/>
                                </a:rPr>
                                <m:t>𝜖</m:t>
                              </m:r>
                            </m:e>
                          </m:rad>
                        </m:den>
                      </m:f>
                      <m:r>
                        <a:rPr kumimoji="0" lang="en-US" sz="1600" b="0" i="0"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m:t>
                      </m:r>
                      <m:r>
                        <m:rPr>
                          <m:sty m:val="p"/>
                        </m:rPr>
                        <a:rPr kumimoji="0" lang="el-GR" sz="1600" b="0" i="1" u="none" strike="noStrike" cap="none" spc="0" normalizeH="0" baseline="0" smtClean="0">
                          <a:ln>
                            <a:noFill/>
                          </a:ln>
                          <a:solidFill>
                            <a:schemeClr val="tx2"/>
                          </a:solidFill>
                          <a:effectLst/>
                          <a:uFillTx/>
                          <a:latin typeface="Cambria Math" panose="02040503050406030204" pitchFamily="18" charset="0"/>
                          <a:ea typeface="Cambria Math" panose="02040503050406030204" pitchFamily="18" charset="0"/>
                          <a:sym typeface="Helvetica Neue"/>
                        </a:rPr>
                        <m:t>β</m:t>
                      </m:r>
                    </m:oMath>
                  </m:oMathPara>
                </a14:m>
                <a:endParaRPr kumimoji="0" lang="en-US" sz="1600" b="0" i="0" u="none" strike="noStrike" cap="none" spc="0" normalizeH="0" baseline="0">
                  <a:ln>
                    <a:noFill/>
                  </a:ln>
                  <a:solidFill>
                    <a:schemeClr val="tx2"/>
                  </a:solidFill>
                  <a:effectLst/>
                  <a:uFillTx/>
                  <a:ea typeface="Cambria Math" panose="02040503050406030204" pitchFamily="18" charset="0"/>
                  <a:sym typeface="Helvetica Neue"/>
                </a:endParaRPr>
              </a:p>
            </p:txBody>
          </p:sp>
        </mc:Choice>
        <mc:Fallback xmlns="">
          <p:sp>
            <p:nvSpPr>
              <p:cNvPr id="21" name="TextBox 20">
                <a:extLst>
                  <a:ext uri="{FF2B5EF4-FFF2-40B4-BE49-F238E27FC236}">
                    <a16:creationId xmlns:a16="http://schemas.microsoft.com/office/drawing/2014/main" id="{A1701290-C1A9-46B4-8190-8AD973090FA5}"/>
                  </a:ext>
                </a:extLst>
              </p:cNvPr>
              <p:cNvSpPr txBox="1">
                <a:spLocks noRot="1" noChangeAspect="1" noMove="1" noResize="1" noEditPoints="1" noAdjustHandles="1" noChangeArrowheads="1" noChangeShapeType="1" noTextEdit="1"/>
              </p:cNvSpPr>
              <p:nvPr/>
            </p:nvSpPr>
            <p:spPr>
              <a:xfrm>
                <a:off x="8660939" y="5867165"/>
                <a:ext cx="1914819" cy="513539"/>
              </a:xfrm>
              <a:prstGeom prst="rect">
                <a:avLst/>
              </a:prstGeom>
              <a:blipFill>
                <a:blip r:embed="rId14"/>
                <a:stretch>
                  <a:fillRect/>
                </a:stretch>
              </a:blipFill>
              <a:ln w="12700" cap="flat">
                <a:noFill/>
                <a:miter lim="400000"/>
              </a:ln>
              <a:effectLst/>
            </p:spPr>
            <p:txBody>
              <a:bodyPr/>
              <a:lstStyle/>
              <a:p>
                <a:r>
                  <a:rPr lang="en-US">
                    <a:noFill/>
                  </a:rPr>
                  <a:t> </a:t>
                </a:r>
              </a:p>
            </p:txBody>
          </p:sp>
        </mc:Fallback>
      </mc:AlternateContent>
      <p:sp>
        <p:nvSpPr>
          <p:cNvPr id="23" name="Arrow: Bent-Up 22">
            <a:extLst>
              <a:ext uri="{FF2B5EF4-FFF2-40B4-BE49-F238E27FC236}">
                <a16:creationId xmlns:a16="http://schemas.microsoft.com/office/drawing/2014/main" id="{C63686AB-B02A-4D67-AA66-2EF1643FDFAC}"/>
              </a:ext>
            </a:extLst>
          </p:cNvPr>
          <p:cNvSpPr/>
          <p:nvPr/>
        </p:nvSpPr>
        <p:spPr>
          <a:xfrm rot="5400000">
            <a:off x="7713166" y="5022177"/>
            <a:ext cx="641279" cy="653143"/>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TextBox 1">
            <a:extLst>
              <a:ext uri="{FF2B5EF4-FFF2-40B4-BE49-F238E27FC236}">
                <a16:creationId xmlns:a16="http://schemas.microsoft.com/office/drawing/2014/main" id="{0C083045-ABD6-4CBC-BC08-9E61191B7725}"/>
              </a:ext>
            </a:extLst>
          </p:cNvPr>
          <p:cNvSpPr txBox="1"/>
          <p:nvPr/>
        </p:nvSpPr>
        <p:spPr>
          <a:xfrm>
            <a:off x="8151409" y="4621290"/>
            <a:ext cx="248625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Conv + </a:t>
            </a:r>
            <a:r>
              <a:rPr kumimoji="0" lang="en-US" sz="1600" b="0" i="0" u="none" strike="noStrike" cap="none" spc="0" normalizeH="0" baseline="0" err="1">
                <a:ln>
                  <a:noFill/>
                </a:ln>
                <a:solidFill>
                  <a:schemeClr val="tx2"/>
                </a:solidFill>
                <a:effectLst/>
                <a:uFillTx/>
                <a:latin typeface="+mn-lt"/>
                <a:ea typeface="+mn-ea"/>
                <a:cs typeface="+mn-cs"/>
                <a:sym typeface="Helvetica Neue"/>
              </a:rPr>
              <a:t>BatchNorm</a:t>
            </a:r>
            <a:r>
              <a:rPr kumimoji="0" lang="en-US" sz="1600" b="0" i="0" u="none" strike="noStrike" cap="none" spc="0" normalizeH="0" baseline="0">
                <a:ln>
                  <a:noFill/>
                </a:ln>
                <a:solidFill>
                  <a:schemeClr val="tx2"/>
                </a:solidFill>
                <a:effectLst/>
                <a:uFillTx/>
                <a:latin typeface="+mn-lt"/>
                <a:ea typeface="+mn-ea"/>
                <a:cs typeface="+mn-cs"/>
                <a:sym typeface="Helvetica Neue"/>
              </a:rPr>
              <a:t> = Conv’</a:t>
            </a:r>
          </a:p>
        </p:txBody>
      </p:sp>
    </p:spTree>
    <p:extLst>
      <p:ext uri="{BB962C8B-B14F-4D97-AF65-F5344CB8AC3E}">
        <p14:creationId xmlns:p14="http://schemas.microsoft.com/office/powerpoint/2010/main" val="226823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A85C0A-EF81-4BF4-9098-61BB29BFA2F2}"/>
              </a:ext>
            </a:extLst>
          </p:cNvPr>
          <p:cNvSpPr>
            <a:spLocks noGrp="1"/>
          </p:cNvSpPr>
          <p:nvPr>
            <p:ph type="title"/>
          </p:nvPr>
        </p:nvSpPr>
        <p:spPr/>
        <p:txBody>
          <a:bodyPr/>
          <a:lstStyle/>
          <a:p>
            <a:r>
              <a:rPr lang="en-US"/>
              <a:t>Optimizer Optimization</a:t>
            </a:r>
          </a:p>
        </p:txBody>
      </p:sp>
      <p:sp>
        <p:nvSpPr>
          <p:cNvPr id="4" name="Text Placeholder 3">
            <a:extLst>
              <a:ext uri="{FF2B5EF4-FFF2-40B4-BE49-F238E27FC236}">
                <a16:creationId xmlns:a16="http://schemas.microsoft.com/office/drawing/2014/main" id="{60C70656-C702-47FB-B947-D05DF1BA4DFC}"/>
              </a:ext>
            </a:extLst>
          </p:cNvPr>
          <p:cNvSpPr>
            <a:spLocks noGrp="1"/>
          </p:cNvSpPr>
          <p:nvPr>
            <p:ph type="body" sz="quarter" idx="29"/>
          </p:nvPr>
        </p:nvSpPr>
        <p:spPr/>
        <p:txBody>
          <a:bodyPr/>
          <a:lstStyle/>
          <a:p>
            <a:r>
              <a:rPr lang="en-US"/>
              <a:t>Feature</a:t>
            </a:r>
          </a:p>
        </p:txBody>
      </p:sp>
    </p:spTree>
    <p:extLst>
      <p:ext uri="{BB962C8B-B14F-4D97-AF65-F5344CB8AC3E}">
        <p14:creationId xmlns:p14="http://schemas.microsoft.com/office/powerpoint/2010/main" val="267680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46F531-AE3F-4BC0-A183-6F0DAB6FF8F2}"/>
              </a:ext>
            </a:extLst>
          </p:cNvPr>
          <p:cNvSpPr>
            <a:spLocks noGrp="1"/>
          </p:cNvSpPr>
          <p:nvPr>
            <p:ph type="title"/>
          </p:nvPr>
        </p:nvSpPr>
        <p:spPr/>
        <p:txBody>
          <a:bodyPr/>
          <a:lstStyle/>
          <a:p>
            <a:r>
              <a:rPr lang="en-US"/>
              <a:t>Split-SGD</a:t>
            </a:r>
          </a:p>
        </p:txBody>
      </p:sp>
      <p:pic>
        <p:nvPicPr>
          <p:cNvPr id="9" name="Content Placeholder 8">
            <a:extLst>
              <a:ext uri="{FF2B5EF4-FFF2-40B4-BE49-F238E27FC236}">
                <a16:creationId xmlns:a16="http://schemas.microsoft.com/office/drawing/2014/main" id="{5E796D93-E455-4C61-8229-C9250D78983E}"/>
              </a:ext>
            </a:extLst>
          </p:cNvPr>
          <p:cNvPicPr>
            <a:picLocks noGrp="1" noChangeAspect="1"/>
          </p:cNvPicPr>
          <p:nvPr>
            <p:ph sz="quarter" idx="27"/>
          </p:nvPr>
        </p:nvPicPr>
        <p:blipFill>
          <a:blip r:embed="rId2"/>
          <a:stretch>
            <a:fillRect/>
          </a:stretch>
        </p:blipFill>
        <p:spPr>
          <a:xfrm>
            <a:off x="3656862" y="4924241"/>
            <a:ext cx="4086795" cy="1324160"/>
          </a:xfrm>
        </p:spPr>
      </p:pic>
      <p:pic>
        <p:nvPicPr>
          <p:cNvPr id="11" name="Content Placeholder 10">
            <a:extLst>
              <a:ext uri="{FF2B5EF4-FFF2-40B4-BE49-F238E27FC236}">
                <a16:creationId xmlns:a16="http://schemas.microsoft.com/office/drawing/2014/main" id="{8373F639-7D5B-4C7F-ABC6-74428A0FDA36}"/>
              </a:ext>
            </a:extLst>
          </p:cNvPr>
          <p:cNvPicPr>
            <a:picLocks noGrp="1" noChangeAspect="1"/>
          </p:cNvPicPr>
          <p:nvPr>
            <p:ph sz="quarter" idx="28"/>
          </p:nvPr>
        </p:nvPicPr>
        <p:blipFill>
          <a:blip r:embed="rId3"/>
          <a:stretch>
            <a:fillRect/>
          </a:stretch>
        </p:blipFill>
        <p:spPr>
          <a:xfrm>
            <a:off x="7891067" y="4924241"/>
            <a:ext cx="3543795" cy="1257475"/>
          </a:xfrm>
        </p:spPr>
      </p:pic>
      <p:sp>
        <p:nvSpPr>
          <p:cNvPr id="12" name="TextBox 11">
            <a:extLst>
              <a:ext uri="{FF2B5EF4-FFF2-40B4-BE49-F238E27FC236}">
                <a16:creationId xmlns:a16="http://schemas.microsoft.com/office/drawing/2014/main" id="{7DE29D51-C37F-4960-9F4F-2F00515D6EB1}"/>
              </a:ext>
            </a:extLst>
          </p:cNvPr>
          <p:cNvSpPr txBox="1"/>
          <p:nvPr/>
        </p:nvSpPr>
        <p:spPr>
          <a:xfrm>
            <a:off x="3780952" y="4360790"/>
            <a:ext cx="3838613" cy="359623"/>
          </a:xfrm>
          <a:prstGeom prst="rect">
            <a:avLst/>
          </a:prstGeom>
          <a:ln w="12700">
            <a:miter lim="400000"/>
          </a:ln>
        </p:spPr>
        <p:txBody>
          <a:bodyPr lIns="0" tIns="0" rIns="0" bIns="0" anchor="ctr">
            <a:noAutofit/>
          </a:bodyPr>
          <a:lstStyle>
            <a:lvl1pPr defTabSz="609600" eaLnBrk="1" hangingPunct="1">
              <a:lnSpc>
                <a:spcPct val="100000"/>
              </a:lnSpc>
              <a:spcBef>
                <a:spcPts val="1200"/>
              </a:spcBef>
              <a:buFont typeface="Wingdings" pitchFamily="2" charset="2"/>
              <a:defRPr sz="2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228600" defTabSz="609600" eaLnBrk="1" hangingPunct="1">
              <a:lnSpc>
                <a:spcPct val="100000"/>
              </a:lnSpc>
              <a:spcBef>
                <a:spcPts val="1200"/>
              </a:spcBef>
              <a:buFont typeface="Arial" panose="020B0604020202020204" pitchFamily="34" charset="0"/>
              <a:defRPr>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indent="-197644" defTabSz="609600" eaLnBrk="1" hangingPunct="1">
              <a:lnSpc>
                <a:spcPct val="100000"/>
              </a:lnSpc>
              <a:spcBef>
                <a:spcPts val="1200"/>
              </a:spcBef>
              <a:buFont typeface="Arial" panose="020B0604020202020204" pitchFamily="34" charset="0"/>
              <a:buChar char="•"/>
              <a:defRPr sz="1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indent="-228600" defTabSz="609600" eaLnBrk="1" hangingPunct="1">
              <a:lnSpc>
                <a:spcPct val="100000"/>
              </a:lnSpc>
              <a:spcBef>
                <a:spcPts val="1200"/>
              </a:spcBef>
              <a:buFont typeface="Arial" panose="020B0604020202020204" pitchFamily="34" charset="0"/>
              <a:buChar char="•"/>
              <a:defRPr sz="1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indent="-228600" defTabSz="609600" eaLnBrk="1" hangingPunct="1">
              <a:lnSpc>
                <a:spcPct val="100000"/>
              </a:lnSpc>
              <a:spcBef>
                <a:spcPts val="1200"/>
              </a:spcBef>
              <a:buFont typeface="Arial" panose="020B0604020202020204" pitchFamily="34" charset="0"/>
              <a:buChar char="•"/>
              <a:defRPr sz="16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indent="571500" defTabSz="609600" eaLnBrk="1" hangingPunct="1">
              <a:spcBef>
                <a:spcPts val="0"/>
              </a:spcBef>
              <a:defRPr sz="1300">
                <a:solidFill>
                  <a:srgbClr val="5E5E5E"/>
                </a:solidFill>
                <a:latin typeface="Helvetica"/>
                <a:ea typeface="Helvetica"/>
                <a:cs typeface="Helvetica"/>
                <a:sym typeface="Helvetica"/>
              </a:defRPr>
            </a:lvl6pPr>
            <a:lvl7pPr indent="685800" defTabSz="609600" eaLnBrk="1" hangingPunct="1">
              <a:spcBef>
                <a:spcPts val="0"/>
              </a:spcBef>
              <a:defRPr sz="1300">
                <a:solidFill>
                  <a:srgbClr val="5E5E5E"/>
                </a:solidFill>
                <a:latin typeface="Helvetica"/>
                <a:ea typeface="Helvetica"/>
                <a:cs typeface="Helvetica"/>
                <a:sym typeface="Helvetica"/>
              </a:defRPr>
            </a:lvl7pPr>
            <a:lvl8pPr indent="800100" defTabSz="609600" eaLnBrk="1" hangingPunct="1">
              <a:spcBef>
                <a:spcPts val="0"/>
              </a:spcBef>
              <a:defRPr sz="1300">
                <a:solidFill>
                  <a:srgbClr val="5E5E5E"/>
                </a:solidFill>
                <a:latin typeface="Helvetica"/>
                <a:ea typeface="Helvetica"/>
                <a:cs typeface="Helvetica"/>
                <a:sym typeface="Helvetica"/>
              </a:defRPr>
            </a:lvl8pPr>
            <a:lvl9pPr indent="914400" defTabSz="609600" eaLnBrk="1" hangingPunct="1">
              <a:spcBef>
                <a:spcPts val="0"/>
              </a:spcBef>
              <a:defRPr sz="1300">
                <a:solidFill>
                  <a:srgbClr val="5E5E5E"/>
                </a:solidFill>
                <a:latin typeface="Helvetica"/>
                <a:ea typeface="Helvetica"/>
                <a:cs typeface="Helvetica"/>
                <a:sym typeface="Helvetica"/>
              </a:defRPr>
            </a:lvl9pPr>
          </a:lstStyle>
          <a:p>
            <a:pPr algn="ctr"/>
            <a:r>
              <a:rPr lang="en-US" sz="2000">
                <a:sym typeface="Helvetica Neue"/>
              </a:rPr>
              <a:t>Computation with high precision</a:t>
            </a:r>
          </a:p>
        </p:txBody>
      </p:sp>
      <p:sp>
        <p:nvSpPr>
          <p:cNvPr id="13" name="TextBox 12">
            <a:extLst>
              <a:ext uri="{FF2B5EF4-FFF2-40B4-BE49-F238E27FC236}">
                <a16:creationId xmlns:a16="http://schemas.microsoft.com/office/drawing/2014/main" id="{2B820D62-AA4B-4348-BE9E-AB7234BA8081}"/>
              </a:ext>
            </a:extLst>
          </p:cNvPr>
          <p:cNvSpPr txBox="1"/>
          <p:nvPr/>
        </p:nvSpPr>
        <p:spPr>
          <a:xfrm>
            <a:off x="7743657" y="4360790"/>
            <a:ext cx="3838613" cy="359623"/>
          </a:xfrm>
          <a:prstGeom prst="rect">
            <a:avLst/>
          </a:prstGeom>
          <a:ln w="12700">
            <a:miter lim="400000"/>
          </a:ln>
        </p:spPr>
        <p:txBody>
          <a:bodyPr lIns="0" tIns="0" rIns="0" bIns="0" anchor="ctr">
            <a:noAutofit/>
          </a:bodyPr>
          <a:lstStyle>
            <a:lvl1pPr defTabSz="609600" eaLnBrk="1" hangingPunct="1">
              <a:lnSpc>
                <a:spcPct val="100000"/>
              </a:lnSpc>
              <a:spcBef>
                <a:spcPts val="1200"/>
              </a:spcBef>
              <a:buFont typeface="Wingdings" pitchFamily="2" charset="2"/>
              <a:defRPr sz="2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228600" defTabSz="609600" eaLnBrk="1" hangingPunct="1">
              <a:lnSpc>
                <a:spcPct val="100000"/>
              </a:lnSpc>
              <a:spcBef>
                <a:spcPts val="1200"/>
              </a:spcBef>
              <a:buFont typeface="Arial" panose="020B0604020202020204" pitchFamily="34" charset="0"/>
              <a:defRPr>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indent="-197644" defTabSz="609600" eaLnBrk="1" hangingPunct="1">
              <a:lnSpc>
                <a:spcPct val="100000"/>
              </a:lnSpc>
              <a:spcBef>
                <a:spcPts val="1200"/>
              </a:spcBef>
              <a:buFont typeface="Arial" panose="020B0604020202020204" pitchFamily="34" charset="0"/>
              <a:buChar char="•"/>
              <a:defRPr sz="1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indent="-228600" defTabSz="609600" eaLnBrk="1" hangingPunct="1">
              <a:lnSpc>
                <a:spcPct val="100000"/>
              </a:lnSpc>
              <a:spcBef>
                <a:spcPts val="1200"/>
              </a:spcBef>
              <a:buFont typeface="Arial" panose="020B0604020202020204" pitchFamily="34" charset="0"/>
              <a:buChar char="•"/>
              <a:defRPr sz="18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indent="-228600" defTabSz="609600" eaLnBrk="1" hangingPunct="1">
              <a:lnSpc>
                <a:spcPct val="100000"/>
              </a:lnSpc>
              <a:spcBef>
                <a:spcPts val="1200"/>
              </a:spcBef>
              <a:buFont typeface="Arial" panose="020B0604020202020204" pitchFamily="34" charset="0"/>
              <a:buChar char="•"/>
              <a:defRPr sz="1600">
                <a:solidFill>
                  <a:schemeClr val="bg2"/>
                </a:solidFill>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indent="571500" defTabSz="609600" eaLnBrk="1" hangingPunct="1">
              <a:spcBef>
                <a:spcPts val="0"/>
              </a:spcBef>
              <a:defRPr sz="1300">
                <a:solidFill>
                  <a:srgbClr val="5E5E5E"/>
                </a:solidFill>
                <a:latin typeface="Helvetica"/>
                <a:ea typeface="Helvetica"/>
                <a:cs typeface="Helvetica"/>
                <a:sym typeface="Helvetica"/>
              </a:defRPr>
            </a:lvl6pPr>
            <a:lvl7pPr indent="685800" defTabSz="609600" eaLnBrk="1" hangingPunct="1">
              <a:spcBef>
                <a:spcPts val="0"/>
              </a:spcBef>
              <a:defRPr sz="1300">
                <a:solidFill>
                  <a:srgbClr val="5E5E5E"/>
                </a:solidFill>
                <a:latin typeface="Helvetica"/>
                <a:ea typeface="Helvetica"/>
                <a:cs typeface="Helvetica"/>
                <a:sym typeface="Helvetica"/>
              </a:defRPr>
            </a:lvl7pPr>
            <a:lvl8pPr indent="800100" defTabSz="609600" eaLnBrk="1" hangingPunct="1">
              <a:spcBef>
                <a:spcPts val="0"/>
              </a:spcBef>
              <a:defRPr sz="1300">
                <a:solidFill>
                  <a:srgbClr val="5E5E5E"/>
                </a:solidFill>
                <a:latin typeface="Helvetica"/>
                <a:ea typeface="Helvetica"/>
                <a:cs typeface="Helvetica"/>
                <a:sym typeface="Helvetica"/>
              </a:defRPr>
            </a:lvl8pPr>
            <a:lvl9pPr indent="914400" defTabSz="609600" eaLnBrk="1" hangingPunct="1">
              <a:spcBef>
                <a:spcPts val="0"/>
              </a:spcBef>
              <a:defRPr sz="1300">
                <a:solidFill>
                  <a:srgbClr val="5E5E5E"/>
                </a:solidFill>
                <a:latin typeface="Helvetica"/>
                <a:ea typeface="Helvetica"/>
                <a:cs typeface="Helvetica"/>
                <a:sym typeface="Helvetica"/>
              </a:defRPr>
            </a:lvl9pPr>
          </a:lstStyle>
          <a:p>
            <a:pPr algn="ctr"/>
            <a:r>
              <a:rPr lang="en-US" sz="2000">
                <a:sym typeface="Helvetica Neue"/>
              </a:rPr>
              <a:t>Computation with low precision</a:t>
            </a:r>
          </a:p>
        </p:txBody>
      </p:sp>
      <p:sp>
        <p:nvSpPr>
          <p:cNvPr id="16" name="Rectangle 15">
            <a:extLst>
              <a:ext uri="{FF2B5EF4-FFF2-40B4-BE49-F238E27FC236}">
                <a16:creationId xmlns:a16="http://schemas.microsoft.com/office/drawing/2014/main" id="{69C82677-887D-4E45-9CC7-E5A69E3F65D6}"/>
              </a:ext>
            </a:extLst>
          </p:cNvPr>
          <p:cNvSpPr/>
          <p:nvPr/>
        </p:nvSpPr>
        <p:spPr>
          <a:xfrm>
            <a:off x="6107545" y="5700167"/>
            <a:ext cx="1529438" cy="241189"/>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657D7FE2-EE54-4982-BBBB-99F34633D261}"/>
              </a:ext>
            </a:extLst>
          </p:cNvPr>
          <p:cNvSpPr/>
          <p:nvPr/>
        </p:nvSpPr>
        <p:spPr>
          <a:xfrm>
            <a:off x="10052832" y="5667035"/>
            <a:ext cx="1109345" cy="241189"/>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5DEBC6AD-B506-46E3-9519-B42B69AFBB25}"/>
              </a:ext>
            </a:extLst>
          </p:cNvPr>
          <p:cNvSpPr/>
          <p:nvPr/>
        </p:nvSpPr>
        <p:spPr>
          <a:xfrm>
            <a:off x="4422436" y="5958774"/>
            <a:ext cx="1529438" cy="241189"/>
          </a:xfrm>
          <a:prstGeom prst="rect">
            <a:avLst/>
          </a:prstGeom>
          <a:noFill/>
          <a:ln w="19050" cap="flat">
            <a:solidFill>
              <a:srgbClr val="7030A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B2ABC8FA-5D5B-429E-A95D-C249BA87798F}"/>
              </a:ext>
            </a:extLst>
          </p:cNvPr>
          <p:cNvSpPr/>
          <p:nvPr/>
        </p:nvSpPr>
        <p:spPr>
          <a:xfrm>
            <a:off x="8803152" y="5927345"/>
            <a:ext cx="1109345" cy="241189"/>
          </a:xfrm>
          <a:prstGeom prst="rect">
            <a:avLst/>
          </a:prstGeom>
          <a:noFill/>
          <a:ln w="19050" cap="flat">
            <a:solidFill>
              <a:srgbClr val="7030A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6">
            <a:extLst>
              <a:ext uri="{FF2B5EF4-FFF2-40B4-BE49-F238E27FC236}">
                <a16:creationId xmlns:a16="http://schemas.microsoft.com/office/drawing/2014/main" id="{D467BCAB-7A79-41A7-840B-5C040A002E36}"/>
              </a:ext>
            </a:extLst>
          </p:cNvPr>
          <p:cNvSpPr txBox="1">
            <a:spLocks/>
          </p:cNvSpPr>
          <p:nvPr/>
        </p:nvSpPr>
        <p:spPr>
          <a:xfrm>
            <a:off x="571370" y="1673454"/>
            <a:ext cx="11010900" cy="45749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lang="en-US"/>
              <a:t>Stochastic Gradient Descent (SGD) is the most widely used method to update weights from gradients, which involves a lot of accumulation operations.</a:t>
            </a:r>
          </a:p>
          <a:p>
            <a:r>
              <a:rPr lang="en-US"/>
              <a:t>Accumulated accuracy loss brought by BFloat16</a:t>
            </a:r>
          </a:p>
          <a:p>
            <a:r>
              <a:rPr lang="en-US"/>
              <a:t>Split-SGD uses FP32 to do the weights update while keeping a copy with BFloat16.</a:t>
            </a:r>
          </a:p>
        </p:txBody>
      </p:sp>
    </p:spTree>
    <p:extLst>
      <p:ext uri="{BB962C8B-B14F-4D97-AF65-F5344CB8AC3E}">
        <p14:creationId xmlns:p14="http://schemas.microsoft.com/office/powerpoint/2010/main" val="424403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18D0-5E73-4744-9024-05CD860F5240}"/>
              </a:ext>
            </a:extLst>
          </p:cNvPr>
          <p:cNvSpPr>
            <a:spLocks noGrp="1"/>
          </p:cNvSpPr>
          <p:nvPr>
            <p:ph type="title"/>
          </p:nvPr>
        </p:nvSpPr>
        <p:spPr/>
        <p:txBody>
          <a:bodyPr/>
          <a:lstStyle/>
          <a:p>
            <a:pPr algn="ctr"/>
            <a:r>
              <a:rPr lang="en-US">
                <a:solidFill>
                  <a:srgbClr val="004A86"/>
                </a:solidFill>
              </a:rPr>
              <a:t>Notices &amp; Disclaimers</a:t>
            </a:r>
          </a:p>
        </p:txBody>
      </p:sp>
      <p:sp>
        <p:nvSpPr>
          <p:cNvPr id="3" name="Content Placeholder 2">
            <a:extLst>
              <a:ext uri="{FF2B5EF4-FFF2-40B4-BE49-F238E27FC236}">
                <a16:creationId xmlns:a16="http://schemas.microsoft.com/office/drawing/2014/main" id="{783AFB14-2B2E-49E6-8434-D321D0593E77}"/>
              </a:ext>
            </a:extLst>
          </p:cNvPr>
          <p:cNvSpPr>
            <a:spLocks noGrp="1"/>
          </p:cNvSpPr>
          <p:nvPr>
            <p:ph sz="quarter" idx="28"/>
          </p:nvPr>
        </p:nvSpPr>
        <p:spPr>
          <a:xfrm>
            <a:off x="571370" y="1673454"/>
            <a:ext cx="10830055" cy="4574947"/>
          </a:xfrm>
        </p:spPr>
        <p:txBody>
          <a:bodyPr>
            <a:noAutofit/>
          </a:bodyPr>
          <a:lstStyle/>
          <a:p>
            <a:pPr marL="0" indent="0">
              <a:spcBef>
                <a:spcPts val="1000"/>
              </a:spcBef>
              <a:buNone/>
            </a:pPr>
            <a:r>
              <a:rPr lang="en-US" sz="1100"/>
              <a:t>Intel technologies may require enabled hardware, software or service activation. Learn more at intel.com or from the OEM or retailer.</a:t>
            </a:r>
          </a:p>
          <a:p>
            <a:pPr marL="0" indent="0">
              <a:spcBef>
                <a:spcPts val="1000"/>
              </a:spcBef>
              <a:buNone/>
            </a:pPr>
            <a:r>
              <a:rPr lang="en-US" sz="1100"/>
              <a:t>Your costs and results may vary. </a:t>
            </a:r>
          </a:p>
          <a:p>
            <a:pPr marL="0" indent="0">
              <a:spcBef>
                <a:spcPts val="1000"/>
              </a:spcBef>
              <a:buNone/>
            </a:pPr>
            <a:r>
              <a:rPr lang="en-US" sz="1100"/>
              <a:t>Intel does not control or audit third-party data. You should consult other sources to evaluate accuracy.</a:t>
            </a:r>
          </a:p>
          <a:p>
            <a:pPr marL="0" indent="0">
              <a:spcBef>
                <a:spcPts val="1000"/>
              </a:spcBef>
              <a:buNone/>
            </a:pPr>
            <a:r>
              <a:rPr lang="en-US" sz="1100" b="1"/>
              <a:t>Optimization Notice: </a:t>
            </a:r>
            <a:r>
              <a:rPr lang="en-US" sz="1100"/>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Notice Revision #20110804. </a:t>
            </a:r>
            <a:r>
              <a:rPr lang="en-US" sz="1100">
                <a:hlinkClick r:id="rId2"/>
              </a:rPr>
              <a:t>https://software.intel.com/en-us/articles/optimization-notice</a:t>
            </a:r>
            <a:r>
              <a:rPr lang="en-US" sz="1100"/>
              <a:t> </a:t>
            </a:r>
          </a:p>
          <a:p>
            <a:pPr marL="0" indent="0">
              <a:spcBef>
                <a:spcPts val="1000"/>
              </a:spcBef>
              <a:buNone/>
            </a:pPr>
            <a:r>
              <a:rPr lang="en-US" sz="1100"/>
              <a:t>Software and workloads used in performance tests may have been optimized for performance only on Intel microprocessors.  </a:t>
            </a:r>
          </a:p>
          <a:p>
            <a:pPr marL="0" indent="0">
              <a:spcBef>
                <a:spcPts val="1000"/>
              </a:spcBef>
              <a:buNone/>
            </a:pPr>
            <a:r>
              <a:rPr lang="en-US" sz="1100"/>
              <a:t>Performance tests, such as </a:t>
            </a:r>
            <a:r>
              <a:rPr lang="en-US" sz="1100" err="1"/>
              <a:t>SYSmark</a:t>
            </a:r>
            <a:r>
              <a:rPr lang="en-US" sz="1100"/>
              <a:t> and </a:t>
            </a:r>
            <a:r>
              <a:rPr lang="en-US" sz="1100" err="1"/>
              <a:t>MobileMark</a:t>
            </a:r>
            <a:r>
              <a:rPr lang="en-US" sz="110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See backup for configuration details. For more complete information about performance and benchmark results, visit </a:t>
            </a:r>
            <a:r>
              <a:rPr lang="en-US" sz="1100">
                <a:hlinkClick r:id="rId3"/>
              </a:rPr>
              <a:t>www.intel.com/benchmarks</a:t>
            </a:r>
            <a:r>
              <a:rPr lang="en-US" sz="1100"/>
              <a:t>.</a:t>
            </a:r>
          </a:p>
          <a:p>
            <a:pPr marL="0" indent="0">
              <a:spcBef>
                <a:spcPts val="1000"/>
              </a:spcBef>
              <a:buNone/>
            </a:pPr>
            <a:r>
              <a:rPr lang="en-US" sz="1100"/>
              <a:t>Performance results are based on testing as of dates shown in configurations and may not reflect all publicly available updates. See configuration disclosure for details. No product or component can be absolutely secure. </a:t>
            </a:r>
          </a:p>
          <a:p>
            <a:pPr marL="0" indent="0">
              <a:buNone/>
            </a:pPr>
            <a:r>
              <a:rPr lang="en-US" sz="1100"/>
              <a:t>No license (express or implied, by estoppel or otherwise) to any intellectual property rights is granted by this document.</a:t>
            </a:r>
          </a:p>
          <a:p>
            <a:pPr marL="0" indent="0">
              <a:buNone/>
            </a:pPr>
            <a:r>
              <a:rPr lang="en-US" sz="1100"/>
              <a:t>Intel disclaims all express and implied warranties, including without limitation, the implied warranties of merchantability, fitness for a particular purpose, and non-infringement, as well as any warranty arising from course of performance, course of dealing, or usage in trade.</a:t>
            </a:r>
          </a:p>
          <a:p>
            <a:pPr marL="0" indent="0">
              <a:spcBef>
                <a:spcPts val="1000"/>
              </a:spcBef>
              <a:buNone/>
            </a:pPr>
            <a:r>
              <a:rPr lang="en-US" sz="1100"/>
              <a:t>© Intel Corporation. Intel, the Intel logo, and other Intel marks are trademarks of Intel Corporation or its subsidiaries. Other names and brands may be claimed as the property of others. </a:t>
            </a:r>
          </a:p>
          <a:p>
            <a:pPr marL="0" indent="0">
              <a:spcBef>
                <a:spcPts val="1000"/>
              </a:spcBef>
              <a:buNone/>
            </a:pPr>
            <a:endParaRPr lang="en-US" sz="1100"/>
          </a:p>
        </p:txBody>
      </p:sp>
    </p:spTree>
    <p:extLst>
      <p:ext uri="{BB962C8B-B14F-4D97-AF65-F5344CB8AC3E}">
        <p14:creationId xmlns:p14="http://schemas.microsoft.com/office/powerpoint/2010/main" val="257237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E74C-F257-458B-A7E5-D2C6C60634B3}"/>
              </a:ext>
            </a:extLst>
          </p:cNvPr>
          <p:cNvSpPr>
            <a:spLocks noGrp="1"/>
          </p:cNvSpPr>
          <p:nvPr>
            <p:ph type="title"/>
          </p:nvPr>
        </p:nvSpPr>
        <p:spPr/>
        <p:txBody>
          <a:bodyPr/>
          <a:lstStyle/>
          <a:p>
            <a:r>
              <a:rPr lang="en-US"/>
              <a:t>Runtime Extension</a:t>
            </a:r>
          </a:p>
        </p:txBody>
      </p:sp>
      <p:sp>
        <p:nvSpPr>
          <p:cNvPr id="3" name="Text Placeholder 2">
            <a:extLst>
              <a:ext uri="{FF2B5EF4-FFF2-40B4-BE49-F238E27FC236}">
                <a16:creationId xmlns:a16="http://schemas.microsoft.com/office/drawing/2014/main" id="{A9FF535F-A2A1-4C1D-B4BD-AE728CD74294}"/>
              </a:ext>
            </a:extLst>
          </p:cNvPr>
          <p:cNvSpPr>
            <a:spLocks noGrp="1"/>
          </p:cNvSpPr>
          <p:nvPr>
            <p:ph type="body" sz="quarter" idx="29"/>
          </p:nvPr>
        </p:nvSpPr>
        <p:spPr/>
        <p:txBody>
          <a:bodyPr/>
          <a:lstStyle/>
          <a:p>
            <a:r>
              <a:rPr lang="en-US"/>
              <a:t>Experimental Feature</a:t>
            </a:r>
          </a:p>
        </p:txBody>
      </p:sp>
    </p:spTree>
    <p:extLst>
      <p:ext uri="{BB962C8B-B14F-4D97-AF65-F5344CB8AC3E}">
        <p14:creationId xmlns:p14="http://schemas.microsoft.com/office/powerpoint/2010/main" val="262634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 name="Table 83">
            <a:extLst>
              <a:ext uri="{FF2B5EF4-FFF2-40B4-BE49-F238E27FC236}">
                <a16:creationId xmlns:a16="http://schemas.microsoft.com/office/drawing/2014/main" id="{FEA9C41D-0208-4ACB-8951-637A93BBB504}"/>
              </a:ext>
            </a:extLst>
          </p:cNvPr>
          <p:cNvGraphicFramePr>
            <a:graphicFrameLocks noGrp="1"/>
          </p:cNvGraphicFramePr>
          <p:nvPr>
            <p:extLst>
              <p:ext uri="{D42A27DB-BD31-4B8C-83A1-F6EECF244321}">
                <p14:modId xmlns:p14="http://schemas.microsoft.com/office/powerpoint/2010/main" val="797893008"/>
              </p:ext>
            </p:extLst>
          </p:nvPr>
        </p:nvGraphicFramePr>
        <p:xfrm>
          <a:off x="8119158" y="3951439"/>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4245313107"/>
                    </a:ext>
                  </a:extLst>
                </a:gridCol>
              </a:tblGrid>
              <a:tr h="269970">
                <a:tc>
                  <a:txBody>
                    <a:bodyPr/>
                    <a:lstStyle/>
                    <a:p>
                      <a:pPr algn="ctr"/>
                      <a:r>
                        <a:rPr lang="en-US" sz="100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452262588"/>
                  </a:ext>
                </a:extLst>
              </a:tr>
              <a:tr h="269970">
                <a:tc>
                  <a:txBody>
                    <a:bodyPr/>
                    <a:lstStyle/>
                    <a:p>
                      <a:pPr algn="ctr"/>
                      <a:r>
                        <a:rPr lang="en-US" sz="100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093371182"/>
                  </a:ext>
                </a:extLst>
              </a:tr>
              <a:tr h="269970">
                <a:tc>
                  <a:txBody>
                    <a:bodyPr/>
                    <a:lstStyle/>
                    <a:p>
                      <a:pPr algn="ctr"/>
                      <a:r>
                        <a:rPr lang="en-US" sz="100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021993952"/>
                  </a:ext>
                </a:extLst>
              </a:tr>
              <a:tr h="269970">
                <a:tc>
                  <a:txBody>
                    <a:bodyPr/>
                    <a:lstStyle/>
                    <a:p>
                      <a:pPr algn="ctr"/>
                      <a:r>
                        <a:rPr lang="en-US" sz="100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922464197"/>
                  </a:ext>
                </a:extLst>
              </a:tr>
            </a:tbl>
          </a:graphicData>
        </a:graphic>
      </p:graphicFrame>
      <p:graphicFrame>
        <p:nvGraphicFramePr>
          <p:cNvPr id="49" name="Table 10">
            <a:extLst>
              <a:ext uri="{FF2B5EF4-FFF2-40B4-BE49-F238E27FC236}">
                <a16:creationId xmlns:a16="http://schemas.microsoft.com/office/drawing/2014/main" id="{D9CDB5F0-43B5-4BA0-A27A-BCB34B45A493}"/>
              </a:ext>
            </a:extLst>
          </p:cNvPr>
          <p:cNvGraphicFramePr>
            <a:graphicFrameLocks noGrp="1"/>
          </p:cNvGraphicFramePr>
          <p:nvPr>
            <p:extLst>
              <p:ext uri="{D42A27DB-BD31-4B8C-83A1-F6EECF244321}">
                <p14:modId xmlns:p14="http://schemas.microsoft.com/office/powerpoint/2010/main" val="4251901702"/>
              </p:ext>
            </p:extLst>
          </p:nvPr>
        </p:nvGraphicFramePr>
        <p:xfrm>
          <a:off x="6891732" y="3951439"/>
          <a:ext cx="3062295"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gridCol w="612459">
                  <a:extLst>
                    <a:ext uri="{9D8B030D-6E8A-4147-A177-3AD203B41FA5}">
                      <a16:colId xmlns:a16="http://schemas.microsoft.com/office/drawing/2014/main" val="2663897918"/>
                    </a:ext>
                  </a:extLst>
                </a:gridCol>
                <a:gridCol w="612459">
                  <a:extLst>
                    <a:ext uri="{9D8B030D-6E8A-4147-A177-3AD203B41FA5}">
                      <a16:colId xmlns:a16="http://schemas.microsoft.com/office/drawing/2014/main" val="1394431585"/>
                    </a:ext>
                  </a:extLst>
                </a:gridCol>
                <a:gridCol w="612459">
                  <a:extLst>
                    <a:ext uri="{9D8B030D-6E8A-4147-A177-3AD203B41FA5}">
                      <a16:colId xmlns:a16="http://schemas.microsoft.com/office/drawing/2014/main" val="2582930639"/>
                    </a:ext>
                  </a:extLst>
                </a:gridCol>
                <a:gridCol w="612459">
                  <a:extLst>
                    <a:ext uri="{9D8B030D-6E8A-4147-A177-3AD203B41FA5}">
                      <a16:colId xmlns:a16="http://schemas.microsoft.com/office/drawing/2014/main" val="3362421415"/>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8768311"/>
                  </a:ext>
                </a:extLst>
              </a:tr>
            </a:tbl>
          </a:graphicData>
        </a:graphic>
      </p:graphicFrame>
      <p:graphicFrame>
        <p:nvGraphicFramePr>
          <p:cNvPr id="68" name="Table 10">
            <a:extLst>
              <a:ext uri="{FF2B5EF4-FFF2-40B4-BE49-F238E27FC236}">
                <a16:creationId xmlns:a16="http://schemas.microsoft.com/office/drawing/2014/main" id="{C3FBF88F-7D0C-499C-B404-7D4E804F4225}"/>
              </a:ext>
            </a:extLst>
          </p:cNvPr>
          <p:cNvGraphicFramePr>
            <a:graphicFrameLocks noGrp="1"/>
          </p:cNvGraphicFramePr>
          <p:nvPr>
            <p:extLst>
              <p:ext uri="{D42A27DB-BD31-4B8C-83A1-F6EECF244321}">
                <p14:modId xmlns:p14="http://schemas.microsoft.com/office/powerpoint/2010/main" val="3274935341"/>
              </p:ext>
            </p:extLst>
          </p:nvPr>
        </p:nvGraphicFramePr>
        <p:xfrm>
          <a:off x="6894240" y="3951439"/>
          <a:ext cx="3062295"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812016860"/>
                    </a:ext>
                  </a:extLst>
                </a:gridCol>
                <a:gridCol w="612459">
                  <a:extLst>
                    <a:ext uri="{9D8B030D-6E8A-4147-A177-3AD203B41FA5}">
                      <a16:colId xmlns:a16="http://schemas.microsoft.com/office/drawing/2014/main" val="1587400423"/>
                    </a:ext>
                  </a:extLst>
                </a:gridCol>
                <a:gridCol w="612459">
                  <a:extLst>
                    <a:ext uri="{9D8B030D-6E8A-4147-A177-3AD203B41FA5}">
                      <a16:colId xmlns:a16="http://schemas.microsoft.com/office/drawing/2014/main" val="2582930639"/>
                    </a:ext>
                  </a:extLst>
                </a:gridCol>
                <a:gridCol w="612459">
                  <a:extLst>
                    <a:ext uri="{9D8B030D-6E8A-4147-A177-3AD203B41FA5}">
                      <a16:colId xmlns:a16="http://schemas.microsoft.com/office/drawing/2014/main" val="3362421415"/>
                    </a:ext>
                  </a:extLst>
                </a:gridCol>
                <a:gridCol w="612459">
                  <a:extLst>
                    <a:ext uri="{9D8B030D-6E8A-4147-A177-3AD203B41FA5}">
                      <a16:colId xmlns:a16="http://schemas.microsoft.com/office/drawing/2014/main" val="3161166794"/>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8768311"/>
                  </a:ext>
                </a:extLst>
              </a:tr>
            </a:tbl>
          </a:graphicData>
        </a:graphic>
      </p:graphicFrame>
      <p:graphicFrame>
        <p:nvGraphicFramePr>
          <p:cNvPr id="83" name="Table 10">
            <a:extLst>
              <a:ext uri="{FF2B5EF4-FFF2-40B4-BE49-F238E27FC236}">
                <a16:creationId xmlns:a16="http://schemas.microsoft.com/office/drawing/2014/main" id="{0FA8777F-7AD1-45A4-BADA-5DF27F5258C0}"/>
              </a:ext>
            </a:extLst>
          </p:cNvPr>
          <p:cNvGraphicFramePr>
            <a:graphicFrameLocks noGrp="1"/>
          </p:cNvGraphicFramePr>
          <p:nvPr>
            <p:extLst>
              <p:ext uri="{D42A27DB-BD31-4B8C-83A1-F6EECF244321}">
                <p14:modId xmlns:p14="http://schemas.microsoft.com/office/powerpoint/2010/main" val="3126354603"/>
              </p:ext>
            </p:extLst>
          </p:nvPr>
        </p:nvGraphicFramePr>
        <p:xfrm>
          <a:off x="8115846" y="2867075"/>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tblGrid>
              <a:tr h="269970">
                <a:tc>
                  <a:txBody>
                    <a:bodyPr/>
                    <a:lstStyle/>
                    <a:p>
                      <a:pPr algn="ctr"/>
                      <a:r>
                        <a:rPr lang="en-US" sz="100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r>
                        <a:rPr lang="en-US" sz="100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r>
                        <a:rPr lang="en-US" sz="100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r>
                        <a:rPr lang="en-US" sz="100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bl>
          </a:graphicData>
        </a:graphic>
      </p:graphicFrame>
      <p:graphicFrame>
        <p:nvGraphicFramePr>
          <p:cNvPr id="26" name="Table 10">
            <a:extLst>
              <a:ext uri="{FF2B5EF4-FFF2-40B4-BE49-F238E27FC236}">
                <a16:creationId xmlns:a16="http://schemas.microsoft.com/office/drawing/2014/main" id="{FD6CA2E6-6101-425F-B060-D48F37D65B1C}"/>
              </a:ext>
            </a:extLst>
          </p:cNvPr>
          <p:cNvGraphicFramePr>
            <a:graphicFrameLocks noGrp="1"/>
          </p:cNvGraphicFramePr>
          <p:nvPr>
            <p:extLst>
              <p:ext uri="{D42A27DB-BD31-4B8C-83A1-F6EECF244321}">
                <p14:modId xmlns:p14="http://schemas.microsoft.com/office/powerpoint/2010/main" val="136317982"/>
              </p:ext>
            </p:extLst>
          </p:nvPr>
        </p:nvGraphicFramePr>
        <p:xfrm>
          <a:off x="6891732" y="2867878"/>
          <a:ext cx="3065960" cy="1079880"/>
        </p:xfrm>
        <a:graphic>
          <a:graphicData uri="http://schemas.openxmlformats.org/drawingml/2006/table">
            <a:tbl>
              <a:tblPr firstRow="1" bandRow="1">
                <a:tableStyleId>{5940675A-B579-460E-94D1-54222C63F5DA}</a:tableStyleId>
              </a:tblPr>
              <a:tblGrid>
                <a:gridCol w="613192">
                  <a:extLst>
                    <a:ext uri="{9D8B030D-6E8A-4147-A177-3AD203B41FA5}">
                      <a16:colId xmlns:a16="http://schemas.microsoft.com/office/drawing/2014/main" val="1706292743"/>
                    </a:ext>
                  </a:extLst>
                </a:gridCol>
                <a:gridCol w="613192">
                  <a:extLst>
                    <a:ext uri="{9D8B030D-6E8A-4147-A177-3AD203B41FA5}">
                      <a16:colId xmlns:a16="http://schemas.microsoft.com/office/drawing/2014/main" val="2143567435"/>
                    </a:ext>
                  </a:extLst>
                </a:gridCol>
                <a:gridCol w="613192">
                  <a:extLst>
                    <a:ext uri="{9D8B030D-6E8A-4147-A177-3AD203B41FA5}">
                      <a16:colId xmlns:a16="http://schemas.microsoft.com/office/drawing/2014/main" val="3056813305"/>
                    </a:ext>
                  </a:extLst>
                </a:gridCol>
                <a:gridCol w="613192">
                  <a:extLst>
                    <a:ext uri="{9D8B030D-6E8A-4147-A177-3AD203B41FA5}">
                      <a16:colId xmlns:a16="http://schemas.microsoft.com/office/drawing/2014/main" val="2807844533"/>
                    </a:ext>
                  </a:extLst>
                </a:gridCol>
                <a:gridCol w="613192">
                  <a:extLst>
                    <a:ext uri="{9D8B030D-6E8A-4147-A177-3AD203B41FA5}">
                      <a16:colId xmlns:a16="http://schemas.microsoft.com/office/drawing/2014/main" val="3362421415"/>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8768311"/>
                  </a:ext>
                </a:extLst>
              </a:tr>
            </a:tbl>
          </a:graphicData>
        </a:graphic>
      </p:graphicFrame>
      <p:sp>
        <p:nvSpPr>
          <p:cNvPr id="4" name="Title 3">
            <a:extLst>
              <a:ext uri="{FF2B5EF4-FFF2-40B4-BE49-F238E27FC236}">
                <a16:creationId xmlns:a16="http://schemas.microsoft.com/office/drawing/2014/main" id="{7911AAC1-1DA5-40DA-A083-CD09522F8C31}"/>
              </a:ext>
            </a:extLst>
          </p:cNvPr>
          <p:cNvSpPr>
            <a:spLocks noGrp="1"/>
          </p:cNvSpPr>
          <p:nvPr>
            <p:ph type="title"/>
          </p:nvPr>
        </p:nvSpPr>
        <p:spPr/>
        <p:txBody>
          <a:bodyPr/>
          <a:lstStyle/>
          <a:p>
            <a:r>
              <a:rPr lang="en-US"/>
              <a:t>Task</a:t>
            </a:r>
            <a:br>
              <a:rPr lang="en-US"/>
            </a:br>
            <a:r>
              <a:rPr lang="en-US" sz="2400"/>
              <a:t>An asynchronous mechanism to run multiple streams for inference</a:t>
            </a:r>
            <a:endParaRPr lang="en-US"/>
          </a:p>
        </p:txBody>
      </p:sp>
      <p:sp>
        <p:nvSpPr>
          <p:cNvPr id="9" name="Rectangle 8">
            <a:extLst>
              <a:ext uri="{FF2B5EF4-FFF2-40B4-BE49-F238E27FC236}">
                <a16:creationId xmlns:a16="http://schemas.microsoft.com/office/drawing/2014/main" id="{9AF157EB-E596-4B8F-B6A2-56C00C2EBB42}"/>
              </a:ext>
            </a:extLst>
          </p:cNvPr>
          <p:cNvSpPr/>
          <p:nvPr/>
        </p:nvSpPr>
        <p:spPr>
          <a:xfrm>
            <a:off x="4564771" y="3476040"/>
            <a:ext cx="1353224" cy="93358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Batch of input data</a:t>
            </a:r>
          </a:p>
          <a:p>
            <a:pPr marL="0" marR="0" indent="0" algn="ctr" defTabSz="825500" rtl="0" fontAlgn="auto" latinLnBrk="0" hangingPunct="0">
              <a:lnSpc>
                <a:spcPct val="100000"/>
              </a:lnSpc>
              <a:spcBef>
                <a:spcPts val="0"/>
              </a:spcBef>
              <a:spcAft>
                <a:spcPts val="0"/>
              </a:spcAft>
              <a:buClrTx/>
              <a:buSzTx/>
              <a:buFontTx/>
              <a:buNone/>
              <a:tabLst/>
            </a:pPr>
            <a:r>
              <a:rPr lang="en-US" sz="1800">
                <a:solidFill>
                  <a:srgbClr val="FFFFFF"/>
                </a:solidFill>
                <a:latin typeface="Helvetica Neue Medium"/>
                <a:ea typeface="Helvetica Neue Medium"/>
                <a:cs typeface="Helvetica Neue Medium"/>
                <a:sym typeface="Helvetica Neue Medium"/>
              </a:rPr>
              <a:t>bs=32</a:t>
            </a:r>
            <a:endParaRPr kumimoji="0" lang="en-US"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aphicFrame>
        <p:nvGraphicFramePr>
          <p:cNvPr id="27" name="Table 14">
            <a:extLst>
              <a:ext uri="{FF2B5EF4-FFF2-40B4-BE49-F238E27FC236}">
                <a16:creationId xmlns:a16="http://schemas.microsoft.com/office/drawing/2014/main" id="{B9280BFA-960D-428E-A44F-CB25FC6D84D4}"/>
              </a:ext>
            </a:extLst>
          </p:cNvPr>
          <p:cNvGraphicFramePr>
            <a:graphicFrameLocks noGrp="1"/>
          </p:cNvGraphicFramePr>
          <p:nvPr>
            <p:extLst>
              <p:ext uri="{D42A27DB-BD31-4B8C-83A1-F6EECF244321}">
                <p14:modId xmlns:p14="http://schemas.microsoft.com/office/powerpoint/2010/main" val="1536222042"/>
              </p:ext>
            </p:extLst>
          </p:nvPr>
        </p:nvGraphicFramePr>
        <p:xfrm>
          <a:off x="10031423" y="2867878"/>
          <a:ext cx="806813" cy="1079880"/>
        </p:xfrm>
        <a:graphic>
          <a:graphicData uri="http://schemas.openxmlformats.org/drawingml/2006/table">
            <a:tbl>
              <a:tblPr firstRow="1" bandRow="1">
                <a:tableStyleId>{5940675A-B579-460E-94D1-54222C63F5DA}</a:tableStyleId>
              </a:tblPr>
              <a:tblGrid>
                <a:gridCol w="806813">
                  <a:extLst>
                    <a:ext uri="{9D8B030D-6E8A-4147-A177-3AD203B41FA5}">
                      <a16:colId xmlns:a16="http://schemas.microsoft.com/office/drawing/2014/main" val="1389416320"/>
                    </a:ext>
                  </a:extLst>
                </a:gridCol>
              </a:tblGrid>
              <a:tr h="1079880">
                <a:tc>
                  <a:txBody>
                    <a:bodyPr/>
                    <a:lstStyle/>
                    <a:p>
                      <a:pPr algn="ctr"/>
                      <a:r>
                        <a:rPr lang="en-US"/>
                        <a:t>y1_future</a:t>
                      </a:r>
                    </a:p>
                  </a:txBody>
                  <a:tcPr anchor="ctr"/>
                </a:tc>
                <a:extLst>
                  <a:ext uri="{0D108BD9-81ED-4DB2-BD59-A6C34878D82A}">
                    <a16:rowId xmlns:a16="http://schemas.microsoft.com/office/drawing/2014/main" val="3857406546"/>
                  </a:ext>
                </a:extLst>
              </a:tr>
            </a:tbl>
          </a:graphicData>
        </a:graphic>
      </p:graphicFrame>
      <p:graphicFrame>
        <p:nvGraphicFramePr>
          <p:cNvPr id="28" name="Table 27">
            <a:extLst>
              <a:ext uri="{FF2B5EF4-FFF2-40B4-BE49-F238E27FC236}">
                <a16:creationId xmlns:a16="http://schemas.microsoft.com/office/drawing/2014/main" id="{9E0890FF-6DC1-4638-860A-A9CC5DB6C006}"/>
              </a:ext>
            </a:extLst>
          </p:cNvPr>
          <p:cNvGraphicFramePr>
            <a:graphicFrameLocks noGrp="1"/>
          </p:cNvGraphicFramePr>
          <p:nvPr>
            <p:extLst>
              <p:ext uri="{D42A27DB-BD31-4B8C-83A1-F6EECF244321}">
                <p14:modId xmlns:p14="http://schemas.microsoft.com/office/powerpoint/2010/main" val="1760336334"/>
              </p:ext>
            </p:extLst>
          </p:nvPr>
        </p:nvGraphicFramePr>
        <p:xfrm>
          <a:off x="6103458" y="2862955"/>
          <a:ext cx="710879" cy="2159760"/>
        </p:xfrm>
        <a:graphic>
          <a:graphicData uri="http://schemas.openxmlformats.org/drawingml/2006/table">
            <a:tbl>
              <a:tblPr firstRow="1" bandRow="1">
                <a:tableStyleId>{5940675A-B579-460E-94D1-54222C63F5DA}</a:tableStyleId>
              </a:tblPr>
              <a:tblGrid>
                <a:gridCol w="710879">
                  <a:extLst>
                    <a:ext uri="{9D8B030D-6E8A-4147-A177-3AD203B41FA5}">
                      <a16:colId xmlns:a16="http://schemas.microsoft.com/office/drawing/2014/main" val="1389416320"/>
                    </a:ext>
                  </a:extLst>
                </a:gridCol>
              </a:tblGrid>
              <a:tr h="1079880">
                <a:tc>
                  <a:txBody>
                    <a:bodyPr/>
                    <a:lstStyle/>
                    <a:p>
                      <a:pPr algn="ctr"/>
                      <a:r>
                        <a:rPr lang="en-US"/>
                        <a:t>x1</a:t>
                      </a:r>
                    </a:p>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3857406546"/>
                  </a:ext>
                </a:extLst>
              </a:tr>
              <a:tr h="1079880">
                <a:tc>
                  <a:txBody>
                    <a:bodyPr/>
                    <a:lstStyle/>
                    <a:p>
                      <a:pPr algn="ctr"/>
                      <a:r>
                        <a:rPr lang="en-US"/>
                        <a:t>x2</a:t>
                      </a:r>
                    </a:p>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1541657287"/>
                  </a:ext>
                </a:extLst>
              </a:tr>
            </a:tbl>
          </a:graphicData>
        </a:graphic>
      </p:graphicFrame>
      <p:sp>
        <p:nvSpPr>
          <p:cNvPr id="29" name="Rectangle: Rounded Corners 28">
            <a:extLst>
              <a:ext uri="{FF2B5EF4-FFF2-40B4-BE49-F238E27FC236}">
                <a16:creationId xmlns:a16="http://schemas.microsoft.com/office/drawing/2014/main" id="{E8ABCF3D-7F1E-4331-BAEB-CE8CB787AB46}"/>
              </a:ext>
            </a:extLst>
          </p:cNvPr>
          <p:cNvSpPr/>
          <p:nvPr/>
        </p:nvSpPr>
        <p:spPr>
          <a:xfrm>
            <a:off x="6891732" y="5371413"/>
            <a:ext cx="3065962" cy="317818"/>
          </a:xfrm>
          <a:prstGeom prst="round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Model (share by all streams)</a:t>
            </a:r>
          </a:p>
        </p:txBody>
      </p:sp>
      <p:sp>
        <p:nvSpPr>
          <p:cNvPr id="30" name="TextBox 29">
            <a:extLst>
              <a:ext uri="{FF2B5EF4-FFF2-40B4-BE49-F238E27FC236}">
                <a16:creationId xmlns:a16="http://schemas.microsoft.com/office/drawing/2014/main" id="{E7F9A151-88E2-46CB-A97C-81E90EFB521F}"/>
              </a:ext>
            </a:extLst>
          </p:cNvPr>
          <p:cNvSpPr txBox="1"/>
          <p:nvPr/>
        </p:nvSpPr>
        <p:spPr>
          <a:xfrm>
            <a:off x="8043769" y="2570348"/>
            <a:ext cx="75822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Threads</a:t>
            </a:r>
          </a:p>
        </p:txBody>
      </p:sp>
      <p:cxnSp>
        <p:nvCxnSpPr>
          <p:cNvPr id="31" name="Straight Connector 30">
            <a:extLst>
              <a:ext uri="{FF2B5EF4-FFF2-40B4-BE49-F238E27FC236}">
                <a16:creationId xmlns:a16="http://schemas.microsoft.com/office/drawing/2014/main" id="{378D3772-BC7E-4B78-A748-B2E9E1419A97}"/>
              </a:ext>
            </a:extLst>
          </p:cNvPr>
          <p:cNvCxnSpPr>
            <a:cxnSpLocks/>
          </p:cNvCxnSpPr>
          <p:nvPr/>
        </p:nvCxnSpPr>
        <p:spPr>
          <a:xfrm>
            <a:off x="6997052" y="2743264"/>
            <a:ext cx="9687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CF0C762A-F1FF-44F6-A264-58AAFCC0B55A}"/>
              </a:ext>
            </a:extLst>
          </p:cNvPr>
          <p:cNvCxnSpPr>
            <a:cxnSpLocks/>
          </p:cNvCxnSpPr>
          <p:nvPr/>
        </p:nvCxnSpPr>
        <p:spPr>
          <a:xfrm>
            <a:off x="8880007" y="2744004"/>
            <a:ext cx="968700" cy="7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42" name="Table 6">
            <a:extLst>
              <a:ext uri="{FF2B5EF4-FFF2-40B4-BE49-F238E27FC236}">
                <a16:creationId xmlns:a16="http://schemas.microsoft.com/office/drawing/2014/main" id="{B236452A-D2CA-4044-9A2A-101024FA4761}"/>
              </a:ext>
            </a:extLst>
          </p:cNvPr>
          <p:cNvGraphicFramePr>
            <a:graphicFrameLocks noGrp="1"/>
          </p:cNvGraphicFramePr>
          <p:nvPr>
            <p:extLst>
              <p:ext uri="{D42A27DB-BD31-4B8C-83A1-F6EECF244321}">
                <p14:modId xmlns:p14="http://schemas.microsoft.com/office/powerpoint/2010/main" val="1511863540"/>
              </p:ext>
            </p:extLst>
          </p:nvPr>
        </p:nvGraphicFramePr>
        <p:xfrm>
          <a:off x="11145799" y="2867878"/>
          <a:ext cx="337370" cy="2159760"/>
        </p:xfrm>
        <a:graphic>
          <a:graphicData uri="http://schemas.openxmlformats.org/drawingml/2006/table">
            <a:tbl>
              <a:tblPr firstRow="1" bandRow="1">
                <a:tableStyleId>{5940675A-B579-460E-94D1-54222C63F5DA}</a:tableStyleId>
              </a:tblPr>
              <a:tblGrid>
                <a:gridCol w="337370">
                  <a:extLst>
                    <a:ext uri="{9D8B030D-6E8A-4147-A177-3AD203B41FA5}">
                      <a16:colId xmlns:a16="http://schemas.microsoft.com/office/drawing/2014/main" val="209883747"/>
                    </a:ext>
                  </a:extLst>
                </a:gridCol>
              </a:tblGrid>
              <a:tr h="269970">
                <a:tc>
                  <a:txBody>
                    <a:bodyPr/>
                    <a:lstStyle/>
                    <a:p>
                      <a:pPr algn="ctr"/>
                      <a:r>
                        <a:rPr lang="en-US" sz="900"/>
                        <a:t>0</a:t>
                      </a:r>
                    </a:p>
                  </a:txBody>
                  <a:tcPr anchor="ctr">
                    <a:noFill/>
                  </a:tcPr>
                </a:tc>
                <a:extLst>
                  <a:ext uri="{0D108BD9-81ED-4DB2-BD59-A6C34878D82A}">
                    <a16:rowId xmlns:a16="http://schemas.microsoft.com/office/drawing/2014/main" val="227064628"/>
                  </a:ext>
                </a:extLst>
              </a:tr>
              <a:tr h="269970">
                <a:tc>
                  <a:txBody>
                    <a:bodyPr/>
                    <a:lstStyle/>
                    <a:p>
                      <a:pPr algn="ctr"/>
                      <a:r>
                        <a:rPr lang="en-US" sz="900"/>
                        <a:t>1</a:t>
                      </a:r>
                    </a:p>
                  </a:txBody>
                  <a:tcPr anchor="ctr">
                    <a:noFill/>
                  </a:tcPr>
                </a:tc>
                <a:extLst>
                  <a:ext uri="{0D108BD9-81ED-4DB2-BD59-A6C34878D82A}">
                    <a16:rowId xmlns:a16="http://schemas.microsoft.com/office/drawing/2014/main" val="160283005"/>
                  </a:ext>
                </a:extLst>
              </a:tr>
              <a:tr h="269970">
                <a:tc>
                  <a:txBody>
                    <a:bodyPr/>
                    <a:lstStyle/>
                    <a:p>
                      <a:pPr algn="ctr"/>
                      <a:r>
                        <a:rPr lang="en-US" sz="900"/>
                        <a:t>2</a:t>
                      </a:r>
                    </a:p>
                  </a:txBody>
                  <a:tcPr anchor="ctr">
                    <a:noFill/>
                  </a:tcPr>
                </a:tc>
                <a:extLst>
                  <a:ext uri="{0D108BD9-81ED-4DB2-BD59-A6C34878D82A}">
                    <a16:rowId xmlns:a16="http://schemas.microsoft.com/office/drawing/2014/main" val="3367928375"/>
                  </a:ext>
                </a:extLst>
              </a:tr>
              <a:tr h="269970">
                <a:tc>
                  <a:txBody>
                    <a:bodyPr/>
                    <a:lstStyle/>
                    <a:p>
                      <a:pPr algn="ctr"/>
                      <a:r>
                        <a:rPr lang="en-US" sz="900"/>
                        <a:t>3</a:t>
                      </a:r>
                    </a:p>
                  </a:txBody>
                  <a:tcPr anchor="ctr">
                    <a:noFill/>
                  </a:tcPr>
                </a:tc>
                <a:extLst>
                  <a:ext uri="{0D108BD9-81ED-4DB2-BD59-A6C34878D82A}">
                    <a16:rowId xmlns:a16="http://schemas.microsoft.com/office/drawing/2014/main" val="1641449101"/>
                  </a:ext>
                </a:extLst>
              </a:tr>
              <a:tr h="269970">
                <a:tc>
                  <a:txBody>
                    <a:bodyPr/>
                    <a:lstStyle/>
                    <a:p>
                      <a:pPr algn="ctr"/>
                      <a:r>
                        <a:rPr lang="en-US" sz="900"/>
                        <a:t>4</a:t>
                      </a:r>
                    </a:p>
                  </a:txBody>
                  <a:tcPr anchor="ctr">
                    <a:noFill/>
                  </a:tcPr>
                </a:tc>
                <a:extLst>
                  <a:ext uri="{0D108BD9-81ED-4DB2-BD59-A6C34878D82A}">
                    <a16:rowId xmlns:a16="http://schemas.microsoft.com/office/drawing/2014/main" val="2833793952"/>
                  </a:ext>
                </a:extLst>
              </a:tr>
              <a:tr h="269970">
                <a:tc>
                  <a:txBody>
                    <a:bodyPr/>
                    <a:lstStyle/>
                    <a:p>
                      <a:pPr algn="ctr"/>
                      <a:r>
                        <a:rPr lang="en-US" sz="900"/>
                        <a:t>5</a:t>
                      </a:r>
                    </a:p>
                  </a:txBody>
                  <a:tcPr anchor="ctr">
                    <a:noFill/>
                  </a:tcPr>
                </a:tc>
                <a:extLst>
                  <a:ext uri="{0D108BD9-81ED-4DB2-BD59-A6C34878D82A}">
                    <a16:rowId xmlns:a16="http://schemas.microsoft.com/office/drawing/2014/main" val="2735453786"/>
                  </a:ext>
                </a:extLst>
              </a:tr>
              <a:tr h="269970">
                <a:tc>
                  <a:txBody>
                    <a:bodyPr/>
                    <a:lstStyle/>
                    <a:p>
                      <a:pPr algn="ctr"/>
                      <a:r>
                        <a:rPr lang="en-US" sz="900"/>
                        <a:t>6</a:t>
                      </a:r>
                    </a:p>
                  </a:txBody>
                  <a:tcPr anchor="ctr">
                    <a:noFill/>
                  </a:tcPr>
                </a:tc>
                <a:extLst>
                  <a:ext uri="{0D108BD9-81ED-4DB2-BD59-A6C34878D82A}">
                    <a16:rowId xmlns:a16="http://schemas.microsoft.com/office/drawing/2014/main" val="2539411355"/>
                  </a:ext>
                </a:extLst>
              </a:tr>
              <a:tr h="269970">
                <a:tc>
                  <a:txBody>
                    <a:bodyPr/>
                    <a:lstStyle/>
                    <a:p>
                      <a:pPr algn="ctr"/>
                      <a:r>
                        <a:rPr lang="en-US" sz="900"/>
                        <a:t>7</a:t>
                      </a:r>
                    </a:p>
                  </a:txBody>
                  <a:tcPr anchor="ctr">
                    <a:noFill/>
                  </a:tcPr>
                </a:tc>
                <a:extLst>
                  <a:ext uri="{0D108BD9-81ED-4DB2-BD59-A6C34878D82A}">
                    <a16:rowId xmlns:a16="http://schemas.microsoft.com/office/drawing/2014/main" val="2260438261"/>
                  </a:ext>
                </a:extLst>
              </a:tr>
            </a:tbl>
          </a:graphicData>
        </a:graphic>
      </p:graphicFrame>
      <p:sp>
        <p:nvSpPr>
          <p:cNvPr id="43" name="TextBox 42">
            <a:extLst>
              <a:ext uri="{FF2B5EF4-FFF2-40B4-BE49-F238E27FC236}">
                <a16:creationId xmlns:a16="http://schemas.microsoft.com/office/drawing/2014/main" id="{33364C14-03BF-4F58-95E2-824BACEFD4B5}"/>
              </a:ext>
            </a:extLst>
          </p:cNvPr>
          <p:cNvSpPr txBox="1"/>
          <p:nvPr/>
        </p:nvSpPr>
        <p:spPr>
          <a:xfrm>
            <a:off x="11046783" y="2575591"/>
            <a:ext cx="535403"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Cores</a:t>
            </a:r>
          </a:p>
        </p:txBody>
      </p:sp>
      <p:sp>
        <p:nvSpPr>
          <p:cNvPr id="48" name="TextBox 47">
            <a:extLst>
              <a:ext uri="{FF2B5EF4-FFF2-40B4-BE49-F238E27FC236}">
                <a16:creationId xmlns:a16="http://schemas.microsoft.com/office/drawing/2014/main" id="{0A47F91D-C81B-4AA8-A266-752458D1A1E5}"/>
              </a:ext>
            </a:extLst>
          </p:cNvPr>
          <p:cNvSpPr txBox="1"/>
          <p:nvPr/>
        </p:nvSpPr>
        <p:spPr>
          <a:xfrm>
            <a:off x="571370" y="2239004"/>
            <a:ext cx="3733394" cy="3016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model = </a:t>
            </a:r>
            <a:r>
              <a:rPr kumimoji="0" lang="en-US" sz="1400" b="0" i="0" u="none" strike="noStrike" cap="none" spc="0" normalizeH="0" baseline="0" err="1">
                <a:ln>
                  <a:noFill/>
                </a:ln>
                <a:solidFill>
                  <a:schemeClr val="tx2"/>
                </a:solidFill>
                <a:effectLst/>
                <a:uFillTx/>
                <a:latin typeface="+mn-lt"/>
                <a:ea typeface="+mn-ea"/>
                <a:cs typeface="+mn-cs"/>
                <a:sym typeface="Helvetica Neue"/>
              </a:rPr>
              <a:t>SimpleNet</a:t>
            </a:r>
            <a:r>
              <a:rPr kumimoji="0" lang="en-US" sz="1400" b="0" i="0" u="none" strike="noStrike" cap="none" spc="0" normalizeH="0" baseline="0">
                <a:ln>
                  <a:noFill/>
                </a:ln>
                <a:solidFill>
                  <a:schemeClr val="tx2"/>
                </a:solidFill>
                <a:effectLst/>
                <a:uFillTx/>
                <a:latin typeface="+mn-lt"/>
                <a:ea typeface="+mn-ea"/>
                <a:cs typeface="+mn-cs"/>
                <a:sym typeface="Helvetica Neue"/>
              </a:rPr>
              <a:t>()</a:t>
            </a: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err="1">
                <a:ln>
                  <a:noFill/>
                </a:ln>
                <a:solidFill>
                  <a:schemeClr val="tx2"/>
                </a:solidFill>
                <a:effectLst/>
                <a:uFillTx/>
                <a:latin typeface="+mn-lt"/>
                <a:ea typeface="+mn-ea"/>
                <a:cs typeface="+mn-cs"/>
                <a:sym typeface="Helvetica Neue"/>
              </a:rPr>
              <a:t>model.eval</a:t>
            </a:r>
            <a:r>
              <a:rPr kumimoji="0" lang="en-US" sz="1400" b="0" i="0" u="none" strike="noStrike" cap="none" spc="0" normalizeH="0" baseline="0">
                <a:ln>
                  <a:noFill/>
                </a:ln>
                <a:solidFill>
                  <a:schemeClr val="tx2"/>
                </a:solidFill>
                <a:effectLst/>
                <a:uFillTx/>
                <a:latin typeface="+mn-lt"/>
                <a:ea typeface="+mn-ea"/>
                <a:cs typeface="+mn-cs"/>
                <a:sym typeface="Helvetica Neue"/>
              </a:rPr>
              <a:t>()</a:t>
            </a:r>
          </a:p>
          <a:p>
            <a:pPr marL="0" marR="0" indent="0" algn="l" defTabSz="2438338"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tx2"/>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cpu_pool1 = </a:t>
            </a:r>
            <a:r>
              <a:rPr kumimoji="0" lang="en-US" sz="1400" b="0" i="0" u="none" strike="noStrike" cap="none" spc="0" normalizeH="0" baseline="0" err="1">
                <a:ln>
                  <a:noFill/>
                </a:ln>
                <a:solidFill>
                  <a:schemeClr val="tx2"/>
                </a:solidFill>
                <a:effectLst/>
                <a:uFillTx/>
                <a:latin typeface="+mn-lt"/>
                <a:ea typeface="+mn-ea"/>
                <a:cs typeface="+mn-cs"/>
                <a:sym typeface="Helvetica Neue"/>
              </a:rPr>
              <a:t>ipex.runtime.CPUPool</a:t>
            </a:r>
            <a:r>
              <a:rPr kumimoji="0" lang="en-US" sz="1400" b="0" i="0" u="none" strike="noStrike" cap="none" spc="0" normalizeH="0" baseline="0">
                <a:ln>
                  <a:noFill/>
                </a:ln>
                <a:solidFill>
                  <a:schemeClr val="tx2"/>
                </a:solidFill>
                <a:effectLst/>
                <a:uFillTx/>
                <a:latin typeface="+mn-lt"/>
                <a:ea typeface="+mn-ea"/>
                <a:cs typeface="+mn-cs"/>
                <a:sym typeface="Helvetica Neue"/>
              </a:rPr>
              <a:t>([0, 1, 2, 3])</a:t>
            </a: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cpu_pool2 = </a:t>
            </a:r>
            <a:r>
              <a:rPr kumimoji="0" lang="en-US" sz="1400" b="0" i="0" u="none" strike="noStrike" cap="none" spc="0" normalizeH="0" baseline="0" err="1">
                <a:ln>
                  <a:noFill/>
                </a:ln>
                <a:solidFill>
                  <a:schemeClr val="tx2"/>
                </a:solidFill>
                <a:effectLst/>
                <a:uFillTx/>
                <a:latin typeface="+mn-lt"/>
                <a:ea typeface="+mn-ea"/>
                <a:cs typeface="+mn-cs"/>
                <a:sym typeface="Helvetica Neue"/>
              </a:rPr>
              <a:t>ipex.runtime.CPUPool</a:t>
            </a:r>
            <a:r>
              <a:rPr kumimoji="0" lang="en-US" sz="1400" b="0" i="0" u="none" strike="noStrike" cap="none" spc="0" normalizeH="0" baseline="0">
                <a:ln>
                  <a:noFill/>
                </a:ln>
                <a:solidFill>
                  <a:schemeClr val="tx2"/>
                </a:solidFill>
                <a:effectLst/>
                <a:uFillTx/>
                <a:latin typeface="+mn-lt"/>
                <a:ea typeface="+mn-ea"/>
                <a:cs typeface="+mn-cs"/>
                <a:sym typeface="Helvetica Neue"/>
              </a:rPr>
              <a:t>([4, 5, 6, 7])</a:t>
            </a:r>
          </a:p>
          <a:p>
            <a:pPr marL="0" marR="0" indent="0" algn="l" defTabSz="2438338"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tx2"/>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task1 = </a:t>
            </a:r>
            <a:r>
              <a:rPr kumimoji="0" lang="en-US" sz="1400" b="0" i="0" u="none" strike="noStrike" cap="none" spc="0" normalizeH="0" baseline="0" err="1">
                <a:ln>
                  <a:noFill/>
                </a:ln>
                <a:solidFill>
                  <a:schemeClr val="tx2"/>
                </a:solidFill>
                <a:effectLst/>
                <a:uFillTx/>
                <a:latin typeface="+mn-lt"/>
                <a:ea typeface="+mn-ea"/>
                <a:cs typeface="+mn-cs"/>
                <a:sym typeface="Helvetica Neue"/>
              </a:rPr>
              <a:t>ipex.runtime.Task</a:t>
            </a:r>
            <a:r>
              <a:rPr kumimoji="0" lang="en-US" sz="1400" b="0" i="0" u="none" strike="noStrike" cap="none" spc="0" normalizeH="0" baseline="0">
                <a:ln>
                  <a:noFill/>
                </a:ln>
                <a:solidFill>
                  <a:schemeClr val="tx2"/>
                </a:solidFill>
                <a:effectLst/>
                <a:uFillTx/>
                <a:latin typeface="+mn-lt"/>
                <a:ea typeface="+mn-ea"/>
                <a:cs typeface="+mn-cs"/>
                <a:sym typeface="Helvetica Neue"/>
              </a:rPr>
              <a:t>(model, cpu_pool1)</a:t>
            </a: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task2 = </a:t>
            </a:r>
            <a:r>
              <a:rPr kumimoji="0" lang="en-US" sz="1400" b="0" i="0" u="none" strike="noStrike" cap="none" spc="0" normalizeH="0" baseline="0" err="1">
                <a:ln>
                  <a:noFill/>
                </a:ln>
                <a:solidFill>
                  <a:schemeClr val="tx2"/>
                </a:solidFill>
                <a:effectLst/>
                <a:uFillTx/>
                <a:latin typeface="+mn-lt"/>
                <a:ea typeface="+mn-ea"/>
                <a:cs typeface="+mn-cs"/>
                <a:sym typeface="Helvetica Neue"/>
              </a:rPr>
              <a:t>ipex.runtime.Task</a:t>
            </a:r>
            <a:r>
              <a:rPr kumimoji="0" lang="en-US" sz="1400" b="0" i="0" u="none" strike="noStrike" cap="none" spc="0" normalizeH="0" baseline="0">
                <a:ln>
                  <a:noFill/>
                </a:ln>
                <a:solidFill>
                  <a:schemeClr val="tx2"/>
                </a:solidFill>
                <a:effectLst/>
                <a:uFillTx/>
                <a:latin typeface="+mn-lt"/>
                <a:ea typeface="+mn-ea"/>
                <a:cs typeface="+mn-cs"/>
                <a:sym typeface="Helvetica Neue"/>
              </a:rPr>
              <a:t>(model, cpu_pool2)</a:t>
            </a:r>
          </a:p>
          <a:p>
            <a:pPr marL="0" marR="0" indent="0" algn="l" defTabSz="2438338"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tx2"/>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y1_future = task1(x1)</a:t>
            </a: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y2_future = task2(x2)</a:t>
            </a:r>
          </a:p>
          <a:p>
            <a:pPr marL="0" marR="0" indent="0" algn="l" defTabSz="2438338"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tx2"/>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y1 = y1_future.get()</a:t>
            </a: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chemeClr val="tx2"/>
                </a:solidFill>
                <a:effectLst/>
                <a:uFillTx/>
                <a:latin typeface="+mn-lt"/>
                <a:ea typeface="+mn-ea"/>
                <a:cs typeface="+mn-cs"/>
                <a:sym typeface="Helvetica Neue"/>
              </a:rPr>
              <a:t>y2 = y2_future.get()</a:t>
            </a:r>
          </a:p>
        </p:txBody>
      </p:sp>
      <p:graphicFrame>
        <p:nvGraphicFramePr>
          <p:cNvPr id="52" name="Table 6">
            <a:extLst>
              <a:ext uri="{FF2B5EF4-FFF2-40B4-BE49-F238E27FC236}">
                <a16:creationId xmlns:a16="http://schemas.microsoft.com/office/drawing/2014/main" id="{6692B615-6B90-4647-8A8F-4E7A09DF0752}"/>
              </a:ext>
            </a:extLst>
          </p:cNvPr>
          <p:cNvGraphicFramePr>
            <a:graphicFrameLocks noGrp="1"/>
          </p:cNvGraphicFramePr>
          <p:nvPr>
            <p:extLst>
              <p:ext uri="{D42A27DB-BD31-4B8C-83A1-F6EECF244321}">
                <p14:modId xmlns:p14="http://schemas.microsoft.com/office/powerpoint/2010/main" val="2495608454"/>
              </p:ext>
            </p:extLst>
          </p:nvPr>
        </p:nvGraphicFramePr>
        <p:xfrm>
          <a:off x="11145799" y="2871559"/>
          <a:ext cx="337370" cy="1079880"/>
        </p:xfrm>
        <a:graphic>
          <a:graphicData uri="http://schemas.openxmlformats.org/drawingml/2006/table">
            <a:tbl>
              <a:tblPr firstRow="1" bandRow="1">
                <a:tableStyleId>{5940675A-B579-460E-94D1-54222C63F5DA}</a:tableStyleId>
              </a:tblPr>
              <a:tblGrid>
                <a:gridCol w="337370">
                  <a:extLst>
                    <a:ext uri="{9D8B030D-6E8A-4147-A177-3AD203B41FA5}">
                      <a16:colId xmlns:a16="http://schemas.microsoft.com/office/drawing/2014/main" val="209883747"/>
                    </a:ext>
                  </a:extLst>
                </a:gridCol>
              </a:tblGrid>
              <a:tr h="269970">
                <a:tc>
                  <a:txBody>
                    <a:bodyPr/>
                    <a:lstStyle/>
                    <a:p>
                      <a:pPr algn="ctr"/>
                      <a:r>
                        <a:rPr lang="en-US" sz="900"/>
                        <a:t>0</a:t>
                      </a:r>
                    </a:p>
                  </a:txBody>
                  <a:tcPr anchor="ctr">
                    <a:solidFill>
                      <a:schemeClr val="accent1">
                        <a:lumMod val="20000"/>
                        <a:lumOff val="80000"/>
                      </a:schemeClr>
                    </a:solidFill>
                  </a:tcPr>
                </a:tc>
                <a:extLst>
                  <a:ext uri="{0D108BD9-81ED-4DB2-BD59-A6C34878D82A}">
                    <a16:rowId xmlns:a16="http://schemas.microsoft.com/office/drawing/2014/main" val="227064628"/>
                  </a:ext>
                </a:extLst>
              </a:tr>
              <a:tr h="269970">
                <a:tc>
                  <a:txBody>
                    <a:bodyPr/>
                    <a:lstStyle/>
                    <a:p>
                      <a:pPr algn="ctr"/>
                      <a:r>
                        <a:rPr lang="en-US" sz="900"/>
                        <a:t>1</a:t>
                      </a:r>
                    </a:p>
                  </a:txBody>
                  <a:tcPr anchor="ctr">
                    <a:solidFill>
                      <a:schemeClr val="accent1">
                        <a:lumMod val="20000"/>
                        <a:lumOff val="80000"/>
                      </a:schemeClr>
                    </a:solidFill>
                  </a:tcPr>
                </a:tc>
                <a:extLst>
                  <a:ext uri="{0D108BD9-81ED-4DB2-BD59-A6C34878D82A}">
                    <a16:rowId xmlns:a16="http://schemas.microsoft.com/office/drawing/2014/main" val="160283005"/>
                  </a:ext>
                </a:extLst>
              </a:tr>
              <a:tr h="269970">
                <a:tc>
                  <a:txBody>
                    <a:bodyPr/>
                    <a:lstStyle/>
                    <a:p>
                      <a:pPr algn="ctr"/>
                      <a:r>
                        <a:rPr lang="en-US" sz="900"/>
                        <a:t>2</a:t>
                      </a:r>
                    </a:p>
                  </a:txBody>
                  <a:tcPr anchor="ctr">
                    <a:solidFill>
                      <a:schemeClr val="accent1">
                        <a:lumMod val="20000"/>
                        <a:lumOff val="80000"/>
                      </a:schemeClr>
                    </a:solidFill>
                  </a:tcPr>
                </a:tc>
                <a:extLst>
                  <a:ext uri="{0D108BD9-81ED-4DB2-BD59-A6C34878D82A}">
                    <a16:rowId xmlns:a16="http://schemas.microsoft.com/office/drawing/2014/main" val="3367928375"/>
                  </a:ext>
                </a:extLst>
              </a:tr>
              <a:tr h="269970">
                <a:tc>
                  <a:txBody>
                    <a:bodyPr/>
                    <a:lstStyle/>
                    <a:p>
                      <a:pPr algn="ctr"/>
                      <a:r>
                        <a:rPr lang="en-US" sz="900"/>
                        <a:t>3</a:t>
                      </a:r>
                    </a:p>
                  </a:txBody>
                  <a:tcPr anchor="ctr">
                    <a:solidFill>
                      <a:schemeClr val="accent1">
                        <a:lumMod val="20000"/>
                        <a:lumOff val="80000"/>
                      </a:schemeClr>
                    </a:solidFill>
                  </a:tcPr>
                </a:tc>
                <a:extLst>
                  <a:ext uri="{0D108BD9-81ED-4DB2-BD59-A6C34878D82A}">
                    <a16:rowId xmlns:a16="http://schemas.microsoft.com/office/drawing/2014/main" val="1641449101"/>
                  </a:ext>
                </a:extLst>
              </a:tr>
            </a:tbl>
          </a:graphicData>
        </a:graphic>
      </p:graphicFrame>
      <p:graphicFrame>
        <p:nvGraphicFramePr>
          <p:cNvPr id="53" name="Table 6">
            <a:extLst>
              <a:ext uri="{FF2B5EF4-FFF2-40B4-BE49-F238E27FC236}">
                <a16:creationId xmlns:a16="http://schemas.microsoft.com/office/drawing/2014/main" id="{EEE4952D-457E-40FD-BBDA-B850BE29801C}"/>
              </a:ext>
            </a:extLst>
          </p:cNvPr>
          <p:cNvGraphicFramePr>
            <a:graphicFrameLocks noGrp="1"/>
          </p:cNvGraphicFramePr>
          <p:nvPr>
            <p:extLst>
              <p:ext uri="{D42A27DB-BD31-4B8C-83A1-F6EECF244321}">
                <p14:modId xmlns:p14="http://schemas.microsoft.com/office/powerpoint/2010/main" val="3216797696"/>
              </p:ext>
            </p:extLst>
          </p:nvPr>
        </p:nvGraphicFramePr>
        <p:xfrm>
          <a:off x="11145799" y="3951439"/>
          <a:ext cx="337370" cy="1079880"/>
        </p:xfrm>
        <a:graphic>
          <a:graphicData uri="http://schemas.openxmlformats.org/drawingml/2006/table">
            <a:tbl>
              <a:tblPr firstRow="1" bandRow="1">
                <a:tableStyleId>{5940675A-B579-460E-94D1-54222C63F5DA}</a:tableStyleId>
              </a:tblPr>
              <a:tblGrid>
                <a:gridCol w="337370">
                  <a:extLst>
                    <a:ext uri="{9D8B030D-6E8A-4147-A177-3AD203B41FA5}">
                      <a16:colId xmlns:a16="http://schemas.microsoft.com/office/drawing/2014/main" val="209883747"/>
                    </a:ext>
                  </a:extLst>
                </a:gridCol>
              </a:tblGrid>
              <a:tr h="269970">
                <a:tc>
                  <a:txBody>
                    <a:bodyPr/>
                    <a:lstStyle/>
                    <a:p>
                      <a:pPr algn="ctr"/>
                      <a:r>
                        <a:rPr lang="en-US" sz="900"/>
                        <a:t>4</a:t>
                      </a:r>
                    </a:p>
                  </a:txBody>
                  <a:tcPr anchor="ctr">
                    <a:solidFill>
                      <a:schemeClr val="accent3">
                        <a:lumMod val="40000"/>
                        <a:lumOff val="60000"/>
                      </a:schemeClr>
                    </a:solidFill>
                  </a:tcPr>
                </a:tc>
                <a:extLst>
                  <a:ext uri="{0D108BD9-81ED-4DB2-BD59-A6C34878D82A}">
                    <a16:rowId xmlns:a16="http://schemas.microsoft.com/office/drawing/2014/main" val="2833793952"/>
                  </a:ext>
                </a:extLst>
              </a:tr>
              <a:tr h="269970">
                <a:tc>
                  <a:txBody>
                    <a:bodyPr/>
                    <a:lstStyle/>
                    <a:p>
                      <a:pPr algn="ctr"/>
                      <a:r>
                        <a:rPr lang="en-US" sz="900"/>
                        <a:t>5</a:t>
                      </a:r>
                    </a:p>
                  </a:txBody>
                  <a:tcPr anchor="ctr">
                    <a:solidFill>
                      <a:schemeClr val="accent3">
                        <a:lumMod val="40000"/>
                        <a:lumOff val="60000"/>
                      </a:schemeClr>
                    </a:solidFill>
                  </a:tcPr>
                </a:tc>
                <a:extLst>
                  <a:ext uri="{0D108BD9-81ED-4DB2-BD59-A6C34878D82A}">
                    <a16:rowId xmlns:a16="http://schemas.microsoft.com/office/drawing/2014/main" val="2735453786"/>
                  </a:ext>
                </a:extLst>
              </a:tr>
              <a:tr h="269970">
                <a:tc>
                  <a:txBody>
                    <a:bodyPr/>
                    <a:lstStyle/>
                    <a:p>
                      <a:pPr algn="ctr"/>
                      <a:r>
                        <a:rPr lang="en-US" sz="900"/>
                        <a:t>6</a:t>
                      </a:r>
                    </a:p>
                  </a:txBody>
                  <a:tcPr anchor="ctr">
                    <a:solidFill>
                      <a:schemeClr val="accent3">
                        <a:lumMod val="40000"/>
                        <a:lumOff val="60000"/>
                      </a:schemeClr>
                    </a:solidFill>
                  </a:tcPr>
                </a:tc>
                <a:extLst>
                  <a:ext uri="{0D108BD9-81ED-4DB2-BD59-A6C34878D82A}">
                    <a16:rowId xmlns:a16="http://schemas.microsoft.com/office/drawing/2014/main" val="2539411355"/>
                  </a:ext>
                </a:extLst>
              </a:tr>
              <a:tr h="269970">
                <a:tc>
                  <a:txBody>
                    <a:bodyPr/>
                    <a:lstStyle/>
                    <a:p>
                      <a:pPr algn="ctr"/>
                      <a:r>
                        <a:rPr lang="en-US" sz="900"/>
                        <a:t>7</a:t>
                      </a:r>
                    </a:p>
                  </a:txBody>
                  <a:tcPr anchor="ctr">
                    <a:solidFill>
                      <a:schemeClr val="accent3">
                        <a:lumMod val="40000"/>
                        <a:lumOff val="60000"/>
                      </a:schemeClr>
                    </a:solidFill>
                  </a:tcPr>
                </a:tc>
                <a:extLst>
                  <a:ext uri="{0D108BD9-81ED-4DB2-BD59-A6C34878D82A}">
                    <a16:rowId xmlns:a16="http://schemas.microsoft.com/office/drawing/2014/main" val="2260438261"/>
                  </a:ext>
                </a:extLst>
              </a:tr>
            </a:tbl>
          </a:graphicData>
        </a:graphic>
      </p:graphicFrame>
      <p:cxnSp>
        <p:nvCxnSpPr>
          <p:cNvPr id="55" name="Straight Arrow Connector 54">
            <a:extLst>
              <a:ext uri="{FF2B5EF4-FFF2-40B4-BE49-F238E27FC236}">
                <a16:creationId xmlns:a16="http://schemas.microsoft.com/office/drawing/2014/main" id="{0AD13458-DCBA-42AD-9AA2-9E1BB7F802DD}"/>
              </a:ext>
            </a:extLst>
          </p:cNvPr>
          <p:cNvCxnSpPr>
            <a:stCxn id="9" idx="3"/>
          </p:cNvCxnSpPr>
          <p:nvPr/>
        </p:nvCxnSpPr>
        <p:spPr>
          <a:xfrm flipV="1">
            <a:off x="5917995" y="3407819"/>
            <a:ext cx="181799" cy="5350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1A75B465-5C02-4B5B-904E-C332E98B45E3}"/>
              </a:ext>
            </a:extLst>
          </p:cNvPr>
          <p:cNvCxnSpPr>
            <a:stCxn id="9" idx="3"/>
          </p:cNvCxnSpPr>
          <p:nvPr/>
        </p:nvCxnSpPr>
        <p:spPr>
          <a:xfrm>
            <a:off x="5917995" y="3942835"/>
            <a:ext cx="185463" cy="54854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0" name="TextBox 59">
            <a:extLst>
              <a:ext uri="{FF2B5EF4-FFF2-40B4-BE49-F238E27FC236}">
                <a16:creationId xmlns:a16="http://schemas.microsoft.com/office/drawing/2014/main" id="{DD1DFD26-7849-4712-844B-D0E3893F0330}"/>
              </a:ext>
            </a:extLst>
          </p:cNvPr>
          <p:cNvSpPr txBox="1"/>
          <p:nvPr/>
        </p:nvSpPr>
        <p:spPr>
          <a:xfrm>
            <a:off x="8043769" y="5061350"/>
            <a:ext cx="75822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Threads</a:t>
            </a:r>
          </a:p>
        </p:txBody>
      </p:sp>
      <p:cxnSp>
        <p:nvCxnSpPr>
          <p:cNvPr id="61" name="Straight Connector 60">
            <a:extLst>
              <a:ext uri="{FF2B5EF4-FFF2-40B4-BE49-F238E27FC236}">
                <a16:creationId xmlns:a16="http://schemas.microsoft.com/office/drawing/2014/main" id="{42954DE7-597A-45C6-89A7-D0D67EA3ABB7}"/>
              </a:ext>
            </a:extLst>
          </p:cNvPr>
          <p:cNvCxnSpPr>
            <a:cxnSpLocks/>
          </p:cNvCxnSpPr>
          <p:nvPr/>
        </p:nvCxnSpPr>
        <p:spPr>
          <a:xfrm>
            <a:off x="6997052" y="5147176"/>
            <a:ext cx="9687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C4857A1E-3F8F-476F-A803-D39CA7D9D7A7}"/>
              </a:ext>
            </a:extLst>
          </p:cNvPr>
          <p:cNvCxnSpPr>
            <a:cxnSpLocks/>
          </p:cNvCxnSpPr>
          <p:nvPr/>
        </p:nvCxnSpPr>
        <p:spPr>
          <a:xfrm>
            <a:off x="8880007" y="5147916"/>
            <a:ext cx="968700" cy="7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aphicFrame>
        <p:nvGraphicFramePr>
          <p:cNvPr id="63" name="Table 14">
            <a:extLst>
              <a:ext uri="{FF2B5EF4-FFF2-40B4-BE49-F238E27FC236}">
                <a16:creationId xmlns:a16="http://schemas.microsoft.com/office/drawing/2014/main" id="{5571C08E-13D0-4835-A60B-3ACA4A349CE6}"/>
              </a:ext>
            </a:extLst>
          </p:cNvPr>
          <p:cNvGraphicFramePr>
            <a:graphicFrameLocks noGrp="1"/>
          </p:cNvGraphicFramePr>
          <p:nvPr>
            <p:extLst>
              <p:ext uri="{D42A27DB-BD31-4B8C-83A1-F6EECF244321}">
                <p14:modId xmlns:p14="http://schemas.microsoft.com/office/powerpoint/2010/main" val="397780643"/>
              </p:ext>
            </p:extLst>
          </p:nvPr>
        </p:nvGraphicFramePr>
        <p:xfrm>
          <a:off x="10031423" y="3951439"/>
          <a:ext cx="806813" cy="1079880"/>
        </p:xfrm>
        <a:graphic>
          <a:graphicData uri="http://schemas.openxmlformats.org/drawingml/2006/table">
            <a:tbl>
              <a:tblPr firstRow="1" bandRow="1">
                <a:tableStyleId>{5940675A-B579-460E-94D1-54222C63F5DA}</a:tableStyleId>
              </a:tblPr>
              <a:tblGrid>
                <a:gridCol w="806813">
                  <a:extLst>
                    <a:ext uri="{9D8B030D-6E8A-4147-A177-3AD203B41FA5}">
                      <a16:colId xmlns:a16="http://schemas.microsoft.com/office/drawing/2014/main" val="1389416320"/>
                    </a:ext>
                  </a:extLst>
                </a:gridCol>
              </a:tblGrid>
              <a:tr h="1079880">
                <a:tc>
                  <a:txBody>
                    <a:bodyPr/>
                    <a:lstStyle/>
                    <a:p>
                      <a:pPr algn="ctr"/>
                      <a:r>
                        <a:rPr lang="en-US"/>
                        <a:t>y2_future</a:t>
                      </a:r>
                    </a:p>
                  </a:txBody>
                  <a:tcPr anchor="ctr"/>
                </a:tc>
                <a:extLst>
                  <a:ext uri="{0D108BD9-81ED-4DB2-BD59-A6C34878D82A}">
                    <a16:rowId xmlns:a16="http://schemas.microsoft.com/office/drawing/2014/main" val="1541657287"/>
                  </a:ext>
                </a:extLst>
              </a:tr>
            </a:tbl>
          </a:graphicData>
        </a:graphic>
      </p:graphicFrame>
      <p:graphicFrame>
        <p:nvGraphicFramePr>
          <p:cNvPr id="69" name="Table 10">
            <a:extLst>
              <a:ext uri="{FF2B5EF4-FFF2-40B4-BE49-F238E27FC236}">
                <a16:creationId xmlns:a16="http://schemas.microsoft.com/office/drawing/2014/main" id="{F7FFAE55-FF58-46AD-8AD0-1406380DD6A6}"/>
              </a:ext>
            </a:extLst>
          </p:cNvPr>
          <p:cNvGraphicFramePr>
            <a:graphicFrameLocks noGrp="1"/>
          </p:cNvGraphicFramePr>
          <p:nvPr>
            <p:extLst>
              <p:ext uri="{D42A27DB-BD31-4B8C-83A1-F6EECF244321}">
                <p14:modId xmlns:p14="http://schemas.microsoft.com/office/powerpoint/2010/main" val="4170023314"/>
              </p:ext>
            </p:extLst>
          </p:nvPr>
        </p:nvGraphicFramePr>
        <p:xfrm>
          <a:off x="6891733" y="2867879"/>
          <a:ext cx="3062295"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gridCol w="612459">
                  <a:extLst>
                    <a:ext uri="{9D8B030D-6E8A-4147-A177-3AD203B41FA5}">
                      <a16:colId xmlns:a16="http://schemas.microsoft.com/office/drawing/2014/main" val="3563618448"/>
                    </a:ext>
                  </a:extLst>
                </a:gridCol>
                <a:gridCol w="612459">
                  <a:extLst>
                    <a:ext uri="{9D8B030D-6E8A-4147-A177-3AD203B41FA5}">
                      <a16:colId xmlns:a16="http://schemas.microsoft.com/office/drawing/2014/main" val="2582930639"/>
                    </a:ext>
                  </a:extLst>
                </a:gridCol>
                <a:gridCol w="612459">
                  <a:extLst>
                    <a:ext uri="{9D8B030D-6E8A-4147-A177-3AD203B41FA5}">
                      <a16:colId xmlns:a16="http://schemas.microsoft.com/office/drawing/2014/main" val="1508176317"/>
                    </a:ext>
                  </a:extLst>
                </a:gridCol>
                <a:gridCol w="612459">
                  <a:extLst>
                    <a:ext uri="{9D8B030D-6E8A-4147-A177-3AD203B41FA5}">
                      <a16:colId xmlns:a16="http://schemas.microsoft.com/office/drawing/2014/main" val="3362421415"/>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8768311"/>
                  </a:ext>
                </a:extLst>
              </a:tr>
            </a:tbl>
          </a:graphicData>
        </a:graphic>
      </p:graphicFrame>
      <p:graphicFrame>
        <p:nvGraphicFramePr>
          <p:cNvPr id="70" name="Table 70">
            <a:extLst>
              <a:ext uri="{FF2B5EF4-FFF2-40B4-BE49-F238E27FC236}">
                <a16:creationId xmlns:a16="http://schemas.microsoft.com/office/drawing/2014/main" id="{60EF4F44-BF0C-48A6-B6A4-1FBA445A54AE}"/>
              </a:ext>
            </a:extLst>
          </p:cNvPr>
          <p:cNvGraphicFramePr>
            <a:graphicFrameLocks noGrp="1"/>
          </p:cNvGraphicFramePr>
          <p:nvPr>
            <p:extLst>
              <p:ext uri="{D42A27DB-BD31-4B8C-83A1-F6EECF244321}">
                <p14:modId xmlns:p14="http://schemas.microsoft.com/office/powerpoint/2010/main" val="2850218666"/>
              </p:ext>
            </p:extLst>
          </p:nvPr>
        </p:nvGraphicFramePr>
        <p:xfrm>
          <a:off x="6891733" y="2200216"/>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1619235107"/>
                    </a:ext>
                  </a:extLst>
                </a:gridCol>
                <a:gridCol w="358773">
                  <a:extLst>
                    <a:ext uri="{9D8B030D-6E8A-4147-A177-3AD203B41FA5}">
                      <a16:colId xmlns:a16="http://schemas.microsoft.com/office/drawing/2014/main" val="3444650859"/>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sp>
        <p:nvSpPr>
          <p:cNvPr id="71" name="TextBox 70">
            <a:extLst>
              <a:ext uri="{FF2B5EF4-FFF2-40B4-BE49-F238E27FC236}">
                <a16:creationId xmlns:a16="http://schemas.microsoft.com/office/drawing/2014/main" id="{B9EF1864-70CA-4324-A593-5BE42D78EF6A}"/>
              </a:ext>
            </a:extLst>
          </p:cNvPr>
          <p:cNvSpPr txBox="1"/>
          <p:nvPr/>
        </p:nvSpPr>
        <p:spPr>
          <a:xfrm>
            <a:off x="5483094" y="2199905"/>
            <a:ext cx="115897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Main Thread</a:t>
            </a:r>
          </a:p>
        </p:txBody>
      </p:sp>
      <p:graphicFrame>
        <p:nvGraphicFramePr>
          <p:cNvPr id="72" name="Table 70">
            <a:extLst>
              <a:ext uri="{FF2B5EF4-FFF2-40B4-BE49-F238E27FC236}">
                <a16:creationId xmlns:a16="http://schemas.microsoft.com/office/drawing/2014/main" id="{93C4CB69-E4DC-4970-8875-471A21436C32}"/>
              </a:ext>
            </a:extLst>
          </p:cNvPr>
          <p:cNvGraphicFramePr>
            <a:graphicFrameLocks noGrp="1"/>
          </p:cNvGraphicFramePr>
          <p:nvPr>
            <p:extLst>
              <p:ext uri="{D42A27DB-BD31-4B8C-83A1-F6EECF244321}">
                <p14:modId xmlns:p14="http://schemas.microsoft.com/office/powerpoint/2010/main" val="1370113026"/>
              </p:ext>
            </p:extLst>
          </p:nvPr>
        </p:nvGraphicFramePr>
        <p:xfrm>
          <a:off x="6890179" y="2198530"/>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3033692910"/>
                    </a:ext>
                  </a:extLst>
                </a:gridCol>
                <a:gridCol w="358773">
                  <a:extLst>
                    <a:ext uri="{9D8B030D-6E8A-4147-A177-3AD203B41FA5}">
                      <a16:colId xmlns:a16="http://schemas.microsoft.com/office/drawing/2014/main" val="711594035"/>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3" name="Table 70">
            <a:extLst>
              <a:ext uri="{FF2B5EF4-FFF2-40B4-BE49-F238E27FC236}">
                <a16:creationId xmlns:a16="http://schemas.microsoft.com/office/drawing/2014/main" id="{DE81765D-975D-4685-894E-22C55918C74E}"/>
              </a:ext>
            </a:extLst>
          </p:cNvPr>
          <p:cNvGraphicFramePr>
            <a:graphicFrameLocks noGrp="1"/>
          </p:cNvGraphicFramePr>
          <p:nvPr>
            <p:extLst>
              <p:ext uri="{D42A27DB-BD31-4B8C-83A1-F6EECF244321}">
                <p14:modId xmlns:p14="http://schemas.microsoft.com/office/powerpoint/2010/main" val="2005830101"/>
              </p:ext>
            </p:extLst>
          </p:nvPr>
        </p:nvGraphicFramePr>
        <p:xfrm>
          <a:off x="6888621" y="2197726"/>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2128281485"/>
                    </a:ext>
                  </a:extLst>
                </a:gridCol>
                <a:gridCol w="358773">
                  <a:extLst>
                    <a:ext uri="{9D8B030D-6E8A-4147-A177-3AD203B41FA5}">
                      <a16:colId xmlns:a16="http://schemas.microsoft.com/office/drawing/2014/main" val="1088573900"/>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4" name="Table 70">
            <a:extLst>
              <a:ext uri="{FF2B5EF4-FFF2-40B4-BE49-F238E27FC236}">
                <a16:creationId xmlns:a16="http://schemas.microsoft.com/office/drawing/2014/main" id="{115E1675-7493-4B90-922A-B6C532C4B90D}"/>
              </a:ext>
            </a:extLst>
          </p:cNvPr>
          <p:cNvGraphicFramePr>
            <a:graphicFrameLocks noGrp="1"/>
          </p:cNvGraphicFramePr>
          <p:nvPr>
            <p:extLst>
              <p:ext uri="{D42A27DB-BD31-4B8C-83A1-F6EECF244321}">
                <p14:modId xmlns:p14="http://schemas.microsoft.com/office/powerpoint/2010/main" val="2521874366"/>
              </p:ext>
            </p:extLst>
          </p:nvPr>
        </p:nvGraphicFramePr>
        <p:xfrm>
          <a:off x="6891733" y="2202255"/>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3497544193"/>
                    </a:ext>
                  </a:extLst>
                </a:gridCol>
                <a:gridCol w="358773">
                  <a:extLst>
                    <a:ext uri="{9D8B030D-6E8A-4147-A177-3AD203B41FA5}">
                      <a16:colId xmlns:a16="http://schemas.microsoft.com/office/drawing/2014/main" val="3050283216"/>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6" name="Table 70">
            <a:extLst>
              <a:ext uri="{FF2B5EF4-FFF2-40B4-BE49-F238E27FC236}">
                <a16:creationId xmlns:a16="http://schemas.microsoft.com/office/drawing/2014/main" id="{1C8D3332-0D51-496C-97A1-D0D89950C1AE}"/>
              </a:ext>
            </a:extLst>
          </p:cNvPr>
          <p:cNvGraphicFramePr>
            <a:graphicFrameLocks noGrp="1"/>
          </p:cNvGraphicFramePr>
          <p:nvPr>
            <p:extLst>
              <p:ext uri="{D42A27DB-BD31-4B8C-83A1-F6EECF244321}">
                <p14:modId xmlns:p14="http://schemas.microsoft.com/office/powerpoint/2010/main" val="3945208586"/>
              </p:ext>
            </p:extLst>
          </p:nvPr>
        </p:nvGraphicFramePr>
        <p:xfrm>
          <a:off x="6888622" y="2200673"/>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2356670251"/>
                    </a:ext>
                  </a:extLst>
                </a:gridCol>
                <a:gridCol w="358773">
                  <a:extLst>
                    <a:ext uri="{9D8B030D-6E8A-4147-A177-3AD203B41FA5}">
                      <a16:colId xmlns:a16="http://schemas.microsoft.com/office/drawing/2014/main" val="2920397490"/>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7" name="Table 70">
            <a:extLst>
              <a:ext uri="{FF2B5EF4-FFF2-40B4-BE49-F238E27FC236}">
                <a16:creationId xmlns:a16="http://schemas.microsoft.com/office/drawing/2014/main" id="{CC2CCAAB-CF48-4162-9791-F056C3729352}"/>
              </a:ext>
            </a:extLst>
          </p:cNvPr>
          <p:cNvGraphicFramePr>
            <a:graphicFrameLocks noGrp="1"/>
          </p:cNvGraphicFramePr>
          <p:nvPr>
            <p:extLst>
              <p:ext uri="{D42A27DB-BD31-4B8C-83A1-F6EECF244321}">
                <p14:modId xmlns:p14="http://schemas.microsoft.com/office/powerpoint/2010/main" val="419878657"/>
              </p:ext>
            </p:extLst>
          </p:nvPr>
        </p:nvGraphicFramePr>
        <p:xfrm>
          <a:off x="6890179" y="2200216"/>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3035757603"/>
                    </a:ext>
                  </a:extLst>
                </a:gridCol>
                <a:gridCol w="358773">
                  <a:extLst>
                    <a:ext uri="{9D8B030D-6E8A-4147-A177-3AD203B41FA5}">
                      <a16:colId xmlns:a16="http://schemas.microsoft.com/office/drawing/2014/main" val="3723790030"/>
                    </a:ext>
                  </a:extLst>
                </a:gridCol>
                <a:gridCol w="358773">
                  <a:extLst>
                    <a:ext uri="{9D8B030D-6E8A-4147-A177-3AD203B41FA5}">
                      <a16:colId xmlns:a16="http://schemas.microsoft.com/office/drawing/2014/main" val="19431509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8" name="Table 70">
            <a:extLst>
              <a:ext uri="{FF2B5EF4-FFF2-40B4-BE49-F238E27FC236}">
                <a16:creationId xmlns:a16="http://schemas.microsoft.com/office/drawing/2014/main" id="{C90EFCE7-E6DF-4E03-9347-1EE23253E6D7}"/>
              </a:ext>
            </a:extLst>
          </p:cNvPr>
          <p:cNvGraphicFramePr>
            <a:graphicFrameLocks noGrp="1"/>
          </p:cNvGraphicFramePr>
          <p:nvPr>
            <p:extLst>
              <p:ext uri="{D42A27DB-BD31-4B8C-83A1-F6EECF244321}">
                <p14:modId xmlns:p14="http://schemas.microsoft.com/office/powerpoint/2010/main" val="3533832971"/>
              </p:ext>
            </p:extLst>
          </p:nvPr>
        </p:nvGraphicFramePr>
        <p:xfrm>
          <a:off x="6888618" y="2199739"/>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3035757603"/>
                    </a:ext>
                  </a:extLst>
                </a:gridCol>
                <a:gridCol w="358773">
                  <a:extLst>
                    <a:ext uri="{9D8B030D-6E8A-4147-A177-3AD203B41FA5}">
                      <a16:colId xmlns:a16="http://schemas.microsoft.com/office/drawing/2014/main" val="3566569875"/>
                    </a:ext>
                  </a:extLst>
                </a:gridCol>
                <a:gridCol w="358773">
                  <a:extLst>
                    <a:ext uri="{9D8B030D-6E8A-4147-A177-3AD203B41FA5}">
                      <a16:colId xmlns:a16="http://schemas.microsoft.com/office/drawing/2014/main" val="878335188"/>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solidFill>
                      <a:schemeClr val="accent5">
                        <a:lumMod val="40000"/>
                        <a:lumOff val="60000"/>
                      </a:schemeClr>
                    </a:solidFill>
                  </a:tcPr>
                </a:tc>
                <a:extLst>
                  <a:ext uri="{0D108BD9-81ED-4DB2-BD59-A6C34878D82A}">
                    <a16:rowId xmlns:a16="http://schemas.microsoft.com/office/drawing/2014/main" val="2815603047"/>
                  </a:ext>
                </a:extLst>
              </a:tr>
            </a:tbl>
          </a:graphicData>
        </a:graphic>
      </p:graphicFrame>
      <p:graphicFrame>
        <p:nvGraphicFramePr>
          <p:cNvPr id="79" name="Table 10">
            <a:extLst>
              <a:ext uri="{FF2B5EF4-FFF2-40B4-BE49-F238E27FC236}">
                <a16:creationId xmlns:a16="http://schemas.microsoft.com/office/drawing/2014/main" id="{B3CD6D22-B733-4542-966F-80BE893B9F2C}"/>
              </a:ext>
            </a:extLst>
          </p:cNvPr>
          <p:cNvGraphicFramePr>
            <a:graphicFrameLocks noGrp="1"/>
          </p:cNvGraphicFramePr>
          <p:nvPr>
            <p:extLst>
              <p:ext uri="{D42A27DB-BD31-4B8C-83A1-F6EECF244321}">
                <p14:modId xmlns:p14="http://schemas.microsoft.com/office/powerpoint/2010/main" val="3873414070"/>
              </p:ext>
            </p:extLst>
          </p:nvPr>
        </p:nvGraphicFramePr>
        <p:xfrm>
          <a:off x="6890179" y="2867075"/>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bl>
          </a:graphicData>
        </a:graphic>
      </p:graphicFrame>
      <p:graphicFrame>
        <p:nvGraphicFramePr>
          <p:cNvPr id="80" name="Table 10">
            <a:extLst>
              <a:ext uri="{FF2B5EF4-FFF2-40B4-BE49-F238E27FC236}">
                <a16:creationId xmlns:a16="http://schemas.microsoft.com/office/drawing/2014/main" id="{EB005A41-BE6A-473D-B7D3-99BA49F70064}"/>
              </a:ext>
            </a:extLst>
          </p:cNvPr>
          <p:cNvGraphicFramePr>
            <a:graphicFrameLocks noGrp="1"/>
          </p:cNvGraphicFramePr>
          <p:nvPr>
            <p:extLst>
              <p:ext uri="{D42A27DB-BD31-4B8C-83A1-F6EECF244321}">
                <p14:modId xmlns:p14="http://schemas.microsoft.com/office/powerpoint/2010/main" val="2036489430"/>
              </p:ext>
            </p:extLst>
          </p:nvPr>
        </p:nvGraphicFramePr>
        <p:xfrm>
          <a:off x="7506699" y="3951439"/>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812016860"/>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398768311"/>
                  </a:ext>
                </a:extLst>
              </a:tr>
            </a:tbl>
          </a:graphicData>
        </a:graphic>
      </p:graphicFrame>
      <p:graphicFrame>
        <p:nvGraphicFramePr>
          <p:cNvPr id="85" name="Table 10">
            <a:extLst>
              <a:ext uri="{FF2B5EF4-FFF2-40B4-BE49-F238E27FC236}">
                <a16:creationId xmlns:a16="http://schemas.microsoft.com/office/drawing/2014/main" id="{58D4C2AF-2FA1-4782-B51E-CDE8104C2115}"/>
              </a:ext>
            </a:extLst>
          </p:cNvPr>
          <p:cNvGraphicFramePr>
            <a:graphicFrameLocks noGrp="1"/>
          </p:cNvGraphicFramePr>
          <p:nvPr>
            <p:extLst>
              <p:ext uri="{D42A27DB-BD31-4B8C-83A1-F6EECF244321}">
                <p14:modId xmlns:p14="http://schemas.microsoft.com/office/powerpoint/2010/main" val="3436151298"/>
              </p:ext>
            </p:extLst>
          </p:nvPr>
        </p:nvGraphicFramePr>
        <p:xfrm>
          <a:off x="7503387" y="2867974"/>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bl>
          </a:graphicData>
        </a:graphic>
      </p:graphicFrame>
      <p:graphicFrame>
        <p:nvGraphicFramePr>
          <p:cNvPr id="86" name="Table 10">
            <a:extLst>
              <a:ext uri="{FF2B5EF4-FFF2-40B4-BE49-F238E27FC236}">
                <a16:creationId xmlns:a16="http://schemas.microsoft.com/office/drawing/2014/main" id="{968FDD8B-E6F4-46AB-A263-EB1FB76804A9}"/>
              </a:ext>
            </a:extLst>
          </p:cNvPr>
          <p:cNvGraphicFramePr>
            <a:graphicFrameLocks noGrp="1"/>
          </p:cNvGraphicFramePr>
          <p:nvPr>
            <p:extLst>
              <p:ext uri="{D42A27DB-BD31-4B8C-83A1-F6EECF244321}">
                <p14:modId xmlns:p14="http://schemas.microsoft.com/office/powerpoint/2010/main" val="2237990230"/>
              </p:ext>
            </p:extLst>
          </p:nvPr>
        </p:nvGraphicFramePr>
        <p:xfrm>
          <a:off x="8728305" y="2867075"/>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bl>
          </a:graphicData>
        </a:graphic>
      </p:graphicFrame>
      <p:graphicFrame>
        <p:nvGraphicFramePr>
          <p:cNvPr id="87" name="Table 10">
            <a:extLst>
              <a:ext uri="{FF2B5EF4-FFF2-40B4-BE49-F238E27FC236}">
                <a16:creationId xmlns:a16="http://schemas.microsoft.com/office/drawing/2014/main" id="{572CF92D-A1AF-4FF5-B37D-9BC3C88F5061}"/>
              </a:ext>
            </a:extLst>
          </p:cNvPr>
          <p:cNvGraphicFramePr>
            <a:graphicFrameLocks noGrp="1"/>
          </p:cNvGraphicFramePr>
          <p:nvPr>
            <p:extLst>
              <p:ext uri="{D42A27DB-BD31-4B8C-83A1-F6EECF244321}">
                <p14:modId xmlns:p14="http://schemas.microsoft.com/office/powerpoint/2010/main" val="2587215404"/>
              </p:ext>
            </p:extLst>
          </p:nvPr>
        </p:nvGraphicFramePr>
        <p:xfrm>
          <a:off x="9340764" y="2867311"/>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587400423"/>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bl>
          </a:graphicData>
        </a:graphic>
      </p:graphicFrame>
      <p:graphicFrame>
        <p:nvGraphicFramePr>
          <p:cNvPr id="88" name="Table 10">
            <a:extLst>
              <a:ext uri="{FF2B5EF4-FFF2-40B4-BE49-F238E27FC236}">
                <a16:creationId xmlns:a16="http://schemas.microsoft.com/office/drawing/2014/main" id="{96A29B99-2BAA-4529-955C-31B9C1E6E54E}"/>
              </a:ext>
            </a:extLst>
          </p:cNvPr>
          <p:cNvGraphicFramePr>
            <a:graphicFrameLocks noGrp="1"/>
          </p:cNvGraphicFramePr>
          <p:nvPr>
            <p:extLst>
              <p:ext uri="{D42A27DB-BD31-4B8C-83A1-F6EECF244321}">
                <p14:modId xmlns:p14="http://schemas.microsoft.com/office/powerpoint/2010/main" val="2330506183"/>
              </p:ext>
            </p:extLst>
          </p:nvPr>
        </p:nvGraphicFramePr>
        <p:xfrm>
          <a:off x="8731617" y="3951439"/>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812016860"/>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398768311"/>
                  </a:ext>
                </a:extLst>
              </a:tr>
            </a:tbl>
          </a:graphicData>
        </a:graphic>
      </p:graphicFrame>
      <p:graphicFrame>
        <p:nvGraphicFramePr>
          <p:cNvPr id="89" name="Table 10">
            <a:extLst>
              <a:ext uri="{FF2B5EF4-FFF2-40B4-BE49-F238E27FC236}">
                <a16:creationId xmlns:a16="http://schemas.microsoft.com/office/drawing/2014/main" id="{E06D59F0-076A-4D5E-93B9-45CBAAF5C776}"/>
              </a:ext>
            </a:extLst>
          </p:cNvPr>
          <p:cNvGraphicFramePr>
            <a:graphicFrameLocks noGrp="1"/>
          </p:cNvGraphicFramePr>
          <p:nvPr>
            <p:extLst>
              <p:ext uri="{D42A27DB-BD31-4B8C-83A1-F6EECF244321}">
                <p14:modId xmlns:p14="http://schemas.microsoft.com/office/powerpoint/2010/main" val="2505646724"/>
              </p:ext>
            </p:extLst>
          </p:nvPr>
        </p:nvGraphicFramePr>
        <p:xfrm>
          <a:off x="6894240" y="3952611"/>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812016860"/>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398768311"/>
                  </a:ext>
                </a:extLst>
              </a:tr>
            </a:tbl>
          </a:graphicData>
        </a:graphic>
      </p:graphicFrame>
      <p:graphicFrame>
        <p:nvGraphicFramePr>
          <p:cNvPr id="90" name="Table 10">
            <a:extLst>
              <a:ext uri="{FF2B5EF4-FFF2-40B4-BE49-F238E27FC236}">
                <a16:creationId xmlns:a16="http://schemas.microsoft.com/office/drawing/2014/main" id="{4495DEDD-5712-416C-92A3-E5293F6916C0}"/>
              </a:ext>
            </a:extLst>
          </p:cNvPr>
          <p:cNvGraphicFramePr>
            <a:graphicFrameLocks noGrp="1"/>
          </p:cNvGraphicFramePr>
          <p:nvPr>
            <p:extLst>
              <p:ext uri="{D42A27DB-BD31-4B8C-83A1-F6EECF244321}">
                <p14:modId xmlns:p14="http://schemas.microsoft.com/office/powerpoint/2010/main" val="3590478006"/>
              </p:ext>
            </p:extLst>
          </p:nvPr>
        </p:nvGraphicFramePr>
        <p:xfrm>
          <a:off x="9345235" y="3951835"/>
          <a:ext cx="612459" cy="1079880"/>
        </p:xfrm>
        <a:graphic>
          <a:graphicData uri="http://schemas.openxmlformats.org/drawingml/2006/table">
            <a:tbl>
              <a:tblPr firstRow="1" bandRow="1">
                <a:tableStyleId>{5940675A-B579-460E-94D1-54222C63F5DA}</a:tableStyleId>
              </a:tblPr>
              <a:tblGrid>
                <a:gridCol w="612459">
                  <a:extLst>
                    <a:ext uri="{9D8B030D-6E8A-4147-A177-3AD203B41FA5}">
                      <a16:colId xmlns:a16="http://schemas.microsoft.com/office/drawing/2014/main" val="1812016860"/>
                    </a:ext>
                  </a:extLst>
                </a:gridCol>
              </a:tblGrid>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686742858"/>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504756645"/>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820400889"/>
                  </a:ext>
                </a:extLst>
              </a:tr>
              <a:tr h="269970">
                <a:tc>
                  <a:txBody>
                    <a:bodyPr/>
                    <a:lstStyle/>
                    <a:p>
                      <a:pPr algn="ct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398768311"/>
                  </a:ext>
                </a:extLst>
              </a:tr>
            </a:tbl>
          </a:graphicData>
        </a:graphic>
      </p:graphicFrame>
      <p:graphicFrame>
        <p:nvGraphicFramePr>
          <p:cNvPr id="93" name="Table 70">
            <a:extLst>
              <a:ext uri="{FF2B5EF4-FFF2-40B4-BE49-F238E27FC236}">
                <a16:creationId xmlns:a16="http://schemas.microsoft.com/office/drawing/2014/main" id="{78834B77-A0ED-4CBB-9BB2-4E46BC3AFCCF}"/>
              </a:ext>
            </a:extLst>
          </p:cNvPr>
          <p:cNvGraphicFramePr>
            <a:graphicFrameLocks noGrp="1"/>
          </p:cNvGraphicFramePr>
          <p:nvPr>
            <p:extLst>
              <p:ext uri="{D42A27DB-BD31-4B8C-83A1-F6EECF244321}">
                <p14:modId xmlns:p14="http://schemas.microsoft.com/office/powerpoint/2010/main" val="1205961783"/>
              </p:ext>
            </p:extLst>
          </p:nvPr>
        </p:nvGraphicFramePr>
        <p:xfrm>
          <a:off x="6888620" y="2197726"/>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2356670251"/>
                    </a:ext>
                  </a:extLst>
                </a:gridCol>
                <a:gridCol w="358773">
                  <a:extLst>
                    <a:ext uri="{9D8B030D-6E8A-4147-A177-3AD203B41FA5}">
                      <a16:colId xmlns:a16="http://schemas.microsoft.com/office/drawing/2014/main" val="2920397490"/>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lumMod val="65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91" name="Table 70">
            <a:extLst>
              <a:ext uri="{FF2B5EF4-FFF2-40B4-BE49-F238E27FC236}">
                <a16:creationId xmlns:a16="http://schemas.microsoft.com/office/drawing/2014/main" id="{24C9CDE4-D89F-4766-BC1F-32C81D506F14}"/>
              </a:ext>
            </a:extLst>
          </p:cNvPr>
          <p:cNvGraphicFramePr>
            <a:graphicFrameLocks noGrp="1"/>
          </p:cNvGraphicFramePr>
          <p:nvPr>
            <p:extLst>
              <p:ext uri="{D42A27DB-BD31-4B8C-83A1-F6EECF244321}">
                <p14:modId xmlns:p14="http://schemas.microsoft.com/office/powerpoint/2010/main" val="532060390"/>
              </p:ext>
            </p:extLst>
          </p:nvPr>
        </p:nvGraphicFramePr>
        <p:xfrm>
          <a:off x="6888619" y="2198530"/>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2356670251"/>
                    </a:ext>
                  </a:extLst>
                </a:gridCol>
                <a:gridCol w="358773">
                  <a:extLst>
                    <a:ext uri="{9D8B030D-6E8A-4147-A177-3AD203B41FA5}">
                      <a16:colId xmlns:a16="http://schemas.microsoft.com/office/drawing/2014/main" val="2920397490"/>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92" name="Table 70">
            <a:extLst>
              <a:ext uri="{FF2B5EF4-FFF2-40B4-BE49-F238E27FC236}">
                <a16:creationId xmlns:a16="http://schemas.microsoft.com/office/drawing/2014/main" id="{3BFC6C47-8FF5-41D1-8AB7-6FAD0B699A14}"/>
              </a:ext>
            </a:extLst>
          </p:cNvPr>
          <p:cNvGraphicFramePr>
            <a:graphicFrameLocks noGrp="1"/>
          </p:cNvGraphicFramePr>
          <p:nvPr>
            <p:extLst>
              <p:ext uri="{D42A27DB-BD31-4B8C-83A1-F6EECF244321}">
                <p14:modId xmlns:p14="http://schemas.microsoft.com/office/powerpoint/2010/main" val="1927613423"/>
              </p:ext>
            </p:extLst>
          </p:nvPr>
        </p:nvGraphicFramePr>
        <p:xfrm>
          <a:off x="6891733" y="2200673"/>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2356670251"/>
                    </a:ext>
                  </a:extLst>
                </a:gridCol>
                <a:gridCol w="358773">
                  <a:extLst>
                    <a:ext uri="{9D8B030D-6E8A-4147-A177-3AD203B41FA5}">
                      <a16:colId xmlns:a16="http://schemas.microsoft.com/office/drawing/2014/main" val="2920397490"/>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graphicFrame>
        <p:nvGraphicFramePr>
          <p:cNvPr id="75" name="Table 70">
            <a:extLst>
              <a:ext uri="{FF2B5EF4-FFF2-40B4-BE49-F238E27FC236}">
                <a16:creationId xmlns:a16="http://schemas.microsoft.com/office/drawing/2014/main" id="{0ABB8B18-0C87-4704-805D-E54F14D17017}"/>
              </a:ext>
            </a:extLst>
          </p:cNvPr>
          <p:cNvGraphicFramePr>
            <a:graphicFrameLocks noGrp="1"/>
          </p:cNvGraphicFramePr>
          <p:nvPr>
            <p:extLst>
              <p:ext uri="{D42A27DB-BD31-4B8C-83A1-F6EECF244321}">
                <p14:modId xmlns:p14="http://schemas.microsoft.com/office/powerpoint/2010/main" val="1902959189"/>
              </p:ext>
            </p:extLst>
          </p:nvPr>
        </p:nvGraphicFramePr>
        <p:xfrm>
          <a:off x="6891732" y="2200673"/>
          <a:ext cx="3946503" cy="243840"/>
        </p:xfrm>
        <a:graphic>
          <a:graphicData uri="http://schemas.openxmlformats.org/drawingml/2006/table">
            <a:tbl>
              <a:tblPr firstRow="1" bandRow="1">
                <a:tableStyleId>{5940675A-B579-460E-94D1-54222C63F5DA}</a:tableStyleId>
              </a:tblPr>
              <a:tblGrid>
                <a:gridCol w="358773">
                  <a:extLst>
                    <a:ext uri="{9D8B030D-6E8A-4147-A177-3AD203B41FA5}">
                      <a16:colId xmlns:a16="http://schemas.microsoft.com/office/drawing/2014/main" val="2436743118"/>
                    </a:ext>
                  </a:extLst>
                </a:gridCol>
                <a:gridCol w="358773">
                  <a:extLst>
                    <a:ext uri="{9D8B030D-6E8A-4147-A177-3AD203B41FA5}">
                      <a16:colId xmlns:a16="http://schemas.microsoft.com/office/drawing/2014/main" val="415968319"/>
                    </a:ext>
                  </a:extLst>
                </a:gridCol>
                <a:gridCol w="358773">
                  <a:extLst>
                    <a:ext uri="{9D8B030D-6E8A-4147-A177-3AD203B41FA5}">
                      <a16:colId xmlns:a16="http://schemas.microsoft.com/office/drawing/2014/main" val="2485967292"/>
                    </a:ext>
                  </a:extLst>
                </a:gridCol>
                <a:gridCol w="358773">
                  <a:extLst>
                    <a:ext uri="{9D8B030D-6E8A-4147-A177-3AD203B41FA5}">
                      <a16:colId xmlns:a16="http://schemas.microsoft.com/office/drawing/2014/main" val="2471122760"/>
                    </a:ext>
                  </a:extLst>
                </a:gridCol>
                <a:gridCol w="358773">
                  <a:extLst>
                    <a:ext uri="{9D8B030D-6E8A-4147-A177-3AD203B41FA5}">
                      <a16:colId xmlns:a16="http://schemas.microsoft.com/office/drawing/2014/main" val="235388843"/>
                    </a:ext>
                  </a:extLst>
                </a:gridCol>
                <a:gridCol w="358773">
                  <a:extLst>
                    <a:ext uri="{9D8B030D-6E8A-4147-A177-3AD203B41FA5}">
                      <a16:colId xmlns:a16="http://schemas.microsoft.com/office/drawing/2014/main" val="3458384405"/>
                    </a:ext>
                  </a:extLst>
                </a:gridCol>
                <a:gridCol w="358773">
                  <a:extLst>
                    <a:ext uri="{9D8B030D-6E8A-4147-A177-3AD203B41FA5}">
                      <a16:colId xmlns:a16="http://schemas.microsoft.com/office/drawing/2014/main" val="452457704"/>
                    </a:ext>
                  </a:extLst>
                </a:gridCol>
                <a:gridCol w="358773">
                  <a:extLst>
                    <a:ext uri="{9D8B030D-6E8A-4147-A177-3AD203B41FA5}">
                      <a16:colId xmlns:a16="http://schemas.microsoft.com/office/drawing/2014/main" val="1097048632"/>
                    </a:ext>
                  </a:extLst>
                </a:gridCol>
                <a:gridCol w="358773">
                  <a:extLst>
                    <a:ext uri="{9D8B030D-6E8A-4147-A177-3AD203B41FA5}">
                      <a16:colId xmlns:a16="http://schemas.microsoft.com/office/drawing/2014/main" val="1699700202"/>
                    </a:ext>
                  </a:extLst>
                </a:gridCol>
                <a:gridCol w="358773">
                  <a:extLst>
                    <a:ext uri="{9D8B030D-6E8A-4147-A177-3AD203B41FA5}">
                      <a16:colId xmlns:a16="http://schemas.microsoft.com/office/drawing/2014/main" val="3064140136"/>
                    </a:ext>
                  </a:extLst>
                </a:gridCol>
                <a:gridCol w="358773">
                  <a:extLst>
                    <a:ext uri="{9D8B030D-6E8A-4147-A177-3AD203B41FA5}">
                      <a16:colId xmlns:a16="http://schemas.microsoft.com/office/drawing/2014/main" val="3035757603"/>
                    </a:ext>
                  </a:extLst>
                </a:gridCol>
              </a:tblGrid>
              <a:tr h="0">
                <a:tc>
                  <a:txBody>
                    <a:bodyPr/>
                    <a:lstStyle/>
                    <a:p>
                      <a:endParaRPr lang="en-US"/>
                    </a:p>
                  </a:txBody>
                  <a:tcPr>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5">
                        <a:lumMod val="40000"/>
                        <a:lumOff val="6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a:p>
                  </a:txBody>
                  <a:tcPr>
                    <a:lnL w="12700" cap="flat" cmpd="sng" algn="ctr">
                      <a:noFill/>
                      <a:prstDash val="solid"/>
                      <a:round/>
                      <a:headEnd type="none" w="med" len="med"/>
                      <a:tailEnd type="none" w="med" len="med"/>
                    </a:lnL>
                  </a:tcPr>
                </a:tc>
                <a:extLst>
                  <a:ext uri="{0D108BD9-81ED-4DB2-BD59-A6C34878D82A}">
                    <a16:rowId xmlns:a16="http://schemas.microsoft.com/office/drawing/2014/main" val="2815603047"/>
                  </a:ext>
                </a:extLst>
              </a:tr>
            </a:tbl>
          </a:graphicData>
        </a:graphic>
      </p:graphicFrame>
      <p:sp>
        <p:nvSpPr>
          <p:cNvPr id="94" name="TextBox 93">
            <a:extLst>
              <a:ext uri="{FF2B5EF4-FFF2-40B4-BE49-F238E27FC236}">
                <a16:creationId xmlns:a16="http://schemas.microsoft.com/office/drawing/2014/main" id="{CF37D46C-EA1B-448D-9DFE-65D838BC0336}"/>
              </a:ext>
            </a:extLst>
          </p:cNvPr>
          <p:cNvSpPr txBox="1"/>
          <p:nvPr/>
        </p:nvSpPr>
        <p:spPr>
          <a:xfrm>
            <a:off x="8658299" y="200755"/>
            <a:ext cx="2997615"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Intel OpenMP library is required.</a:t>
            </a:r>
          </a:p>
        </p:txBody>
      </p:sp>
    </p:spTree>
    <p:extLst>
      <p:ext uri="{BB962C8B-B14F-4D97-AF65-F5344CB8AC3E}">
        <p14:creationId xmlns:p14="http://schemas.microsoft.com/office/powerpoint/2010/main" val="22096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DEBC8F-5E04-4510-97D4-93C796847DC9}"/>
              </a:ext>
            </a:extLst>
          </p:cNvPr>
          <p:cNvSpPr>
            <a:spLocks noGrp="1"/>
          </p:cNvSpPr>
          <p:nvPr>
            <p:ph type="title"/>
          </p:nvPr>
        </p:nvSpPr>
        <p:spPr/>
        <p:txBody>
          <a:bodyPr/>
          <a:lstStyle/>
          <a:p>
            <a:r>
              <a:rPr lang="en-US" err="1"/>
              <a:t>MultiStreamModule</a:t>
            </a:r>
            <a:endParaRPr lang="en-US"/>
          </a:p>
        </p:txBody>
      </p:sp>
      <p:graphicFrame>
        <p:nvGraphicFramePr>
          <p:cNvPr id="6" name="Table 6">
            <a:extLst>
              <a:ext uri="{FF2B5EF4-FFF2-40B4-BE49-F238E27FC236}">
                <a16:creationId xmlns:a16="http://schemas.microsoft.com/office/drawing/2014/main" id="{110BE36C-25EA-4DE6-B517-299D7590E1BE}"/>
              </a:ext>
            </a:extLst>
          </p:cNvPr>
          <p:cNvGraphicFramePr>
            <a:graphicFrameLocks noGrp="1"/>
          </p:cNvGraphicFramePr>
          <p:nvPr>
            <p:extLst>
              <p:ext uri="{D42A27DB-BD31-4B8C-83A1-F6EECF244321}">
                <p14:modId xmlns:p14="http://schemas.microsoft.com/office/powerpoint/2010/main" val="4139737276"/>
              </p:ext>
            </p:extLst>
          </p:nvPr>
        </p:nvGraphicFramePr>
        <p:xfrm>
          <a:off x="10458524" y="1563242"/>
          <a:ext cx="337370" cy="4319520"/>
        </p:xfrm>
        <a:graphic>
          <a:graphicData uri="http://schemas.openxmlformats.org/drawingml/2006/table">
            <a:tbl>
              <a:tblPr firstRow="1" bandRow="1">
                <a:tableStyleId>{5940675A-B579-460E-94D1-54222C63F5DA}</a:tableStyleId>
              </a:tblPr>
              <a:tblGrid>
                <a:gridCol w="337370">
                  <a:extLst>
                    <a:ext uri="{9D8B030D-6E8A-4147-A177-3AD203B41FA5}">
                      <a16:colId xmlns:a16="http://schemas.microsoft.com/office/drawing/2014/main" val="209883747"/>
                    </a:ext>
                  </a:extLst>
                </a:gridCol>
              </a:tblGrid>
              <a:tr h="269970">
                <a:tc>
                  <a:txBody>
                    <a:bodyPr/>
                    <a:lstStyle/>
                    <a:p>
                      <a:pPr algn="ctr"/>
                      <a:r>
                        <a:rPr lang="en-US" sz="900"/>
                        <a:t>0</a:t>
                      </a:r>
                    </a:p>
                  </a:txBody>
                  <a:tcPr anchor="ctr">
                    <a:solidFill>
                      <a:schemeClr val="accent2">
                        <a:lumMod val="20000"/>
                        <a:lumOff val="80000"/>
                      </a:schemeClr>
                    </a:solidFill>
                  </a:tcPr>
                </a:tc>
                <a:extLst>
                  <a:ext uri="{0D108BD9-81ED-4DB2-BD59-A6C34878D82A}">
                    <a16:rowId xmlns:a16="http://schemas.microsoft.com/office/drawing/2014/main" val="227064628"/>
                  </a:ext>
                </a:extLst>
              </a:tr>
              <a:tr h="269970">
                <a:tc>
                  <a:txBody>
                    <a:bodyPr/>
                    <a:lstStyle/>
                    <a:p>
                      <a:pPr algn="ctr"/>
                      <a:r>
                        <a:rPr lang="en-US" sz="900"/>
                        <a:t>1</a:t>
                      </a:r>
                    </a:p>
                  </a:txBody>
                  <a:tcPr anchor="ctr">
                    <a:solidFill>
                      <a:schemeClr val="accent2">
                        <a:lumMod val="20000"/>
                        <a:lumOff val="80000"/>
                      </a:schemeClr>
                    </a:solidFill>
                  </a:tcPr>
                </a:tc>
                <a:extLst>
                  <a:ext uri="{0D108BD9-81ED-4DB2-BD59-A6C34878D82A}">
                    <a16:rowId xmlns:a16="http://schemas.microsoft.com/office/drawing/2014/main" val="160283005"/>
                  </a:ext>
                </a:extLst>
              </a:tr>
              <a:tr h="269970">
                <a:tc>
                  <a:txBody>
                    <a:bodyPr/>
                    <a:lstStyle/>
                    <a:p>
                      <a:pPr algn="ctr"/>
                      <a:r>
                        <a:rPr lang="en-US" sz="900"/>
                        <a:t>2</a:t>
                      </a:r>
                    </a:p>
                  </a:txBody>
                  <a:tcPr anchor="ctr">
                    <a:solidFill>
                      <a:schemeClr val="accent2">
                        <a:lumMod val="20000"/>
                        <a:lumOff val="80000"/>
                      </a:schemeClr>
                    </a:solidFill>
                  </a:tcPr>
                </a:tc>
                <a:extLst>
                  <a:ext uri="{0D108BD9-81ED-4DB2-BD59-A6C34878D82A}">
                    <a16:rowId xmlns:a16="http://schemas.microsoft.com/office/drawing/2014/main" val="3367928375"/>
                  </a:ext>
                </a:extLst>
              </a:tr>
              <a:tr h="269970">
                <a:tc>
                  <a:txBody>
                    <a:bodyPr/>
                    <a:lstStyle/>
                    <a:p>
                      <a:pPr algn="ctr"/>
                      <a:r>
                        <a:rPr lang="en-US" sz="900"/>
                        <a:t>3</a:t>
                      </a:r>
                    </a:p>
                  </a:txBody>
                  <a:tcPr anchor="ctr">
                    <a:solidFill>
                      <a:schemeClr val="accent2">
                        <a:lumMod val="20000"/>
                        <a:lumOff val="80000"/>
                      </a:schemeClr>
                    </a:solidFill>
                  </a:tcPr>
                </a:tc>
                <a:extLst>
                  <a:ext uri="{0D108BD9-81ED-4DB2-BD59-A6C34878D82A}">
                    <a16:rowId xmlns:a16="http://schemas.microsoft.com/office/drawing/2014/main" val="1641449101"/>
                  </a:ext>
                </a:extLst>
              </a:tr>
              <a:tr h="269970">
                <a:tc>
                  <a:txBody>
                    <a:bodyPr/>
                    <a:lstStyle/>
                    <a:p>
                      <a:pPr algn="ctr"/>
                      <a:r>
                        <a:rPr lang="en-US" sz="900"/>
                        <a:t>4</a:t>
                      </a:r>
                    </a:p>
                  </a:txBody>
                  <a:tcPr anchor="ctr">
                    <a:solidFill>
                      <a:schemeClr val="accent2">
                        <a:lumMod val="20000"/>
                        <a:lumOff val="80000"/>
                      </a:schemeClr>
                    </a:solidFill>
                  </a:tcPr>
                </a:tc>
                <a:extLst>
                  <a:ext uri="{0D108BD9-81ED-4DB2-BD59-A6C34878D82A}">
                    <a16:rowId xmlns:a16="http://schemas.microsoft.com/office/drawing/2014/main" val="2833793952"/>
                  </a:ext>
                </a:extLst>
              </a:tr>
              <a:tr h="269970">
                <a:tc>
                  <a:txBody>
                    <a:bodyPr/>
                    <a:lstStyle/>
                    <a:p>
                      <a:pPr algn="ctr"/>
                      <a:r>
                        <a:rPr lang="en-US" sz="900"/>
                        <a:t>5</a:t>
                      </a:r>
                    </a:p>
                  </a:txBody>
                  <a:tcPr anchor="ctr">
                    <a:solidFill>
                      <a:schemeClr val="accent2">
                        <a:lumMod val="20000"/>
                        <a:lumOff val="80000"/>
                      </a:schemeClr>
                    </a:solidFill>
                  </a:tcPr>
                </a:tc>
                <a:extLst>
                  <a:ext uri="{0D108BD9-81ED-4DB2-BD59-A6C34878D82A}">
                    <a16:rowId xmlns:a16="http://schemas.microsoft.com/office/drawing/2014/main" val="2735453786"/>
                  </a:ext>
                </a:extLst>
              </a:tr>
              <a:tr h="269970">
                <a:tc>
                  <a:txBody>
                    <a:bodyPr/>
                    <a:lstStyle/>
                    <a:p>
                      <a:pPr algn="ctr"/>
                      <a:r>
                        <a:rPr lang="en-US" sz="900"/>
                        <a:t>6</a:t>
                      </a:r>
                    </a:p>
                  </a:txBody>
                  <a:tcPr anchor="ctr">
                    <a:solidFill>
                      <a:schemeClr val="accent2">
                        <a:lumMod val="20000"/>
                        <a:lumOff val="80000"/>
                      </a:schemeClr>
                    </a:solidFill>
                  </a:tcPr>
                </a:tc>
                <a:extLst>
                  <a:ext uri="{0D108BD9-81ED-4DB2-BD59-A6C34878D82A}">
                    <a16:rowId xmlns:a16="http://schemas.microsoft.com/office/drawing/2014/main" val="2539411355"/>
                  </a:ext>
                </a:extLst>
              </a:tr>
              <a:tr h="269970">
                <a:tc>
                  <a:txBody>
                    <a:bodyPr/>
                    <a:lstStyle/>
                    <a:p>
                      <a:pPr algn="ctr"/>
                      <a:r>
                        <a:rPr lang="en-US" sz="900"/>
                        <a:t>7</a:t>
                      </a:r>
                    </a:p>
                  </a:txBody>
                  <a:tcPr anchor="ctr">
                    <a:solidFill>
                      <a:schemeClr val="accent2">
                        <a:lumMod val="20000"/>
                        <a:lumOff val="80000"/>
                      </a:schemeClr>
                    </a:solidFill>
                  </a:tcPr>
                </a:tc>
                <a:extLst>
                  <a:ext uri="{0D108BD9-81ED-4DB2-BD59-A6C34878D82A}">
                    <a16:rowId xmlns:a16="http://schemas.microsoft.com/office/drawing/2014/main" val="2260438261"/>
                  </a:ext>
                </a:extLst>
              </a:tr>
              <a:tr h="269970">
                <a:tc>
                  <a:txBody>
                    <a:bodyPr/>
                    <a:lstStyle/>
                    <a:p>
                      <a:pPr algn="ctr"/>
                      <a:r>
                        <a:rPr lang="en-US" sz="900"/>
                        <a:t>8</a:t>
                      </a:r>
                    </a:p>
                  </a:txBody>
                  <a:tcPr anchor="ctr">
                    <a:solidFill>
                      <a:schemeClr val="accent2">
                        <a:lumMod val="20000"/>
                        <a:lumOff val="80000"/>
                      </a:schemeClr>
                    </a:solidFill>
                  </a:tcPr>
                </a:tc>
                <a:extLst>
                  <a:ext uri="{0D108BD9-81ED-4DB2-BD59-A6C34878D82A}">
                    <a16:rowId xmlns:a16="http://schemas.microsoft.com/office/drawing/2014/main" val="3574196320"/>
                  </a:ext>
                </a:extLst>
              </a:tr>
              <a:tr h="269970">
                <a:tc>
                  <a:txBody>
                    <a:bodyPr/>
                    <a:lstStyle/>
                    <a:p>
                      <a:pPr algn="ctr"/>
                      <a:r>
                        <a:rPr lang="en-US" sz="900"/>
                        <a:t>9</a:t>
                      </a:r>
                    </a:p>
                  </a:txBody>
                  <a:tcPr anchor="ctr">
                    <a:solidFill>
                      <a:schemeClr val="accent2">
                        <a:lumMod val="20000"/>
                        <a:lumOff val="80000"/>
                      </a:schemeClr>
                    </a:solidFill>
                  </a:tcPr>
                </a:tc>
                <a:extLst>
                  <a:ext uri="{0D108BD9-81ED-4DB2-BD59-A6C34878D82A}">
                    <a16:rowId xmlns:a16="http://schemas.microsoft.com/office/drawing/2014/main" val="4250930041"/>
                  </a:ext>
                </a:extLst>
              </a:tr>
              <a:tr h="269970">
                <a:tc>
                  <a:txBody>
                    <a:bodyPr/>
                    <a:lstStyle/>
                    <a:p>
                      <a:pPr algn="ctr"/>
                      <a:r>
                        <a:rPr lang="en-US" sz="900"/>
                        <a:t>10</a:t>
                      </a:r>
                    </a:p>
                  </a:txBody>
                  <a:tcPr anchor="ctr">
                    <a:solidFill>
                      <a:schemeClr val="accent2">
                        <a:lumMod val="20000"/>
                        <a:lumOff val="80000"/>
                      </a:schemeClr>
                    </a:solidFill>
                  </a:tcPr>
                </a:tc>
                <a:extLst>
                  <a:ext uri="{0D108BD9-81ED-4DB2-BD59-A6C34878D82A}">
                    <a16:rowId xmlns:a16="http://schemas.microsoft.com/office/drawing/2014/main" val="3378627543"/>
                  </a:ext>
                </a:extLst>
              </a:tr>
              <a:tr h="269970">
                <a:tc>
                  <a:txBody>
                    <a:bodyPr/>
                    <a:lstStyle/>
                    <a:p>
                      <a:pPr algn="ctr"/>
                      <a:r>
                        <a:rPr lang="en-US" sz="900"/>
                        <a:t>11</a:t>
                      </a:r>
                    </a:p>
                  </a:txBody>
                  <a:tcPr anchor="ctr">
                    <a:solidFill>
                      <a:schemeClr val="accent2">
                        <a:lumMod val="20000"/>
                        <a:lumOff val="80000"/>
                      </a:schemeClr>
                    </a:solidFill>
                  </a:tcPr>
                </a:tc>
                <a:extLst>
                  <a:ext uri="{0D108BD9-81ED-4DB2-BD59-A6C34878D82A}">
                    <a16:rowId xmlns:a16="http://schemas.microsoft.com/office/drawing/2014/main" val="521010909"/>
                  </a:ext>
                </a:extLst>
              </a:tr>
              <a:tr h="269970">
                <a:tc>
                  <a:txBody>
                    <a:bodyPr/>
                    <a:lstStyle/>
                    <a:p>
                      <a:pPr algn="ctr"/>
                      <a:r>
                        <a:rPr lang="en-US" sz="900"/>
                        <a:t>12</a:t>
                      </a:r>
                    </a:p>
                  </a:txBody>
                  <a:tcPr anchor="ctr">
                    <a:solidFill>
                      <a:schemeClr val="accent2">
                        <a:lumMod val="20000"/>
                        <a:lumOff val="80000"/>
                      </a:schemeClr>
                    </a:solidFill>
                  </a:tcPr>
                </a:tc>
                <a:extLst>
                  <a:ext uri="{0D108BD9-81ED-4DB2-BD59-A6C34878D82A}">
                    <a16:rowId xmlns:a16="http://schemas.microsoft.com/office/drawing/2014/main" val="1893595002"/>
                  </a:ext>
                </a:extLst>
              </a:tr>
              <a:tr h="269970">
                <a:tc>
                  <a:txBody>
                    <a:bodyPr/>
                    <a:lstStyle/>
                    <a:p>
                      <a:pPr algn="ctr"/>
                      <a:r>
                        <a:rPr lang="en-US" sz="900"/>
                        <a:t>13</a:t>
                      </a:r>
                    </a:p>
                  </a:txBody>
                  <a:tcPr anchor="ctr">
                    <a:solidFill>
                      <a:schemeClr val="accent2">
                        <a:lumMod val="20000"/>
                        <a:lumOff val="80000"/>
                      </a:schemeClr>
                    </a:solidFill>
                  </a:tcPr>
                </a:tc>
                <a:extLst>
                  <a:ext uri="{0D108BD9-81ED-4DB2-BD59-A6C34878D82A}">
                    <a16:rowId xmlns:a16="http://schemas.microsoft.com/office/drawing/2014/main" val="3738259763"/>
                  </a:ext>
                </a:extLst>
              </a:tr>
              <a:tr h="269970">
                <a:tc>
                  <a:txBody>
                    <a:bodyPr/>
                    <a:lstStyle/>
                    <a:p>
                      <a:pPr algn="ctr"/>
                      <a:r>
                        <a:rPr lang="en-US" sz="900"/>
                        <a:t>14</a:t>
                      </a:r>
                    </a:p>
                  </a:txBody>
                  <a:tcPr anchor="ctr">
                    <a:solidFill>
                      <a:schemeClr val="accent2">
                        <a:lumMod val="20000"/>
                        <a:lumOff val="80000"/>
                      </a:schemeClr>
                    </a:solidFill>
                  </a:tcPr>
                </a:tc>
                <a:extLst>
                  <a:ext uri="{0D108BD9-81ED-4DB2-BD59-A6C34878D82A}">
                    <a16:rowId xmlns:a16="http://schemas.microsoft.com/office/drawing/2014/main" val="2778791407"/>
                  </a:ext>
                </a:extLst>
              </a:tr>
              <a:tr h="269970">
                <a:tc>
                  <a:txBody>
                    <a:bodyPr/>
                    <a:lstStyle/>
                    <a:p>
                      <a:pPr algn="ctr"/>
                      <a:r>
                        <a:rPr lang="en-US" sz="900"/>
                        <a:t>15</a:t>
                      </a:r>
                    </a:p>
                  </a:txBody>
                  <a:tcPr anchor="ctr">
                    <a:solidFill>
                      <a:schemeClr val="accent2">
                        <a:lumMod val="20000"/>
                        <a:lumOff val="80000"/>
                      </a:schemeClr>
                    </a:solidFill>
                  </a:tcPr>
                </a:tc>
                <a:extLst>
                  <a:ext uri="{0D108BD9-81ED-4DB2-BD59-A6C34878D82A}">
                    <a16:rowId xmlns:a16="http://schemas.microsoft.com/office/drawing/2014/main" val="872776375"/>
                  </a:ext>
                </a:extLst>
              </a:tr>
            </a:tbl>
          </a:graphicData>
        </a:graphic>
      </p:graphicFrame>
      <p:sp>
        <p:nvSpPr>
          <p:cNvPr id="7" name="TextBox 6">
            <a:extLst>
              <a:ext uri="{FF2B5EF4-FFF2-40B4-BE49-F238E27FC236}">
                <a16:creationId xmlns:a16="http://schemas.microsoft.com/office/drawing/2014/main" id="{8D364C94-A7B9-40C9-9B5E-38DDB06EEA44}"/>
              </a:ext>
            </a:extLst>
          </p:cNvPr>
          <p:cNvSpPr txBox="1"/>
          <p:nvPr/>
        </p:nvSpPr>
        <p:spPr>
          <a:xfrm>
            <a:off x="10359508" y="1270955"/>
            <a:ext cx="535403"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Cores</a:t>
            </a:r>
          </a:p>
        </p:txBody>
      </p:sp>
      <p:sp>
        <p:nvSpPr>
          <p:cNvPr id="8" name="TextBox 7">
            <a:extLst>
              <a:ext uri="{FF2B5EF4-FFF2-40B4-BE49-F238E27FC236}">
                <a16:creationId xmlns:a16="http://schemas.microsoft.com/office/drawing/2014/main" id="{DCA27306-C053-4C1F-9087-C14766F4D1F9}"/>
              </a:ext>
            </a:extLst>
          </p:cNvPr>
          <p:cNvSpPr txBox="1"/>
          <p:nvPr/>
        </p:nvSpPr>
        <p:spPr>
          <a:xfrm>
            <a:off x="10894909" y="3581575"/>
            <a:ext cx="80470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Socket 0</a:t>
            </a:r>
          </a:p>
        </p:txBody>
      </p:sp>
      <p:graphicFrame>
        <p:nvGraphicFramePr>
          <p:cNvPr id="10" name="Table 10">
            <a:extLst>
              <a:ext uri="{FF2B5EF4-FFF2-40B4-BE49-F238E27FC236}">
                <a16:creationId xmlns:a16="http://schemas.microsoft.com/office/drawing/2014/main" id="{CDFFE5D7-86F6-4A7A-897E-285C69879D62}"/>
              </a:ext>
            </a:extLst>
          </p:cNvPr>
          <p:cNvGraphicFramePr>
            <a:graphicFrameLocks noGrp="1"/>
          </p:cNvGraphicFramePr>
          <p:nvPr>
            <p:extLst>
              <p:ext uri="{D42A27DB-BD31-4B8C-83A1-F6EECF244321}">
                <p14:modId xmlns:p14="http://schemas.microsoft.com/office/powerpoint/2010/main" val="2298119376"/>
              </p:ext>
            </p:extLst>
          </p:nvPr>
        </p:nvGraphicFramePr>
        <p:xfrm>
          <a:off x="3430962" y="1551245"/>
          <a:ext cx="4291835" cy="4319520"/>
        </p:xfrm>
        <a:graphic>
          <a:graphicData uri="http://schemas.openxmlformats.org/drawingml/2006/table">
            <a:tbl>
              <a:tblPr firstRow="1" bandRow="1">
                <a:tableStyleId>{5940675A-B579-460E-94D1-54222C63F5DA}</a:tableStyleId>
              </a:tblPr>
              <a:tblGrid>
                <a:gridCol w="4291835">
                  <a:extLst>
                    <a:ext uri="{9D8B030D-6E8A-4147-A177-3AD203B41FA5}">
                      <a16:colId xmlns:a16="http://schemas.microsoft.com/office/drawing/2014/main" val="3362421415"/>
                    </a:ext>
                  </a:extLst>
                </a:gridCol>
              </a:tblGrid>
              <a:tr h="269970">
                <a:tc>
                  <a:txBody>
                    <a:bodyPr/>
                    <a:lstStyle/>
                    <a:p>
                      <a:pPr algn="ctr"/>
                      <a:r>
                        <a:rPr lang="en-US" sz="100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86742858"/>
                  </a:ext>
                </a:extLst>
              </a:tr>
              <a:tr h="269970">
                <a:tc>
                  <a:txBody>
                    <a:bodyPr/>
                    <a:lstStyle/>
                    <a:p>
                      <a:pPr algn="ctr"/>
                      <a:r>
                        <a:rPr lang="en-US" sz="100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04756645"/>
                  </a:ext>
                </a:extLst>
              </a:tr>
              <a:tr h="269970">
                <a:tc>
                  <a:txBody>
                    <a:bodyPr/>
                    <a:lstStyle/>
                    <a:p>
                      <a:pPr algn="ctr"/>
                      <a:r>
                        <a:rPr lang="en-US" sz="100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20400889"/>
                  </a:ext>
                </a:extLst>
              </a:tr>
              <a:tr h="269970">
                <a:tc>
                  <a:txBody>
                    <a:bodyPr/>
                    <a:lstStyle/>
                    <a:p>
                      <a:pPr algn="ctr"/>
                      <a:r>
                        <a:rPr lang="en-US" sz="100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398768311"/>
                  </a:ext>
                </a:extLst>
              </a:tr>
              <a:tr h="269970">
                <a:tc>
                  <a:txBody>
                    <a:bodyPr/>
                    <a:lstStyle/>
                    <a:p>
                      <a:pPr algn="ctr"/>
                      <a:r>
                        <a:rPr lang="en-US" sz="100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57052602"/>
                  </a:ext>
                </a:extLst>
              </a:tr>
              <a:tr h="269970">
                <a:tc>
                  <a:txBody>
                    <a:bodyPr/>
                    <a:lstStyle/>
                    <a:p>
                      <a:pPr algn="ctr"/>
                      <a:r>
                        <a:rPr lang="en-US" sz="100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576973538"/>
                  </a:ext>
                </a:extLst>
              </a:tr>
              <a:tr h="269970">
                <a:tc>
                  <a:txBody>
                    <a:bodyPr/>
                    <a:lstStyle/>
                    <a:p>
                      <a:pPr algn="ctr"/>
                      <a:r>
                        <a:rPr lang="en-US" sz="100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747546951"/>
                  </a:ext>
                </a:extLst>
              </a:tr>
              <a:tr h="269970">
                <a:tc>
                  <a:txBody>
                    <a:bodyPr/>
                    <a:lstStyle/>
                    <a:p>
                      <a:pPr algn="ctr"/>
                      <a:r>
                        <a:rPr lang="en-US" sz="100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662126804"/>
                  </a:ext>
                </a:extLst>
              </a:tr>
              <a:tr h="269970">
                <a:tc>
                  <a:txBody>
                    <a:bodyPr/>
                    <a:lstStyle/>
                    <a:p>
                      <a:pPr algn="ctr"/>
                      <a:r>
                        <a:rPr lang="en-US" sz="100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906419936"/>
                  </a:ext>
                </a:extLst>
              </a:tr>
              <a:tr h="269970">
                <a:tc>
                  <a:txBody>
                    <a:bodyPr/>
                    <a:lstStyle/>
                    <a:p>
                      <a:pPr algn="ctr"/>
                      <a:r>
                        <a:rPr lang="en-US" sz="100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703661924"/>
                  </a:ext>
                </a:extLst>
              </a:tr>
              <a:tr h="269970">
                <a:tc>
                  <a:txBody>
                    <a:bodyPr/>
                    <a:lstStyle/>
                    <a:p>
                      <a:pPr algn="ctr"/>
                      <a:r>
                        <a:rPr lang="en-US" sz="100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166004547"/>
                  </a:ext>
                </a:extLst>
              </a:tr>
              <a:tr h="269970">
                <a:tc>
                  <a:txBody>
                    <a:bodyPr/>
                    <a:lstStyle/>
                    <a:p>
                      <a:pPr algn="ctr"/>
                      <a:r>
                        <a:rPr lang="en-US" sz="1000"/>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900446090"/>
                  </a:ext>
                </a:extLst>
              </a:tr>
              <a:tr h="269970">
                <a:tc>
                  <a:txBody>
                    <a:bodyPr/>
                    <a:lstStyle/>
                    <a:p>
                      <a:pPr algn="ctr"/>
                      <a:r>
                        <a:rPr lang="en-US" sz="100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34132185"/>
                  </a:ext>
                </a:extLst>
              </a:tr>
              <a:tr h="269970">
                <a:tc>
                  <a:txBody>
                    <a:bodyPr/>
                    <a:lstStyle/>
                    <a:p>
                      <a:pPr algn="ctr"/>
                      <a:r>
                        <a:rPr lang="en-US" sz="1000"/>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73049858"/>
                  </a:ext>
                </a:extLst>
              </a:tr>
              <a:tr h="269970">
                <a:tc>
                  <a:txBody>
                    <a:bodyPr/>
                    <a:lstStyle/>
                    <a:p>
                      <a:pPr algn="ctr"/>
                      <a:r>
                        <a:rPr lang="en-US" sz="1000"/>
                        <a:t>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80993529"/>
                  </a:ext>
                </a:extLst>
              </a:tr>
              <a:tr h="269970">
                <a:tc>
                  <a:txBody>
                    <a:bodyPr/>
                    <a:lstStyle/>
                    <a:p>
                      <a:pPr algn="ctr"/>
                      <a:r>
                        <a:rPr lang="en-US" sz="1000"/>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44325441"/>
                  </a:ext>
                </a:extLst>
              </a:tr>
            </a:tbl>
          </a:graphicData>
        </a:graphic>
      </p:graphicFrame>
      <p:sp>
        <p:nvSpPr>
          <p:cNvPr id="11" name="Rectangle 10">
            <a:extLst>
              <a:ext uri="{FF2B5EF4-FFF2-40B4-BE49-F238E27FC236}">
                <a16:creationId xmlns:a16="http://schemas.microsoft.com/office/drawing/2014/main" id="{DA8B3885-6B11-436C-9539-C5F173B8C28D}"/>
              </a:ext>
            </a:extLst>
          </p:cNvPr>
          <p:cNvSpPr/>
          <p:nvPr/>
        </p:nvSpPr>
        <p:spPr>
          <a:xfrm>
            <a:off x="571370" y="3105711"/>
            <a:ext cx="1353224" cy="121058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a:ln>
                  <a:noFill/>
                </a:ln>
                <a:solidFill>
                  <a:schemeClr val="accent6">
                    <a:lumMod val="75000"/>
                  </a:schemeClr>
                </a:solidFill>
                <a:effectLst/>
                <a:uFillTx/>
                <a:latin typeface="Helvetica Neue Medium"/>
                <a:ea typeface="Helvetica Neue Medium"/>
                <a:cs typeface="Helvetica Neue Medium"/>
                <a:sym typeface="Helvetica Neue Medium"/>
              </a:rPr>
              <a:t>input</a:t>
            </a:r>
          </a:p>
          <a:p>
            <a:pPr marL="0" marR="0" indent="0" algn="ctr" defTabSz="8255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Batch of input data</a:t>
            </a:r>
          </a:p>
          <a:p>
            <a:pPr marL="0" marR="0" indent="0" algn="ctr" defTabSz="825500" rtl="0" fontAlgn="auto" latinLnBrk="0" hangingPunct="0">
              <a:lnSpc>
                <a:spcPct val="100000"/>
              </a:lnSpc>
              <a:spcBef>
                <a:spcPts val="0"/>
              </a:spcBef>
              <a:spcAft>
                <a:spcPts val="0"/>
              </a:spcAft>
              <a:buClrTx/>
              <a:buSzTx/>
              <a:buFontTx/>
              <a:buNone/>
              <a:tabLst/>
            </a:pPr>
            <a:r>
              <a:rPr lang="en-US" sz="1800">
                <a:solidFill>
                  <a:srgbClr val="FFFFFF"/>
                </a:solidFill>
                <a:latin typeface="Helvetica Neue Medium"/>
                <a:ea typeface="Helvetica Neue Medium"/>
                <a:cs typeface="Helvetica Neue Medium"/>
                <a:sym typeface="Helvetica Neue Medium"/>
              </a:rPr>
              <a:t>bs=64</a:t>
            </a:r>
            <a:endParaRPr kumimoji="0" lang="en-US"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9866CAA1-3FC5-4718-870D-45FBBEF17D10}"/>
              </a:ext>
            </a:extLst>
          </p:cNvPr>
          <p:cNvSpPr txBox="1"/>
          <p:nvPr/>
        </p:nvSpPr>
        <p:spPr>
          <a:xfrm>
            <a:off x="5199018" y="309437"/>
            <a:ext cx="645689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chemeClr val="tx2"/>
                </a:solidFill>
                <a:effectLst/>
                <a:uFillTx/>
                <a:latin typeface="+mn-lt"/>
                <a:ea typeface="+mn-ea"/>
                <a:cs typeface="+mn-cs"/>
                <a:sym typeface="Helvetica Neue"/>
              </a:rPr>
              <a:t># Convert the model into </a:t>
            </a:r>
            <a:r>
              <a:rPr kumimoji="0" lang="en-US" sz="1050" b="0" i="0" u="none" strike="noStrike" cap="none" spc="0" normalizeH="0" baseline="0" err="1">
                <a:ln>
                  <a:noFill/>
                </a:ln>
                <a:solidFill>
                  <a:schemeClr val="tx2"/>
                </a:solidFill>
                <a:effectLst/>
                <a:uFillTx/>
                <a:latin typeface="+mn-lt"/>
                <a:ea typeface="+mn-ea"/>
                <a:cs typeface="+mn-cs"/>
                <a:sym typeface="Helvetica Neue"/>
              </a:rPr>
              <a:t>multi_Stream_model</a:t>
            </a:r>
            <a:endParaRPr kumimoji="0" lang="en-US" sz="1050" b="0" i="0" u="none" strike="noStrike" cap="none" spc="0" normalizeH="0" baseline="0">
              <a:ln>
                <a:noFill/>
              </a:ln>
              <a:solidFill>
                <a:schemeClr val="tx2"/>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050" b="0" i="0" u="none" strike="noStrike" cap="none" spc="0" normalizeH="0" baseline="0" err="1">
                <a:ln>
                  <a:noFill/>
                </a:ln>
                <a:solidFill>
                  <a:schemeClr val="tx2"/>
                </a:solidFill>
                <a:effectLst/>
                <a:uFillTx/>
                <a:latin typeface="+mn-lt"/>
                <a:ea typeface="+mn-ea"/>
                <a:cs typeface="+mn-cs"/>
                <a:sym typeface="Helvetica Neue"/>
              </a:rPr>
              <a:t>cpu_pool</a:t>
            </a:r>
            <a:r>
              <a:rPr kumimoji="0" lang="en-US" sz="1050" b="0" i="0" u="none" strike="noStrike" cap="none" spc="0" normalizeH="0" baseline="0">
                <a:ln>
                  <a:noFill/>
                </a:ln>
                <a:solidFill>
                  <a:schemeClr val="tx2"/>
                </a:solidFill>
                <a:effectLst/>
                <a:uFillTx/>
                <a:latin typeface="+mn-lt"/>
                <a:ea typeface="+mn-ea"/>
                <a:cs typeface="+mn-cs"/>
                <a:sym typeface="Helvetica Neue"/>
              </a:rPr>
              <a:t> = </a:t>
            </a:r>
            <a:r>
              <a:rPr kumimoji="0" lang="en-US" sz="1050" b="0" i="0" u="none" strike="noStrike" cap="none" spc="0" normalizeH="0" baseline="0" err="1">
                <a:ln>
                  <a:noFill/>
                </a:ln>
                <a:solidFill>
                  <a:schemeClr val="tx2"/>
                </a:solidFill>
                <a:effectLst/>
                <a:uFillTx/>
                <a:latin typeface="+mn-lt"/>
                <a:ea typeface="+mn-ea"/>
                <a:cs typeface="+mn-cs"/>
                <a:sym typeface="Helvetica Neue"/>
              </a:rPr>
              <a:t>ipex.cpu.runtime.CPUPool</a:t>
            </a:r>
            <a:r>
              <a:rPr kumimoji="0" lang="en-US" sz="1050" b="0" i="0" u="none" strike="noStrike" cap="none" spc="0" normalizeH="0" baseline="0">
                <a:ln>
                  <a:noFill/>
                </a:ln>
                <a:solidFill>
                  <a:schemeClr val="tx2"/>
                </a:solidFill>
                <a:effectLst/>
                <a:uFillTx/>
                <a:latin typeface="+mn-lt"/>
                <a:ea typeface="+mn-ea"/>
                <a:cs typeface="+mn-cs"/>
                <a:sym typeface="Helvetica Neue"/>
              </a:rPr>
              <a:t>(</a:t>
            </a:r>
            <a:r>
              <a:rPr kumimoji="0" lang="en-US" sz="1050" b="0" i="0" u="none" strike="noStrike" cap="none" spc="0" normalizeH="0" baseline="0" err="1">
                <a:ln>
                  <a:noFill/>
                </a:ln>
                <a:solidFill>
                  <a:schemeClr val="tx2"/>
                </a:solidFill>
                <a:effectLst/>
                <a:uFillTx/>
                <a:latin typeface="+mn-lt"/>
                <a:ea typeface="+mn-ea"/>
                <a:cs typeface="+mn-cs"/>
                <a:sym typeface="Helvetica Neue"/>
              </a:rPr>
              <a:t>node_id</a:t>
            </a:r>
            <a:r>
              <a:rPr kumimoji="0" lang="en-US" sz="1050" b="0" i="0" u="none" strike="noStrike" cap="none" spc="0" normalizeH="0" baseline="0">
                <a:ln>
                  <a:noFill/>
                </a:ln>
                <a:solidFill>
                  <a:schemeClr val="tx2"/>
                </a:solidFill>
                <a:effectLst/>
                <a:uFillTx/>
                <a:latin typeface="+mn-lt"/>
                <a:ea typeface="+mn-ea"/>
                <a:cs typeface="+mn-cs"/>
                <a:sym typeface="Helvetica Neue"/>
              </a:rPr>
              <a:t>=0)</a:t>
            </a:r>
          </a:p>
          <a:p>
            <a:pPr marL="0" marR="0" indent="0" algn="l" defTabSz="2438338" rtl="0" fontAlgn="auto" latinLnBrk="0" hangingPunct="0">
              <a:lnSpc>
                <a:spcPct val="100000"/>
              </a:lnSpc>
              <a:spcBef>
                <a:spcPts val="0"/>
              </a:spcBef>
              <a:spcAft>
                <a:spcPts val="0"/>
              </a:spcAft>
              <a:buClrTx/>
              <a:buSzTx/>
              <a:buFontTx/>
              <a:buNone/>
              <a:tabLst/>
            </a:pPr>
            <a:r>
              <a:rPr kumimoji="0" lang="en-US" sz="1050" b="0" i="0" u="none" strike="noStrike" cap="none" spc="0" normalizeH="0" baseline="0" err="1">
                <a:ln>
                  <a:noFill/>
                </a:ln>
                <a:solidFill>
                  <a:schemeClr val="tx2"/>
                </a:solidFill>
                <a:effectLst/>
                <a:uFillTx/>
                <a:latin typeface="+mn-lt"/>
                <a:ea typeface="+mn-ea"/>
                <a:cs typeface="+mn-cs"/>
                <a:sym typeface="Helvetica Neue"/>
              </a:rPr>
              <a:t>multi_Stream_model</a:t>
            </a:r>
            <a:r>
              <a:rPr kumimoji="0" lang="en-US" sz="1050" b="0" i="0" u="none" strike="noStrike" cap="none" spc="0" normalizeH="0" baseline="0">
                <a:ln>
                  <a:noFill/>
                </a:ln>
                <a:solidFill>
                  <a:schemeClr val="tx2"/>
                </a:solidFill>
                <a:effectLst/>
                <a:uFillTx/>
                <a:latin typeface="+mn-lt"/>
                <a:ea typeface="+mn-ea"/>
                <a:cs typeface="+mn-cs"/>
                <a:sym typeface="Helvetica Neue"/>
              </a:rPr>
              <a:t> = </a:t>
            </a:r>
            <a:r>
              <a:rPr kumimoji="0" lang="en-US" sz="1050" b="0" i="0" u="none" strike="noStrike" cap="none" spc="0" normalizeH="0" baseline="0" err="1">
                <a:ln>
                  <a:noFill/>
                </a:ln>
                <a:solidFill>
                  <a:schemeClr val="tx2"/>
                </a:solidFill>
                <a:effectLst/>
                <a:uFillTx/>
                <a:latin typeface="+mn-lt"/>
                <a:ea typeface="+mn-ea"/>
                <a:cs typeface="+mn-cs"/>
                <a:sym typeface="Helvetica Neue"/>
              </a:rPr>
              <a:t>ipex.cpu.runtime.MultiStreamModule</a:t>
            </a:r>
            <a:r>
              <a:rPr kumimoji="0" lang="en-US" sz="1050" b="0" i="0" u="none" strike="noStrike" cap="none" spc="0" normalizeH="0" baseline="0">
                <a:ln>
                  <a:noFill/>
                </a:ln>
                <a:solidFill>
                  <a:schemeClr val="tx2"/>
                </a:solidFill>
                <a:effectLst/>
                <a:uFillTx/>
                <a:latin typeface="+mn-lt"/>
                <a:ea typeface="+mn-ea"/>
                <a:cs typeface="+mn-cs"/>
                <a:sym typeface="Helvetica Neue"/>
              </a:rPr>
              <a:t>(model, </a:t>
            </a:r>
            <a:r>
              <a:rPr kumimoji="0" lang="en-US" sz="1050" b="0" i="0" u="none" strike="noStrike" cap="none" spc="0" normalizeH="0" baseline="0" err="1">
                <a:ln>
                  <a:noFill/>
                </a:ln>
                <a:solidFill>
                  <a:schemeClr val="tx2"/>
                </a:solidFill>
                <a:effectLst/>
                <a:uFillTx/>
                <a:latin typeface="+mn-lt"/>
                <a:ea typeface="+mn-ea"/>
                <a:cs typeface="+mn-cs"/>
                <a:sym typeface="Helvetica Neue"/>
              </a:rPr>
              <a:t>num_streams</a:t>
            </a:r>
            <a:r>
              <a:rPr kumimoji="0" lang="en-US" sz="1050" b="0" i="0" u="none" strike="noStrike" cap="none" spc="0" normalizeH="0" baseline="0">
                <a:ln>
                  <a:noFill/>
                </a:ln>
                <a:solidFill>
                  <a:schemeClr val="tx2"/>
                </a:solidFill>
                <a:effectLst/>
                <a:uFillTx/>
                <a:latin typeface="+mn-lt"/>
                <a:ea typeface="+mn-ea"/>
                <a:cs typeface="+mn-cs"/>
                <a:sym typeface="Helvetica Neue"/>
              </a:rPr>
              <a:t>=4, </a:t>
            </a:r>
            <a:r>
              <a:rPr kumimoji="0" lang="en-US" sz="1050" b="0" i="0" u="none" strike="noStrike" cap="none" spc="0" normalizeH="0" baseline="0" err="1">
                <a:ln>
                  <a:noFill/>
                </a:ln>
                <a:solidFill>
                  <a:schemeClr val="tx2"/>
                </a:solidFill>
                <a:effectLst/>
                <a:uFillTx/>
                <a:latin typeface="+mn-lt"/>
                <a:ea typeface="+mn-ea"/>
                <a:cs typeface="+mn-cs"/>
                <a:sym typeface="Helvetica Neue"/>
              </a:rPr>
              <a:t>cpu_pool</a:t>
            </a:r>
            <a:r>
              <a:rPr kumimoji="0" lang="en-US" sz="1050" b="0" i="0" u="none" strike="noStrike" cap="none" spc="0" normalizeH="0" baseline="0">
                <a:ln>
                  <a:noFill/>
                </a:ln>
                <a:solidFill>
                  <a:schemeClr val="tx2"/>
                </a:solidFill>
                <a:effectLst/>
                <a:uFillTx/>
                <a:latin typeface="+mn-lt"/>
                <a:ea typeface="+mn-ea"/>
                <a:cs typeface="+mn-cs"/>
                <a:sym typeface="Helvetica Neue"/>
              </a:rPr>
              <a:t>=</a:t>
            </a:r>
            <a:r>
              <a:rPr kumimoji="0" lang="en-US" sz="1050" b="0" i="0" u="none" strike="noStrike" cap="none" spc="0" normalizeH="0" baseline="0" err="1">
                <a:ln>
                  <a:noFill/>
                </a:ln>
                <a:solidFill>
                  <a:schemeClr val="tx2"/>
                </a:solidFill>
                <a:effectLst/>
                <a:uFillTx/>
                <a:latin typeface="+mn-lt"/>
                <a:ea typeface="+mn-ea"/>
                <a:cs typeface="+mn-cs"/>
                <a:sym typeface="Helvetica Neue"/>
              </a:rPr>
              <a:t>cpu_pool</a:t>
            </a:r>
            <a:r>
              <a:rPr kumimoji="0" lang="en-US" sz="1050" b="0" i="0" u="none" strike="noStrike" cap="none" spc="0" normalizeH="0" baseline="0">
                <a:ln>
                  <a:noFill/>
                </a:ln>
                <a:solidFill>
                  <a:schemeClr val="tx2"/>
                </a:solidFill>
                <a:effectLst/>
                <a:uFillTx/>
                <a:latin typeface="+mn-lt"/>
                <a:ea typeface="+mn-ea"/>
                <a:cs typeface="+mn-cs"/>
                <a:sym typeface="Helvetica Neue"/>
              </a:rPr>
              <a:t>)</a:t>
            </a:r>
          </a:p>
          <a:p>
            <a:pPr marL="0" marR="0" indent="0" algn="l" defTabSz="2438338" rtl="0" fontAlgn="auto" latinLnBrk="0" hangingPunct="0">
              <a:lnSpc>
                <a:spcPct val="100000"/>
              </a:lnSpc>
              <a:spcBef>
                <a:spcPts val="0"/>
              </a:spcBef>
              <a:spcAft>
                <a:spcPts val="0"/>
              </a:spcAft>
              <a:buClrTx/>
              <a:buSzTx/>
              <a:buFontTx/>
              <a:buNone/>
              <a:tabLst/>
            </a:pPr>
            <a:r>
              <a:rPr lang="en-US" sz="1050" b="1">
                <a:solidFill>
                  <a:schemeClr val="accent6">
                    <a:lumMod val="75000"/>
                  </a:schemeClr>
                </a:solidFill>
              </a:rPr>
              <a:t>output</a:t>
            </a:r>
            <a:r>
              <a:rPr kumimoji="0" lang="en-US" sz="1050" b="0" i="0" u="none" strike="noStrike" cap="none" spc="0" normalizeH="0" baseline="0">
                <a:ln>
                  <a:noFill/>
                </a:ln>
                <a:solidFill>
                  <a:schemeClr val="tx2"/>
                </a:solidFill>
                <a:effectLst/>
                <a:uFillTx/>
                <a:latin typeface="+mn-lt"/>
                <a:ea typeface="+mn-ea"/>
                <a:cs typeface="+mn-cs"/>
                <a:sym typeface="Helvetica Neue"/>
              </a:rPr>
              <a:t> = </a:t>
            </a:r>
            <a:r>
              <a:rPr kumimoji="0" lang="en-US" sz="1050" b="0" i="0" u="none" strike="noStrike" cap="none" spc="0" normalizeH="0" baseline="0" err="1">
                <a:ln>
                  <a:noFill/>
                </a:ln>
                <a:solidFill>
                  <a:schemeClr val="tx2"/>
                </a:solidFill>
                <a:effectLst/>
                <a:uFillTx/>
                <a:latin typeface="+mn-lt"/>
                <a:ea typeface="+mn-ea"/>
                <a:cs typeface="+mn-cs"/>
                <a:sym typeface="Helvetica Neue"/>
              </a:rPr>
              <a:t>multi_Stream_model</a:t>
            </a:r>
            <a:r>
              <a:rPr kumimoji="0" lang="en-US" sz="1050" b="0" i="0" u="none" strike="noStrike" cap="none" spc="0" normalizeH="0" baseline="0">
                <a:ln>
                  <a:noFill/>
                </a:ln>
                <a:solidFill>
                  <a:schemeClr val="tx2"/>
                </a:solidFill>
                <a:effectLst/>
                <a:uFillTx/>
                <a:latin typeface="+mn-lt"/>
                <a:ea typeface="+mn-ea"/>
                <a:cs typeface="+mn-cs"/>
                <a:sym typeface="Helvetica Neue"/>
              </a:rPr>
              <a:t>(</a:t>
            </a:r>
            <a:r>
              <a:rPr kumimoji="0" lang="en-US" sz="1050" b="1" i="0" u="none" strike="noStrike" cap="none" spc="0" normalizeH="0" baseline="0">
                <a:ln>
                  <a:noFill/>
                </a:ln>
                <a:solidFill>
                  <a:schemeClr val="accent6">
                    <a:lumMod val="75000"/>
                  </a:schemeClr>
                </a:solidFill>
                <a:effectLst/>
                <a:uFillTx/>
                <a:latin typeface="+mn-lt"/>
                <a:ea typeface="+mn-ea"/>
                <a:cs typeface="+mn-cs"/>
                <a:sym typeface="Helvetica Neue"/>
              </a:rPr>
              <a:t>input</a:t>
            </a:r>
            <a:r>
              <a:rPr kumimoji="0" lang="en-US" sz="1050" b="0" i="0" u="none" strike="noStrike" cap="none" spc="0" normalizeH="0" baseline="0">
                <a:ln>
                  <a:noFill/>
                </a:ln>
                <a:solidFill>
                  <a:schemeClr val="tx2"/>
                </a:solidFill>
                <a:effectLst/>
                <a:uFillTx/>
                <a:latin typeface="+mn-lt"/>
                <a:ea typeface="+mn-ea"/>
                <a:cs typeface="+mn-cs"/>
                <a:sym typeface="Helvetica Neue"/>
              </a:rPr>
              <a:t>)</a:t>
            </a:r>
          </a:p>
        </p:txBody>
      </p:sp>
      <p:graphicFrame>
        <p:nvGraphicFramePr>
          <p:cNvPr id="14" name="Table 14">
            <a:extLst>
              <a:ext uri="{FF2B5EF4-FFF2-40B4-BE49-F238E27FC236}">
                <a16:creationId xmlns:a16="http://schemas.microsoft.com/office/drawing/2014/main" id="{77B68478-6D07-47A3-9324-58BB483B823A}"/>
              </a:ext>
            </a:extLst>
          </p:cNvPr>
          <p:cNvGraphicFramePr>
            <a:graphicFrameLocks noGrp="1"/>
          </p:cNvGraphicFramePr>
          <p:nvPr>
            <p:extLst>
              <p:ext uri="{D42A27DB-BD31-4B8C-83A1-F6EECF244321}">
                <p14:modId xmlns:p14="http://schemas.microsoft.com/office/powerpoint/2010/main" val="1891325622"/>
              </p:ext>
            </p:extLst>
          </p:nvPr>
        </p:nvGraphicFramePr>
        <p:xfrm>
          <a:off x="7796528" y="1551245"/>
          <a:ext cx="710879" cy="4319520"/>
        </p:xfrm>
        <a:graphic>
          <a:graphicData uri="http://schemas.openxmlformats.org/drawingml/2006/table">
            <a:tbl>
              <a:tblPr firstRow="1" bandRow="1">
                <a:tableStyleId>{5940675A-B579-460E-94D1-54222C63F5DA}</a:tableStyleId>
              </a:tblPr>
              <a:tblGrid>
                <a:gridCol w="710879">
                  <a:extLst>
                    <a:ext uri="{9D8B030D-6E8A-4147-A177-3AD203B41FA5}">
                      <a16:colId xmlns:a16="http://schemas.microsoft.com/office/drawing/2014/main" val="1389416320"/>
                    </a:ext>
                  </a:extLst>
                </a:gridCol>
              </a:tblGrid>
              <a:tr h="1079880">
                <a:tc>
                  <a:txBody>
                    <a:bodyPr/>
                    <a:lstStyle/>
                    <a:p>
                      <a:pPr algn="ctr"/>
                      <a:r>
                        <a:rPr lang="en-US"/>
                        <a:t>OUTPUT[0]</a:t>
                      </a:r>
                    </a:p>
                  </a:txBody>
                  <a:tcPr anchor="ctr"/>
                </a:tc>
                <a:extLst>
                  <a:ext uri="{0D108BD9-81ED-4DB2-BD59-A6C34878D82A}">
                    <a16:rowId xmlns:a16="http://schemas.microsoft.com/office/drawing/2014/main" val="3857406546"/>
                  </a:ext>
                </a:extLst>
              </a:tr>
              <a:tr h="1079880">
                <a:tc>
                  <a:txBody>
                    <a:bodyPr/>
                    <a:lstStyle/>
                    <a:p>
                      <a:pPr algn="ctr"/>
                      <a:r>
                        <a:rPr lang="en-US"/>
                        <a:t>OUTPUT[1]</a:t>
                      </a:r>
                    </a:p>
                  </a:txBody>
                  <a:tcPr anchor="ctr"/>
                </a:tc>
                <a:extLst>
                  <a:ext uri="{0D108BD9-81ED-4DB2-BD59-A6C34878D82A}">
                    <a16:rowId xmlns:a16="http://schemas.microsoft.com/office/drawing/2014/main" val="1541657287"/>
                  </a:ext>
                </a:extLst>
              </a:tr>
              <a:tr h="1079880">
                <a:tc>
                  <a:txBody>
                    <a:bodyPr/>
                    <a:lstStyle/>
                    <a:p>
                      <a:pPr algn="ctr"/>
                      <a:r>
                        <a:rPr lang="en-US"/>
                        <a:t>OUTPUT[2]</a:t>
                      </a:r>
                    </a:p>
                  </a:txBody>
                  <a:tcPr anchor="ctr"/>
                </a:tc>
                <a:extLst>
                  <a:ext uri="{0D108BD9-81ED-4DB2-BD59-A6C34878D82A}">
                    <a16:rowId xmlns:a16="http://schemas.microsoft.com/office/drawing/2014/main" val="283744314"/>
                  </a:ext>
                </a:extLst>
              </a:tr>
              <a:tr h="1079880">
                <a:tc>
                  <a:txBody>
                    <a:bodyPr/>
                    <a:lstStyle/>
                    <a:p>
                      <a:pPr algn="ctr"/>
                      <a:r>
                        <a:rPr lang="en-US"/>
                        <a:t>OUTPUT[3]</a:t>
                      </a:r>
                    </a:p>
                  </a:txBody>
                  <a:tcPr anchor="ctr"/>
                </a:tc>
                <a:extLst>
                  <a:ext uri="{0D108BD9-81ED-4DB2-BD59-A6C34878D82A}">
                    <a16:rowId xmlns:a16="http://schemas.microsoft.com/office/drawing/2014/main" val="2210134848"/>
                  </a:ext>
                </a:extLst>
              </a:tr>
            </a:tbl>
          </a:graphicData>
        </a:graphic>
      </p:graphicFrame>
      <p:graphicFrame>
        <p:nvGraphicFramePr>
          <p:cNvPr id="15" name="Table 14">
            <a:extLst>
              <a:ext uri="{FF2B5EF4-FFF2-40B4-BE49-F238E27FC236}">
                <a16:creationId xmlns:a16="http://schemas.microsoft.com/office/drawing/2014/main" id="{B682EEBB-BADE-4E34-A338-017971A75819}"/>
              </a:ext>
            </a:extLst>
          </p:cNvPr>
          <p:cNvGraphicFramePr>
            <a:graphicFrameLocks noGrp="1"/>
          </p:cNvGraphicFramePr>
          <p:nvPr>
            <p:extLst>
              <p:ext uri="{D42A27DB-BD31-4B8C-83A1-F6EECF244321}">
                <p14:modId xmlns:p14="http://schemas.microsoft.com/office/powerpoint/2010/main" val="4176501365"/>
              </p:ext>
            </p:extLst>
          </p:nvPr>
        </p:nvGraphicFramePr>
        <p:xfrm>
          <a:off x="2653505" y="1561004"/>
          <a:ext cx="710879" cy="4319520"/>
        </p:xfrm>
        <a:graphic>
          <a:graphicData uri="http://schemas.openxmlformats.org/drawingml/2006/table">
            <a:tbl>
              <a:tblPr firstRow="1" bandRow="1">
                <a:tableStyleId>{5940675A-B579-460E-94D1-54222C63F5DA}</a:tableStyleId>
              </a:tblPr>
              <a:tblGrid>
                <a:gridCol w="710879">
                  <a:extLst>
                    <a:ext uri="{9D8B030D-6E8A-4147-A177-3AD203B41FA5}">
                      <a16:colId xmlns:a16="http://schemas.microsoft.com/office/drawing/2014/main" val="1389416320"/>
                    </a:ext>
                  </a:extLst>
                </a:gridCol>
              </a:tblGrid>
              <a:tr h="1079880">
                <a:tc>
                  <a:txBody>
                    <a:bodyPr/>
                    <a:lstStyle/>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3857406546"/>
                  </a:ext>
                </a:extLst>
              </a:tr>
              <a:tr h="1079880">
                <a:tc>
                  <a:txBody>
                    <a:bodyPr/>
                    <a:lstStyle/>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1541657287"/>
                  </a:ext>
                </a:extLst>
              </a:tr>
              <a:tr h="1079880">
                <a:tc>
                  <a:txBody>
                    <a:bodyPr/>
                    <a:lstStyle/>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283744314"/>
                  </a:ext>
                </a:extLst>
              </a:tr>
              <a:tr h="1079880">
                <a:tc>
                  <a:txBody>
                    <a:bodyPr/>
                    <a:lstStyle/>
                    <a:p>
                      <a:pPr algn="ctr"/>
                      <a:r>
                        <a:rPr lang="en-US"/>
                        <a:t>Sub-Batch</a:t>
                      </a:r>
                    </a:p>
                    <a:p>
                      <a:pPr algn="ctr"/>
                      <a:endParaRPr lang="en-US"/>
                    </a:p>
                    <a:p>
                      <a:pPr algn="ctr"/>
                      <a:r>
                        <a:rPr lang="en-US"/>
                        <a:t>16</a:t>
                      </a:r>
                    </a:p>
                  </a:txBody>
                  <a:tcPr anchor="ctr"/>
                </a:tc>
                <a:extLst>
                  <a:ext uri="{0D108BD9-81ED-4DB2-BD59-A6C34878D82A}">
                    <a16:rowId xmlns:a16="http://schemas.microsoft.com/office/drawing/2014/main" val="2210134848"/>
                  </a:ext>
                </a:extLst>
              </a:tr>
            </a:tbl>
          </a:graphicData>
        </a:graphic>
      </p:graphicFrame>
      <p:sp>
        <p:nvSpPr>
          <p:cNvPr id="16" name="Rectangle: Rounded Corners 15">
            <a:extLst>
              <a:ext uri="{FF2B5EF4-FFF2-40B4-BE49-F238E27FC236}">
                <a16:creationId xmlns:a16="http://schemas.microsoft.com/office/drawing/2014/main" id="{548A48FF-6379-404C-B0DC-6090815B7395}"/>
              </a:ext>
            </a:extLst>
          </p:cNvPr>
          <p:cNvSpPr/>
          <p:nvPr/>
        </p:nvSpPr>
        <p:spPr>
          <a:xfrm>
            <a:off x="3430962" y="5933110"/>
            <a:ext cx="4291837" cy="317818"/>
          </a:xfrm>
          <a:prstGeom prst="roundRect">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rPr>
              <a:t>Model (share by all streams)</a:t>
            </a:r>
          </a:p>
        </p:txBody>
      </p:sp>
      <p:sp>
        <p:nvSpPr>
          <p:cNvPr id="25" name="TextBox 24">
            <a:extLst>
              <a:ext uri="{FF2B5EF4-FFF2-40B4-BE49-F238E27FC236}">
                <a16:creationId xmlns:a16="http://schemas.microsoft.com/office/drawing/2014/main" id="{CA89F437-8605-454E-8732-0ABC91B87A9D}"/>
              </a:ext>
            </a:extLst>
          </p:cNvPr>
          <p:cNvSpPr txBox="1"/>
          <p:nvPr/>
        </p:nvSpPr>
        <p:spPr>
          <a:xfrm>
            <a:off x="9317262" y="3603283"/>
            <a:ext cx="77745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400">
                <a:solidFill>
                  <a:schemeClr val="tx2"/>
                </a:solidFill>
              </a:rPr>
              <a:t> </a:t>
            </a:r>
            <a:r>
              <a:rPr lang="en-US" sz="1400" b="1">
                <a:solidFill>
                  <a:schemeClr val="accent6">
                    <a:lumMod val="75000"/>
                  </a:schemeClr>
                </a:solidFill>
              </a:rPr>
              <a:t>OUTPUT</a:t>
            </a:r>
            <a:endParaRPr kumimoji="0" lang="en-US" sz="1400" b="1" i="0" u="none" strike="noStrike" cap="none" spc="0" normalizeH="0" baseline="0">
              <a:ln>
                <a:noFill/>
              </a:ln>
              <a:solidFill>
                <a:schemeClr val="accent6">
                  <a:lumMod val="75000"/>
                </a:schemeClr>
              </a:solidFill>
              <a:effectLst/>
              <a:uFillTx/>
              <a:latin typeface="+mn-lt"/>
              <a:ea typeface="+mn-ea"/>
              <a:cs typeface="+mn-cs"/>
              <a:sym typeface="Helvetica Neue"/>
            </a:endParaRPr>
          </a:p>
        </p:txBody>
      </p:sp>
      <p:sp>
        <p:nvSpPr>
          <p:cNvPr id="46" name="TextBox 45">
            <a:extLst>
              <a:ext uri="{FF2B5EF4-FFF2-40B4-BE49-F238E27FC236}">
                <a16:creationId xmlns:a16="http://schemas.microsoft.com/office/drawing/2014/main" id="{BA428A87-0495-479A-8CB8-9CB0F7C12F3C}"/>
              </a:ext>
            </a:extLst>
          </p:cNvPr>
          <p:cNvSpPr txBox="1"/>
          <p:nvPr/>
        </p:nvSpPr>
        <p:spPr>
          <a:xfrm>
            <a:off x="5194106" y="1259705"/>
            <a:ext cx="75822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Threads</a:t>
            </a:r>
          </a:p>
        </p:txBody>
      </p:sp>
      <p:cxnSp>
        <p:nvCxnSpPr>
          <p:cNvPr id="48" name="Straight Connector 47">
            <a:extLst>
              <a:ext uri="{FF2B5EF4-FFF2-40B4-BE49-F238E27FC236}">
                <a16:creationId xmlns:a16="http://schemas.microsoft.com/office/drawing/2014/main" id="{3E6307A9-3F7F-45E4-8071-EE2C24E48836}"/>
              </a:ext>
            </a:extLst>
          </p:cNvPr>
          <p:cNvCxnSpPr>
            <a:cxnSpLocks/>
          </p:cNvCxnSpPr>
          <p:nvPr/>
        </p:nvCxnSpPr>
        <p:spPr>
          <a:xfrm>
            <a:off x="3521523" y="1428292"/>
            <a:ext cx="1582029" cy="74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D51C0F0-1189-4425-A760-9C8830D02BC3}"/>
              </a:ext>
            </a:extLst>
          </p:cNvPr>
          <p:cNvCxnSpPr>
            <a:cxnSpLocks/>
          </p:cNvCxnSpPr>
          <p:nvPr/>
        </p:nvCxnSpPr>
        <p:spPr>
          <a:xfrm>
            <a:off x="6042881" y="1428292"/>
            <a:ext cx="1627663" cy="7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8F27030D-DECB-4C81-B8B2-E8387602A6F1}"/>
              </a:ext>
            </a:extLst>
          </p:cNvPr>
          <p:cNvSpPr/>
          <p:nvPr/>
        </p:nvSpPr>
        <p:spPr>
          <a:xfrm>
            <a:off x="2185852" y="1135509"/>
            <a:ext cx="6772622" cy="5150991"/>
          </a:xfrm>
          <a:prstGeom prst="rect">
            <a:avLst/>
          </a:prstGeom>
          <a:noFill/>
          <a:ln w="28575" cap="flat">
            <a:solidFill>
              <a:schemeClr val="accent5">
                <a:lumMod val="75000"/>
              </a:schemeClr>
            </a:solidFill>
            <a:prstDash val="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57" name="Straight Arrow Connector 56">
            <a:extLst>
              <a:ext uri="{FF2B5EF4-FFF2-40B4-BE49-F238E27FC236}">
                <a16:creationId xmlns:a16="http://schemas.microsoft.com/office/drawing/2014/main" id="{D57CF30E-DDA5-4964-A41C-42E9111444CD}"/>
              </a:ext>
            </a:extLst>
          </p:cNvPr>
          <p:cNvCxnSpPr>
            <a:stCxn id="11" idx="3"/>
            <a:endCxn id="52" idx="1"/>
          </p:cNvCxnSpPr>
          <p:nvPr/>
        </p:nvCxnSpPr>
        <p:spPr>
          <a:xfrm>
            <a:off x="1924594" y="3711005"/>
            <a:ext cx="26125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97731A06-11F1-4C97-825A-55B81F52C9CB}"/>
              </a:ext>
            </a:extLst>
          </p:cNvPr>
          <p:cNvCxnSpPr>
            <a:stCxn id="52" idx="3"/>
            <a:endCxn id="25" idx="1"/>
          </p:cNvCxnSpPr>
          <p:nvPr/>
        </p:nvCxnSpPr>
        <p:spPr>
          <a:xfrm>
            <a:off x="8958474" y="3711005"/>
            <a:ext cx="35878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7" name="Straight Arrow Connector 66">
            <a:extLst>
              <a:ext uri="{FF2B5EF4-FFF2-40B4-BE49-F238E27FC236}">
                <a16:creationId xmlns:a16="http://schemas.microsoft.com/office/drawing/2014/main" id="{8176E6AF-5E0F-4CCC-9EE0-82D692351974}"/>
              </a:ext>
            </a:extLst>
          </p:cNvPr>
          <p:cNvCxnSpPr>
            <a:stCxn id="52" idx="1"/>
          </p:cNvCxnSpPr>
          <p:nvPr/>
        </p:nvCxnSpPr>
        <p:spPr>
          <a:xfrm flipV="1">
            <a:off x="2185852" y="2046514"/>
            <a:ext cx="467653" cy="166449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9" name="Straight Arrow Connector 68">
            <a:extLst>
              <a:ext uri="{FF2B5EF4-FFF2-40B4-BE49-F238E27FC236}">
                <a16:creationId xmlns:a16="http://schemas.microsoft.com/office/drawing/2014/main" id="{6A4B7724-8E7D-4118-A0F6-9D701D4F13BB}"/>
              </a:ext>
            </a:extLst>
          </p:cNvPr>
          <p:cNvCxnSpPr>
            <a:stCxn id="52" idx="1"/>
          </p:cNvCxnSpPr>
          <p:nvPr/>
        </p:nvCxnSpPr>
        <p:spPr>
          <a:xfrm flipV="1">
            <a:off x="2185852" y="3143794"/>
            <a:ext cx="467653" cy="56721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1" name="Straight Arrow Connector 70">
            <a:extLst>
              <a:ext uri="{FF2B5EF4-FFF2-40B4-BE49-F238E27FC236}">
                <a16:creationId xmlns:a16="http://schemas.microsoft.com/office/drawing/2014/main" id="{0453ED67-87F7-4B76-B563-2E84992CD2CA}"/>
              </a:ext>
            </a:extLst>
          </p:cNvPr>
          <p:cNvCxnSpPr>
            <a:stCxn id="52" idx="1"/>
          </p:cNvCxnSpPr>
          <p:nvPr/>
        </p:nvCxnSpPr>
        <p:spPr>
          <a:xfrm>
            <a:off x="2185852" y="3711005"/>
            <a:ext cx="467653" cy="56490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3" name="Straight Arrow Connector 72">
            <a:extLst>
              <a:ext uri="{FF2B5EF4-FFF2-40B4-BE49-F238E27FC236}">
                <a16:creationId xmlns:a16="http://schemas.microsoft.com/office/drawing/2014/main" id="{9BC9F8F6-F6D1-4332-9930-EDE0A8BCDB1D}"/>
              </a:ext>
            </a:extLst>
          </p:cNvPr>
          <p:cNvCxnSpPr>
            <a:stCxn id="52" idx="1"/>
          </p:cNvCxnSpPr>
          <p:nvPr/>
        </p:nvCxnSpPr>
        <p:spPr>
          <a:xfrm>
            <a:off x="2185852" y="3711005"/>
            <a:ext cx="467653" cy="166218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5" name="Straight Arrow Connector 74">
            <a:extLst>
              <a:ext uri="{FF2B5EF4-FFF2-40B4-BE49-F238E27FC236}">
                <a16:creationId xmlns:a16="http://schemas.microsoft.com/office/drawing/2014/main" id="{A834B1D7-65FA-4C52-A71B-3A05C30722A0}"/>
              </a:ext>
            </a:extLst>
          </p:cNvPr>
          <p:cNvCxnSpPr>
            <a:endCxn id="52" idx="3"/>
          </p:cNvCxnSpPr>
          <p:nvPr/>
        </p:nvCxnSpPr>
        <p:spPr>
          <a:xfrm>
            <a:off x="8507407" y="2046514"/>
            <a:ext cx="451067" cy="166449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60C4C96F-CE85-4CAD-93AA-86762808D5ED}"/>
              </a:ext>
            </a:extLst>
          </p:cNvPr>
          <p:cNvCxnSpPr>
            <a:endCxn id="52" idx="3"/>
          </p:cNvCxnSpPr>
          <p:nvPr/>
        </p:nvCxnSpPr>
        <p:spPr>
          <a:xfrm>
            <a:off x="8507407" y="3143794"/>
            <a:ext cx="451067" cy="56721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D05DCEAA-0246-47AF-B490-4E8344715435}"/>
              </a:ext>
            </a:extLst>
          </p:cNvPr>
          <p:cNvCxnSpPr>
            <a:endCxn id="52" idx="3"/>
          </p:cNvCxnSpPr>
          <p:nvPr/>
        </p:nvCxnSpPr>
        <p:spPr>
          <a:xfrm flipV="1">
            <a:off x="8507407" y="3711005"/>
            <a:ext cx="451067" cy="56490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1" name="Straight Arrow Connector 80">
            <a:extLst>
              <a:ext uri="{FF2B5EF4-FFF2-40B4-BE49-F238E27FC236}">
                <a16:creationId xmlns:a16="http://schemas.microsoft.com/office/drawing/2014/main" id="{8F7A4B5A-C1A7-46DD-9344-1E76BF10BFFA}"/>
              </a:ext>
            </a:extLst>
          </p:cNvPr>
          <p:cNvCxnSpPr>
            <a:endCxn id="52" idx="3"/>
          </p:cNvCxnSpPr>
          <p:nvPr/>
        </p:nvCxnSpPr>
        <p:spPr>
          <a:xfrm flipV="1">
            <a:off x="8507407" y="3711005"/>
            <a:ext cx="451067" cy="166218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2" name="TextBox 81">
            <a:extLst>
              <a:ext uri="{FF2B5EF4-FFF2-40B4-BE49-F238E27FC236}">
                <a16:creationId xmlns:a16="http://schemas.microsoft.com/office/drawing/2014/main" id="{BAAB9C5D-F5A0-4DC5-9FA3-D71516F57C13}"/>
              </a:ext>
            </a:extLst>
          </p:cNvPr>
          <p:cNvSpPr txBox="1"/>
          <p:nvPr/>
        </p:nvSpPr>
        <p:spPr>
          <a:xfrm>
            <a:off x="8658299" y="200755"/>
            <a:ext cx="2997615"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Intel OpenMP library is required.</a:t>
            </a:r>
          </a:p>
        </p:txBody>
      </p:sp>
      <p:sp>
        <p:nvSpPr>
          <p:cNvPr id="83" name="TextBox 82">
            <a:extLst>
              <a:ext uri="{FF2B5EF4-FFF2-40B4-BE49-F238E27FC236}">
                <a16:creationId xmlns:a16="http://schemas.microsoft.com/office/drawing/2014/main" id="{48756AF2-96F3-4623-B1B4-BD73DB1F5464}"/>
              </a:ext>
            </a:extLst>
          </p:cNvPr>
          <p:cNvSpPr txBox="1"/>
          <p:nvPr/>
        </p:nvSpPr>
        <p:spPr>
          <a:xfrm>
            <a:off x="9070312" y="6143206"/>
            <a:ext cx="161101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7030A0"/>
                </a:solidFill>
                <a:effectLst/>
                <a:uFillTx/>
                <a:latin typeface="+mn-lt"/>
                <a:ea typeface="+mn-ea"/>
                <a:cs typeface="+mn-cs"/>
                <a:sym typeface="Helvetica Neue"/>
              </a:rPr>
              <a:t>MultiStreamModule</a:t>
            </a:r>
          </a:p>
        </p:txBody>
      </p:sp>
    </p:spTree>
    <p:extLst>
      <p:ext uri="{BB962C8B-B14F-4D97-AF65-F5344CB8AC3E}">
        <p14:creationId xmlns:p14="http://schemas.microsoft.com/office/powerpoint/2010/main" val="1203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31F4-8FF9-4C2B-95D7-1F3B2A7C18CB}"/>
              </a:ext>
            </a:extLst>
          </p:cNvPr>
          <p:cNvSpPr>
            <a:spLocks noGrp="1"/>
          </p:cNvSpPr>
          <p:nvPr>
            <p:ph type="title"/>
          </p:nvPr>
        </p:nvSpPr>
        <p:spPr/>
        <p:txBody>
          <a:bodyPr/>
          <a:lstStyle/>
          <a:p>
            <a:r>
              <a:rPr lang="en-US"/>
              <a:t>INT8 Quantization</a:t>
            </a:r>
          </a:p>
        </p:txBody>
      </p:sp>
      <p:sp>
        <p:nvSpPr>
          <p:cNvPr id="3" name="Text Placeholder 2">
            <a:extLst>
              <a:ext uri="{FF2B5EF4-FFF2-40B4-BE49-F238E27FC236}">
                <a16:creationId xmlns:a16="http://schemas.microsoft.com/office/drawing/2014/main" id="{2F3853FB-D8C2-4454-8D41-10B5DF88A8DF}"/>
              </a:ext>
            </a:extLst>
          </p:cNvPr>
          <p:cNvSpPr>
            <a:spLocks noGrp="1"/>
          </p:cNvSpPr>
          <p:nvPr>
            <p:ph type="body" sz="quarter" idx="29"/>
          </p:nvPr>
        </p:nvSpPr>
        <p:spPr/>
        <p:txBody>
          <a:bodyPr/>
          <a:lstStyle/>
          <a:p>
            <a:r>
              <a:rPr lang="en-US"/>
              <a:t>Experimental Feature</a:t>
            </a:r>
          </a:p>
        </p:txBody>
      </p:sp>
    </p:spTree>
    <p:extLst>
      <p:ext uri="{BB962C8B-B14F-4D97-AF65-F5344CB8AC3E}">
        <p14:creationId xmlns:p14="http://schemas.microsoft.com/office/powerpoint/2010/main" val="420006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86810-E1AE-4A55-BBFC-BA2DA9D917AD}"/>
              </a:ext>
            </a:extLst>
          </p:cNvPr>
          <p:cNvSpPr>
            <a:spLocks noGrp="1"/>
          </p:cNvSpPr>
          <p:nvPr>
            <p:ph type="title"/>
          </p:nvPr>
        </p:nvSpPr>
        <p:spPr/>
        <p:txBody>
          <a:bodyPr/>
          <a:lstStyle/>
          <a:p>
            <a:r>
              <a:rPr lang="en-US"/>
              <a:t>Default Recipe of IPEX INT8 Quantization</a:t>
            </a:r>
            <a:br>
              <a:rPr lang="en-US"/>
            </a:br>
            <a:r>
              <a:rPr lang="en-US"/>
              <a:t>  </a:t>
            </a:r>
            <a:r>
              <a:rPr lang="en-US" sz="2400"/>
              <a:t>Easy to use</a:t>
            </a:r>
            <a:endParaRPr lang="en-US"/>
          </a:p>
        </p:txBody>
      </p:sp>
      <p:sp>
        <p:nvSpPr>
          <p:cNvPr id="5" name="Content Placeholder 4">
            <a:extLst>
              <a:ext uri="{FF2B5EF4-FFF2-40B4-BE49-F238E27FC236}">
                <a16:creationId xmlns:a16="http://schemas.microsoft.com/office/drawing/2014/main" id="{122F337A-314F-4DC8-94D1-97F9BBF33049}"/>
              </a:ext>
            </a:extLst>
          </p:cNvPr>
          <p:cNvSpPr>
            <a:spLocks noGrp="1"/>
          </p:cNvSpPr>
          <p:nvPr>
            <p:ph sz="quarter" idx="27"/>
          </p:nvPr>
        </p:nvSpPr>
        <p:spPr>
          <a:xfrm>
            <a:off x="571500" y="1673402"/>
            <a:ext cx="5288525" cy="4584830"/>
          </a:xfrm>
        </p:spPr>
        <p:txBody>
          <a:bodyPr>
            <a:normAutofit/>
          </a:bodyPr>
          <a:lstStyle/>
          <a:p>
            <a:r>
              <a:rPr lang="en-US"/>
              <a:t>Calibrate</a:t>
            </a:r>
          </a:p>
          <a:p>
            <a:pPr marL="685800" lvl="1" indent="-457200">
              <a:spcBef>
                <a:spcPts val="0"/>
              </a:spcBef>
              <a:buFont typeface="+mj-lt"/>
              <a:buAutoNum type="arabicPeriod"/>
            </a:pPr>
            <a:r>
              <a:rPr lang="en-US"/>
              <a:t>Apply </a:t>
            </a:r>
            <a:r>
              <a:rPr lang="en-US" err="1"/>
              <a:t>batchnorm</a:t>
            </a:r>
            <a:r>
              <a:rPr lang="en-US"/>
              <a:t> folding</a:t>
            </a:r>
          </a:p>
          <a:p>
            <a:pPr marL="685800" lvl="1" indent="-457200">
              <a:spcBef>
                <a:spcPts val="5400"/>
              </a:spcBef>
              <a:buFont typeface="+mj-lt"/>
              <a:buAutoNum type="arabicPeriod"/>
            </a:pPr>
            <a:r>
              <a:rPr lang="en-US"/>
              <a:t>Get a </a:t>
            </a:r>
            <a:r>
              <a:rPr lang="en-US" i="1" err="1"/>
              <a:t>QuantConf</a:t>
            </a:r>
            <a:r>
              <a:rPr lang="en-US"/>
              <a:t> object</a:t>
            </a:r>
          </a:p>
          <a:p>
            <a:pPr marL="685800" lvl="1" indent="-457200">
              <a:spcBef>
                <a:spcPts val="1800"/>
              </a:spcBef>
              <a:buFont typeface="+mj-lt"/>
              <a:buAutoNum type="arabicPeriod"/>
            </a:pPr>
            <a:r>
              <a:rPr lang="en-US"/>
              <a:t>Calibrate with dataset</a:t>
            </a:r>
          </a:p>
          <a:p>
            <a:pPr marL="685800" lvl="1" indent="-457200">
              <a:spcBef>
                <a:spcPts val="4800"/>
              </a:spcBef>
              <a:buFont typeface="+mj-lt"/>
              <a:buAutoNum type="arabicPeriod"/>
            </a:pPr>
            <a:r>
              <a:rPr lang="en-US"/>
              <a:t>Save the conf object to a file</a:t>
            </a:r>
          </a:p>
          <a:p>
            <a:pPr marL="685800" lvl="1" indent="-457200">
              <a:spcBef>
                <a:spcPts val="1800"/>
              </a:spcBef>
              <a:buFont typeface="+mj-lt"/>
              <a:buAutoNum type="arabicPeriod"/>
            </a:pPr>
            <a:r>
              <a:rPr lang="en-US"/>
              <a:t>Convert model and save to a file</a:t>
            </a:r>
          </a:p>
        </p:txBody>
      </p:sp>
      <p:sp>
        <p:nvSpPr>
          <p:cNvPr id="6" name="Content Placeholder 5">
            <a:extLst>
              <a:ext uri="{FF2B5EF4-FFF2-40B4-BE49-F238E27FC236}">
                <a16:creationId xmlns:a16="http://schemas.microsoft.com/office/drawing/2014/main" id="{21219B6F-F9AD-4E47-884B-6E4886B66EC6}"/>
              </a:ext>
            </a:extLst>
          </p:cNvPr>
          <p:cNvSpPr>
            <a:spLocks noGrp="1"/>
          </p:cNvSpPr>
          <p:nvPr>
            <p:ph sz="quarter" idx="28"/>
          </p:nvPr>
        </p:nvSpPr>
        <p:spPr>
          <a:xfrm>
            <a:off x="6289113" y="1673402"/>
            <a:ext cx="5288525" cy="2297707"/>
          </a:xfrm>
        </p:spPr>
        <p:txBody>
          <a:bodyPr/>
          <a:lstStyle/>
          <a:p>
            <a:r>
              <a:rPr lang="en-US"/>
              <a:t>Deployment: Imperative Mode</a:t>
            </a:r>
          </a:p>
        </p:txBody>
      </p:sp>
      <p:sp>
        <p:nvSpPr>
          <p:cNvPr id="7" name="Content Placeholder 5">
            <a:extLst>
              <a:ext uri="{FF2B5EF4-FFF2-40B4-BE49-F238E27FC236}">
                <a16:creationId xmlns:a16="http://schemas.microsoft.com/office/drawing/2014/main" id="{790F0F22-5BF8-4E8D-A235-77098CD51F66}"/>
              </a:ext>
            </a:extLst>
          </p:cNvPr>
          <p:cNvSpPr txBox="1">
            <a:spLocks/>
          </p:cNvSpPr>
          <p:nvPr/>
        </p:nvSpPr>
        <p:spPr>
          <a:xfrm>
            <a:off x="6289112" y="3975730"/>
            <a:ext cx="5288525" cy="229770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lang="en-US"/>
              <a:t>Deployment: Graph Mode</a:t>
            </a:r>
          </a:p>
        </p:txBody>
      </p:sp>
      <p:pic>
        <p:nvPicPr>
          <p:cNvPr id="12" name="Picture 11">
            <a:extLst>
              <a:ext uri="{FF2B5EF4-FFF2-40B4-BE49-F238E27FC236}">
                <a16:creationId xmlns:a16="http://schemas.microsoft.com/office/drawing/2014/main" id="{96150F72-0E45-4411-91AB-8713E2DA80B0}"/>
              </a:ext>
            </a:extLst>
          </p:cNvPr>
          <p:cNvPicPr>
            <a:picLocks noChangeAspect="1"/>
          </p:cNvPicPr>
          <p:nvPr/>
        </p:nvPicPr>
        <p:blipFill>
          <a:blip r:embed="rId2"/>
          <a:stretch>
            <a:fillRect/>
          </a:stretch>
        </p:blipFill>
        <p:spPr>
          <a:xfrm>
            <a:off x="1207931" y="3513638"/>
            <a:ext cx="4315427" cy="161948"/>
          </a:xfrm>
          <a:prstGeom prst="rect">
            <a:avLst/>
          </a:prstGeom>
        </p:spPr>
      </p:pic>
      <p:pic>
        <p:nvPicPr>
          <p:cNvPr id="16" name="Picture 15">
            <a:extLst>
              <a:ext uri="{FF2B5EF4-FFF2-40B4-BE49-F238E27FC236}">
                <a16:creationId xmlns:a16="http://schemas.microsoft.com/office/drawing/2014/main" id="{63CBD857-52FB-4C06-AAF8-6F7D3A3E6960}"/>
              </a:ext>
            </a:extLst>
          </p:cNvPr>
          <p:cNvPicPr>
            <a:picLocks noChangeAspect="1"/>
          </p:cNvPicPr>
          <p:nvPr/>
        </p:nvPicPr>
        <p:blipFill>
          <a:blip r:embed="rId3"/>
          <a:stretch>
            <a:fillRect/>
          </a:stretch>
        </p:blipFill>
        <p:spPr>
          <a:xfrm>
            <a:off x="1207931" y="4112098"/>
            <a:ext cx="4315427" cy="537535"/>
          </a:xfrm>
          <a:prstGeom prst="rect">
            <a:avLst/>
          </a:prstGeom>
        </p:spPr>
      </p:pic>
      <p:pic>
        <p:nvPicPr>
          <p:cNvPr id="18" name="Picture 17">
            <a:extLst>
              <a:ext uri="{FF2B5EF4-FFF2-40B4-BE49-F238E27FC236}">
                <a16:creationId xmlns:a16="http://schemas.microsoft.com/office/drawing/2014/main" id="{4C6B3A14-42CC-4A13-B913-52AE8CC628CF}"/>
              </a:ext>
            </a:extLst>
          </p:cNvPr>
          <p:cNvPicPr>
            <a:picLocks noChangeAspect="1"/>
          </p:cNvPicPr>
          <p:nvPr/>
        </p:nvPicPr>
        <p:blipFill>
          <a:blip r:embed="rId4"/>
          <a:stretch>
            <a:fillRect/>
          </a:stretch>
        </p:blipFill>
        <p:spPr>
          <a:xfrm>
            <a:off x="1207931" y="5106560"/>
            <a:ext cx="3105583" cy="181000"/>
          </a:xfrm>
          <a:prstGeom prst="rect">
            <a:avLst/>
          </a:prstGeom>
        </p:spPr>
      </p:pic>
      <p:pic>
        <p:nvPicPr>
          <p:cNvPr id="24" name="Picture 23">
            <a:extLst>
              <a:ext uri="{FF2B5EF4-FFF2-40B4-BE49-F238E27FC236}">
                <a16:creationId xmlns:a16="http://schemas.microsoft.com/office/drawing/2014/main" id="{7CFC340F-2F2F-499D-A2DF-E6159B8A1CFC}"/>
              </a:ext>
            </a:extLst>
          </p:cNvPr>
          <p:cNvPicPr>
            <a:picLocks noChangeAspect="1"/>
          </p:cNvPicPr>
          <p:nvPr/>
        </p:nvPicPr>
        <p:blipFill>
          <a:blip r:embed="rId5"/>
          <a:stretch>
            <a:fillRect/>
          </a:stretch>
        </p:blipFill>
        <p:spPr>
          <a:xfrm>
            <a:off x="7150310" y="4634898"/>
            <a:ext cx="3086531" cy="1514686"/>
          </a:xfrm>
          <a:prstGeom prst="rect">
            <a:avLst/>
          </a:prstGeom>
        </p:spPr>
      </p:pic>
      <p:pic>
        <p:nvPicPr>
          <p:cNvPr id="28" name="Picture 27">
            <a:extLst>
              <a:ext uri="{FF2B5EF4-FFF2-40B4-BE49-F238E27FC236}">
                <a16:creationId xmlns:a16="http://schemas.microsoft.com/office/drawing/2014/main" id="{C2480ABC-FF97-4E95-B015-CE08BD32BC1A}"/>
              </a:ext>
            </a:extLst>
          </p:cNvPr>
          <p:cNvPicPr>
            <a:picLocks noChangeAspect="1"/>
          </p:cNvPicPr>
          <p:nvPr/>
        </p:nvPicPr>
        <p:blipFill>
          <a:blip r:embed="rId6"/>
          <a:stretch>
            <a:fillRect/>
          </a:stretch>
        </p:blipFill>
        <p:spPr>
          <a:xfrm>
            <a:off x="6675665" y="2337191"/>
            <a:ext cx="4035820" cy="1545980"/>
          </a:xfrm>
          <a:prstGeom prst="rect">
            <a:avLst/>
          </a:prstGeom>
        </p:spPr>
      </p:pic>
      <p:pic>
        <p:nvPicPr>
          <p:cNvPr id="30" name="Picture 29">
            <a:extLst>
              <a:ext uri="{FF2B5EF4-FFF2-40B4-BE49-F238E27FC236}">
                <a16:creationId xmlns:a16="http://schemas.microsoft.com/office/drawing/2014/main" id="{2C129841-BD15-4B1B-ADB1-F8551EDAC361}"/>
              </a:ext>
            </a:extLst>
          </p:cNvPr>
          <p:cNvPicPr>
            <a:picLocks noChangeAspect="1"/>
          </p:cNvPicPr>
          <p:nvPr/>
        </p:nvPicPr>
        <p:blipFill>
          <a:blip r:embed="rId7"/>
          <a:stretch>
            <a:fillRect/>
          </a:stretch>
        </p:blipFill>
        <p:spPr>
          <a:xfrm>
            <a:off x="1207931" y="2493954"/>
            <a:ext cx="4304594" cy="628663"/>
          </a:xfrm>
          <a:prstGeom prst="rect">
            <a:avLst/>
          </a:prstGeom>
        </p:spPr>
      </p:pic>
      <p:pic>
        <p:nvPicPr>
          <p:cNvPr id="32" name="Picture 31">
            <a:extLst>
              <a:ext uri="{FF2B5EF4-FFF2-40B4-BE49-F238E27FC236}">
                <a16:creationId xmlns:a16="http://schemas.microsoft.com/office/drawing/2014/main" id="{571C6ADD-1300-42A7-91FE-E3FB21A50FA5}"/>
              </a:ext>
            </a:extLst>
          </p:cNvPr>
          <p:cNvPicPr>
            <a:picLocks noChangeAspect="1"/>
          </p:cNvPicPr>
          <p:nvPr/>
        </p:nvPicPr>
        <p:blipFill>
          <a:blip r:embed="rId8"/>
          <a:stretch>
            <a:fillRect/>
          </a:stretch>
        </p:blipFill>
        <p:spPr>
          <a:xfrm>
            <a:off x="1207931" y="5724978"/>
            <a:ext cx="4439270" cy="485843"/>
          </a:xfrm>
          <a:prstGeom prst="rect">
            <a:avLst/>
          </a:prstGeom>
        </p:spPr>
      </p:pic>
    </p:spTree>
    <p:extLst>
      <p:ext uri="{BB962C8B-B14F-4D97-AF65-F5344CB8AC3E}">
        <p14:creationId xmlns:p14="http://schemas.microsoft.com/office/powerpoint/2010/main" val="282264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235E-0E2F-4F9D-8354-B5F523AA1DFF}"/>
              </a:ext>
            </a:extLst>
          </p:cNvPr>
          <p:cNvSpPr>
            <a:spLocks noGrp="1"/>
          </p:cNvSpPr>
          <p:nvPr>
            <p:ph type="title"/>
          </p:nvPr>
        </p:nvSpPr>
        <p:spPr/>
        <p:txBody>
          <a:bodyPr/>
          <a:lstStyle/>
          <a:p>
            <a:r>
              <a:rPr lang="en-US"/>
              <a:t>Repo &amp; Doc Resource </a:t>
            </a:r>
          </a:p>
        </p:txBody>
      </p:sp>
      <p:sp>
        <p:nvSpPr>
          <p:cNvPr id="3" name="Content Placeholder 2">
            <a:extLst>
              <a:ext uri="{FF2B5EF4-FFF2-40B4-BE49-F238E27FC236}">
                <a16:creationId xmlns:a16="http://schemas.microsoft.com/office/drawing/2014/main" id="{6ACFABE1-CA43-4DE2-B473-C2AD95424CE5}"/>
              </a:ext>
            </a:extLst>
          </p:cNvPr>
          <p:cNvSpPr>
            <a:spLocks noGrp="1"/>
          </p:cNvSpPr>
          <p:nvPr>
            <p:ph sz="quarter" idx="28"/>
          </p:nvPr>
        </p:nvSpPr>
        <p:spPr>
          <a:xfrm>
            <a:off x="571370" y="1673454"/>
            <a:ext cx="9360649" cy="4574947"/>
          </a:xfrm>
        </p:spPr>
        <p:txBody>
          <a:bodyPr>
            <a:normAutofit lnSpcReduction="10000"/>
          </a:bodyPr>
          <a:lstStyle/>
          <a:p>
            <a:r>
              <a:rPr lang="en-US" altLang="zh-CN"/>
              <a:t>GITHUB Repo</a:t>
            </a:r>
          </a:p>
          <a:p>
            <a:pPr lvl="1"/>
            <a:r>
              <a:rPr lang="en-US">
                <a:hlinkClick r:id="rId3"/>
              </a:rPr>
              <a:t>https://github.com/intel/intel-extension-for-pytorch</a:t>
            </a:r>
            <a:endParaRPr lang="en-US"/>
          </a:p>
          <a:p>
            <a:r>
              <a:rPr lang="en-US" altLang="zh-CN"/>
              <a:t>Documentation</a:t>
            </a:r>
          </a:p>
          <a:p>
            <a:pPr lvl="1"/>
            <a:r>
              <a:rPr lang="en-US">
                <a:hlinkClick r:id="rId4"/>
              </a:rPr>
              <a:t>https://intel.github.io/intel-extension-for-pytorch/</a:t>
            </a:r>
            <a:endParaRPr lang="en-US"/>
          </a:p>
          <a:p>
            <a:r>
              <a:rPr lang="en-US"/>
              <a:t>Contributing to Intel® Extension for PyTorch*</a:t>
            </a:r>
          </a:p>
          <a:p>
            <a:pPr lvl="1"/>
            <a:r>
              <a:rPr lang="en-US">
                <a:hlinkClick r:id="rId5"/>
              </a:rPr>
              <a:t>https://intel.github.io/intel-extension-for-pytorch/tutorials/contribution.html</a:t>
            </a:r>
            <a:endParaRPr lang="en-US"/>
          </a:p>
          <a:p>
            <a:r>
              <a:rPr lang="en-US" altLang="zh-CN"/>
              <a:t>Model Zone</a:t>
            </a:r>
          </a:p>
          <a:p>
            <a:pPr lvl="1"/>
            <a:r>
              <a:rPr lang="en-US">
                <a:hlinkClick r:id="rId6"/>
              </a:rPr>
              <a:t>https://github.com/IntelAI/models/tree/pytorch-r1.11-models</a:t>
            </a:r>
            <a:endParaRPr lang="en-US"/>
          </a:p>
          <a:p>
            <a:pPr lvl="1"/>
            <a:endParaRPr lang="en-US"/>
          </a:p>
          <a:p>
            <a:endParaRPr lang="en-US"/>
          </a:p>
        </p:txBody>
      </p:sp>
      <p:pic>
        <p:nvPicPr>
          <p:cNvPr id="4" name="Picture 3">
            <a:extLst>
              <a:ext uri="{FF2B5EF4-FFF2-40B4-BE49-F238E27FC236}">
                <a16:creationId xmlns:a16="http://schemas.microsoft.com/office/drawing/2014/main" id="{8E975EB2-A355-48AF-906C-ACDE5AB98608}"/>
              </a:ext>
            </a:extLst>
          </p:cNvPr>
          <p:cNvPicPr>
            <a:picLocks noChangeAspect="1"/>
          </p:cNvPicPr>
          <p:nvPr/>
        </p:nvPicPr>
        <p:blipFill>
          <a:blip r:embed="rId7"/>
          <a:stretch>
            <a:fillRect/>
          </a:stretch>
        </p:blipFill>
        <p:spPr>
          <a:xfrm>
            <a:off x="9727595" y="4254159"/>
            <a:ext cx="1854591" cy="1860773"/>
          </a:xfrm>
          <a:prstGeom prst="rect">
            <a:avLst/>
          </a:prstGeom>
        </p:spPr>
      </p:pic>
      <p:sp>
        <p:nvSpPr>
          <p:cNvPr id="5" name="TextBox 4">
            <a:extLst>
              <a:ext uri="{FF2B5EF4-FFF2-40B4-BE49-F238E27FC236}">
                <a16:creationId xmlns:a16="http://schemas.microsoft.com/office/drawing/2014/main" id="{3F1BCED2-489D-4989-B857-BD8E52A2B279}"/>
              </a:ext>
            </a:extLst>
          </p:cNvPr>
          <p:cNvSpPr txBox="1"/>
          <p:nvPr/>
        </p:nvSpPr>
        <p:spPr>
          <a:xfrm>
            <a:off x="9931935" y="3845015"/>
            <a:ext cx="144590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solidFill>
                  <a:schemeClr val="tx2"/>
                </a:solidFill>
              </a:rPr>
              <a:t>Document</a:t>
            </a:r>
            <a:endParaRPr kumimoji="0" lang="en-US" b="0" i="0" u="none" strike="noStrike" cap="none" spc="0" normalizeH="0" baseline="0">
              <a:ln>
                <a:noFill/>
              </a:ln>
              <a:solidFill>
                <a:schemeClr val="tx2"/>
              </a:solidFill>
              <a:effectLst/>
              <a:uFillTx/>
              <a:latin typeface="+mn-lt"/>
              <a:ea typeface="+mn-ea"/>
              <a:cs typeface="+mn-cs"/>
              <a:sym typeface="Helvetica Neue"/>
            </a:endParaRPr>
          </a:p>
        </p:txBody>
      </p:sp>
      <p:pic>
        <p:nvPicPr>
          <p:cNvPr id="6" name="Picture 5">
            <a:extLst>
              <a:ext uri="{FF2B5EF4-FFF2-40B4-BE49-F238E27FC236}">
                <a16:creationId xmlns:a16="http://schemas.microsoft.com/office/drawing/2014/main" id="{2CF170BC-8AB0-45F1-900A-A1F7946C46C7}"/>
              </a:ext>
            </a:extLst>
          </p:cNvPr>
          <p:cNvPicPr>
            <a:picLocks noChangeAspect="1"/>
          </p:cNvPicPr>
          <p:nvPr/>
        </p:nvPicPr>
        <p:blipFill>
          <a:blip r:embed="rId8"/>
          <a:stretch>
            <a:fillRect/>
          </a:stretch>
        </p:blipFill>
        <p:spPr>
          <a:xfrm>
            <a:off x="8879226" y="806275"/>
            <a:ext cx="1854591" cy="1860773"/>
          </a:xfrm>
          <a:prstGeom prst="rect">
            <a:avLst/>
          </a:prstGeom>
        </p:spPr>
      </p:pic>
      <p:sp>
        <p:nvSpPr>
          <p:cNvPr id="7" name="TextBox 6">
            <a:extLst>
              <a:ext uri="{FF2B5EF4-FFF2-40B4-BE49-F238E27FC236}">
                <a16:creationId xmlns:a16="http://schemas.microsoft.com/office/drawing/2014/main" id="{61656CAD-F971-4761-AF1F-18889771CE03}"/>
              </a:ext>
            </a:extLst>
          </p:cNvPr>
          <p:cNvSpPr txBox="1"/>
          <p:nvPr/>
        </p:nvSpPr>
        <p:spPr>
          <a:xfrm>
            <a:off x="8855942" y="2741776"/>
            <a:ext cx="190116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GITHUB Repo</a:t>
            </a:r>
          </a:p>
        </p:txBody>
      </p:sp>
    </p:spTree>
    <p:extLst>
      <p:ext uri="{BB962C8B-B14F-4D97-AF65-F5344CB8AC3E}">
        <p14:creationId xmlns:p14="http://schemas.microsoft.com/office/powerpoint/2010/main" val="334413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ACE891-71BB-4CCA-90BD-E9EAE9F1251C}"/>
              </a:ext>
            </a:extLst>
          </p:cNvPr>
          <p:cNvSpPr>
            <a:spLocks noGrp="1"/>
          </p:cNvSpPr>
          <p:nvPr>
            <p:ph type="title"/>
          </p:nvPr>
        </p:nvSpPr>
        <p:spPr/>
        <p:txBody>
          <a:bodyPr/>
          <a:lstStyle/>
          <a:p>
            <a:r>
              <a:rPr lang="en-US"/>
              <a:t>Examples</a:t>
            </a:r>
          </a:p>
        </p:txBody>
      </p:sp>
      <p:sp>
        <p:nvSpPr>
          <p:cNvPr id="5" name="Text Placeholder 4">
            <a:extLst>
              <a:ext uri="{FF2B5EF4-FFF2-40B4-BE49-F238E27FC236}">
                <a16:creationId xmlns:a16="http://schemas.microsoft.com/office/drawing/2014/main" id="{DC1702FB-2C1A-40CF-85AA-F43918A46D17}"/>
              </a:ext>
            </a:extLst>
          </p:cNvPr>
          <p:cNvSpPr>
            <a:spLocks noGrp="1"/>
          </p:cNvSpPr>
          <p:nvPr>
            <p:ph type="body" sz="quarter" idx="29"/>
          </p:nvPr>
        </p:nvSpPr>
        <p:spPr/>
        <p:txBody>
          <a:bodyPr/>
          <a:lstStyle/>
          <a:p>
            <a:endParaRPr lang="en-US"/>
          </a:p>
        </p:txBody>
      </p:sp>
    </p:spTree>
    <p:extLst>
      <p:ext uri="{BB962C8B-B14F-4D97-AF65-F5344CB8AC3E}">
        <p14:creationId xmlns:p14="http://schemas.microsoft.com/office/powerpoint/2010/main" val="8342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EE9BC-DFD0-4ACF-B510-944979F69C57}"/>
              </a:ext>
            </a:extLst>
          </p:cNvPr>
          <p:cNvSpPr>
            <a:spLocks noGrp="1"/>
          </p:cNvSpPr>
          <p:nvPr>
            <p:ph type="title"/>
          </p:nvPr>
        </p:nvSpPr>
        <p:spPr/>
        <p:txBody>
          <a:bodyPr/>
          <a:lstStyle/>
          <a:p>
            <a:r>
              <a:rPr lang="en-US"/>
              <a:t>Python – Imperative Mode</a:t>
            </a:r>
          </a:p>
        </p:txBody>
      </p:sp>
      <p:sp>
        <p:nvSpPr>
          <p:cNvPr id="6" name="Content Placeholder 5">
            <a:extLst>
              <a:ext uri="{FF2B5EF4-FFF2-40B4-BE49-F238E27FC236}">
                <a16:creationId xmlns:a16="http://schemas.microsoft.com/office/drawing/2014/main" id="{177F4AEC-6824-4CD9-BC2A-F2413EEE9E0A}"/>
              </a:ext>
            </a:extLst>
          </p:cNvPr>
          <p:cNvSpPr>
            <a:spLocks noGrp="1"/>
          </p:cNvSpPr>
          <p:nvPr>
            <p:ph sz="quarter" idx="27"/>
          </p:nvPr>
        </p:nvSpPr>
        <p:spPr/>
        <p:txBody>
          <a:bodyPr/>
          <a:lstStyle/>
          <a:p>
            <a:r>
              <a:rPr lang="en-US"/>
              <a:t>FP32</a:t>
            </a:r>
          </a:p>
        </p:txBody>
      </p:sp>
      <p:sp>
        <p:nvSpPr>
          <p:cNvPr id="7" name="Content Placeholder 6">
            <a:extLst>
              <a:ext uri="{FF2B5EF4-FFF2-40B4-BE49-F238E27FC236}">
                <a16:creationId xmlns:a16="http://schemas.microsoft.com/office/drawing/2014/main" id="{106C7AAC-71BB-4AF9-B445-6EF9CB4283F6}"/>
              </a:ext>
            </a:extLst>
          </p:cNvPr>
          <p:cNvSpPr>
            <a:spLocks noGrp="1"/>
          </p:cNvSpPr>
          <p:nvPr>
            <p:ph sz="quarter" idx="28"/>
          </p:nvPr>
        </p:nvSpPr>
        <p:spPr/>
        <p:txBody>
          <a:bodyPr/>
          <a:lstStyle/>
          <a:p>
            <a:r>
              <a:rPr lang="en-US"/>
              <a:t>BFloat16</a:t>
            </a:r>
          </a:p>
        </p:txBody>
      </p:sp>
      <p:pic>
        <p:nvPicPr>
          <p:cNvPr id="9" name="Picture 8">
            <a:extLst>
              <a:ext uri="{FF2B5EF4-FFF2-40B4-BE49-F238E27FC236}">
                <a16:creationId xmlns:a16="http://schemas.microsoft.com/office/drawing/2014/main" id="{BBE712E8-3673-4B79-B437-C20E25503B86}"/>
              </a:ext>
            </a:extLst>
          </p:cNvPr>
          <p:cNvPicPr>
            <a:picLocks noChangeAspect="1"/>
          </p:cNvPicPr>
          <p:nvPr/>
        </p:nvPicPr>
        <p:blipFill>
          <a:blip r:embed="rId2"/>
          <a:stretch>
            <a:fillRect/>
          </a:stretch>
        </p:blipFill>
        <p:spPr>
          <a:xfrm>
            <a:off x="571500" y="2346126"/>
            <a:ext cx="5331388" cy="3683505"/>
          </a:xfrm>
          <a:prstGeom prst="rect">
            <a:avLst/>
          </a:prstGeom>
        </p:spPr>
      </p:pic>
      <p:pic>
        <p:nvPicPr>
          <p:cNvPr id="11" name="Picture 10">
            <a:extLst>
              <a:ext uri="{FF2B5EF4-FFF2-40B4-BE49-F238E27FC236}">
                <a16:creationId xmlns:a16="http://schemas.microsoft.com/office/drawing/2014/main" id="{F832A869-8B44-4263-909C-501618B2F63D}"/>
              </a:ext>
            </a:extLst>
          </p:cNvPr>
          <p:cNvPicPr>
            <a:picLocks noChangeAspect="1"/>
          </p:cNvPicPr>
          <p:nvPr/>
        </p:nvPicPr>
        <p:blipFill>
          <a:blip r:embed="rId3"/>
          <a:stretch>
            <a:fillRect/>
          </a:stretch>
        </p:blipFill>
        <p:spPr>
          <a:xfrm>
            <a:off x="6289113" y="2384810"/>
            <a:ext cx="5288525" cy="3606135"/>
          </a:xfrm>
          <a:prstGeom prst="rect">
            <a:avLst/>
          </a:prstGeom>
        </p:spPr>
      </p:pic>
      <p:sp>
        <p:nvSpPr>
          <p:cNvPr id="2" name="Rectangle 1">
            <a:extLst>
              <a:ext uri="{FF2B5EF4-FFF2-40B4-BE49-F238E27FC236}">
                <a16:creationId xmlns:a16="http://schemas.microsoft.com/office/drawing/2014/main" id="{71451CAC-DB2D-4879-AD41-B0DEA58A8496}"/>
              </a:ext>
            </a:extLst>
          </p:cNvPr>
          <p:cNvSpPr/>
          <p:nvPr/>
        </p:nvSpPr>
        <p:spPr>
          <a:xfrm>
            <a:off x="580209" y="4136571"/>
            <a:ext cx="5288525" cy="1105988"/>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Rectangle 2">
            <a:extLst>
              <a:ext uri="{FF2B5EF4-FFF2-40B4-BE49-F238E27FC236}">
                <a16:creationId xmlns:a16="http://schemas.microsoft.com/office/drawing/2014/main" id="{B187C6D4-CA9F-40C7-8CB2-2679CEC73A7F}"/>
              </a:ext>
            </a:extLst>
          </p:cNvPr>
          <p:cNvSpPr/>
          <p:nvPr/>
        </p:nvSpPr>
        <p:spPr>
          <a:xfrm>
            <a:off x="6289113" y="4676502"/>
            <a:ext cx="4239550" cy="499387"/>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extBox 9">
            <a:extLst>
              <a:ext uri="{FF2B5EF4-FFF2-40B4-BE49-F238E27FC236}">
                <a16:creationId xmlns:a16="http://schemas.microsoft.com/office/drawing/2014/main" id="{D69A1B1F-199A-4853-963A-FBBDAFC02BB7}"/>
              </a:ext>
            </a:extLst>
          </p:cNvPr>
          <p:cNvSpPr txBox="1"/>
          <p:nvPr/>
        </p:nvSpPr>
        <p:spPr>
          <a:xfrm>
            <a:off x="5950678" y="6194166"/>
            <a:ext cx="566982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solidFill>
                <a:effectLst/>
                <a:uFillTx/>
                <a:latin typeface="+mn-lt"/>
                <a:ea typeface="+mn-ea"/>
                <a:cs typeface="+mn-cs"/>
                <a:sym typeface="Helvetica Neue"/>
              </a:rPr>
              <a:t>https://intel.github.io/intel-extension-for-pytorch/1.11.0/tutorials/examples.html</a:t>
            </a:r>
          </a:p>
        </p:txBody>
      </p:sp>
    </p:spTree>
    <p:extLst>
      <p:ext uri="{BB962C8B-B14F-4D97-AF65-F5344CB8AC3E}">
        <p14:creationId xmlns:p14="http://schemas.microsoft.com/office/powerpoint/2010/main" val="223793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EE9BC-DFD0-4ACF-B510-944979F69C57}"/>
              </a:ext>
            </a:extLst>
          </p:cNvPr>
          <p:cNvSpPr>
            <a:spLocks noGrp="1"/>
          </p:cNvSpPr>
          <p:nvPr>
            <p:ph type="title"/>
          </p:nvPr>
        </p:nvSpPr>
        <p:spPr/>
        <p:txBody>
          <a:bodyPr/>
          <a:lstStyle/>
          <a:p>
            <a:r>
              <a:rPr lang="en-US"/>
              <a:t>Python – </a:t>
            </a:r>
            <a:r>
              <a:rPr lang="en-US" err="1"/>
              <a:t>TorchScript</a:t>
            </a:r>
            <a:r>
              <a:rPr lang="en-US"/>
              <a:t> Mode</a:t>
            </a:r>
          </a:p>
        </p:txBody>
      </p:sp>
      <p:sp>
        <p:nvSpPr>
          <p:cNvPr id="2" name="Content Placeholder 1">
            <a:extLst>
              <a:ext uri="{FF2B5EF4-FFF2-40B4-BE49-F238E27FC236}">
                <a16:creationId xmlns:a16="http://schemas.microsoft.com/office/drawing/2014/main" id="{AA253CC6-FB68-4C07-A547-139EDAAE9CC5}"/>
              </a:ext>
            </a:extLst>
          </p:cNvPr>
          <p:cNvSpPr>
            <a:spLocks noGrp="1"/>
          </p:cNvSpPr>
          <p:nvPr>
            <p:ph sz="quarter" idx="27"/>
          </p:nvPr>
        </p:nvSpPr>
        <p:spPr/>
        <p:txBody>
          <a:bodyPr/>
          <a:lstStyle/>
          <a:p>
            <a:r>
              <a:rPr lang="en-US"/>
              <a:t>FP32</a:t>
            </a:r>
          </a:p>
        </p:txBody>
      </p:sp>
      <p:sp>
        <p:nvSpPr>
          <p:cNvPr id="3" name="Content Placeholder 2">
            <a:extLst>
              <a:ext uri="{FF2B5EF4-FFF2-40B4-BE49-F238E27FC236}">
                <a16:creationId xmlns:a16="http://schemas.microsoft.com/office/drawing/2014/main" id="{D5B5AC5B-E14E-4173-8B38-2EF3CC60FA94}"/>
              </a:ext>
            </a:extLst>
          </p:cNvPr>
          <p:cNvSpPr>
            <a:spLocks noGrp="1"/>
          </p:cNvSpPr>
          <p:nvPr>
            <p:ph sz="quarter" idx="28"/>
          </p:nvPr>
        </p:nvSpPr>
        <p:spPr/>
        <p:txBody>
          <a:bodyPr/>
          <a:lstStyle/>
          <a:p>
            <a:r>
              <a:rPr lang="en-US"/>
              <a:t>BFloat16</a:t>
            </a:r>
          </a:p>
        </p:txBody>
      </p:sp>
      <p:pic>
        <p:nvPicPr>
          <p:cNvPr id="7" name="Picture 6">
            <a:extLst>
              <a:ext uri="{FF2B5EF4-FFF2-40B4-BE49-F238E27FC236}">
                <a16:creationId xmlns:a16="http://schemas.microsoft.com/office/drawing/2014/main" id="{545F91FE-946A-469D-8731-E3A7F1F23CAB}"/>
              </a:ext>
            </a:extLst>
          </p:cNvPr>
          <p:cNvPicPr>
            <a:picLocks noChangeAspect="1"/>
          </p:cNvPicPr>
          <p:nvPr/>
        </p:nvPicPr>
        <p:blipFill>
          <a:blip r:embed="rId2"/>
          <a:stretch>
            <a:fillRect/>
          </a:stretch>
        </p:blipFill>
        <p:spPr>
          <a:xfrm>
            <a:off x="571500" y="2379141"/>
            <a:ext cx="5331388" cy="3809044"/>
          </a:xfrm>
          <a:prstGeom prst="rect">
            <a:avLst/>
          </a:prstGeom>
        </p:spPr>
      </p:pic>
      <p:pic>
        <p:nvPicPr>
          <p:cNvPr id="9" name="Picture 8">
            <a:extLst>
              <a:ext uri="{FF2B5EF4-FFF2-40B4-BE49-F238E27FC236}">
                <a16:creationId xmlns:a16="http://schemas.microsoft.com/office/drawing/2014/main" id="{30411664-03FB-4AA4-A20E-C2348A1374DB}"/>
              </a:ext>
            </a:extLst>
          </p:cNvPr>
          <p:cNvPicPr>
            <a:picLocks noChangeAspect="1"/>
          </p:cNvPicPr>
          <p:nvPr/>
        </p:nvPicPr>
        <p:blipFill>
          <a:blip r:embed="rId3"/>
          <a:stretch>
            <a:fillRect/>
          </a:stretch>
        </p:blipFill>
        <p:spPr>
          <a:xfrm>
            <a:off x="6289113" y="2319060"/>
            <a:ext cx="5288525" cy="3869125"/>
          </a:xfrm>
          <a:prstGeom prst="rect">
            <a:avLst/>
          </a:prstGeom>
        </p:spPr>
      </p:pic>
      <p:sp>
        <p:nvSpPr>
          <p:cNvPr id="5" name="Rectangle 4">
            <a:extLst>
              <a:ext uri="{FF2B5EF4-FFF2-40B4-BE49-F238E27FC236}">
                <a16:creationId xmlns:a16="http://schemas.microsoft.com/office/drawing/2014/main" id="{36AB1012-F82D-49B4-814D-7319633A2B1F}"/>
              </a:ext>
            </a:extLst>
          </p:cNvPr>
          <p:cNvSpPr/>
          <p:nvPr/>
        </p:nvSpPr>
        <p:spPr>
          <a:xfrm>
            <a:off x="571500" y="4423954"/>
            <a:ext cx="3268980" cy="470263"/>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A43FBB4F-DB9C-4D3C-A3AB-0BF3BE96A22E}"/>
              </a:ext>
            </a:extLst>
          </p:cNvPr>
          <p:cNvSpPr/>
          <p:nvPr/>
        </p:nvSpPr>
        <p:spPr>
          <a:xfrm>
            <a:off x="6289113" y="3779520"/>
            <a:ext cx="4431138" cy="984069"/>
          </a:xfrm>
          <a:prstGeom prst="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1F0B740-2DF7-44A4-A86A-EF09D9DC77A5}"/>
              </a:ext>
            </a:extLst>
          </p:cNvPr>
          <p:cNvSpPr txBox="1"/>
          <p:nvPr/>
        </p:nvSpPr>
        <p:spPr>
          <a:xfrm>
            <a:off x="5950678" y="6194166"/>
            <a:ext cx="566982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chemeClr val="tx2"/>
                </a:solidFill>
                <a:effectLst/>
                <a:uFillTx/>
                <a:latin typeface="+mn-lt"/>
                <a:ea typeface="+mn-ea"/>
                <a:cs typeface="+mn-cs"/>
                <a:sym typeface="Helvetica Neue"/>
              </a:rPr>
              <a:t>https://intel.github.io/intel-extension-for-pytorch/1.11.0/tutorials/examples.html</a:t>
            </a:r>
          </a:p>
        </p:txBody>
      </p:sp>
    </p:spTree>
    <p:extLst>
      <p:ext uri="{BB962C8B-B14F-4D97-AF65-F5344CB8AC3E}">
        <p14:creationId xmlns:p14="http://schemas.microsoft.com/office/powerpoint/2010/main" val="10818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62771F-DDF7-43F0-88F9-5DFF33D14296}"/>
              </a:ext>
            </a:extLst>
          </p:cNvPr>
          <p:cNvSpPr>
            <a:spLocks noGrp="1"/>
          </p:cNvSpPr>
          <p:nvPr>
            <p:ph type="title"/>
          </p:nvPr>
        </p:nvSpPr>
        <p:spPr/>
        <p:txBody>
          <a:bodyPr/>
          <a:lstStyle/>
          <a:p>
            <a:r>
              <a:rPr lang="en-US"/>
              <a:t>Case Study</a:t>
            </a:r>
          </a:p>
        </p:txBody>
      </p:sp>
      <p:sp>
        <p:nvSpPr>
          <p:cNvPr id="3" name="Text Placeholder 2">
            <a:extLst>
              <a:ext uri="{FF2B5EF4-FFF2-40B4-BE49-F238E27FC236}">
                <a16:creationId xmlns:a16="http://schemas.microsoft.com/office/drawing/2014/main" id="{2BA2F219-5BE0-46E0-B70D-5B79C2B27947}"/>
              </a:ext>
            </a:extLst>
          </p:cNvPr>
          <p:cNvSpPr>
            <a:spLocks noGrp="1"/>
          </p:cNvSpPr>
          <p:nvPr>
            <p:ph type="body" sz="quarter" idx="29"/>
          </p:nvPr>
        </p:nvSpPr>
        <p:spPr/>
        <p:txBody>
          <a:bodyPr/>
          <a:lstStyle/>
          <a:p>
            <a:endParaRPr lang="zh-CN" altLang="en-US"/>
          </a:p>
        </p:txBody>
      </p:sp>
    </p:spTree>
    <p:extLst>
      <p:ext uri="{BB962C8B-B14F-4D97-AF65-F5344CB8AC3E}">
        <p14:creationId xmlns:p14="http://schemas.microsoft.com/office/powerpoint/2010/main" val="382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89D8-4603-4458-84A0-E33CD0BB62A7}"/>
              </a:ext>
            </a:extLst>
          </p:cNvPr>
          <p:cNvSpPr>
            <a:spLocks noGrp="1"/>
          </p:cNvSpPr>
          <p:nvPr>
            <p:ph type="title"/>
          </p:nvPr>
        </p:nvSpPr>
        <p:spPr>
          <a:xfrm>
            <a:off x="435397" y="337885"/>
            <a:ext cx="11461882" cy="799367"/>
          </a:xfrm>
        </p:spPr>
        <p:txBody>
          <a:bodyPr>
            <a:normAutofit fontScale="90000"/>
          </a:bodyPr>
          <a:lstStyle/>
          <a:p>
            <a:r>
              <a:rPr lang="en-US" dirty="0"/>
              <a:t>How to reach AICE for AIA and oneAPI AI SW support</a:t>
            </a:r>
          </a:p>
        </p:txBody>
      </p:sp>
      <p:sp>
        <p:nvSpPr>
          <p:cNvPr id="4" name="Footer Placeholder 3">
            <a:extLst>
              <a:ext uri="{FF2B5EF4-FFF2-40B4-BE49-F238E27FC236}">
                <a16:creationId xmlns:a16="http://schemas.microsoft.com/office/drawing/2014/main" id="{AA1E873F-FE2C-4A3B-9271-A83F21AE3826}"/>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Intel Confidential</a:t>
            </a:r>
          </a:p>
        </p:txBody>
      </p:sp>
      <p:sp>
        <p:nvSpPr>
          <p:cNvPr id="5" name="Slide Number Placeholder 4">
            <a:extLst>
              <a:ext uri="{FF2B5EF4-FFF2-40B4-BE49-F238E27FC236}">
                <a16:creationId xmlns:a16="http://schemas.microsoft.com/office/drawing/2014/main" id="{5891364E-465F-4633-B855-0740A8EE2F3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49642-9117-46B3-8E10-6F0B1359A861}" type="slidenum">
              <a:rPr kumimoji="0" lang="en-US" sz="16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EF930048-EC4C-4665-8142-B7FE5E5396C3}"/>
              </a:ext>
            </a:extLst>
          </p:cNvPr>
          <p:cNvSpPr/>
          <p:nvPr/>
        </p:nvSpPr>
        <p:spPr>
          <a:xfrm>
            <a:off x="3426372" y="1695749"/>
            <a:ext cx="5898796" cy="799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Calibri" panose="020F0502020204030204"/>
                <a:ea typeface="+mn-ea"/>
                <a:cs typeface="+mn-cs"/>
              </a:rPr>
              <a:t>All Geos/ASMO – Manoj Agnihotri </a:t>
            </a:r>
          </a:p>
        </p:txBody>
      </p:sp>
      <p:sp>
        <p:nvSpPr>
          <p:cNvPr id="8" name="Rectangle: Rounded Corners 7">
            <a:extLst>
              <a:ext uri="{FF2B5EF4-FFF2-40B4-BE49-F238E27FC236}">
                <a16:creationId xmlns:a16="http://schemas.microsoft.com/office/drawing/2014/main" id="{8CCC5CCD-C1FC-4024-8C4B-97E4F897CA3D}"/>
              </a:ext>
            </a:extLst>
          </p:cNvPr>
          <p:cNvSpPr/>
          <p:nvPr/>
        </p:nvSpPr>
        <p:spPr>
          <a:xfrm>
            <a:off x="3426372" y="2575068"/>
            <a:ext cx="2833212" cy="384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PRC &amp; APJ – Ying Hu</a:t>
            </a:r>
          </a:p>
        </p:txBody>
      </p:sp>
      <p:sp>
        <p:nvSpPr>
          <p:cNvPr id="9" name="Rectangle: Rounded Corners 8">
            <a:extLst>
              <a:ext uri="{FF2B5EF4-FFF2-40B4-BE49-F238E27FC236}">
                <a16:creationId xmlns:a16="http://schemas.microsoft.com/office/drawing/2014/main" id="{B76778CB-3B05-44BF-A023-CDE16CE185DD}"/>
              </a:ext>
            </a:extLst>
          </p:cNvPr>
          <p:cNvSpPr/>
          <p:nvPr/>
        </p:nvSpPr>
        <p:spPr>
          <a:xfrm>
            <a:off x="6337737" y="2575068"/>
            <a:ext cx="2987431" cy="384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EMEA – Severine Habert</a:t>
            </a:r>
          </a:p>
        </p:txBody>
      </p:sp>
      <p:sp>
        <p:nvSpPr>
          <p:cNvPr id="10" name="Rectangle: Rounded Corners 9">
            <a:extLst>
              <a:ext uri="{FF2B5EF4-FFF2-40B4-BE49-F238E27FC236}">
                <a16:creationId xmlns:a16="http://schemas.microsoft.com/office/drawing/2014/main" id="{E20E3F8E-3080-484D-8E8C-E03376C550EC}"/>
              </a:ext>
            </a:extLst>
          </p:cNvPr>
          <p:cNvSpPr/>
          <p:nvPr/>
        </p:nvSpPr>
        <p:spPr>
          <a:xfrm>
            <a:off x="1000369" y="3583353"/>
            <a:ext cx="1852246"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Support</a:t>
            </a:r>
          </a:p>
        </p:txBody>
      </p:sp>
      <p:sp>
        <p:nvSpPr>
          <p:cNvPr id="11" name="Rectangle: Rounded Corners 10">
            <a:extLst>
              <a:ext uri="{FF2B5EF4-FFF2-40B4-BE49-F238E27FC236}">
                <a16:creationId xmlns:a16="http://schemas.microsoft.com/office/drawing/2014/main" id="{51971057-9D85-43C2-9A58-DE7BB08CB08A}"/>
              </a:ext>
            </a:extLst>
          </p:cNvPr>
          <p:cNvSpPr/>
          <p:nvPr/>
        </p:nvSpPr>
        <p:spPr>
          <a:xfrm>
            <a:off x="3184634" y="3566508"/>
            <a:ext cx="2668954"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PDL: ai.tce.support.baton@intel.com</a:t>
            </a:r>
          </a:p>
        </p:txBody>
      </p:sp>
      <p:sp>
        <p:nvSpPr>
          <p:cNvPr id="12" name="Rectangle: Rounded Corners 11">
            <a:extLst>
              <a:ext uri="{FF2B5EF4-FFF2-40B4-BE49-F238E27FC236}">
                <a16:creationId xmlns:a16="http://schemas.microsoft.com/office/drawing/2014/main" id="{41A08D9F-5CB0-4CD9-800B-1E6D1F332BF7}"/>
              </a:ext>
            </a:extLst>
          </p:cNvPr>
          <p:cNvSpPr/>
          <p:nvPr/>
        </p:nvSpPr>
        <p:spPr>
          <a:xfrm>
            <a:off x="5947373" y="3566508"/>
            <a:ext cx="1180123"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JIRA: MLIT</a:t>
            </a:r>
          </a:p>
        </p:txBody>
      </p:sp>
      <p:sp>
        <p:nvSpPr>
          <p:cNvPr id="13" name="Rectangle: Rounded Corners 12">
            <a:extLst>
              <a:ext uri="{FF2B5EF4-FFF2-40B4-BE49-F238E27FC236}">
                <a16:creationId xmlns:a16="http://schemas.microsoft.com/office/drawing/2014/main" id="{6A085193-4C51-4151-85C6-EDC9BEBBCF4F}"/>
              </a:ext>
            </a:extLst>
          </p:cNvPr>
          <p:cNvSpPr/>
          <p:nvPr/>
        </p:nvSpPr>
        <p:spPr>
          <a:xfrm>
            <a:off x="7221281" y="3566508"/>
            <a:ext cx="1549400"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Service center: </a:t>
            </a:r>
            <a:r>
              <a:rPr kumimoji="0" lang="en-US" sz="1400" b="0" i="0" u="none" strike="noStrike" kern="1200" cap="none" spc="0" normalizeH="0" baseline="0" noProof="0" err="1">
                <a:ln>
                  <a:noFill/>
                </a:ln>
                <a:solidFill>
                  <a:prstClr val="white"/>
                </a:solidFill>
                <a:effectLst/>
                <a:uLnTx/>
                <a:uFillTx/>
                <a:latin typeface="Calibri" panose="020F0502020204030204"/>
                <a:ea typeface="+mn-ea"/>
                <a:cs typeface="+mn-cs"/>
              </a:rPr>
              <a:t>Goto</a:t>
            </a: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a:t>
            </a:r>
            <a:r>
              <a:rPr kumimoji="0" lang="en-US" sz="1400" b="0" i="0" u="none" strike="noStrike" kern="1200" cap="none" spc="0" normalizeH="0" baseline="0" noProof="0" err="1">
                <a:ln>
                  <a:noFill/>
                </a:ln>
                <a:solidFill>
                  <a:prstClr val="white"/>
                </a:solidFill>
                <a:effectLst/>
                <a:uLnTx/>
                <a:uFillTx/>
                <a:latin typeface="Calibri" panose="020F0502020204030204"/>
                <a:ea typeface="+mn-ea"/>
                <a:cs typeface="+mn-cs"/>
              </a:rPr>
              <a:t>isvc</a:t>
            </a: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BE3C0E0D-8541-470C-988C-9B04F6413F3E}"/>
              </a:ext>
            </a:extLst>
          </p:cNvPr>
          <p:cNvSpPr/>
          <p:nvPr/>
        </p:nvSpPr>
        <p:spPr>
          <a:xfrm>
            <a:off x="8903542" y="3566508"/>
            <a:ext cx="1549400"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Intel AI forums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Community.intel.com</a:t>
            </a:r>
          </a:p>
        </p:txBody>
      </p:sp>
      <p:sp>
        <p:nvSpPr>
          <p:cNvPr id="20" name="Rectangle: Rounded Corners 19">
            <a:extLst>
              <a:ext uri="{FF2B5EF4-FFF2-40B4-BE49-F238E27FC236}">
                <a16:creationId xmlns:a16="http://schemas.microsoft.com/office/drawing/2014/main" id="{3E3BF754-543F-4D19-9517-82673AB73D82}"/>
              </a:ext>
            </a:extLst>
          </p:cNvPr>
          <p:cNvSpPr/>
          <p:nvPr/>
        </p:nvSpPr>
        <p:spPr>
          <a:xfrm>
            <a:off x="5240215" y="5580864"/>
            <a:ext cx="1852246" cy="656492"/>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0070C0"/>
                </a:solidFill>
                <a:effectLst/>
                <a:uLnTx/>
                <a:uFillTx/>
                <a:latin typeface="Calibri" panose="020F0502020204030204"/>
                <a:ea typeface="+mn-ea"/>
                <a:cs typeface="+mn-cs"/>
              </a:rPr>
              <a:t>Goto</a:t>
            </a:r>
            <a:r>
              <a:rPr kumimoji="0" lang="en-US" sz="1800" b="0" i="0" u="none" strike="noStrike" kern="1200" cap="none" spc="0" normalizeH="0" baseline="0" noProof="0">
                <a:ln>
                  <a:noFill/>
                </a:ln>
                <a:solidFill>
                  <a:srgbClr val="0070C0"/>
                </a:solidFill>
                <a:effectLst/>
                <a:uLnTx/>
                <a:uFillTx/>
                <a:latin typeface="Calibri" panose="020F0502020204030204"/>
                <a:ea typeface="+mn-ea"/>
                <a:cs typeface="+mn-cs"/>
              </a:rPr>
              <a:t>/</a:t>
            </a:r>
            <a:r>
              <a:rPr kumimoji="0" lang="en-US" sz="1800" b="0" i="0" u="none" strike="noStrike" kern="1200" cap="none" spc="0" normalizeH="0" baseline="0" noProof="0" err="1">
                <a:ln>
                  <a:noFill/>
                </a:ln>
                <a:solidFill>
                  <a:srgbClr val="0070C0"/>
                </a:solidFill>
                <a:effectLst/>
                <a:uLnTx/>
                <a:uFillTx/>
                <a:latin typeface="Calibri" panose="020F0502020204030204"/>
                <a:ea typeface="+mn-ea"/>
                <a:cs typeface="+mn-cs"/>
              </a:rPr>
              <a:t>aitce</a:t>
            </a:r>
            <a:endParaRPr kumimoji="0" lang="en-US" sz="1800" b="0" i="0" u="none" strike="noStrike" kern="1200" cap="none" spc="0" normalizeH="0" baseline="0" noProof="0">
              <a:ln>
                <a:noFill/>
              </a:ln>
              <a:solidFill>
                <a:srgbClr val="0070C0"/>
              </a:solidFill>
              <a:effectLst/>
              <a:uLnTx/>
              <a:uFillTx/>
              <a:latin typeface="Calibri" panose="020F0502020204030204"/>
              <a:ea typeface="+mn-ea"/>
              <a:cs typeface="+mn-cs"/>
            </a:endParaRPr>
          </a:p>
        </p:txBody>
      </p:sp>
      <p:sp>
        <p:nvSpPr>
          <p:cNvPr id="24" name="Rectangle: Rounded Corners 23">
            <a:extLst>
              <a:ext uri="{FF2B5EF4-FFF2-40B4-BE49-F238E27FC236}">
                <a16:creationId xmlns:a16="http://schemas.microsoft.com/office/drawing/2014/main" id="{86B4EF3A-423B-4BE7-A218-5A15EDAB78B7}"/>
              </a:ext>
            </a:extLst>
          </p:cNvPr>
          <p:cNvSpPr/>
          <p:nvPr/>
        </p:nvSpPr>
        <p:spPr>
          <a:xfrm>
            <a:off x="10565125" y="3566508"/>
            <a:ext cx="894471" cy="65649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err="1">
                <a:ln>
                  <a:noFill/>
                </a:ln>
                <a:solidFill>
                  <a:prstClr val="white"/>
                </a:solidFill>
                <a:effectLst/>
                <a:uLnTx/>
                <a:uFillTx/>
                <a:latin typeface="Calibri" panose="020F0502020204030204"/>
                <a:ea typeface="+mn-ea"/>
                <a:cs typeface="+mn-cs"/>
              </a:rPr>
              <a:t>Github</a:t>
            </a: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559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stretch>
            <a:fillRect/>
          </a:stretch>
        </p:blipFill>
        <p:spPr>
          <a:xfrm>
            <a:off x="3188186" y="3688496"/>
            <a:ext cx="3340497" cy="2814338"/>
          </a:xfrm>
          <a:prstGeom prst="rect">
            <a:avLst/>
          </a:prstGeom>
          <a:ln w="12700">
            <a:miter lim="400000"/>
          </a:ln>
        </p:spPr>
      </p:pic>
      <p:sp>
        <p:nvSpPr>
          <p:cNvPr id="74" name="Google Shape;84;p2"/>
          <p:cNvSpPr txBox="1"/>
          <p:nvPr/>
        </p:nvSpPr>
        <p:spPr>
          <a:xfrm>
            <a:off x="142116" y="1118925"/>
            <a:ext cx="2832664" cy="47107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3400">
                <a:solidFill>
                  <a:srgbClr val="1C2B33"/>
                </a:solidFill>
                <a:latin typeface="+mj-lt"/>
                <a:ea typeface="+mj-ea"/>
                <a:cs typeface="+mj-cs"/>
                <a:sym typeface="Helvetica"/>
              </a:defRPr>
            </a:lvl1pPr>
          </a:lstStyle>
          <a:p>
            <a:r>
              <a:rPr sz="1063"/>
              <a:t>Ease-of-use and High-performance Deep Learning Computation with Intel® Extension for PyTorch*</a:t>
            </a:r>
          </a:p>
        </p:txBody>
      </p:sp>
      <p:sp>
        <p:nvSpPr>
          <p:cNvPr id="75" name="Google Shape;85;p2"/>
          <p:cNvSpPr txBox="1"/>
          <p:nvPr/>
        </p:nvSpPr>
        <p:spPr>
          <a:xfrm>
            <a:off x="143822" y="1671869"/>
            <a:ext cx="2832664" cy="1232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lnSpc>
                <a:spcPct val="120000"/>
              </a:lnSpc>
              <a:defRPr sz="2100">
                <a:solidFill>
                  <a:srgbClr val="595959"/>
                </a:solidFill>
                <a:latin typeface="+mj-lt"/>
                <a:ea typeface="+mj-ea"/>
                <a:cs typeface="+mj-cs"/>
                <a:sym typeface="Helvetica"/>
              </a:defRPr>
            </a:lvl1pPr>
          </a:lstStyle>
          <a:p>
            <a:r>
              <a:rPr sz="656" err="1"/>
              <a:t>TorchServe</a:t>
            </a:r>
            <a:r>
              <a:rPr sz="656"/>
              <a:t> is a performant, flexible and easy to use tool for serving </a:t>
            </a:r>
            <a:r>
              <a:rPr sz="656" err="1"/>
              <a:t>PyTorch</a:t>
            </a:r>
            <a:r>
              <a:rPr sz="656"/>
              <a:t> eager mode and </a:t>
            </a:r>
            <a:r>
              <a:rPr sz="656" err="1"/>
              <a:t>torschripted</a:t>
            </a:r>
            <a:r>
              <a:rPr sz="656"/>
              <a:t> models. It makes users easy to deploy their </a:t>
            </a:r>
            <a:r>
              <a:rPr sz="656" err="1"/>
              <a:t>PyTorch</a:t>
            </a:r>
            <a:r>
              <a:rPr sz="656"/>
              <a:t> models to their real services. Intel is collaborating with Facebook to take advantage of performance boosting from Intel® Extension for </a:t>
            </a:r>
            <a:r>
              <a:rPr sz="656" err="1"/>
              <a:t>PyTorch</a:t>
            </a:r>
            <a:r>
              <a:rPr sz="656"/>
              <a:t>* from </a:t>
            </a:r>
            <a:r>
              <a:rPr sz="656" err="1"/>
              <a:t>TorchServe</a:t>
            </a:r>
            <a:r>
              <a:rPr sz="656"/>
              <a:t>, so that users can easily deploy their </a:t>
            </a:r>
            <a:r>
              <a:rPr sz="656" err="1"/>
              <a:t>PyTorch</a:t>
            </a:r>
            <a:r>
              <a:rPr sz="656"/>
              <a:t> models with out of the box satisfying performance. With these SW advancements, we demonstrated ease-of-use IPEX user-facing API, and we also showcased </a:t>
            </a:r>
            <a:r>
              <a:rPr lang="en-US" sz="656"/>
              <a:t>1.17x~2.5x</a:t>
            </a:r>
            <a:r>
              <a:rPr sz="656"/>
              <a:t> speed-up with Intel® Extension for </a:t>
            </a:r>
            <a:r>
              <a:rPr sz="656" err="1"/>
              <a:t>PyTorch</a:t>
            </a:r>
            <a:r>
              <a:rPr sz="656"/>
              <a:t>* FP32 inference with the stock </a:t>
            </a:r>
            <a:r>
              <a:rPr sz="656" err="1"/>
              <a:t>PyTorch</a:t>
            </a:r>
            <a:r>
              <a:rPr sz="656"/>
              <a:t> and </a:t>
            </a:r>
            <a:r>
              <a:rPr lang="en-US" sz="656"/>
              <a:t>2.18x~7.71x</a:t>
            </a:r>
            <a:r>
              <a:rPr sz="656"/>
              <a:t> speed-up with Intel® Extension for </a:t>
            </a:r>
            <a:r>
              <a:rPr sz="656" err="1"/>
              <a:t>PyTorch</a:t>
            </a:r>
            <a:r>
              <a:rPr sz="656"/>
              <a:t>* INT8 inference with the stock </a:t>
            </a:r>
            <a:r>
              <a:rPr sz="656" err="1"/>
              <a:t>PyTorch</a:t>
            </a:r>
            <a:r>
              <a:rPr sz="656"/>
              <a:t>.</a:t>
            </a:r>
          </a:p>
        </p:txBody>
      </p:sp>
      <p:sp>
        <p:nvSpPr>
          <p:cNvPr id="76" name="Google Shape;88;p2"/>
          <p:cNvSpPr txBox="1"/>
          <p:nvPr/>
        </p:nvSpPr>
        <p:spPr>
          <a:xfrm>
            <a:off x="3268497" y="3119421"/>
            <a:ext cx="3066522" cy="32385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3400">
                <a:solidFill>
                  <a:srgbClr val="1C2B33"/>
                </a:solidFill>
                <a:latin typeface="+mj-lt"/>
                <a:ea typeface="+mj-ea"/>
                <a:cs typeface="+mj-cs"/>
                <a:sym typeface="Helvetica"/>
              </a:defRPr>
            </a:lvl1pPr>
          </a:lstStyle>
          <a:p>
            <a:r>
              <a:rPr sz="1063" err="1"/>
              <a:t>TorchServe</a:t>
            </a:r>
            <a:r>
              <a:rPr sz="1063"/>
              <a:t>-Intel® Extension for </a:t>
            </a:r>
            <a:r>
              <a:rPr sz="1063" err="1"/>
              <a:t>PyTorch</a:t>
            </a:r>
            <a:r>
              <a:rPr sz="1063"/>
              <a:t>* Integration</a:t>
            </a:r>
          </a:p>
        </p:txBody>
      </p:sp>
      <p:sp>
        <p:nvSpPr>
          <p:cNvPr id="77" name="Google Shape;90;p2"/>
          <p:cNvSpPr txBox="1"/>
          <p:nvPr/>
        </p:nvSpPr>
        <p:spPr>
          <a:xfrm>
            <a:off x="3268497" y="1115208"/>
            <a:ext cx="3066522" cy="17663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3400">
                <a:solidFill>
                  <a:srgbClr val="1C2B33"/>
                </a:solidFill>
                <a:latin typeface="+mj-lt"/>
                <a:ea typeface="+mj-ea"/>
                <a:cs typeface="+mj-cs"/>
                <a:sym typeface="Helvetica"/>
              </a:defRPr>
            </a:lvl1pPr>
          </a:lstStyle>
          <a:p>
            <a:r>
              <a:rPr sz="1063"/>
              <a:t>Intel® Extension for PyTorch*</a:t>
            </a:r>
          </a:p>
        </p:txBody>
      </p:sp>
      <p:sp>
        <p:nvSpPr>
          <p:cNvPr id="78" name="Google Shape;91;p2"/>
          <p:cNvSpPr txBox="1"/>
          <p:nvPr/>
        </p:nvSpPr>
        <p:spPr>
          <a:xfrm>
            <a:off x="3268497" y="1317017"/>
            <a:ext cx="3066522" cy="2109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2100">
                <a:solidFill>
                  <a:srgbClr val="595959"/>
                </a:solidFill>
                <a:latin typeface="+mj-lt"/>
                <a:ea typeface="+mj-ea"/>
                <a:cs typeface="+mj-cs"/>
                <a:sym typeface="Helvetica"/>
              </a:defRPr>
            </a:lvl1pPr>
          </a:lstStyle>
          <a:p>
            <a:r>
              <a:rPr sz="656"/>
              <a:t>Intel® Extension for PyTorch* brings the up-to-date Intel software/hardware features, and streamlines the work to enable Intel accelerated library for PyTorch</a:t>
            </a:r>
          </a:p>
        </p:txBody>
      </p:sp>
      <p:sp>
        <p:nvSpPr>
          <p:cNvPr id="79" name="Google Shape;93;p2"/>
          <p:cNvSpPr txBox="1"/>
          <p:nvPr/>
        </p:nvSpPr>
        <p:spPr>
          <a:xfrm>
            <a:off x="6608480" y="1117136"/>
            <a:ext cx="2821778" cy="17663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3400">
                <a:solidFill>
                  <a:srgbClr val="1C2B33"/>
                </a:solidFill>
                <a:latin typeface="+mj-lt"/>
                <a:ea typeface="+mj-ea"/>
                <a:cs typeface="+mj-cs"/>
                <a:sym typeface="Helvetica"/>
              </a:defRPr>
            </a:lvl1pPr>
          </a:lstStyle>
          <a:p>
            <a:r>
              <a:rPr sz="1063"/>
              <a:t>Performance Result</a:t>
            </a:r>
          </a:p>
        </p:txBody>
      </p:sp>
      <p:sp>
        <p:nvSpPr>
          <p:cNvPr id="80" name="Google Shape;95;p2"/>
          <p:cNvSpPr txBox="1"/>
          <p:nvPr/>
        </p:nvSpPr>
        <p:spPr>
          <a:xfrm>
            <a:off x="6605418" y="1373544"/>
            <a:ext cx="2824840" cy="869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lnSpc>
                <a:spcPct val="120000"/>
              </a:lnSpc>
              <a:defRPr sz="2100">
                <a:solidFill>
                  <a:srgbClr val="595959"/>
                </a:solidFill>
                <a:latin typeface="+mj-lt"/>
                <a:ea typeface="+mj-ea"/>
                <a:cs typeface="+mj-cs"/>
                <a:sym typeface="Helvetica"/>
              </a:defRPr>
            </a:lvl1pPr>
          </a:lstStyle>
          <a:p>
            <a:r>
              <a:rPr sz="656"/>
              <a:t>We evaluated the performance boost of </a:t>
            </a:r>
            <a:r>
              <a:rPr sz="656" err="1"/>
              <a:t>TorchServe</a:t>
            </a:r>
            <a:r>
              <a:rPr sz="656"/>
              <a:t> with Intel® Extension for </a:t>
            </a:r>
            <a:r>
              <a:rPr sz="656" err="1"/>
              <a:t>PyTorch</a:t>
            </a:r>
            <a:r>
              <a:rPr sz="656"/>
              <a:t>* on </a:t>
            </a:r>
            <a:r>
              <a:rPr lang="en-US" sz="656"/>
              <a:t>Resnet 50 and</a:t>
            </a:r>
            <a:r>
              <a:rPr sz="656"/>
              <a:t> BERT-Base</a:t>
            </a:r>
            <a:r>
              <a:rPr lang="en-US" sz="656"/>
              <a:t> uncased</a:t>
            </a:r>
            <a:r>
              <a:rPr sz="656"/>
              <a:t>, covering representative </a:t>
            </a:r>
            <a:r>
              <a:rPr lang="en-US" sz="656"/>
              <a:t>deep learning</a:t>
            </a:r>
            <a:r>
              <a:rPr sz="656"/>
              <a:t> tasks</a:t>
            </a:r>
            <a:r>
              <a:rPr lang="en-US" sz="656"/>
              <a:t> in</a:t>
            </a:r>
            <a:r>
              <a:rPr sz="656"/>
              <a:t> Computer Vision</a:t>
            </a:r>
            <a:r>
              <a:rPr lang="en-US" sz="656"/>
              <a:t> and NLP</a:t>
            </a:r>
            <a:r>
              <a:rPr sz="656"/>
              <a:t> respectively. The performance speed-up is compared with that of FP32 on stock </a:t>
            </a:r>
            <a:r>
              <a:rPr sz="656" err="1"/>
              <a:t>PyTorch</a:t>
            </a:r>
            <a:r>
              <a:rPr sz="656"/>
              <a:t>, and is contributed by op</a:t>
            </a:r>
            <a:r>
              <a:rPr lang="en-US" sz="656"/>
              <a:t>erator</a:t>
            </a:r>
            <a:r>
              <a:rPr sz="656"/>
              <a:t> optimization, layout conversion optimization and graph optimization from Intel® Extension for </a:t>
            </a:r>
            <a:r>
              <a:rPr sz="656" err="1"/>
              <a:t>PyTorch</a:t>
            </a:r>
            <a:r>
              <a:rPr sz="656"/>
              <a:t>*. </a:t>
            </a:r>
          </a:p>
        </p:txBody>
      </p:sp>
      <p:sp>
        <p:nvSpPr>
          <p:cNvPr id="83" name="Google Shape;18;p1"/>
          <p:cNvSpPr txBox="1"/>
          <p:nvPr/>
        </p:nvSpPr>
        <p:spPr>
          <a:xfrm>
            <a:off x="3645613" y="112725"/>
            <a:ext cx="4189891" cy="50595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p>
            <a:pPr>
              <a:defRPr sz="5500">
                <a:solidFill>
                  <a:srgbClr val="FFFFFF"/>
                </a:solidFill>
                <a:latin typeface="+mj-lt"/>
                <a:ea typeface="+mj-ea"/>
                <a:cs typeface="+mj-cs"/>
                <a:sym typeface="Helvetica"/>
              </a:defRPr>
            </a:pPr>
            <a:r>
              <a:rPr sz="1719"/>
              <a:t>Accelerate TorchServe with Intel® Extension for PyTorch</a:t>
            </a:r>
            <a:r>
              <a:rPr sz="1719" baseline="30000"/>
              <a:t>*</a:t>
            </a:r>
          </a:p>
        </p:txBody>
      </p:sp>
      <p:sp>
        <p:nvSpPr>
          <p:cNvPr id="84" name="Google Shape;20;p1"/>
          <p:cNvSpPr txBox="1"/>
          <p:nvPr/>
        </p:nvSpPr>
        <p:spPr>
          <a:xfrm>
            <a:off x="7835504" y="131707"/>
            <a:ext cx="1819658" cy="70421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p>
            <a:pPr>
              <a:lnSpc>
                <a:spcPct val="120000"/>
              </a:lnSpc>
              <a:spcBef>
                <a:spcPts val="600"/>
              </a:spcBef>
              <a:defRPr sz="2100">
                <a:solidFill>
                  <a:srgbClr val="FFFFFF"/>
                </a:solidFill>
                <a:latin typeface="+mj-lt"/>
                <a:ea typeface="+mj-ea"/>
                <a:cs typeface="+mj-cs"/>
                <a:sym typeface="Helvetica"/>
              </a:defRPr>
            </a:pPr>
            <a:r>
              <a:rPr lang="en-US" sz="656"/>
              <a:t>Meta</a:t>
            </a:r>
            <a:r>
              <a:rPr sz="656"/>
              <a:t>: Mark Saroufim, Hamid Shojanazeri, Patrick Hu, Geeta Chauhan</a:t>
            </a:r>
          </a:p>
          <a:p>
            <a:pPr>
              <a:lnSpc>
                <a:spcPct val="120000"/>
              </a:lnSpc>
              <a:spcBef>
                <a:spcPts val="600"/>
              </a:spcBef>
              <a:defRPr sz="2100">
                <a:solidFill>
                  <a:srgbClr val="FFFFFF"/>
                </a:solidFill>
                <a:latin typeface="+mj-lt"/>
                <a:ea typeface="+mj-ea"/>
                <a:cs typeface="+mj-cs"/>
                <a:sym typeface="Helvetica"/>
              </a:defRPr>
            </a:pPr>
            <a:r>
              <a:rPr sz="656"/>
              <a:t>Intel: Jing Xu</a:t>
            </a:r>
            <a:r>
              <a:rPr lang="en-US" sz="656"/>
              <a:t>, Min Jean Cho</a:t>
            </a:r>
            <a:r>
              <a:rPr sz="656"/>
              <a:t>, Jianan Gu, </a:t>
            </a:r>
            <a:r>
              <a:rPr sz="656" err="1"/>
              <a:t>Jiong</a:t>
            </a:r>
            <a:r>
              <a:rPr sz="656"/>
              <a:t> Gong, Ashok Emani, Eikan Wang, Fan Zhao</a:t>
            </a:r>
            <a:r>
              <a:rPr lang="en-US" sz="656"/>
              <a:t>, Sheik Mohamed Imran</a:t>
            </a:r>
            <a:endParaRPr sz="656"/>
          </a:p>
        </p:txBody>
      </p:sp>
      <p:sp>
        <p:nvSpPr>
          <p:cNvPr id="88" name="Google Shape;70;p1"/>
          <p:cNvSpPr txBox="1"/>
          <p:nvPr/>
        </p:nvSpPr>
        <p:spPr>
          <a:xfrm>
            <a:off x="3645613" y="660074"/>
            <a:ext cx="3781035" cy="28128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p>
            <a:pPr>
              <a:lnSpc>
                <a:spcPct val="120000"/>
              </a:lnSpc>
              <a:defRPr sz="2100">
                <a:solidFill>
                  <a:srgbClr val="FFFFFF"/>
                </a:solidFill>
                <a:latin typeface="+mj-lt"/>
                <a:ea typeface="+mj-ea"/>
                <a:cs typeface="+mj-cs"/>
                <a:sym typeface="Helvetica"/>
              </a:defRPr>
            </a:pPr>
            <a:r>
              <a:rPr sz="656"/>
              <a:t>Performance optimization from Intel</a:t>
            </a:r>
            <a:r>
              <a:rPr sz="750"/>
              <a:t>®</a:t>
            </a:r>
            <a:r>
              <a:rPr sz="656"/>
              <a:t> Extension for PyTorch</a:t>
            </a:r>
            <a:r>
              <a:rPr sz="656" baseline="30000"/>
              <a:t>*</a:t>
            </a:r>
            <a:r>
              <a:rPr sz="656"/>
              <a:t> for inference workloads on Intel® Xeon® scalable processors.</a:t>
            </a:r>
          </a:p>
        </p:txBody>
      </p:sp>
      <p:sp>
        <p:nvSpPr>
          <p:cNvPr id="89" name="Google Shape;94;p2"/>
          <p:cNvSpPr txBox="1"/>
          <p:nvPr/>
        </p:nvSpPr>
        <p:spPr>
          <a:xfrm>
            <a:off x="3268497" y="3459427"/>
            <a:ext cx="3066522" cy="12008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2100">
                <a:solidFill>
                  <a:srgbClr val="595959"/>
                </a:solidFill>
                <a:latin typeface="+mj-lt"/>
                <a:ea typeface="+mj-ea"/>
                <a:cs typeface="+mj-cs"/>
                <a:sym typeface="Helvetica"/>
              </a:defRPr>
            </a:lvl1pPr>
          </a:lstStyle>
          <a:p>
            <a:r>
              <a:rPr sz="656"/>
              <a:t>2 extra steps to enable Intel® Extension for PyTorch* on CPU with TorchServe.</a:t>
            </a:r>
          </a:p>
        </p:txBody>
      </p:sp>
      <p:sp>
        <p:nvSpPr>
          <p:cNvPr id="91" name="Rectangle 58"/>
          <p:cNvSpPr txBox="1"/>
          <p:nvPr/>
        </p:nvSpPr>
        <p:spPr>
          <a:xfrm>
            <a:off x="6608479" y="2352889"/>
            <a:ext cx="2844879" cy="2492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nchor="b">
            <a:spAutoFit/>
          </a:bodyPr>
          <a:lstStyle/>
          <a:p>
            <a:pPr>
              <a:lnSpc>
                <a:spcPct val="120000"/>
              </a:lnSpc>
              <a:defRPr sz="1300">
                <a:solidFill>
                  <a:srgbClr val="595959"/>
                </a:solidFill>
                <a:latin typeface="+mj-lt"/>
                <a:ea typeface="+mj-ea"/>
                <a:cs typeface="+mj-cs"/>
                <a:sym typeface="Helvetica"/>
              </a:defRPr>
            </a:pPr>
            <a:r>
              <a:rPr sz="406"/>
              <a:t>Table 1. Single instance</a:t>
            </a:r>
            <a:r>
              <a:rPr lang="en-US" sz="406"/>
              <a:t> </a:t>
            </a:r>
            <a:r>
              <a:rPr sz="406"/>
              <a:t>inference performance gains over baseline (stock </a:t>
            </a:r>
            <a:r>
              <a:rPr sz="406" err="1"/>
              <a:t>PyTorch</a:t>
            </a:r>
            <a:r>
              <a:rPr sz="406"/>
              <a:t>), measured on</a:t>
            </a:r>
            <a:r>
              <a:rPr lang="en-US" sz="406"/>
              <a:t> AWS EC2 m6i.24xlarge instances</a:t>
            </a:r>
            <a:r>
              <a:rPr sz="406"/>
              <a:t>. The </a:t>
            </a:r>
            <a:r>
              <a:rPr lang="en-US" sz="406"/>
              <a:t>Resnet 50</a:t>
            </a:r>
            <a:r>
              <a:rPr sz="406"/>
              <a:t> model uses </a:t>
            </a:r>
            <a:r>
              <a:rPr lang="en-US" sz="406">
                <a:hlinkClick r:id="rId3"/>
              </a:rPr>
              <a:t>the</a:t>
            </a:r>
            <a:r>
              <a:rPr sz="406">
                <a:hlinkClick r:id="rId3"/>
              </a:rPr>
              <a:t> </a:t>
            </a:r>
            <a:r>
              <a:rPr lang="en-US" sz="406">
                <a:hlinkClick r:id="rId3"/>
              </a:rPr>
              <a:t>kitten </a:t>
            </a:r>
            <a:r>
              <a:rPr sz="406" u="sng">
                <a:solidFill>
                  <a:srgbClr val="0563C1"/>
                </a:solidFill>
                <a:uFill>
                  <a:solidFill>
                    <a:srgbClr val="0563C1"/>
                  </a:solidFill>
                </a:uFill>
                <a:hlinkClick r:id="rId3"/>
              </a:rPr>
              <a:t>image</a:t>
            </a:r>
            <a:r>
              <a:rPr sz="406"/>
              <a:t>.</a:t>
            </a:r>
            <a:r>
              <a:rPr lang="en-US" sz="406"/>
              <a:t> The BERT uses </a:t>
            </a:r>
            <a:r>
              <a:rPr lang="en-US" sz="406">
                <a:hlinkClick r:id="rId4"/>
              </a:rPr>
              <a:t>the </a:t>
            </a:r>
            <a:r>
              <a:rPr lang="en-US" sz="406" err="1">
                <a:hlinkClick r:id="rId4"/>
              </a:rPr>
              <a:t>HuggingFace</a:t>
            </a:r>
            <a:r>
              <a:rPr lang="en-US" sz="406">
                <a:hlinkClick r:id="rId4"/>
              </a:rPr>
              <a:t> sample text</a:t>
            </a:r>
            <a:r>
              <a:rPr lang="en-US" sz="406"/>
              <a:t>.</a:t>
            </a:r>
            <a:r>
              <a:rPr sz="406"/>
              <a:t> The instance uses </a:t>
            </a:r>
            <a:r>
              <a:rPr lang="en-US" sz="406"/>
              <a:t>24 </a:t>
            </a:r>
            <a:r>
              <a:rPr sz="406"/>
              <a:t>cores on 1 socket of the </a:t>
            </a:r>
            <a:r>
              <a:rPr lang="en-US" sz="406"/>
              <a:t>instance</a:t>
            </a:r>
            <a:r>
              <a:rPr sz="406"/>
              <a:t>.</a:t>
            </a:r>
          </a:p>
        </p:txBody>
      </p:sp>
      <p:pic>
        <p:nvPicPr>
          <p:cNvPr id="94" name="Picture 2" descr="Picture 2"/>
          <p:cNvPicPr>
            <a:picLocks noChangeAspect="1"/>
          </p:cNvPicPr>
          <p:nvPr/>
        </p:nvPicPr>
        <p:blipFill>
          <a:blip r:embed="rId5"/>
          <a:stretch>
            <a:fillRect/>
          </a:stretch>
        </p:blipFill>
        <p:spPr>
          <a:xfrm>
            <a:off x="129533" y="3413111"/>
            <a:ext cx="2861242" cy="1610641"/>
          </a:xfrm>
          <a:prstGeom prst="rect">
            <a:avLst/>
          </a:prstGeom>
          <a:ln w="12700">
            <a:miter lim="400000"/>
          </a:ln>
        </p:spPr>
      </p:pic>
      <p:sp>
        <p:nvSpPr>
          <p:cNvPr id="95" name="Google Shape;90;p2"/>
          <p:cNvSpPr txBox="1"/>
          <p:nvPr/>
        </p:nvSpPr>
        <p:spPr>
          <a:xfrm>
            <a:off x="142117" y="3134947"/>
            <a:ext cx="2832663" cy="17663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lvl1pPr>
              <a:defRPr sz="3400">
                <a:solidFill>
                  <a:srgbClr val="1C2B33"/>
                </a:solidFill>
                <a:latin typeface="+mj-lt"/>
                <a:ea typeface="+mj-ea"/>
                <a:cs typeface="+mj-cs"/>
                <a:sym typeface="Helvetica"/>
              </a:defRPr>
            </a:lvl1pPr>
          </a:lstStyle>
          <a:p>
            <a:r>
              <a:rPr sz="1063" err="1"/>
              <a:t>TorchServe</a:t>
            </a:r>
            <a:endParaRPr sz="1063"/>
          </a:p>
        </p:txBody>
      </p:sp>
      <p:sp>
        <p:nvSpPr>
          <p:cNvPr id="96" name="Google Shape;86;p2"/>
          <p:cNvSpPr txBox="1"/>
          <p:nvPr/>
        </p:nvSpPr>
        <p:spPr>
          <a:xfrm>
            <a:off x="142116" y="5073767"/>
            <a:ext cx="2832664" cy="12399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4281" tIns="14281" rIns="14281" bIns="14281">
            <a:spAutoFit/>
          </a:bodyPr>
          <a:lstStyle/>
          <a:p>
            <a:pPr>
              <a:lnSpc>
                <a:spcPct val="100000"/>
              </a:lnSpc>
              <a:spcBef>
                <a:spcPts val="0"/>
              </a:spcBef>
              <a:defRPr sz="2100">
                <a:solidFill>
                  <a:srgbClr val="595959"/>
                </a:solidFill>
                <a:latin typeface="+mj-lt"/>
                <a:ea typeface="+mj-ea"/>
                <a:cs typeface="+mj-cs"/>
                <a:sym typeface="Helvetica"/>
              </a:defRPr>
            </a:pPr>
            <a:r>
              <a:rPr sz="656"/>
              <a:t>Terminology:</a:t>
            </a:r>
          </a:p>
          <a:p>
            <a:pPr marL="107156" indent="-107156">
              <a:lnSpc>
                <a:spcPct val="100000"/>
              </a:lnSpc>
              <a:spcBef>
                <a:spcPts val="0"/>
              </a:spcBef>
              <a:buClr>
                <a:srgbClr val="000000"/>
              </a:buClr>
              <a:buSzPct val="100000"/>
              <a:buFont typeface="Arial"/>
              <a:buChar char="•"/>
              <a:defRPr sz="2100" b="1">
                <a:solidFill>
                  <a:srgbClr val="595959"/>
                </a:solidFill>
                <a:latin typeface="+mj-lt"/>
                <a:ea typeface="+mj-ea"/>
                <a:cs typeface="+mj-cs"/>
                <a:sym typeface="Helvetica"/>
              </a:defRPr>
            </a:pPr>
            <a:r>
              <a:rPr sz="656"/>
              <a:t>Frontend: The request/response handling component of </a:t>
            </a:r>
            <a:r>
              <a:rPr sz="656" err="1"/>
              <a:t>TorchServe</a:t>
            </a:r>
            <a:r>
              <a:rPr sz="656"/>
              <a:t>. This portion of the serving component handles both request/response coming from clients and manages the lifecycles of the models.</a:t>
            </a:r>
          </a:p>
          <a:p>
            <a:pPr marL="107156" indent="-107156">
              <a:lnSpc>
                <a:spcPct val="100000"/>
              </a:lnSpc>
              <a:spcBef>
                <a:spcPts val="0"/>
              </a:spcBef>
              <a:buClr>
                <a:srgbClr val="000000"/>
              </a:buClr>
              <a:buSzPct val="100000"/>
              <a:buFont typeface="Arial"/>
              <a:buChar char="•"/>
              <a:defRPr sz="2100" b="1">
                <a:solidFill>
                  <a:srgbClr val="595959"/>
                </a:solidFill>
                <a:latin typeface="+mj-lt"/>
                <a:ea typeface="+mj-ea"/>
                <a:cs typeface="+mj-cs"/>
                <a:sym typeface="Helvetica"/>
              </a:defRPr>
            </a:pPr>
            <a:r>
              <a:rPr sz="656"/>
              <a:t>Model Workers: These workers are responsible for running the actual inference on the models.</a:t>
            </a:r>
          </a:p>
          <a:p>
            <a:pPr marL="107156" indent="-107156">
              <a:lnSpc>
                <a:spcPct val="100000"/>
              </a:lnSpc>
              <a:spcBef>
                <a:spcPts val="0"/>
              </a:spcBef>
              <a:buClr>
                <a:srgbClr val="000000"/>
              </a:buClr>
              <a:buSzPct val="100000"/>
              <a:buFont typeface="Arial"/>
              <a:buChar char="•"/>
              <a:defRPr sz="2100" b="1">
                <a:solidFill>
                  <a:srgbClr val="595959"/>
                </a:solidFill>
                <a:latin typeface="+mj-lt"/>
                <a:ea typeface="+mj-ea"/>
                <a:cs typeface="+mj-cs"/>
                <a:sym typeface="Helvetica"/>
              </a:defRPr>
            </a:pPr>
            <a:r>
              <a:rPr sz="656"/>
              <a:t>Model: Models could be a </a:t>
            </a:r>
            <a:r>
              <a:rPr sz="656" err="1"/>
              <a:t>script_module</a:t>
            </a:r>
            <a:r>
              <a:rPr sz="656"/>
              <a:t> (JIT saved models) or </a:t>
            </a:r>
            <a:r>
              <a:rPr sz="656" err="1"/>
              <a:t>eager_mode_models</a:t>
            </a:r>
            <a:r>
              <a:rPr sz="656"/>
              <a:t>. These models can provide custom pre- and post-processing of data along with any other model artifacts such as </a:t>
            </a:r>
            <a:r>
              <a:rPr sz="656" err="1"/>
              <a:t>state_dicts</a:t>
            </a:r>
            <a:r>
              <a:rPr sz="656"/>
              <a:t>. Models can be loaded from cloud storage or from local hosts.</a:t>
            </a:r>
          </a:p>
          <a:p>
            <a:pPr marL="107156" indent="-107156">
              <a:lnSpc>
                <a:spcPct val="100000"/>
              </a:lnSpc>
              <a:spcBef>
                <a:spcPts val="0"/>
              </a:spcBef>
              <a:buClr>
                <a:srgbClr val="000000"/>
              </a:buClr>
              <a:buSzPct val="100000"/>
              <a:buFont typeface="Arial"/>
              <a:buChar char="•"/>
              <a:defRPr sz="2100" b="1">
                <a:solidFill>
                  <a:srgbClr val="595959"/>
                </a:solidFill>
                <a:latin typeface="+mj-lt"/>
                <a:ea typeface="+mj-ea"/>
                <a:cs typeface="+mj-cs"/>
                <a:sym typeface="Helvetica"/>
              </a:defRPr>
            </a:pPr>
            <a:r>
              <a:rPr sz="656"/>
              <a:t>Model Store: This is a directory in which all the loadable models exist.</a:t>
            </a:r>
          </a:p>
        </p:txBody>
      </p:sp>
      <p:sp>
        <p:nvSpPr>
          <p:cNvPr id="99" name="Rectangle 67"/>
          <p:cNvSpPr/>
          <p:nvPr/>
        </p:nvSpPr>
        <p:spPr>
          <a:xfrm>
            <a:off x="3180976" y="3851242"/>
            <a:ext cx="1755339" cy="82071"/>
          </a:xfrm>
          <a:prstGeom prst="rect">
            <a:avLst/>
          </a:prstGeom>
          <a:ln w="25400">
            <a:solidFill>
              <a:srgbClr val="00B0F0"/>
            </a:solidFill>
          </a:ln>
        </p:spPr>
        <p:txBody>
          <a:bodyPr lIns="14287" rIns="14287" anchor="ctr"/>
          <a:lstStyle/>
          <a:p>
            <a:pPr algn="ctr">
              <a:defRPr>
                <a:solidFill>
                  <a:srgbClr val="FFFFFF"/>
                </a:solidFill>
              </a:defRPr>
            </a:pPr>
            <a:endParaRPr sz="750"/>
          </a:p>
        </p:txBody>
      </p:sp>
      <p:sp>
        <p:nvSpPr>
          <p:cNvPr id="100" name="Rectangle 68"/>
          <p:cNvSpPr/>
          <p:nvPr/>
        </p:nvSpPr>
        <p:spPr>
          <a:xfrm>
            <a:off x="3498953" y="4856516"/>
            <a:ext cx="1596112" cy="82071"/>
          </a:xfrm>
          <a:prstGeom prst="rect">
            <a:avLst/>
          </a:prstGeom>
          <a:ln w="25400">
            <a:solidFill>
              <a:srgbClr val="00B0F0"/>
            </a:solidFill>
          </a:ln>
        </p:spPr>
        <p:txBody>
          <a:bodyPr lIns="14287" rIns="14287" anchor="ctr"/>
          <a:lstStyle/>
          <a:p>
            <a:pPr algn="ctr">
              <a:defRPr>
                <a:solidFill>
                  <a:srgbClr val="FFFFFF"/>
                </a:solidFill>
              </a:defRPr>
            </a:pPr>
            <a:endParaRPr sz="750"/>
          </a:p>
        </p:txBody>
      </p:sp>
      <p:graphicFrame>
        <p:nvGraphicFramePr>
          <p:cNvPr id="9" name="Chart 8">
            <a:extLst>
              <a:ext uri="{FF2B5EF4-FFF2-40B4-BE49-F238E27FC236}">
                <a16:creationId xmlns:a16="http://schemas.microsoft.com/office/drawing/2014/main" id="{4084FB1D-9FD4-434D-B3A5-071324670E08}"/>
              </a:ext>
            </a:extLst>
          </p:cNvPr>
          <p:cNvGraphicFramePr/>
          <p:nvPr>
            <p:extLst>
              <p:ext uri="{D42A27DB-BD31-4B8C-83A1-F6EECF244321}">
                <p14:modId xmlns:p14="http://schemas.microsoft.com/office/powerpoint/2010/main" val="809756567"/>
              </p:ext>
            </p:extLst>
          </p:nvPr>
        </p:nvGraphicFramePr>
        <p:xfrm>
          <a:off x="6605418" y="4130317"/>
          <a:ext cx="2821778" cy="22878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1" name="Chart 40">
            <a:extLst>
              <a:ext uri="{FF2B5EF4-FFF2-40B4-BE49-F238E27FC236}">
                <a16:creationId xmlns:a16="http://schemas.microsoft.com/office/drawing/2014/main" id="{86AFBE32-5F1A-4787-9178-1687C391190D}"/>
              </a:ext>
            </a:extLst>
          </p:cNvPr>
          <p:cNvGraphicFramePr/>
          <p:nvPr>
            <p:extLst>
              <p:ext uri="{D42A27DB-BD31-4B8C-83A1-F6EECF244321}">
                <p14:modId xmlns:p14="http://schemas.microsoft.com/office/powerpoint/2010/main" val="3660619187"/>
              </p:ext>
            </p:extLst>
          </p:nvPr>
        </p:nvGraphicFramePr>
        <p:xfrm>
          <a:off x="9584142" y="4130316"/>
          <a:ext cx="2329692" cy="22878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4" name="Chart 33">
            <a:extLst>
              <a:ext uri="{FF2B5EF4-FFF2-40B4-BE49-F238E27FC236}">
                <a16:creationId xmlns:a16="http://schemas.microsoft.com/office/drawing/2014/main" id="{1C74A75D-173A-46FE-AFDA-4023054658AE}"/>
              </a:ext>
            </a:extLst>
          </p:cNvPr>
          <p:cNvGraphicFramePr/>
          <p:nvPr>
            <p:extLst>
              <p:ext uri="{D42A27DB-BD31-4B8C-83A1-F6EECF244321}">
                <p14:modId xmlns:p14="http://schemas.microsoft.com/office/powerpoint/2010/main" val="3203334176"/>
              </p:ext>
            </p:extLst>
          </p:nvPr>
        </p:nvGraphicFramePr>
        <p:xfrm>
          <a:off x="9584143" y="1424408"/>
          <a:ext cx="2329691" cy="2396861"/>
        </p:xfrm>
        <a:graphic>
          <a:graphicData uri="http://schemas.openxmlformats.org/drawingml/2006/chart">
            <c:chart xmlns:c="http://schemas.openxmlformats.org/drawingml/2006/chart" xmlns:r="http://schemas.openxmlformats.org/officeDocument/2006/relationships" r:id="rId8"/>
          </a:graphicData>
        </a:graphic>
      </p:graphicFrame>
      <p:sp>
        <p:nvSpPr>
          <p:cNvPr id="35" name="Google Shape;103;p2">
            <a:extLst>
              <a:ext uri="{FF2B5EF4-FFF2-40B4-BE49-F238E27FC236}">
                <a16:creationId xmlns:a16="http://schemas.microsoft.com/office/drawing/2014/main" id="{F1AD6BFB-4C62-4B1D-8AB6-0D03863C2A7E}"/>
              </a:ext>
            </a:extLst>
          </p:cNvPr>
          <p:cNvSpPr txBox="1"/>
          <p:nvPr/>
        </p:nvSpPr>
        <p:spPr>
          <a:xfrm>
            <a:off x="6612741" y="3517802"/>
            <a:ext cx="2817517" cy="5773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4281" tIns="14281" rIns="14281" bIns="14281" anchor="b">
            <a:spAutoFit/>
          </a:bodyPr>
          <a:lstStyle>
            <a:lvl1pPr>
              <a:lnSpc>
                <a:spcPct val="120000"/>
              </a:lnSpc>
              <a:defRPr sz="1300">
                <a:solidFill>
                  <a:srgbClr val="595959"/>
                </a:solidFill>
                <a:latin typeface="+mj-lt"/>
                <a:ea typeface="+mj-ea"/>
                <a:cs typeface="+mj-cs"/>
                <a:sym typeface="Helvetica"/>
              </a:defRPr>
            </a:lvl1pPr>
          </a:lstStyle>
          <a:p>
            <a:r>
              <a:rPr lang="en-US" sz="500"/>
              <a:t>Tested by Intel as of 11/18/2021. Amazon EC2 m6i.24xlarge, 2-socket Intel(R) Xeon(R) Platinum 8375C CPU @ 2.90GHz, 96 cores HT ON Turbo ON Total Memory 384 GB (- slots/ 192GB/ 3200 MHz), BIOS: 1.0 (ucode:0xd000311), Ubuntu 18.04.6 LTS kernel 5.4.0-1059-aws, Deep Learning Framework: </a:t>
            </a:r>
            <a:r>
              <a:rPr lang="en-US" sz="500" err="1"/>
              <a:t>PyTorch</a:t>
            </a:r>
            <a:r>
              <a:rPr lang="en-US" sz="500"/>
              <a:t> v1.10.0+cpu, IPEX release/1.10, Compiler: </a:t>
            </a:r>
            <a:r>
              <a:rPr lang="en-US" sz="500" err="1"/>
              <a:t>gcc</a:t>
            </a:r>
            <a:r>
              <a:rPr lang="en-US" sz="500"/>
              <a:t> (Ubuntu 7.5.0-3ubuntu1~18.04) 7.5.0, Resnet50, BS=1, real data, 1 instance/1 socket, BERT, BS=1, real data, 1 instance/1 socket.</a:t>
            </a:r>
            <a:endParaRPr sz="500"/>
          </a:p>
        </p:txBody>
      </p:sp>
      <p:pic>
        <p:nvPicPr>
          <p:cNvPr id="5" name="Picture 4">
            <a:extLst>
              <a:ext uri="{FF2B5EF4-FFF2-40B4-BE49-F238E27FC236}">
                <a16:creationId xmlns:a16="http://schemas.microsoft.com/office/drawing/2014/main" id="{9DD76F92-6780-496A-AF3E-904D4927FAB3}"/>
              </a:ext>
            </a:extLst>
          </p:cNvPr>
          <p:cNvPicPr>
            <a:picLocks noChangeAspect="1"/>
          </p:cNvPicPr>
          <p:nvPr/>
        </p:nvPicPr>
        <p:blipFill>
          <a:blip r:embed="rId9"/>
          <a:stretch>
            <a:fillRect/>
          </a:stretch>
        </p:blipFill>
        <p:spPr>
          <a:xfrm>
            <a:off x="6608477" y="2644895"/>
            <a:ext cx="2821781" cy="837716"/>
          </a:xfrm>
          <a:prstGeom prst="rect">
            <a:avLst/>
          </a:prstGeom>
        </p:spPr>
      </p:pic>
      <p:pic>
        <p:nvPicPr>
          <p:cNvPr id="3" name="Picture 2">
            <a:extLst>
              <a:ext uri="{FF2B5EF4-FFF2-40B4-BE49-F238E27FC236}">
                <a16:creationId xmlns:a16="http://schemas.microsoft.com/office/drawing/2014/main" id="{80443E5C-5FF7-4777-AEFC-60D3C1D6C2B7}"/>
              </a:ext>
            </a:extLst>
          </p:cNvPr>
          <p:cNvPicPr>
            <a:picLocks noChangeAspect="1"/>
          </p:cNvPicPr>
          <p:nvPr/>
        </p:nvPicPr>
        <p:blipFill>
          <a:blip r:embed="rId10"/>
          <a:stretch>
            <a:fillRect/>
          </a:stretch>
        </p:blipFill>
        <p:spPr>
          <a:xfrm>
            <a:off x="3471218" y="1523060"/>
            <a:ext cx="2624782" cy="1574045"/>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A31F577-FB6A-4A10-A459-074C1D4135D2}"/>
              </a:ext>
            </a:extLst>
          </p:cNvPr>
          <p:cNvSpPr txBox="1"/>
          <p:nvPr/>
        </p:nvSpPr>
        <p:spPr>
          <a:xfrm>
            <a:off x="3214334" y="678621"/>
            <a:ext cx="5756192"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lang="en-US" sz="1200" b="1">
                <a:solidFill>
                  <a:schemeClr val="tx2"/>
                </a:solidFill>
              </a:rPr>
              <a:t>Workload: </a:t>
            </a:r>
            <a:r>
              <a:rPr lang="en-US" sz="1200">
                <a:solidFill>
                  <a:schemeClr val="tx2"/>
                </a:solidFill>
              </a:rPr>
              <a:t>Optical Character Recognition (OCR)</a:t>
            </a:r>
          </a:p>
          <a:p>
            <a:pPr defTabSz="2438338">
              <a:lnSpc>
                <a:spcPct val="100000"/>
              </a:lnSpc>
              <a:spcBef>
                <a:spcPts val="0"/>
              </a:spcBef>
            </a:pPr>
            <a:r>
              <a:rPr lang="en-US" sz="1200">
                <a:solidFill>
                  <a:schemeClr val="tx2"/>
                </a:solidFill>
              </a:rPr>
              <a:t>As part of NAVER’s CLOVA platform, customer uses its </a:t>
            </a:r>
            <a:r>
              <a:rPr lang="en-US" sz="1200" i="1">
                <a:solidFill>
                  <a:schemeClr val="tx2"/>
                </a:solidFill>
              </a:rPr>
              <a:t>Character-Region Awareness For Text detection (CRAFT) </a:t>
            </a:r>
            <a:r>
              <a:rPr lang="en-US" sz="1200">
                <a:solidFill>
                  <a:schemeClr val="tx2"/>
                </a:solidFill>
              </a:rPr>
              <a:t>model to find the location of letters in an image and identify the type of letters from various languages and styles. </a:t>
            </a:r>
            <a:endParaRPr lang="en-US" sz="1200"/>
          </a:p>
        </p:txBody>
      </p:sp>
      <p:sp>
        <p:nvSpPr>
          <p:cNvPr id="24" name="TextBox 23">
            <a:extLst>
              <a:ext uri="{FF2B5EF4-FFF2-40B4-BE49-F238E27FC236}">
                <a16:creationId xmlns:a16="http://schemas.microsoft.com/office/drawing/2014/main" id="{75CE4799-752C-4EFB-BB91-A11C543C209F}"/>
              </a:ext>
            </a:extLst>
          </p:cNvPr>
          <p:cNvSpPr txBox="1"/>
          <p:nvPr/>
        </p:nvSpPr>
        <p:spPr>
          <a:xfrm>
            <a:off x="3214334" y="1479791"/>
            <a:ext cx="575619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solidFill>
                <a:effectLst/>
                <a:uFillTx/>
                <a:latin typeface="+mn-lt"/>
                <a:ea typeface="+mn-ea"/>
                <a:cs typeface="+mn-cs"/>
                <a:sym typeface="Helvetica Neue"/>
              </a:rPr>
              <a:t>Results:</a:t>
            </a:r>
          </a:p>
          <a:p>
            <a:pPr defTabSz="2438338">
              <a:lnSpc>
                <a:spcPct val="100000"/>
              </a:lnSpc>
              <a:spcBef>
                <a:spcPts val="0"/>
              </a:spcBef>
            </a:pPr>
            <a:r>
              <a:rPr lang="en-US" sz="1200">
                <a:solidFill>
                  <a:schemeClr val="tx2"/>
                </a:solidFill>
              </a:rPr>
              <a:t>Intel optimizations for </a:t>
            </a:r>
            <a:r>
              <a:rPr lang="en-US" sz="1200" err="1">
                <a:solidFill>
                  <a:schemeClr val="tx2"/>
                </a:solidFill>
              </a:rPr>
              <a:t>PyTorch</a:t>
            </a:r>
            <a:r>
              <a:rPr lang="en-US" sz="1200">
                <a:solidFill>
                  <a:schemeClr val="tx2"/>
                </a:solidFill>
              </a:rPr>
              <a:t> (IPEX) shown </a:t>
            </a:r>
            <a:r>
              <a:rPr lang="en-US" sz="1200">
                <a:solidFill>
                  <a:schemeClr val="tx2"/>
                </a:solidFill>
                <a:highlight>
                  <a:srgbClr val="00FF00"/>
                </a:highlight>
              </a:rPr>
              <a:t>74%</a:t>
            </a:r>
            <a:r>
              <a:rPr lang="en-US" sz="1200">
                <a:solidFill>
                  <a:schemeClr val="tx2"/>
                </a:solidFill>
              </a:rPr>
              <a:t> better performance with 24 cores, </a:t>
            </a:r>
            <a:r>
              <a:rPr lang="en-US" sz="1200">
                <a:solidFill>
                  <a:schemeClr val="tx2"/>
                </a:solidFill>
                <a:highlight>
                  <a:srgbClr val="00FF00"/>
                </a:highlight>
              </a:rPr>
              <a:t>84%</a:t>
            </a:r>
            <a:r>
              <a:rPr lang="en-US" sz="1200">
                <a:solidFill>
                  <a:schemeClr val="tx2"/>
                </a:solidFill>
              </a:rPr>
              <a:t> with 48 cores on </a:t>
            </a:r>
            <a:r>
              <a:rPr lang="pt-BR" sz="1200">
                <a:solidFill>
                  <a:schemeClr val="tx2"/>
                </a:solidFill>
              </a:rPr>
              <a:t>Intel(R) Xeon(R) Gold 6240R CPU on inference part.</a:t>
            </a:r>
            <a:endParaRPr lang="en-US" sz="1200">
              <a:solidFill>
                <a:schemeClr val="tx2"/>
              </a:solidFill>
            </a:endParaRPr>
          </a:p>
        </p:txBody>
      </p:sp>
      <p:sp>
        <p:nvSpPr>
          <p:cNvPr id="25" name="TextBox 24">
            <a:extLst>
              <a:ext uri="{FF2B5EF4-FFF2-40B4-BE49-F238E27FC236}">
                <a16:creationId xmlns:a16="http://schemas.microsoft.com/office/drawing/2014/main" id="{34498FE5-3760-4ED9-AD5E-11A6BD0D573B}"/>
              </a:ext>
            </a:extLst>
          </p:cNvPr>
          <p:cNvSpPr txBox="1"/>
          <p:nvPr/>
        </p:nvSpPr>
        <p:spPr>
          <a:xfrm>
            <a:off x="3214336" y="2095961"/>
            <a:ext cx="575619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solidFill>
                <a:effectLst/>
                <a:uFillTx/>
                <a:latin typeface="+mn-lt"/>
                <a:ea typeface="+mn-ea"/>
                <a:cs typeface="+mn-cs"/>
                <a:sym typeface="Helvetica Neue"/>
              </a:rPr>
              <a:t>Key Learnings:</a:t>
            </a:r>
          </a:p>
          <a:p>
            <a:pPr marL="342900" indent="-342900" defTabSz="2438338">
              <a:lnSpc>
                <a:spcPct val="100000"/>
              </a:lnSpc>
              <a:spcBef>
                <a:spcPts val="0"/>
              </a:spcBef>
              <a:buFont typeface="+mj-lt"/>
              <a:buAutoNum type="arabicParenR"/>
            </a:pPr>
            <a:r>
              <a:rPr lang="en-US" altLang="zh-CN" sz="1200">
                <a:solidFill>
                  <a:schemeClr val="tx2"/>
                </a:solidFill>
              </a:rPr>
              <a:t>Intel OpenMP* Libraries and </a:t>
            </a:r>
            <a:r>
              <a:rPr lang="en-US" altLang="zh-CN" sz="1200" err="1">
                <a:solidFill>
                  <a:schemeClr val="tx2"/>
                </a:solidFill>
              </a:rPr>
              <a:t>jemalloc</a:t>
            </a:r>
            <a:r>
              <a:rPr lang="en-US" altLang="zh-CN" sz="1200">
                <a:solidFill>
                  <a:schemeClr val="tx2"/>
                </a:solidFill>
              </a:rPr>
              <a:t> library (a malloc implementation that emphasizes fragmentation avoidance and scalable concurrency support) may bring more efficient CPU usages, and thus improve performance.</a:t>
            </a:r>
          </a:p>
          <a:p>
            <a:pPr marL="342900" indent="-342900" defTabSz="2438338">
              <a:lnSpc>
                <a:spcPct val="100000"/>
              </a:lnSpc>
              <a:spcBef>
                <a:spcPts val="0"/>
              </a:spcBef>
              <a:buFont typeface="+mj-lt"/>
              <a:buAutoNum type="arabicParenR"/>
            </a:pP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p:sp>
        <p:nvSpPr>
          <p:cNvPr id="28" name="TextBox 27">
            <a:extLst>
              <a:ext uri="{FF2B5EF4-FFF2-40B4-BE49-F238E27FC236}">
                <a16:creationId xmlns:a16="http://schemas.microsoft.com/office/drawing/2014/main" id="{C961ADAA-F32A-40D1-B194-D7BB03807FD7}"/>
              </a:ext>
            </a:extLst>
          </p:cNvPr>
          <p:cNvSpPr txBox="1"/>
          <p:nvPr/>
        </p:nvSpPr>
        <p:spPr>
          <a:xfrm>
            <a:off x="3214332" y="2896797"/>
            <a:ext cx="5756194"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chemeClr val="tx2"/>
                </a:solidFill>
                <a:effectLst/>
                <a:uFillTx/>
                <a:latin typeface="+mn-lt"/>
                <a:ea typeface="+mn-ea"/>
                <a:cs typeface="+mn-cs"/>
                <a:sym typeface="Helvetica Neue"/>
              </a:rPr>
              <a:t>Deep Dive:</a:t>
            </a:r>
          </a:p>
          <a:p>
            <a:pPr marL="342900" marR="0" indent="-342900" algn="l" defTabSz="2438338" rtl="0" fontAlgn="auto" latinLnBrk="0" hangingPunct="0">
              <a:lnSpc>
                <a:spcPct val="100000"/>
              </a:lnSpc>
              <a:spcBef>
                <a:spcPts val="0"/>
              </a:spcBef>
              <a:spcAft>
                <a:spcPts val="0"/>
              </a:spcAft>
              <a:buClrTx/>
              <a:buSzTx/>
              <a:buFont typeface="+mj-lt"/>
              <a:buAutoNum type="arabicParenR"/>
              <a:tabLst/>
            </a:pPr>
            <a:r>
              <a:rPr kumimoji="0" lang="en-US" sz="1200" b="0" i="0" u="none" strike="noStrike" cap="none" spc="0" normalizeH="0" baseline="0">
                <a:ln>
                  <a:noFill/>
                </a:ln>
                <a:solidFill>
                  <a:schemeClr val="tx2"/>
                </a:solidFill>
                <a:effectLst/>
                <a:uFillTx/>
                <a:latin typeface="+mn-lt"/>
                <a:ea typeface="+mn-ea"/>
                <a:cs typeface="+mn-cs"/>
                <a:sym typeface="Helvetica Neue"/>
              </a:rPr>
              <a:t>With default </a:t>
            </a:r>
            <a:r>
              <a:rPr kumimoji="0" lang="en-US" sz="1200" b="0" i="0" u="none" strike="noStrike" cap="none" spc="0" normalizeH="0" baseline="0" err="1">
                <a:ln>
                  <a:noFill/>
                </a:ln>
                <a:solidFill>
                  <a:schemeClr val="tx2"/>
                </a:solidFill>
                <a:effectLst/>
                <a:uFillTx/>
                <a:latin typeface="+mn-lt"/>
                <a:ea typeface="+mn-ea"/>
                <a:cs typeface="+mn-cs"/>
                <a:sym typeface="Helvetica Neue"/>
              </a:rPr>
              <a:t>PyTorch</a:t>
            </a:r>
            <a:r>
              <a:rPr kumimoji="0" lang="en-US" sz="1200" b="0" i="0" u="none" strike="noStrike" cap="none" spc="0" normalizeH="0" baseline="0">
                <a:ln>
                  <a:noFill/>
                </a:ln>
                <a:solidFill>
                  <a:schemeClr val="tx2"/>
                </a:solidFill>
                <a:effectLst/>
                <a:uFillTx/>
                <a:latin typeface="+mn-lt"/>
                <a:ea typeface="+mn-ea"/>
                <a:cs typeface="+mn-cs"/>
                <a:sym typeface="Helvetica Neue"/>
              </a:rPr>
              <a:t> running configuration, CPU usage is not high enough. Meanwhile, red bars shown in </a:t>
            </a:r>
            <a:r>
              <a:rPr kumimoji="0" lang="en-US" sz="1200" b="0" i="1" u="none" strike="noStrike" cap="none" spc="0" normalizeH="0" baseline="0" err="1">
                <a:ln>
                  <a:noFill/>
                </a:ln>
                <a:solidFill>
                  <a:schemeClr val="tx2"/>
                </a:solidFill>
                <a:effectLst/>
                <a:uFillTx/>
                <a:latin typeface="+mn-lt"/>
                <a:ea typeface="+mn-ea"/>
                <a:cs typeface="+mn-cs"/>
                <a:sym typeface="Helvetica Neue"/>
              </a:rPr>
              <a:t>htop</a:t>
            </a:r>
            <a:r>
              <a:rPr kumimoji="0" lang="en-US" sz="1200" b="0" i="0" u="none" strike="noStrike" cap="none" spc="0" normalizeH="0" baseline="0">
                <a:ln>
                  <a:noFill/>
                </a:ln>
                <a:solidFill>
                  <a:schemeClr val="tx2"/>
                </a:solidFill>
                <a:effectLst/>
                <a:uFillTx/>
                <a:latin typeface="+mn-lt"/>
                <a:ea typeface="+mn-ea"/>
                <a:cs typeface="+mn-cs"/>
                <a:sym typeface="Helvetica Neue"/>
              </a:rPr>
              <a:t> indicates that a number of CPU resources are running into spin.</a:t>
            </a:r>
          </a:p>
          <a:p>
            <a:pPr marL="342900" indent="-342900" defTabSz="2438338">
              <a:lnSpc>
                <a:spcPct val="100000"/>
              </a:lnSpc>
              <a:spcBef>
                <a:spcPts val="0"/>
              </a:spcBef>
              <a:buFont typeface="+mj-lt"/>
              <a:buAutoNum type="arabicParenR"/>
            </a:pPr>
            <a:r>
              <a:rPr lang="en-US" sz="1200">
                <a:solidFill>
                  <a:schemeClr val="tx2"/>
                </a:solidFill>
              </a:rPr>
              <a:t>Enabling </a:t>
            </a:r>
            <a:r>
              <a:rPr lang="en-US" altLang="zh-CN" sz="1200">
                <a:solidFill>
                  <a:schemeClr val="tx2"/>
                </a:solidFill>
              </a:rPr>
              <a:t>Intel OpenMP* Libraries and </a:t>
            </a:r>
            <a:r>
              <a:rPr lang="en-US" altLang="zh-CN" sz="1200" err="1">
                <a:solidFill>
                  <a:schemeClr val="tx2"/>
                </a:solidFill>
              </a:rPr>
              <a:t>jemalloc</a:t>
            </a:r>
            <a:r>
              <a:rPr lang="en-US" altLang="zh-CN" sz="1200">
                <a:solidFill>
                  <a:schemeClr val="tx2"/>
                </a:solidFill>
              </a:rPr>
              <a:t> library raised CPU resource usage. Meanwhile it suppressed occurrence of spinning on CPU cores.</a:t>
            </a: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p:sp>
        <p:nvSpPr>
          <p:cNvPr id="29" name="TextBox 28">
            <a:extLst>
              <a:ext uri="{FF2B5EF4-FFF2-40B4-BE49-F238E27FC236}">
                <a16:creationId xmlns:a16="http://schemas.microsoft.com/office/drawing/2014/main" id="{20CC6319-92C5-46D9-882F-D6643B93B538}"/>
              </a:ext>
            </a:extLst>
          </p:cNvPr>
          <p:cNvSpPr txBox="1"/>
          <p:nvPr/>
        </p:nvSpPr>
        <p:spPr>
          <a:xfrm>
            <a:off x="3214330" y="5872002"/>
            <a:ext cx="57561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1" i="0" u="none" strike="noStrike" cap="none" spc="0" normalizeH="0" baseline="0">
                <a:ln>
                  <a:noFill/>
                </a:ln>
                <a:solidFill>
                  <a:schemeClr val="tx2"/>
                </a:solidFill>
                <a:effectLst/>
                <a:uFillTx/>
                <a:latin typeface="+mn-lt"/>
                <a:ea typeface="+mn-ea"/>
                <a:cs typeface="+mn-cs"/>
                <a:sym typeface="Helvetica Neue"/>
              </a:rPr>
              <a:t>Product Feedback</a:t>
            </a:r>
            <a:r>
              <a:rPr kumimoji="0" lang="en-US" sz="1200" b="1" i="0" u="none" strike="noStrike" cap="none" spc="0" normalizeH="0" baseline="0">
                <a:ln>
                  <a:noFill/>
                </a:ln>
                <a:solidFill>
                  <a:schemeClr val="tx2"/>
                </a:solidFill>
                <a:effectLst/>
                <a:uFillTx/>
                <a:latin typeface="+mn-lt"/>
                <a:ea typeface="+mn-ea"/>
                <a:cs typeface="+mn-cs"/>
                <a:sym typeface="Helvetica Neue"/>
              </a:rPr>
              <a:t>:</a:t>
            </a:r>
          </a:p>
          <a:p>
            <a:pPr marL="228600" marR="0" indent="-228600" algn="l" defTabSz="2438338" rtl="0" fontAlgn="auto" latinLnBrk="0" hangingPunct="0">
              <a:lnSpc>
                <a:spcPct val="100000"/>
              </a:lnSpc>
              <a:spcBef>
                <a:spcPts val="0"/>
              </a:spcBef>
              <a:spcAft>
                <a:spcPts val="0"/>
              </a:spcAft>
              <a:buClrTx/>
              <a:buSzTx/>
              <a:buFont typeface="+mj-lt"/>
              <a:buAutoNum type="arabicParenR"/>
              <a:tabLst/>
            </a:pPr>
            <a:r>
              <a:rPr kumimoji="0" lang="en-US" sz="1200" i="0" u="none" strike="noStrike" cap="none" spc="0" normalizeH="0" baseline="0">
                <a:ln>
                  <a:noFill/>
                </a:ln>
                <a:solidFill>
                  <a:schemeClr val="tx2"/>
                </a:solidFill>
                <a:effectLst/>
                <a:uFillTx/>
                <a:latin typeface="+mn-lt"/>
                <a:ea typeface="+mn-ea"/>
                <a:cs typeface="+mn-cs"/>
                <a:sym typeface="Helvetica Neue"/>
              </a:rPr>
              <a:t>Performance tuning, as an advanced IPEX usage, requires certain experiences.</a:t>
            </a:r>
          </a:p>
        </p:txBody>
      </p:sp>
      <p:pic>
        <p:nvPicPr>
          <p:cNvPr id="1030" name="Picture 6" descr="Naver">
            <a:extLst>
              <a:ext uri="{FF2B5EF4-FFF2-40B4-BE49-F238E27FC236}">
                <a16:creationId xmlns:a16="http://schemas.microsoft.com/office/drawing/2014/main" id="{1D5034C7-ADDA-48E2-A050-99B5F78ADBF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861" b="40804"/>
          <a:stretch/>
        </p:blipFill>
        <p:spPr bwMode="auto">
          <a:xfrm>
            <a:off x="3178118" y="246720"/>
            <a:ext cx="1693000" cy="3442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BB7DC2B-8552-4241-BCDC-54DBF4A8708E}"/>
              </a:ext>
            </a:extLst>
          </p:cNvPr>
          <p:cNvPicPr>
            <a:picLocks noChangeAspect="1"/>
          </p:cNvPicPr>
          <p:nvPr/>
        </p:nvPicPr>
        <p:blipFill rotWithShape="1">
          <a:blip r:embed="rId4"/>
          <a:srcRect t="6146"/>
          <a:stretch/>
        </p:blipFill>
        <p:spPr>
          <a:xfrm>
            <a:off x="3496737" y="4893567"/>
            <a:ext cx="1962424" cy="751027"/>
          </a:xfrm>
          <a:prstGeom prst="rect">
            <a:avLst/>
          </a:prstGeom>
        </p:spPr>
      </p:pic>
      <p:pic>
        <p:nvPicPr>
          <p:cNvPr id="30" name="Picture 29">
            <a:extLst>
              <a:ext uri="{FF2B5EF4-FFF2-40B4-BE49-F238E27FC236}">
                <a16:creationId xmlns:a16="http://schemas.microsoft.com/office/drawing/2014/main" id="{27200024-BA9E-4D62-9F1F-A1738D24984A}"/>
              </a:ext>
            </a:extLst>
          </p:cNvPr>
          <p:cNvPicPr>
            <a:picLocks noChangeAspect="1"/>
          </p:cNvPicPr>
          <p:nvPr/>
        </p:nvPicPr>
        <p:blipFill>
          <a:blip r:embed="rId5"/>
          <a:stretch>
            <a:fillRect/>
          </a:stretch>
        </p:blipFill>
        <p:spPr>
          <a:xfrm>
            <a:off x="3491974" y="4076593"/>
            <a:ext cx="1971950" cy="752580"/>
          </a:xfrm>
          <a:prstGeom prst="rect">
            <a:avLst/>
          </a:prstGeom>
        </p:spPr>
      </p:pic>
      <p:sp>
        <p:nvSpPr>
          <p:cNvPr id="42" name="TextBox 41">
            <a:extLst>
              <a:ext uri="{FF2B5EF4-FFF2-40B4-BE49-F238E27FC236}">
                <a16:creationId xmlns:a16="http://schemas.microsoft.com/office/drawing/2014/main" id="{8540D191-9CE8-449F-8129-BEBBDA706840}"/>
              </a:ext>
            </a:extLst>
          </p:cNvPr>
          <p:cNvSpPr txBox="1"/>
          <p:nvPr/>
        </p:nvSpPr>
        <p:spPr>
          <a:xfrm>
            <a:off x="4263817" y="5700504"/>
            <a:ext cx="4055597"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algn="ctr" defTabSz="2438338">
              <a:lnSpc>
                <a:spcPct val="100000"/>
              </a:lnSpc>
              <a:spcBef>
                <a:spcPts val="0"/>
              </a:spcBef>
            </a:pPr>
            <a:r>
              <a:rPr lang="en-US" sz="1100">
                <a:solidFill>
                  <a:schemeClr val="tx2"/>
                </a:solidFill>
              </a:rPr>
              <a:t>Effects of applying Intel OpenMP* Libraries and </a:t>
            </a:r>
            <a:r>
              <a:rPr lang="en-US" sz="1100" err="1">
                <a:solidFill>
                  <a:schemeClr val="tx2"/>
                </a:solidFill>
              </a:rPr>
              <a:t>jemalloc</a:t>
            </a:r>
            <a:r>
              <a:rPr lang="en-US" sz="1100">
                <a:solidFill>
                  <a:schemeClr val="tx2"/>
                </a:solidFill>
              </a:rPr>
              <a:t> library </a:t>
            </a:r>
            <a:endParaRPr kumimoji="0" lang="en-US" sz="1100" b="0" i="0" u="none" strike="noStrike" cap="none" spc="0" normalizeH="0" baseline="0">
              <a:ln>
                <a:noFill/>
              </a:ln>
              <a:solidFill>
                <a:schemeClr val="tx2"/>
              </a:solidFill>
              <a:effectLst/>
              <a:uFillTx/>
              <a:latin typeface="+mn-lt"/>
              <a:ea typeface="+mn-ea"/>
              <a:cs typeface="+mn-cs"/>
              <a:sym typeface="Helvetica Neue"/>
            </a:endParaRPr>
          </a:p>
        </p:txBody>
      </p:sp>
      <p:pic>
        <p:nvPicPr>
          <p:cNvPr id="39" name="Picture 38">
            <a:extLst>
              <a:ext uri="{FF2B5EF4-FFF2-40B4-BE49-F238E27FC236}">
                <a16:creationId xmlns:a16="http://schemas.microsoft.com/office/drawing/2014/main" id="{B3033F82-5579-4EF8-A2AA-4EC80A93FD01}"/>
              </a:ext>
            </a:extLst>
          </p:cNvPr>
          <p:cNvPicPr>
            <a:picLocks noChangeAspect="1"/>
          </p:cNvPicPr>
          <p:nvPr/>
        </p:nvPicPr>
        <p:blipFill>
          <a:blip r:embed="rId6"/>
          <a:stretch>
            <a:fillRect/>
          </a:stretch>
        </p:blipFill>
        <p:spPr>
          <a:xfrm>
            <a:off x="5636745" y="4893567"/>
            <a:ext cx="2974552" cy="746585"/>
          </a:xfrm>
          <a:prstGeom prst="rect">
            <a:avLst/>
          </a:prstGeom>
        </p:spPr>
      </p:pic>
      <p:pic>
        <p:nvPicPr>
          <p:cNvPr id="40" name="Picture 39">
            <a:extLst>
              <a:ext uri="{FF2B5EF4-FFF2-40B4-BE49-F238E27FC236}">
                <a16:creationId xmlns:a16="http://schemas.microsoft.com/office/drawing/2014/main" id="{74AE2B6D-1F8D-4310-A59E-AF25E3FD4DD8}"/>
              </a:ext>
            </a:extLst>
          </p:cNvPr>
          <p:cNvPicPr>
            <a:picLocks noChangeAspect="1"/>
          </p:cNvPicPr>
          <p:nvPr/>
        </p:nvPicPr>
        <p:blipFill>
          <a:blip r:embed="rId7"/>
          <a:stretch>
            <a:fillRect/>
          </a:stretch>
        </p:blipFill>
        <p:spPr>
          <a:xfrm>
            <a:off x="5636745" y="4080636"/>
            <a:ext cx="2974552" cy="748537"/>
          </a:xfrm>
          <a:prstGeom prst="rect">
            <a:avLst/>
          </a:prstGeom>
        </p:spPr>
      </p:pic>
    </p:spTree>
    <p:extLst>
      <p:ext uri="{BB962C8B-B14F-4D97-AF65-F5344CB8AC3E}">
        <p14:creationId xmlns:p14="http://schemas.microsoft.com/office/powerpoint/2010/main" val="28104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D631-7A45-4C05-8A1E-6E0A6CA4B497}"/>
              </a:ext>
            </a:extLst>
          </p:cNvPr>
          <p:cNvSpPr txBox="1">
            <a:spLocks/>
          </p:cNvSpPr>
          <p:nvPr/>
        </p:nvSpPr>
        <p:spPr>
          <a:xfrm>
            <a:off x="365816" y="286811"/>
            <a:ext cx="10280127" cy="874432"/>
          </a:xfrm>
          <a:prstGeom prst="rect">
            <a:avLst/>
          </a:prstGeom>
        </p:spPr>
        <p:txBody>
          <a:bodyPr vert="horz" lIns="0" tIns="0" rIns="0" bIns="0" rtlCol="0" anchor="t" anchorCtr="0">
            <a:noAutofit/>
          </a:bodyPr>
          <a:lstStyle>
            <a:lvl1pPr algn="l" defTabSz="457166" rtl="0" eaLnBrk="1" latinLnBrk="0" hangingPunct="1">
              <a:spcBef>
                <a:spcPct val="0"/>
              </a:spcBef>
              <a:buNone/>
              <a:defRPr sz="2800" kern="1200">
                <a:solidFill>
                  <a:schemeClr val="accent1"/>
                </a:solidFill>
                <a:latin typeface="Intel Clear" panose="020B0604020203020204" pitchFamily="34" charset="0"/>
                <a:ea typeface="+mj-ea"/>
                <a:cs typeface="+mj-cs"/>
              </a:defRPr>
            </a:lvl1pPr>
          </a:lstStyle>
          <a:p>
            <a:r>
              <a:rPr lang="en-US" altLang="zh-CN" sz="2400">
                <a:cs typeface="Arial"/>
              </a:rPr>
              <a:t>KFBIO  </a:t>
            </a:r>
            <a:r>
              <a:rPr lang="en-US" altLang="zh-CN" sz="2400">
                <a:solidFill>
                  <a:schemeClr val="accent1">
                    <a:lumMod val="75000"/>
                  </a:schemeClr>
                </a:solidFill>
              </a:rPr>
              <a:t>DL Solution for TB diagnosis using Intel Extension For PyTorch* </a:t>
            </a:r>
            <a:endParaRPr lang="en-US" sz="2400">
              <a:solidFill>
                <a:schemeClr val="accent1">
                  <a:lumMod val="75000"/>
                </a:schemeClr>
              </a:solidFill>
            </a:endParaRPr>
          </a:p>
          <a:p>
            <a:r>
              <a:rPr lang="en-US" altLang="zh-CN" sz="2000">
                <a:solidFill>
                  <a:srgbClr val="00FFFF"/>
                </a:solidFill>
              </a:rPr>
              <a:t>11.5 x  efficiency boost for fast M. Tuberculosis  Digital Diagnosis </a:t>
            </a:r>
            <a:endParaRPr lang="en-US" sz="3200" i="1">
              <a:solidFill>
                <a:srgbClr val="00FFFF"/>
              </a:solidFill>
              <a:latin typeface="+mj-ea"/>
              <a:cs typeface="Intel Clear Pro" panose="020B0804020202060201" pitchFamily="34" charset="0"/>
            </a:endParaRPr>
          </a:p>
        </p:txBody>
      </p:sp>
      <p:pic>
        <p:nvPicPr>
          <p:cNvPr id="3" name="Picture 2">
            <a:extLst>
              <a:ext uri="{FF2B5EF4-FFF2-40B4-BE49-F238E27FC236}">
                <a16:creationId xmlns:a16="http://schemas.microsoft.com/office/drawing/2014/main" id="{5DF9766A-206F-40AD-8F9D-14352E03E657}"/>
              </a:ext>
            </a:extLst>
          </p:cNvPr>
          <p:cNvPicPr>
            <a:picLocks noChangeAspect="1"/>
          </p:cNvPicPr>
          <p:nvPr/>
        </p:nvPicPr>
        <p:blipFill>
          <a:blip r:embed="rId3"/>
          <a:stretch>
            <a:fillRect/>
          </a:stretch>
        </p:blipFill>
        <p:spPr>
          <a:xfrm>
            <a:off x="10721035" y="48492"/>
            <a:ext cx="1341519" cy="527125"/>
          </a:xfrm>
          <a:prstGeom prst="rect">
            <a:avLst/>
          </a:prstGeom>
        </p:spPr>
      </p:pic>
      <p:pic>
        <p:nvPicPr>
          <p:cNvPr id="45" name="Picture 44">
            <a:extLst>
              <a:ext uri="{FF2B5EF4-FFF2-40B4-BE49-F238E27FC236}">
                <a16:creationId xmlns:a16="http://schemas.microsoft.com/office/drawing/2014/main" id="{283DD3D4-F2E4-4855-8F13-B897CE31E28C}"/>
              </a:ext>
            </a:extLst>
          </p:cNvPr>
          <p:cNvPicPr>
            <a:picLocks noChangeAspect="1"/>
          </p:cNvPicPr>
          <p:nvPr/>
        </p:nvPicPr>
        <p:blipFill>
          <a:blip r:embed="rId4"/>
          <a:stretch>
            <a:fillRect/>
          </a:stretch>
        </p:blipFill>
        <p:spPr>
          <a:xfrm>
            <a:off x="10721035" y="543099"/>
            <a:ext cx="1389209" cy="463069"/>
          </a:xfrm>
          <a:prstGeom prst="rect">
            <a:avLst/>
          </a:prstGeom>
        </p:spPr>
      </p:pic>
      <p:sp>
        <p:nvSpPr>
          <p:cNvPr id="53" name="TextBox 52">
            <a:extLst>
              <a:ext uri="{FF2B5EF4-FFF2-40B4-BE49-F238E27FC236}">
                <a16:creationId xmlns:a16="http://schemas.microsoft.com/office/drawing/2014/main" id="{4727AD7E-DF21-441A-A867-87C44CF7A204}"/>
              </a:ext>
            </a:extLst>
          </p:cNvPr>
          <p:cNvSpPr txBox="1"/>
          <p:nvPr/>
        </p:nvSpPr>
        <p:spPr>
          <a:xfrm>
            <a:off x="365816" y="888028"/>
            <a:ext cx="10177275" cy="1680460"/>
          </a:xfrm>
          <a:prstGeom prst="rect">
            <a:avLst/>
          </a:prstGeom>
          <a:noFill/>
        </p:spPr>
        <p:txBody>
          <a:bodyPr wrap="square">
            <a:spAutoFit/>
          </a:bodyPr>
          <a:lstStyle/>
          <a:p>
            <a:pPr marL="285750" indent="-285750">
              <a:buFont typeface="Arial" panose="020B0604020202020204" pitchFamily="34" charset="0"/>
              <a:buChar char="•"/>
            </a:pPr>
            <a:r>
              <a:rPr lang="en-US" altLang="zh-CN" sz="1800">
                <a:solidFill>
                  <a:srgbClr val="004280"/>
                </a:solidFill>
                <a:latin typeface="Intel Clear"/>
              </a:rPr>
              <a:t>Accelerate </a:t>
            </a:r>
            <a:r>
              <a:rPr lang="en-US" altLang="zh-CN" sz="1800">
                <a:solidFill>
                  <a:schemeClr val="accent1">
                    <a:lumMod val="75000"/>
                  </a:schemeClr>
                </a:solidFill>
              </a:rPr>
              <a:t>M. Tuberculosis detection using </a:t>
            </a:r>
            <a:r>
              <a:rPr lang="en-US" altLang="zh-CN" sz="1800">
                <a:solidFill>
                  <a:srgbClr val="004280"/>
                </a:solidFill>
                <a:latin typeface="Intel Clear"/>
              </a:rPr>
              <a:t>detectron2 with Intel Extension for </a:t>
            </a:r>
            <a:r>
              <a:rPr lang="en-US" altLang="zh-CN" sz="1800">
                <a:solidFill>
                  <a:schemeClr val="accent1">
                    <a:lumMod val="75000"/>
                  </a:schemeClr>
                </a:solidFill>
              </a:rPr>
              <a:t>PyTorch*</a:t>
            </a:r>
          </a:p>
          <a:p>
            <a:pPr marL="285750" indent="-285750">
              <a:buFont typeface="Arial" panose="020B0604020202020204" pitchFamily="34" charset="0"/>
              <a:buChar char="•"/>
            </a:pPr>
            <a:r>
              <a:rPr lang="en-US" altLang="zh-CN" sz="1800">
                <a:solidFill>
                  <a:schemeClr val="accent1">
                    <a:lumMod val="75000"/>
                  </a:schemeClr>
                </a:solidFill>
              </a:rPr>
              <a:t>Fully utilize the Intel Xeon Scalable processors resource by running inference on multi-core with multi-instances</a:t>
            </a:r>
          </a:p>
          <a:p>
            <a:pPr marL="285750" indent="-285750">
              <a:buFont typeface="Arial" panose="020B0604020202020204" pitchFamily="34" charset="0"/>
              <a:buChar char="•"/>
            </a:pPr>
            <a:r>
              <a:rPr lang="en-US" altLang="zh-CN" sz="1800">
                <a:solidFill>
                  <a:schemeClr val="accent1">
                    <a:lumMod val="75000"/>
                  </a:schemeClr>
                </a:solidFill>
              </a:rPr>
              <a:t>Even better throughput than NV T4</a:t>
            </a:r>
            <a:endParaRPr lang="zh-CN" altLang="en-US">
              <a:solidFill>
                <a:schemeClr val="accent1">
                  <a:lumMod val="75000"/>
                </a:schemeClr>
              </a:solidFill>
            </a:endParaRPr>
          </a:p>
        </p:txBody>
      </p:sp>
      <p:sp>
        <p:nvSpPr>
          <p:cNvPr id="43" name="TextBox 42">
            <a:extLst>
              <a:ext uri="{FF2B5EF4-FFF2-40B4-BE49-F238E27FC236}">
                <a16:creationId xmlns:a16="http://schemas.microsoft.com/office/drawing/2014/main" id="{000C622F-15A2-4988-B312-3C204A51A6FE}"/>
              </a:ext>
            </a:extLst>
          </p:cNvPr>
          <p:cNvSpPr txBox="1"/>
          <p:nvPr/>
        </p:nvSpPr>
        <p:spPr>
          <a:xfrm>
            <a:off x="5640469" y="6174439"/>
            <a:ext cx="4400546" cy="307777"/>
          </a:xfrm>
          <a:prstGeom prst="rect">
            <a:avLst/>
          </a:prstGeom>
          <a:noFill/>
        </p:spPr>
        <p:txBody>
          <a:bodyPr wrap="square">
            <a:spAutoFit/>
          </a:bodyPr>
          <a:lstStyle/>
          <a:p>
            <a:r>
              <a:rPr lang="en-US" altLang="zh-CN" sz="1400">
                <a:effectLst/>
                <a:ea typeface="Calibri" panose="020F0502020204030204" pitchFamily="34" charset="0"/>
                <a:hlinkClick r:id="rId5"/>
              </a:rPr>
              <a:t>https://github.com/intel/intel-extension-for-pytorch</a:t>
            </a:r>
            <a:endParaRPr lang="zh-CN" altLang="en-US" sz="1400"/>
          </a:p>
        </p:txBody>
      </p:sp>
      <p:grpSp>
        <p:nvGrpSpPr>
          <p:cNvPr id="7" name="Group 6">
            <a:extLst>
              <a:ext uri="{FF2B5EF4-FFF2-40B4-BE49-F238E27FC236}">
                <a16:creationId xmlns:a16="http://schemas.microsoft.com/office/drawing/2014/main" id="{99E46A65-F870-4CE2-9E43-E5F319222CDB}"/>
              </a:ext>
            </a:extLst>
          </p:cNvPr>
          <p:cNvGrpSpPr/>
          <p:nvPr/>
        </p:nvGrpSpPr>
        <p:grpSpPr>
          <a:xfrm>
            <a:off x="4173967" y="2796988"/>
            <a:ext cx="7888587" cy="3418166"/>
            <a:chOff x="498763" y="2142499"/>
            <a:chExt cx="11588794" cy="4070350"/>
          </a:xfrm>
        </p:grpSpPr>
        <p:pic>
          <p:nvPicPr>
            <p:cNvPr id="55" name="Picture 54">
              <a:extLst>
                <a:ext uri="{FF2B5EF4-FFF2-40B4-BE49-F238E27FC236}">
                  <a16:creationId xmlns:a16="http://schemas.microsoft.com/office/drawing/2014/main" id="{D80682CF-F8DD-4542-9F06-5A25AED8D365}"/>
                </a:ext>
              </a:extLst>
            </p:cNvPr>
            <p:cNvPicPr>
              <a:picLocks noChangeAspect="1"/>
            </p:cNvPicPr>
            <p:nvPr/>
          </p:nvPicPr>
          <p:blipFill>
            <a:blip r:embed="rId6"/>
            <a:stretch>
              <a:fillRect/>
            </a:stretch>
          </p:blipFill>
          <p:spPr>
            <a:xfrm>
              <a:off x="2108104" y="4801282"/>
              <a:ext cx="1161929" cy="928887"/>
            </a:xfrm>
            <a:prstGeom prst="rect">
              <a:avLst/>
            </a:prstGeom>
          </p:spPr>
        </p:pic>
        <p:grpSp>
          <p:nvGrpSpPr>
            <p:cNvPr id="4" name="组合 2">
              <a:extLst>
                <a:ext uri="{FF2B5EF4-FFF2-40B4-BE49-F238E27FC236}">
                  <a16:creationId xmlns:a16="http://schemas.microsoft.com/office/drawing/2014/main" id="{186EB33A-EB32-418B-B824-620198A038C7}"/>
                </a:ext>
              </a:extLst>
            </p:cNvPr>
            <p:cNvGrpSpPr/>
            <p:nvPr/>
          </p:nvGrpSpPr>
          <p:grpSpPr>
            <a:xfrm>
              <a:off x="498763" y="2142499"/>
              <a:ext cx="11588794" cy="4070350"/>
              <a:chOff x="1898" y="3324"/>
              <a:chExt cx="17423" cy="6410"/>
            </a:xfrm>
          </p:grpSpPr>
          <p:sp>
            <p:nvSpPr>
              <p:cNvPr id="5" name="任意多边形 26">
                <a:extLst>
                  <a:ext uri="{FF2B5EF4-FFF2-40B4-BE49-F238E27FC236}">
                    <a16:creationId xmlns:a16="http://schemas.microsoft.com/office/drawing/2014/main" id="{02B9E7AE-8F75-48AF-9768-4EF081903758}"/>
                  </a:ext>
                </a:extLst>
              </p:cNvPr>
              <p:cNvSpPr/>
              <p:nvPr/>
            </p:nvSpPr>
            <p:spPr>
              <a:xfrm>
                <a:off x="2877" y="4688"/>
                <a:ext cx="13716" cy="4087"/>
              </a:xfrm>
              <a:custGeom>
                <a:avLst/>
                <a:gdLst>
                  <a:gd name="connsiteX0" fmla="*/ 10170 w 13716"/>
                  <a:gd name="connsiteY0" fmla="*/ 0 h 4087"/>
                  <a:gd name="connsiteX1" fmla="*/ 13716 w 13716"/>
                  <a:gd name="connsiteY1" fmla="*/ 1903 h 4087"/>
                  <a:gd name="connsiteX2" fmla="*/ 6858 w 13716"/>
                  <a:gd name="connsiteY2" fmla="*/ 4087 h 4087"/>
                  <a:gd name="connsiteX3" fmla="*/ 0 w 13716"/>
                  <a:gd name="connsiteY3" fmla="*/ 1903 h 4087"/>
                  <a:gd name="connsiteX4" fmla="*/ 3633 w 13716"/>
                  <a:gd name="connsiteY4" fmla="*/ 42 h 4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 h="4087">
                    <a:moveTo>
                      <a:pt x="10170" y="0"/>
                    </a:moveTo>
                    <a:cubicBezTo>
                      <a:pt x="11336" y="248"/>
                      <a:pt x="13710" y="787"/>
                      <a:pt x="13716" y="1903"/>
                    </a:cubicBezTo>
                    <a:cubicBezTo>
                      <a:pt x="13722" y="3109"/>
                      <a:pt x="10646" y="4087"/>
                      <a:pt x="6858" y="4087"/>
                    </a:cubicBezTo>
                    <a:cubicBezTo>
                      <a:pt x="3070" y="4087"/>
                      <a:pt x="0" y="3109"/>
                      <a:pt x="0" y="1903"/>
                    </a:cubicBezTo>
                    <a:cubicBezTo>
                      <a:pt x="24" y="833"/>
                      <a:pt x="2429" y="263"/>
                      <a:pt x="3633" y="42"/>
                    </a:cubicBezTo>
                  </a:path>
                </a:pathLst>
              </a:custGeom>
              <a:noFill/>
              <a:ln w="12700" cmpd="sng">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Intel Clear Hans" panose="020B0604020203020204" pitchFamily="34" charset="-122"/>
                    <a:ea typeface="Intel Clear Hans" panose="020B0604020203020204" pitchFamily="34" charset="-122"/>
                  </a:rPr>
                  <a:t>    </a:t>
                </a:r>
              </a:p>
            </p:txBody>
          </p:sp>
          <p:grpSp>
            <p:nvGrpSpPr>
              <p:cNvPr id="6" name="组合 19">
                <a:extLst>
                  <a:ext uri="{FF2B5EF4-FFF2-40B4-BE49-F238E27FC236}">
                    <a16:creationId xmlns:a16="http://schemas.microsoft.com/office/drawing/2014/main" id="{6B6A6E4A-FDF1-486D-8560-C7B2804DB23C}"/>
                  </a:ext>
                </a:extLst>
              </p:cNvPr>
              <p:cNvGrpSpPr/>
              <p:nvPr/>
            </p:nvGrpSpPr>
            <p:grpSpPr>
              <a:xfrm>
                <a:off x="7897" y="3324"/>
                <a:ext cx="4047" cy="4855"/>
                <a:chOff x="7805" y="3859"/>
                <a:chExt cx="4047" cy="4855"/>
              </a:xfrm>
            </p:grpSpPr>
            <p:sp>
              <p:nvSpPr>
                <p:cNvPr id="33" name="椭圆 5">
                  <a:extLst>
                    <a:ext uri="{FF2B5EF4-FFF2-40B4-BE49-F238E27FC236}">
                      <a16:creationId xmlns:a16="http://schemas.microsoft.com/office/drawing/2014/main" id="{A5544D14-1497-4AA2-8387-F6E6B5362259}"/>
                    </a:ext>
                  </a:extLst>
                </p:cNvPr>
                <p:cNvSpPr/>
                <p:nvPr/>
              </p:nvSpPr>
              <p:spPr>
                <a:xfrm>
                  <a:off x="7805" y="3859"/>
                  <a:ext cx="3703" cy="3703"/>
                </a:xfrm>
                <a:prstGeom prst="ellipse">
                  <a:avLst/>
                </a:prstGeom>
                <a:solidFill>
                  <a:srgbClr val="F2F2F2"/>
                </a:solidFill>
                <a:ln w="127000" cmpd="sng">
                  <a:solidFill>
                    <a:schemeClr val="accent2">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Intel Clear Hans" panose="020B0604020203020204" pitchFamily="34" charset="-122"/>
                      <a:ea typeface="Intel Clear Hans" panose="020B0604020203020204" pitchFamily="34" charset="-122"/>
                    </a:rPr>
                    <a:t> </a:t>
                  </a:r>
                </a:p>
              </p:txBody>
            </p:sp>
            <p:sp>
              <p:nvSpPr>
                <p:cNvPr id="34" name="文本框 1">
                  <a:extLst>
                    <a:ext uri="{FF2B5EF4-FFF2-40B4-BE49-F238E27FC236}">
                      <a16:creationId xmlns:a16="http://schemas.microsoft.com/office/drawing/2014/main" id="{32D9814F-C940-4351-A0AD-C2BD80822931}"/>
                    </a:ext>
                  </a:extLst>
                </p:cNvPr>
                <p:cNvSpPr txBox="1"/>
                <p:nvPr/>
              </p:nvSpPr>
              <p:spPr>
                <a:xfrm>
                  <a:off x="8058" y="4648"/>
                  <a:ext cx="3794" cy="4066"/>
                </a:xfrm>
                <a:prstGeom prst="rect">
                  <a:avLst/>
                </a:prstGeom>
                <a:noFill/>
              </p:spPr>
              <p:txBody>
                <a:bodyPr wrap="square" rtlCol="0">
                  <a:spAutoFit/>
                </a:bodyPr>
                <a:lstStyle/>
                <a:p>
                  <a:r>
                    <a:rPr lang="en-US" altLang="zh-CN" sz="1200" b="1">
                      <a:latin typeface="Intel Clear Hans" panose="020B0604020203020204" pitchFamily="34" charset="-122"/>
                      <a:ea typeface="Intel Clear Hans" panose="020B0604020203020204" pitchFamily="34" charset="-122"/>
                    </a:rPr>
                    <a:t>TB Deep Learning Diagnosis System</a:t>
                  </a:r>
                </a:p>
                <a:p>
                  <a:r>
                    <a:rPr lang="en-US" altLang="zh-CN" sz="1100" i="1">
                      <a:latin typeface="Intel Clear Hans" panose="020B0604020203020204" pitchFamily="34" charset="-122"/>
                      <a:ea typeface="Intel Clear Hans" panose="020B0604020203020204" pitchFamily="34" charset="-122"/>
                    </a:rPr>
                    <a:t>Transfer Learning &amp; Detection </a:t>
                  </a:r>
                </a:p>
                <a:p>
                  <a:endParaRPr lang="en-US" altLang="zh-CN" sz="2000" b="1">
                    <a:solidFill>
                      <a:srgbClr val="004B8C"/>
                    </a:solidFill>
                    <a:latin typeface="Intel Clear Hans" panose="020B0604020203020204" pitchFamily="34" charset="-122"/>
                    <a:ea typeface="Intel Clear Hans" panose="020B0604020203020204" pitchFamily="34" charset="-122"/>
                  </a:endParaRPr>
                </a:p>
                <a:p>
                  <a:endParaRPr lang="zh-CN" altLang="en-US" sz="2000">
                    <a:solidFill>
                      <a:srgbClr val="004B8C"/>
                    </a:solidFill>
                    <a:latin typeface="Intel Clear Hans" panose="020B0604020203020204" pitchFamily="34" charset="-122"/>
                    <a:ea typeface="Intel Clear Hans" panose="020B0604020203020204" pitchFamily="34" charset="-122"/>
                  </a:endParaRPr>
                </a:p>
              </p:txBody>
            </p:sp>
          </p:grpSp>
          <p:grpSp>
            <p:nvGrpSpPr>
              <p:cNvPr id="8" name="组合 31">
                <a:extLst>
                  <a:ext uri="{FF2B5EF4-FFF2-40B4-BE49-F238E27FC236}">
                    <a16:creationId xmlns:a16="http://schemas.microsoft.com/office/drawing/2014/main" id="{225AD1C9-9878-4AB1-96A0-D0A4A716BF03}"/>
                  </a:ext>
                </a:extLst>
              </p:cNvPr>
              <p:cNvGrpSpPr/>
              <p:nvPr/>
            </p:nvGrpSpPr>
            <p:grpSpPr>
              <a:xfrm>
                <a:off x="5385" y="4021"/>
                <a:ext cx="2039" cy="2027"/>
                <a:chOff x="5345" y="4656"/>
                <a:chExt cx="2039" cy="2027"/>
              </a:xfrm>
            </p:grpSpPr>
            <p:sp>
              <p:nvSpPr>
                <p:cNvPr id="31" name="椭圆 10">
                  <a:extLst>
                    <a:ext uri="{FF2B5EF4-FFF2-40B4-BE49-F238E27FC236}">
                      <a16:creationId xmlns:a16="http://schemas.microsoft.com/office/drawing/2014/main" id="{0BFD1E7B-9C57-49DF-9D78-A5C09A7ECF5B}"/>
                    </a:ext>
                  </a:extLst>
                </p:cNvPr>
                <p:cNvSpPr/>
                <p:nvPr/>
              </p:nvSpPr>
              <p:spPr>
                <a:xfrm>
                  <a:off x="5526" y="4656"/>
                  <a:ext cx="1571" cy="1571"/>
                </a:xfrm>
                <a:prstGeom prst="ellipse">
                  <a:avLst/>
                </a:prstGeom>
                <a:blipFill rotWithShape="1">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32" name="文本框 23">
                  <a:extLst>
                    <a:ext uri="{FF2B5EF4-FFF2-40B4-BE49-F238E27FC236}">
                      <a16:creationId xmlns:a16="http://schemas.microsoft.com/office/drawing/2014/main" id="{F797EAEC-DEBD-46C0-A8A5-CE4761E6D486}"/>
                    </a:ext>
                  </a:extLst>
                </p:cNvPr>
                <p:cNvSpPr txBox="1"/>
                <p:nvPr/>
              </p:nvSpPr>
              <p:spPr>
                <a:xfrm>
                  <a:off x="5345" y="6150"/>
                  <a:ext cx="2039" cy="533"/>
                </a:xfrm>
                <a:prstGeom prst="rect">
                  <a:avLst/>
                </a:prstGeom>
                <a:noFill/>
              </p:spPr>
              <p:txBody>
                <a:bodyPr wrap="none" rtlCol="0">
                  <a:spAutoFit/>
                </a:bodyPr>
                <a:lstStyle/>
                <a:p>
                  <a:pPr algn="ctr"/>
                  <a:r>
                    <a:rPr lang="en-US" altLang="zh-CN" sz="1600" i="1">
                      <a:latin typeface="Intel Clear Hans" panose="020B0604020203020204" pitchFamily="34" charset="-122"/>
                      <a:ea typeface="Intel Clear Hans" panose="020B0604020203020204" pitchFamily="34" charset="-122"/>
                    </a:rPr>
                    <a:t>TB Sampling</a:t>
                  </a:r>
                  <a:endParaRPr lang="zh-CN" altLang="en-US" sz="1600" i="1">
                    <a:latin typeface="Intel Clear Hans" panose="020B0604020203020204" pitchFamily="34" charset="-122"/>
                    <a:ea typeface="Intel Clear Hans" panose="020B0604020203020204" pitchFamily="34" charset="-122"/>
                  </a:endParaRPr>
                </a:p>
              </p:txBody>
            </p:sp>
          </p:grpSp>
          <p:grpSp>
            <p:nvGrpSpPr>
              <p:cNvPr id="9" name="组合 32">
                <a:extLst>
                  <a:ext uri="{FF2B5EF4-FFF2-40B4-BE49-F238E27FC236}">
                    <a16:creationId xmlns:a16="http://schemas.microsoft.com/office/drawing/2014/main" id="{D328B011-A800-42CC-BA40-6E149751C617}"/>
                  </a:ext>
                </a:extLst>
              </p:cNvPr>
              <p:cNvGrpSpPr/>
              <p:nvPr/>
            </p:nvGrpSpPr>
            <p:grpSpPr>
              <a:xfrm>
                <a:off x="1898" y="5467"/>
                <a:ext cx="1833" cy="2359"/>
                <a:chOff x="1858" y="5772"/>
                <a:chExt cx="1833" cy="2359"/>
              </a:xfrm>
            </p:grpSpPr>
            <p:sp>
              <p:nvSpPr>
                <p:cNvPr id="29" name="椭圆 11">
                  <a:extLst>
                    <a:ext uri="{FF2B5EF4-FFF2-40B4-BE49-F238E27FC236}">
                      <a16:creationId xmlns:a16="http://schemas.microsoft.com/office/drawing/2014/main" id="{01EA0E4E-8DB2-432F-AC90-B9C8ACFFE7D8}"/>
                    </a:ext>
                  </a:extLst>
                </p:cNvPr>
                <p:cNvSpPr/>
                <p:nvPr/>
              </p:nvSpPr>
              <p:spPr>
                <a:xfrm>
                  <a:off x="1858" y="5772"/>
                  <a:ext cx="1833" cy="1833"/>
                </a:xfrm>
                <a:prstGeom prst="ellipse">
                  <a:avLst/>
                </a:prstGeom>
                <a:blipFill rotWithShape="1">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30" name="文本框 25">
                  <a:extLst>
                    <a:ext uri="{FF2B5EF4-FFF2-40B4-BE49-F238E27FC236}">
                      <a16:creationId xmlns:a16="http://schemas.microsoft.com/office/drawing/2014/main" id="{A6179ABE-7C9B-449A-BE31-3DB95DAD91E6}"/>
                    </a:ext>
                  </a:extLst>
                </p:cNvPr>
                <p:cNvSpPr txBox="1"/>
                <p:nvPr/>
              </p:nvSpPr>
              <p:spPr>
                <a:xfrm>
                  <a:off x="1969" y="7501"/>
                  <a:ext cx="1340" cy="630"/>
                </a:xfrm>
                <a:prstGeom prst="rect">
                  <a:avLst/>
                </a:prstGeom>
                <a:noFill/>
              </p:spPr>
              <p:txBody>
                <a:bodyPr wrap="none" rtlCol="0">
                  <a:spAutoFit/>
                </a:bodyPr>
                <a:lstStyle/>
                <a:p>
                  <a:pPr algn="ctr"/>
                  <a:r>
                    <a:rPr lang="en-US" altLang="zh-CN" sz="1600" i="1">
                      <a:solidFill>
                        <a:schemeClr val="tx1"/>
                      </a:solidFill>
                      <a:latin typeface="Intel Clear Hans" panose="020B0604020203020204" pitchFamily="34" charset="-122"/>
                      <a:ea typeface="Intel Clear Hans" panose="020B0604020203020204" pitchFamily="34" charset="-122"/>
                    </a:rPr>
                    <a:t>Dyeing</a:t>
                  </a:r>
                  <a:r>
                    <a:rPr lang="en-US" altLang="zh-CN" sz="2000" b="1">
                      <a:solidFill>
                        <a:schemeClr val="tx1"/>
                      </a:solidFill>
                      <a:latin typeface="Intel Clear Hans" panose="020B0604020203020204" pitchFamily="34" charset="-122"/>
                      <a:ea typeface="Intel Clear Hans" panose="020B0604020203020204" pitchFamily="34" charset="-122"/>
                    </a:rPr>
                    <a:t> </a:t>
                  </a:r>
                  <a:endParaRPr lang="zh-CN" altLang="en-US" sz="2000" b="1">
                    <a:solidFill>
                      <a:schemeClr val="tx1"/>
                    </a:solidFill>
                    <a:latin typeface="Intel Clear Hans" panose="020B0604020203020204" pitchFamily="34" charset="-122"/>
                    <a:ea typeface="Intel Clear Hans" panose="020B0604020203020204" pitchFamily="34" charset="-122"/>
                  </a:endParaRPr>
                </a:p>
              </p:txBody>
            </p:sp>
          </p:grpSp>
          <p:sp>
            <p:nvSpPr>
              <p:cNvPr id="28" name="文本框 28">
                <a:extLst>
                  <a:ext uri="{FF2B5EF4-FFF2-40B4-BE49-F238E27FC236}">
                    <a16:creationId xmlns:a16="http://schemas.microsoft.com/office/drawing/2014/main" id="{F91E6D32-826B-4365-B1EB-7B8610BFB140}"/>
                  </a:ext>
                </a:extLst>
              </p:cNvPr>
              <p:cNvSpPr txBox="1"/>
              <p:nvPr/>
            </p:nvSpPr>
            <p:spPr>
              <a:xfrm>
                <a:off x="9323" y="9260"/>
                <a:ext cx="8157" cy="474"/>
              </a:xfrm>
              <a:prstGeom prst="rect">
                <a:avLst/>
              </a:prstGeom>
              <a:noFill/>
            </p:spPr>
            <p:txBody>
              <a:bodyPr wrap="none" rtlCol="0">
                <a:spAutoFit/>
              </a:bodyPr>
              <a:lstStyle/>
              <a:p>
                <a:pPr algn="ctr"/>
                <a:r>
                  <a:rPr lang="en-US" altLang="zh-CN" sz="1200" i="1">
                    <a:latin typeface="Intel Clear Hans" panose="020B0604020203020204" pitchFamily="34" charset="-122"/>
                    <a:ea typeface="Intel Clear Hans" panose="020B0604020203020204" pitchFamily="34" charset="-122"/>
                  </a:rPr>
                  <a:t>Scanning &amp; Classification using DL model</a:t>
                </a:r>
                <a:endParaRPr lang="zh-CN" altLang="en-US" sz="1200" i="1">
                  <a:latin typeface="Intel Clear Hans" panose="020B0604020203020204" pitchFamily="34" charset="-122"/>
                  <a:ea typeface="Intel Clear Hans" panose="020B0604020203020204" pitchFamily="34" charset="-122"/>
                </a:endParaRPr>
              </a:p>
            </p:txBody>
          </p:sp>
          <p:grpSp>
            <p:nvGrpSpPr>
              <p:cNvPr id="11" name="组合 34">
                <a:extLst>
                  <a:ext uri="{FF2B5EF4-FFF2-40B4-BE49-F238E27FC236}">
                    <a16:creationId xmlns:a16="http://schemas.microsoft.com/office/drawing/2014/main" id="{4CA63611-4E21-4830-853F-EC749CE3F1F6}"/>
                  </a:ext>
                </a:extLst>
              </p:cNvPr>
              <p:cNvGrpSpPr/>
              <p:nvPr/>
            </p:nvGrpSpPr>
            <p:grpSpPr>
              <a:xfrm>
                <a:off x="15847" y="5467"/>
                <a:ext cx="3474" cy="2379"/>
                <a:chOff x="15847" y="5772"/>
                <a:chExt cx="3474" cy="2379"/>
              </a:xfrm>
            </p:grpSpPr>
            <p:sp>
              <p:nvSpPr>
                <p:cNvPr id="25" name="椭圆 20">
                  <a:extLst>
                    <a:ext uri="{FF2B5EF4-FFF2-40B4-BE49-F238E27FC236}">
                      <a16:creationId xmlns:a16="http://schemas.microsoft.com/office/drawing/2014/main" id="{617D26D4-709D-4AF6-92FE-502E14F98EB6}"/>
                    </a:ext>
                  </a:extLst>
                </p:cNvPr>
                <p:cNvSpPr/>
                <p:nvPr/>
              </p:nvSpPr>
              <p:spPr>
                <a:xfrm>
                  <a:off x="15847" y="5772"/>
                  <a:ext cx="1833" cy="1833"/>
                </a:xfrm>
                <a:prstGeom prst="ellipse">
                  <a:avLst/>
                </a:prstGeom>
                <a:blipFill rotWithShape="1">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26" name="文本框 29">
                  <a:extLst>
                    <a:ext uri="{FF2B5EF4-FFF2-40B4-BE49-F238E27FC236}">
                      <a16:creationId xmlns:a16="http://schemas.microsoft.com/office/drawing/2014/main" id="{76173469-8998-4A97-AC9E-ACA536F16CBC}"/>
                    </a:ext>
                  </a:extLst>
                </p:cNvPr>
                <p:cNvSpPr txBox="1"/>
                <p:nvPr/>
              </p:nvSpPr>
              <p:spPr>
                <a:xfrm>
                  <a:off x="16241" y="7677"/>
                  <a:ext cx="3080" cy="474"/>
                </a:xfrm>
                <a:prstGeom prst="rect">
                  <a:avLst/>
                </a:prstGeom>
                <a:noFill/>
              </p:spPr>
              <p:txBody>
                <a:bodyPr wrap="square" rtlCol="0">
                  <a:spAutoFit/>
                </a:bodyPr>
                <a:lstStyle/>
                <a:p>
                  <a:pPr algn="ctr"/>
                  <a:r>
                    <a:rPr lang="en-US" altLang="zh-CN" sz="1200" i="1">
                      <a:latin typeface="Intel Clear Hans" panose="020B0604020203020204" pitchFamily="34" charset="-122"/>
                      <a:ea typeface="Intel Clear Hans" panose="020B0604020203020204" pitchFamily="34" charset="-122"/>
                    </a:rPr>
                    <a:t>Doctor Check</a:t>
                  </a:r>
                  <a:endParaRPr lang="zh-CN" altLang="en-US" sz="1200" i="1">
                    <a:latin typeface="Intel Clear Hans" panose="020B0604020203020204" pitchFamily="34" charset="-122"/>
                    <a:ea typeface="Intel Clear Hans" panose="020B0604020203020204" pitchFamily="34" charset="-122"/>
                  </a:endParaRPr>
                </a:p>
              </p:txBody>
            </p:sp>
          </p:grpSp>
          <p:grpSp>
            <p:nvGrpSpPr>
              <p:cNvPr id="12" name="组合 35">
                <a:extLst>
                  <a:ext uri="{FF2B5EF4-FFF2-40B4-BE49-F238E27FC236}">
                    <a16:creationId xmlns:a16="http://schemas.microsoft.com/office/drawing/2014/main" id="{B1DA0491-1529-420E-9C16-E4414A6BD738}"/>
                  </a:ext>
                </a:extLst>
              </p:cNvPr>
              <p:cNvGrpSpPr/>
              <p:nvPr/>
            </p:nvGrpSpPr>
            <p:grpSpPr>
              <a:xfrm>
                <a:off x="12839" y="3831"/>
                <a:ext cx="5601" cy="1571"/>
                <a:chOff x="12799" y="4466"/>
                <a:chExt cx="5601" cy="1571"/>
              </a:xfrm>
            </p:grpSpPr>
            <p:sp>
              <p:nvSpPr>
                <p:cNvPr id="23" name="椭圆 18">
                  <a:extLst>
                    <a:ext uri="{FF2B5EF4-FFF2-40B4-BE49-F238E27FC236}">
                      <a16:creationId xmlns:a16="http://schemas.microsoft.com/office/drawing/2014/main" id="{D5540BFA-26FE-438B-972E-DCF9AA37B5A8}"/>
                    </a:ext>
                  </a:extLst>
                </p:cNvPr>
                <p:cNvSpPr/>
                <p:nvPr/>
              </p:nvSpPr>
              <p:spPr>
                <a:xfrm>
                  <a:off x="12799" y="4466"/>
                  <a:ext cx="1571" cy="1571"/>
                </a:xfrm>
                <a:prstGeom prst="ellipse">
                  <a:avLst/>
                </a:prstGeom>
                <a:blipFill rotWithShape="1">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24" name="文本框 30">
                  <a:extLst>
                    <a:ext uri="{FF2B5EF4-FFF2-40B4-BE49-F238E27FC236}">
                      <a16:creationId xmlns:a16="http://schemas.microsoft.com/office/drawing/2014/main" id="{436B2E6C-E563-480B-A44E-C31099DAEAE6}"/>
                    </a:ext>
                  </a:extLst>
                </p:cNvPr>
                <p:cNvSpPr txBox="1"/>
                <p:nvPr/>
              </p:nvSpPr>
              <p:spPr>
                <a:xfrm>
                  <a:off x="14568" y="4821"/>
                  <a:ext cx="3832" cy="474"/>
                </a:xfrm>
                <a:prstGeom prst="rect">
                  <a:avLst/>
                </a:prstGeom>
                <a:noFill/>
              </p:spPr>
              <p:txBody>
                <a:bodyPr wrap="none" rtlCol="0">
                  <a:spAutoFit/>
                </a:bodyPr>
                <a:lstStyle/>
                <a:p>
                  <a:pPr algn="ctr"/>
                  <a:r>
                    <a:rPr lang="en-US" altLang="zh-CN" sz="1200" i="1">
                      <a:latin typeface="Intel Clear Hans" panose="020B0604020203020204" pitchFamily="34" charset="-122"/>
                      <a:ea typeface="Intel Clear Hans" panose="020B0604020203020204" pitchFamily="34" charset="-122"/>
                    </a:rPr>
                    <a:t>Adaptive Learning</a:t>
                  </a:r>
                  <a:endParaRPr lang="zh-CN" altLang="en-US" sz="1200" i="1">
                    <a:latin typeface="Intel Clear Hans" panose="020B0604020203020204" pitchFamily="34" charset="-122"/>
                    <a:ea typeface="Intel Clear Hans" panose="020B0604020203020204" pitchFamily="34" charset="-122"/>
                  </a:endParaRPr>
                </a:p>
              </p:txBody>
            </p:sp>
          </p:grpSp>
          <p:grpSp>
            <p:nvGrpSpPr>
              <p:cNvPr id="13" name="组合 38">
                <a:extLst>
                  <a:ext uri="{FF2B5EF4-FFF2-40B4-BE49-F238E27FC236}">
                    <a16:creationId xmlns:a16="http://schemas.microsoft.com/office/drawing/2014/main" id="{A32874E3-E763-4FC5-9362-F048E96B6DEB}"/>
                  </a:ext>
                </a:extLst>
              </p:cNvPr>
              <p:cNvGrpSpPr/>
              <p:nvPr/>
            </p:nvGrpSpPr>
            <p:grpSpPr>
              <a:xfrm>
                <a:off x="6050" y="7300"/>
                <a:ext cx="2076" cy="2366"/>
                <a:chOff x="6119" y="6747"/>
                <a:chExt cx="2076" cy="2366"/>
              </a:xfrm>
            </p:grpSpPr>
            <p:sp>
              <p:nvSpPr>
                <p:cNvPr id="19" name="文本框 27">
                  <a:extLst>
                    <a:ext uri="{FF2B5EF4-FFF2-40B4-BE49-F238E27FC236}">
                      <a16:creationId xmlns:a16="http://schemas.microsoft.com/office/drawing/2014/main" id="{D8619A8E-0609-432A-BFD9-05FDFEDBB6DC}"/>
                    </a:ext>
                  </a:extLst>
                </p:cNvPr>
                <p:cNvSpPr txBox="1"/>
                <p:nvPr/>
              </p:nvSpPr>
              <p:spPr>
                <a:xfrm>
                  <a:off x="6119" y="8580"/>
                  <a:ext cx="2076" cy="533"/>
                </a:xfrm>
                <a:prstGeom prst="rect">
                  <a:avLst/>
                </a:prstGeom>
                <a:noFill/>
              </p:spPr>
              <p:txBody>
                <a:bodyPr wrap="none" rtlCol="0">
                  <a:spAutoFit/>
                </a:bodyPr>
                <a:lstStyle/>
                <a:p>
                  <a:pPr algn="ctr"/>
                  <a:r>
                    <a:rPr lang="en-US" altLang="zh-CN" sz="1600" i="1">
                      <a:latin typeface="Intel Clear Hans" panose="020B0604020203020204" pitchFamily="34" charset="-122"/>
                      <a:ea typeface="Intel Clear Hans" panose="020B0604020203020204" pitchFamily="34" charset="-122"/>
                    </a:rPr>
                    <a:t>Digital Image</a:t>
                  </a:r>
                  <a:endParaRPr lang="zh-CN" altLang="en-US" sz="1600" i="1">
                    <a:latin typeface="Intel Clear Hans" panose="020B0604020203020204" pitchFamily="34" charset="-122"/>
                    <a:ea typeface="Intel Clear Hans" panose="020B0604020203020204" pitchFamily="34" charset="-122"/>
                  </a:endParaRPr>
                </a:p>
              </p:txBody>
            </p:sp>
            <p:grpSp>
              <p:nvGrpSpPr>
                <p:cNvPr id="20" name="组合 37">
                  <a:extLst>
                    <a:ext uri="{FF2B5EF4-FFF2-40B4-BE49-F238E27FC236}">
                      <a16:creationId xmlns:a16="http://schemas.microsoft.com/office/drawing/2014/main" id="{DC37E626-1500-421A-AA04-E683984715BF}"/>
                    </a:ext>
                  </a:extLst>
                </p:cNvPr>
                <p:cNvGrpSpPr/>
                <p:nvPr/>
              </p:nvGrpSpPr>
              <p:grpSpPr>
                <a:xfrm>
                  <a:off x="6240" y="6747"/>
                  <a:ext cx="1833" cy="1833"/>
                  <a:chOff x="6240" y="6747"/>
                  <a:chExt cx="1833" cy="1833"/>
                </a:xfrm>
              </p:grpSpPr>
              <p:sp>
                <p:nvSpPr>
                  <p:cNvPr id="21" name="椭圆 21">
                    <a:extLst>
                      <a:ext uri="{FF2B5EF4-FFF2-40B4-BE49-F238E27FC236}">
                        <a16:creationId xmlns:a16="http://schemas.microsoft.com/office/drawing/2014/main" id="{03D18ACF-58E2-427B-A31B-83540C64397C}"/>
                      </a:ext>
                    </a:extLst>
                  </p:cNvPr>
                  <p:cNvSpPr/>
                  <p:nvPr/>
                </p:nvSpPr>
                <p:spPr>
                  <a:xfrm>
                    <a:off x="6240" y="6747"/>
                    <a:ext cx="1833" cy="18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pic>
                <p:nvPicPr>
                  <p:cNvPr id="22" name="图片 36" descr="资源 3@2x">
                    <a:extLst>
                      <a:ext uri="{FF2B5EF4-FFF2-40B4-BE49-F238E27FC236}">
                        <a16:creationId xmlns:a16="http://schemas.microsoft.com/office/drawing/2014/main" id="{E835D684-6BCC-41F3-BD25-E3A8C5C6CCEA}"/>
                      </a:ext>
                    </a:extLst>
                  </p:cNvPr>
                  <p:cNvPicPr>
                    <a:picLocks noChangeAspect="1"/>
                  </p:cNvPicPr>
                  <p:nvPr/>
                </p:nvPicPr>
                <p:blipFill>
                  <a:blip r:embed="rId10"/>
                  <a:stretch>
                    <a:fillRect/>
                  </a:stretch>
                </p:blipFill>
                <p:spPr>
                  <a:xfrm>
                    <a:off x="6328" y="7170"/>
                    <a:ext cx="1658" cy="988"/>
                  </a:xfrm>
                  <a:prstGeom prst="rect">
                    <a:avLst/>
                  </a:prstGeom>
                </p:spPr>
              </p:pic>
            </p:grpSp>
          </p:grpSp>
          <p:sp>
            <p:nvSpPr>
              <p:cNvPr id="14" name="上箭头 43">
                <a:extLst>
                  <a:ext uri="{FF2B5EF4-FFF2-40B4-BE49-F238E27FC236}">
                    <a16:creationId xmlns:a16="http://schemas.microsoft.com/office/drawing/2014/main" id="{C65E6E04-562B-4243-9201-3BA38F4EF21F}"/>
                  </a:ext>
                </a:extLst>
              </p:cNvPr>
              <p:cNvSpPr/>
              <p:nvPr/>
            </p:nvSpPr>
            <p:spPr>
              <a:xfrm rot="2460000">
                <a:off x="7899" y="6577"/>
                <a:ext cx="170" cy="948"/>
              </a:xfrm>
              <a:prstGeom prst="upArrow">
                <a:avLst>
                  <a:gd name="adj1" fmla="val 48336"/>
                  <a:gd name="adj2" fmla="val 90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15" name="上箭头 45">
                <a:extLst>
                  <a:ext uri="{FF2B5EF4-FFF2-40B4-BE49-F238E27FC236}">
                    <a16:creationId xmlns:a16="http://schemas.microsoft.com/office/drawing/2014/main" id="{AE54F795-7496-4DAF-839E-204879919B3B}"/>
                  </a:ext>
                </a:extLst>
              </p:cNvPr>
              <p:cNvSpPr/>
              <p:nvPr/>
            </p:nvSpPr>
            <p:spPr>
              <a:xfrm rot="8100000">
                <a:off x="11426" y="6559"/>
                <a:ext cx="170" cy="948"/>
              </a:xfrm>
              <a:prstGeom prst="upArrow">
                <a:avLst>
                  <a:gd name="adj1" fmla="val 48336"/>
                  <a:gd name="adj2" fmla="val 90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16" name="上箭头 46">
                <a:extLst>
                  <a:ext uri="{FF2B5EF4-FFF2-40B4-BE49-F238E27FC236}">
                    <a16:creationId xmlns:a16="http://schemas.microsoft.com/office/drawing/2014/main" id="{65C23FBE-7A7B-4017-AA78-39B913DE2BD9}"/>
                  </a:ext>
                </a:extLst>
              </p:cNvPr>
              <p:cNvSpPr/>
              <p:nvPr/>
            </p:nvSpPr>
            <p:spPr>
              <a:xfrm rot="5820000">
                <a:off x="13713" y="3912"/>
                <a:ext cx="170" cy="4039"/>
              </a:xfrm>
              <a:prstGeom prst="upArrow">
                <a:avLst>
                  <a:gd name="adj1" fmla="val 48336"/>
                  <a:gd name="adj2" fmla="val 90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17" name="上箭头 47">
                <a:extLst>
                  <a:ext uri="{FF2B5EF4-FFF2-40B4-BE49-F238E27FC236}">
                    <a16:creationId xmlns:a16="http://schemas.microsoft.com/office/drawing/2014/main" id="{C0486E03-CC51-4133-BFB7-D825BBBFB2AA}"/>
                  </a:ext>
                </a:extLst>
              </p:cNvPr>
              <p:cNvSpPr/>
              <p:nvPr/>
            </p:nvSpPr>
            <p:spPr>
              <a:xfrm rot="4860000">
                <a:off x="12240" y="4521"/>
                <a:ext cx="157" cy="640"/>
              </a:xfrm>
              <a:prstGeom prst="upArrow">
                <a:avLst>
                  <a:gd name="adj1" fmla="val 48336"/>
                  <a:gd name="adj2" fmla="val 90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sp>
            <p:nvSpPr>
              <p:cNvPr id="18" name="上箭头 48">
                <a:extLst>
                  <a:ext uri="{FF2B5EF4-FFF2-40B4-BE49-F238E27FC236}">
                    <a16:creationId xmlns:a16="http://schemas.microsoft.com/office/drawing/2014/main" id="{0802873D-05A8-489D-B3BB-2906FC9E0508}"/>
                  </a:ext>
                </a:extLst>
              </p:cNvPr>
              <p:cNvSpPr/>
              <p:nvPr/>
            </p:nvSpPr>
            <p:spPr>
              <a:xfrm rot="15600000">
                <a:off x="12246" y="4266"/>
                <a:ext cx="157" cy="640"/>
              </a:xfrm>
              <a:prstGeom prst="upArrow">
                <a:avLst>
                  <a:gd name="adj1" fmla="val 48336"/>
                  <a:gd name="adj2" fmla="val 90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l Clear Hans" panose="020B0604020203020204" pitchFamily="34" charset="-122"/>
                  <a:ea typeface="Intel Clear Hans" panose="020B0604020203020204" pitchFamily="34" charset="-122"/>
                </a:endParaRPr>
              </a:p>
            </p:txBody>
          </p:sp>
        </p:grpSp>
        <p:grpSp>
          <p:nvGrpSpPr>
            <p:cNvPr id="62" name="Group 61">
              <a:extLst>
                <a:ext uri="{FF2B5EF4-FFF2-40B4-BE49-F238E27FC236}">
                  <a16:creationId xmlns:a16="http://schemas.microsoft.com/office/drawing/2014/main" id="{0C687DD0-5685-4C4A-BC25-8246A9B10BFC}"/>
                </a:ext>
              </a:extLst>
            </p:cNvPr>
            <p:cNvGrpSpPr/>
            <p:nvPr/>
          </p:nvGrpSpPr>
          <p:grpSpPr>
            <a:xfrm>
              <a:off x="6692006" y="4801244"/>
              <a:ext cx="1259775" cy="1165755"/>
              <a:chOff x="6649325" y="4698294"/>
              <a:chExt cx="1259775" cy="1165755"/>
            </a:xfrm>
          </p:grpSpPr>
          <p:sp>
            <p:nvSpPr>
              <p:cNvPr id="48" name="Oval 47">
                <a:extLst>
                  <a:ext uri="{FF2B5EF4-FFF2-40B4-BE49-F238E27FC236}">
                    <a16:creationId xmlns:a16="http://schemas.microsoft.com/office/drawing/2014/main" id="{AEA223D2-2777-4CA1-823A-A74F666ACC1F}"/>
                  </a:ext>
                </a:extLst>
              </p:cNvPr>
              <p:cNvSpPr/>
              <p:nvPr/>
            </p:nvSpPr>
            <p:spPr>
              <a:xfrm>
                <a:off x="6649325" y="4698294"/>
                <a:ext cx="1259775" cy="11657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47" name="Picture 46">
                <a:extLst>
                  <a:ext uri="{FF2B5EF4-FFF2-40B4-BE49-F238E27FC236}">
                    <a16:creationId xmlns:a16="http://schemas.microsoft.com/office/drawing/2014/main" id="{79082FCD-EEB0-474D-83F4-EF0C27C99504}"/>
                  </a:ext>
                </a:extLst>
              </p:cNvPr>
              <p:cNvPicPr>
                <a:picLocks noChangeAspect="1"/>
              </p:cNvPicPr>
              <p:nvPr/>
            </p:nvPicPr>
            <p:blipFill>
              <a:blip r:embed="rId11"/>
              <a:stretch>
                <a:fillRect/>
              </a:stretch>
            </p:blipFill>
            <p:spPr>
              <a:xfrm>
                <a:off x="6814332" y="4859459"/>
                <a:ext cx="937619" cy="817436"/>
              </a:xfrm>
              <a:prstGeom prst="rect">
                <a:avLst/>
              </a:prstGeom>
            </p:spPr>
          </p:pic>
        </p:grpSp>
        <p:pic>
          <p:nvPicPr>
            <p:cNvPr id="10" name="Picture 9">
              <a:extLst>
                <a:ext uri="{FF2B5EF4-FFF2-40B4-BE49-F238E27FC236}">
                  <a16:creationId xmlns:a16="http://schemas.microsoft.com/office/drawing/2014/main" id="{3B7401A4-E4E2-4107-B0DB-7AD3EAEBFE15}"/>
                </a:ext>
              </a:extLst>
            </p:cNvPr>
            <p:cNvPicPr>
              <a:picLocks noChangeAspect="1"/>
            </p:cNvPicPr>
            <p:nvPr/>
          </p:nvPicPr>
          <p:blipFill>
            <a:blip r:embed="rId12"/>
            <a:stretch>
              <a:fillRect/>
            </a:stretch>
          </p:blipFill>
          <p:spPr>
            <a:xfrm>
              <a:off x="8046178" y="4828910"/>
              <a:ext cx="1640213" cy="1076325"/>
            </a:xfrm>
            <a:prstGeom prst="rect">
              <a:avLst/>
            </a:prstGeom>
          </p:spPr>
        </p:pic>
      </p:grpSp>
      <p:graphicFrame>
        <p:nvGraphicFramePr>
          <p:cNvPr id="41" name="Chart 40">
            <a:extLst>
              <a:ext uri="{FF2B5EF4-FFF2-40B4-BE49-F238E27FC236}">
                <a16:creationId xmlns:a16="http://schemas.microsoft.com/office/drawing/2014/main" id="{6191115A-4C6F-48CD-8EE7-52F737D320B3}"/>
              </a:ext>
            </a:extLst>
          </p:cNvPr>
          <p:cNvGraphicFramePr>
            <a:graphicFrameLocks/>
          </p:cNvGraphicFramePr>
          <p:nvPr/>
        </p:nvGraphicFramePr>
        <p:xfrm>
          <a:off x="338548" y="2381225"/>
          <a:ext cx="3566478" cy="4007552"/>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38578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9C79F2-0C41-4063-A3D3-803BB23660FB}"/>
              </a:ext>
            </a:extLst>
          </p:cNvPr>
          <p:cNvSpPr>
            <a:spLocks noGrp="1"/>
          </p:cNvSpPr>
          <p:nvPr>
            <p:ph type="title"/>
          </p:nvPr>
        </p:nvSpPr>
        <p:spPr/>
        <p:txBody>
          <a:bodyPr/>
          <a:lstStyle/>
          <a:p>
            <a:r>
              <a:rPr lang="en-US" altLang="zh-CN" sz="2800">
                <a:solidFill>
                  <a:schemeClr val="tx2"/>
                </a:solidFill>
                <a:ea typeface="Intel Clear Pro" panose="020B0804020202060201" pitchFamily="34" charset="0"/>
                <a:cs typeface="Intel Clear Pro" panose="020B0804020202060201" pitchFamily="34" charset="0"/>
              </a:rPr>
              <a:t>Optimized </a:t>
            </a:r>
            <a:r>
              <a:rPr lang="en-US" altLang="zh-CN" sz="2800" err="1">
                <a:solidFill>
                  <a:schemeClr val="tx2"/>
                </a:solidFill>
                <a:ea typeface="Intel Clear Pro" panose="020B0804020202060201" pitchFamily="34" charset="0"/>
                <a:cs typeface="Intel Clear Pro" panose="020B0804020202060201" pitchFamily="34" charset="0"/>
              </a:rPr>
              <a:t>USRNet</a:t>
            </a:r>
            <a:r>
              <a:rPr lang="en-US" altLang="zh-CN" sz="2800">
                <a:solidFill>
                  <a:schemeClr val="tx2"/>
                </a:solidFill>
                <a:ea typeface="Intel Clear Pro" panose="020B0804020202060201" pitchFamily="34" charset="0"/>
                <a:cs typeface="Intel Clear Pro" panose="020B0804020202060201" pitchFamily="34" charset="0"/>
              </a:rPr>
              <a:t> Inference with Figure Split Algorithm and IPEX</a:t>
            </a:r>
            <a:br>
              <a:rPr lang="en-US" altLang="zh-CN" sz="2800">
                <a:solidFill>
                  <a:schemeClr val="tx2"/>
                </a:solidFill>
                <a:ea typeface="Intel Clear Pro" panose="020B0804020202060201" pitchFamily="34" charset="0"/>
                <a:cs typeface="Intel Clear Pro" panose="020B0804020202060201" pitchFamily="34" charset="0"/>
              </a:rPr>
            </a:br>
            <a:r>
              <a:rPr lang="en-US" altLang="zh-CN" sz="2000">
                <a:solidFill>
                  <a:srgbClr val="00FFFF"/>
                </a:solidFill>
                <a:ea typeface="Intel Clear Pro" panose="020B0804020202060201" pitchFamily="34" charset="0"/>
                <a:cs typeface="Intel Clear Pro" panose="020B0804020202060201" pitchFamily="34" charset="0"/>
              </a:rPr>
              <a:t>6.4</a:t>
            </a:r>
            <a:r>
              <a:rPr lang="en-US" altLang="zh-CN" sz="2000">
                <a:solidFill>
                  <a:srgbClr val="00FFFF"/>
                </a:solidFill>
              </a:rPr>
              <a:t> x  efficiency boost to</a:t>
            </a:r>
            <a:r>
              <a:rPr lang="zh-CN" altLang="en-US" sz="2000">
                <a:solidFill>
                  <a:srgbClr val="00FFFF"/>
                </a:solidFill>
              </a:rPr>
              <a:t> </a:t>
            </a:r>
            <a:r>
              <a:rPr lang="en-US" altLang="zh-CN" sz="2000">
                <a:solidFill>
                  <a:srgbClr val="00FFFF"/>
                </a:solidFill>
              </a:rPr>
              <a:t>do</a:t>
            </a:r>
            <a:r>
              <a:rPr lang="zh-CN" altLang="en-US" sz="2000">
                <a:solidFill>
                  <a:srgbClr val="00FFFF"/>
                </a:solidFill>
              </a:rPr>
              <a:t> </a:t>
            </a:r>
            <a:r>
              <a:rPr lang="en-US" altLang="zh-CN" sz="2000">
                <a:solidFill>
                  <a:srgbClr val="00FFFF"/>
                </a:solidFill>
              </a:rPr>
              <a:t>Image</a:t>
            </a:r>
            <a:r>
              <a:rPr lang="zh-CN" altLang="en-US" sz="2000">
                <a:solidFill>
                  <a:srgbClr val="00FFFF"/>
                </a:solidFill>
              </a:rPr>
              <a:t> </a:t>
            </a:r>
            <a:r>
              <a:rPr lang="en-US" altLang="zh-CN" sz="2000">
                <a:solidFill>
                  <a:srgbClr val="00FFFF"/>
                </a:solidFill>
              </a:rPr>
              <a:t>Super</a:t>
            </a:r>
            <a:r>
              <a:rPr lang="zh-CN" altLang="en-US" sz="2000">
                <a:solidFill>
                  <a:srgbClr val="00FFFF"/>
                </a:solidFill>
              </a:rPr>
              <a:t> </a:t>
            </a:r>
            <a:r>
              <a:rPr lang="en-US" altLang="zh-CN" sz="2000">
                <a:solidFill>
                  <a:srgbClr val="00FFFF"/>
                </a:solidFill>
              </a:rPr>
              <a:t>Resolution</a:t>
            </a:r>
            <a:br>
              <a:rPr lang="en-US" altLang="zh-CN" sz="4000" i="1">
                <a:solidFill>
                  <a:srgbClr val="00FFFF"/>
                </a:solidFill>
                <a:latin typeface="+mj-ea"/>
                <a:cs typeface="Intel Clear Pro" panose="020B0804020202060201" pitchFamily="34" charset="0"/>
              </a:rPr>
            </a:br>
            <a:endParaRPr lang="en-US" altLang="zh-CN" sz="2800">
              <a:solidFill>
                <a:schemeClr val="tx2"/>
              </a:solidFill>
              <a:ea typeface="Intel Clear Pro" panose="020B0804020202060201" pitchFamily="34" charset="0"/>
              <a:cs typeface="Intel Clear Pro" panose="020B0804020202060201" pitchFamily="34" charset="0"/>
            </a:endParaRPr>
          </a:p>
        </p:txBody>
      </p:sp>
      <p:sp>
        <p:nvSpPr>
          <p:cNvPr id="10" name="Title 3">
            <a:extLst>
              <a:ext uri="{FF2B5EF4-FFF2-40B4-BE49-F238E27FC236}">
                <a16:creationId xmlns:a16="http://schemas.microsoft.com/office/drawing/2014/main" id="{749A3F7C-0EE5-4427-9159-6F6961E00950}"/>
              </a:ext>
            </a:extLst>
          </p:cNvPr>
          <p:cNvSpPr txBox="1">
            <a:spLocks/>
          </p:cNvSpPr>
          <p:nvPr/>
        </p:nvSpPr>
        <p:spPr>
          <a:xfrm>
            <a:off x="607484" y="161382"/>
            <a:ext cx="10972800" cy="7628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rgbClr val="525252"/>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endParaRPr lang="en-US" sz="4800" kern="0">
              <a:solidFill>
                <a:schemeClr val="tx2"/>
              </a:solidFill>
              <a:latin typeface="+mj-lt"/>
              <a:ea typeface="Intel Clear Pro" panose="020B0804020202060201" pitchFamily="34" charset="0"/>
              <a:cs typeface="Intel Clear Pro" panose="020B0804020202060201" pitchFamily="34" charset="0"/>
            </a:endParaRPr>
          </a:p>
        </p:txBody>
      </p:sp>
      <p:pic>
        <p:nvPicPr>
          <p:cNvPr id="2" name="Picture 1">
            <a:extLst>
              <a:ext uri="{FF2B5EF4-FFF2-40B4-BE49-F238E27FC236}">
                <a16:creationId xmlns:a16="http://schemas.microsoft.com/office/drawing/2014/main" id="{9A6CAFFC-2D5A-473D-B1CF-B21F41B02423}"/>
              </a:ext>
            </a:extLst>
          </p:cNvPr>
          <p:cNvPicPr>
            <a:picLocks noChangeAspect="1"/>
          </p:cNvPicPr>
          <p:nvPr/>
        </p:nvPicPr>
        <p:blipFill>
          <a:blip r:embed="rId2"/>
          <a:stretch>
            <a:fillRect/>
          </a:stretch>
        </p:blipFill>
        <p:spPr>
          <a:xfrm>
            <a:off x="1161561" y="4183709"/>
            <a:ext cx="7305336" cy="2085982"/>
          </a:xfrm>
          <a:prstGeom prst="rect">
            <a:avLst/>
          </a:prstGeom>
        </p:spPr>
      </p:pic>
      <p:sp>
        <p:nvSpPr>
          <p:cNvPr id="26" name="TextBox 25">
            <a:extLst>
              <a:ext uri="{FF2B5EF4-FFF2-40B4-BE49-F238E27FC236}">
                <a16:creationId xmlns:a16="http://schemas.microsoft.com/office/drawing/2014/main" id="{47447B63-1EBB-4648-A366-32F74D11B9E3}"/>
              </a:ext>
            </a:extLst>
          </p:cNvPr>
          <p:cNvSpPr txBox="1"/>
          <p:nvPr/>
        </p:nvSpPr>
        <p:spPr>
          <a:xfrm>
            <a:off x="315337" y="1095988"/>
            <a:ext cx="5536823"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ltLang="zh-CN" sz="2000"/>
              <a:t>Steps of the figure split algorithm designed for </a:t>
            </a:r>
            <a:r>
              <a:rPr lang="en-US" altLang="zh-CN" sz="2000" err="1"/>
              <a:t>USRNet</a:t>
            </a:r>
            <a:r>
              <a:rPr lang="en-US" altLang="zh-CN" sz="2000"/>
              <a:t> inference:</a:t>
            </a:r>
            <a:endParaRPr lang="zh-CN" altLang="en-US" sz="2000"/>
          </a:p>
        </p:txBody>
      </p:sp>
      <p:pic>
        <p:nvPicPr>
          <p:cNvPr id="27" name="Picture 26">
            <a:extLst>
              <a:ext uri="{FF2B5EF4-FFF2-40B4-BE49-F238E27FC236}">
                <a16:creationId xmlns:a16="http://schemas.microsoft.com/office/drawing/2014/main" id="{CDD9C3AF-15C6-4641-9230-D94296D0B439}"/>
              </a:ext>
            </a:extLst>
          </p:cNvPr>
          <p:cNvPicPr>
            <a:picLocks noChangeAspect="1"/>
          </p:cNvPicPr>
          <p:nvPr/>
        </p:nvPicPr>
        <p:blipFill>
          <a:blip r:embed="rId3"/>
          <a:stretch>
            <a:fillRect/>
          </a:stretch>
        </p:blipFill>
        <p:spPr>
          <a:xfrm>
            <a:off x="230349" y="1403765"/>
            <a:ext cx="8550560" cy="2059468"/>
          </a:xfrm>
          <a:prstGeom prst="rect">
            <a:avLst/>
          </a:prstGeom>
        </p:spPr>
      </p:pic>
      <p:sp>
        <p:nvSpPr>
          <p:cNvPr id="28" name="TextBox 27">
            <a:extLst>
              <a:ext uri="{FF2B5EF4-FFF2-40B4-BE49-F238E27FC236}">
                <a16:creationId xmlns:a16="http://schemas.microsoft.com/office/drawing/2014/main" id="{A276D8F9-D6F7-4371-9365-FD9DB73AA2AE}"/>
              </a:ext>
            </a:extLst>
          </p:cNvPr>
          <p:cNvSpPr txBox="1"/>
          <p:nvPr/>
        </p:nvSpPr>
        <p:spPr>
          <a:xfrm>
            <a:off x="362968" y="3619646"/>
            <a:ext cx="8931640"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ltLang="zh-CN" sz="2000">
                <a:sym typeface="Helvetica Neue"/>
              </a:rPr>
              <a:t>Optimization results : a. IPEX, b. Figure split, c. Combined figure split algorithm &amp; IPEX</a:t>
            </a:r>
            <a:endParaRPr kumimoji="0" lang="zh-CN" altLang="en-US" sz="2000" b="0" i="0" u="none" strike="noStrike" cap="none" spc="0" normalizeH="0" baseline="0">
              <a:ln>
                <a:noFill/>
              </a:ln>
              <a:effectLst/>
              <a:uFillTx/>
              <a:latin typeface="+mn-lt"/>
              <a:ea typeface="+mn-ea"/>
              <a:cs typeface="+mn-cs"/>
              <a:sym typeface="Helvetica Neue"/>
            </a:endParaRPr>
          </a:p>
        </p:txBody>
      </p:sp>
      <p:pic>
        <p:nvPicPr>
          <p:cNvPr id="4" name="Picture 3">
            <a:extLst>
              <a:ext uri="{FF2B5EF4-FFF2-40B4-BE49-F238E27FC236}">
                <a16:creationId xmlns:a16="http://schemas.microsoft.com/office/drawing/2014/main" id="{8C55963B-509A-40FF-B910-8EA03C58A2B8}"/>
              </a:ext>
            </a:extLst>
          </p:cNvPr>
          <p:cNvPicPr>
            <a:picLocks noChangeAspect="1"/>
          </p:cNvPicPr>
          <p:nvPr/>
        </p:nvPicPr>
        <p:blipFill>
          <a:blip r:embed="rId4"/>
          <a:stretch>
            <a:fillRect/>
          </a:stretch>
        </p:blipFill>
        <p:spPr>
          <a:xfrm>
            <a:off x="9094849" y="1305703"/>
            <a:ext cx="2694097" cy="2059468"/>
          </a:xfrm>
          <a:prstGeom prst="rect">
            <a:avLst/>
          </a:prstGeom>
        </p:spPr>
      </p:pic>
      <p:pic>
        <p:nvPicPr>
          <p:cNvPr id="7" name="Picture 6">
            <a:extLst>
              <a:ext uri="{FF2B5EF4-FFF2-40B4-BE49-F238E27FC236}">
                <a16:creationId xmlns:a16="http://schemas.microsoft.com/office/drawing/2014/main" id="{35AF0606-6777-42C3-BD1D-9F99B82FBE87}"/>
              </a:ext>
            </a:extLst>
          </p:cNvPr>
          <p:cNvPicPr>
            <a:picLocks noChangeAspect="1"/>
          </p:cNvPicPr>
          <p:nvPr/>
        </p:nvPicPr>
        <p:blipFill>
          <a:blip r:embed="rId5"/>
          <a:stretch>
            <a:fillRect/>
          </a:stretch>
        </p:blipFill>
        <p:spPr>
          <a:xfrm>
            <a:off x="9094848" y="4081271"/>
            <a:ext cx="2694098" cy="2179770"/>
          </a:xfrm>
          <a:prstGeom prst="rect">
            <a:avLst/>
          </a:prstGeom>
        </p:spPr>
      </p:pic>
      <p:pic>
        <p:nvPicPr>
          <p:cNvPr id="11" name="Picture 2" descr="Image result for Bilibili">
            <a:extLst>
              <a:ext uri="{FF2B5EF4-FFF2-40B4-BE49-F238E27FC236}">
                <a16:creationId xmlns:a16="http://schemas.microsoft.com/office/drawing/2014/main" id="{EE33667F-728F-4D37-B92D-50AE9C47773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619" b="13767"/>
          <a:stretch/>
        </p:blipFill>
        <p:spPr bwMode="auto">
          <a:xfrm>
            <a:off x="11002881" y="16440"/>
            <a:ext cx="1154806" cy="66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70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059C-0090-4F08-9095-3CC7FEE220CC}"/>
              </a:ext>
            </a:extLst>
          </p:cNvPr>
          <p:cNvSpPr>
            <a:spLocks noGrp="1"/>
          </p:cNvSpPr>
          <p:nvPr>
            <p:ph type="title"/>
          </p:nvPr>
        </p:nvSpPr>
        <p:spPr>
          <a:xfrm>
            <a:off x="441789" y="354279"/>
            <a:ext cx="11125371" cy="914400"/>
          </a:xfrm>
        </p:spPr>
        <p:txBody>
          <a:bodyPr/>
          <a:lstStyle/>
          <a:p>
            <a:r>
              <a:rPr lang="en-US">
                <a:solidFill>
                  <a:schemeClr val="tx1"/>
                </a:solidFill>
                <a:latin typeface="+mn-lt"/>
                <a:ea typeface="DengXian" panose="02010600030101010101" pitchFamily="2" charset="-122"/>
                <a:cs typeface="Times New Roman" panose="02020603050405020304" pitchFamily="18" charset="0"/>
              </a:rPr>
              <a:t>Model for Image Enhancement </a:t>
            </a:r>
            <a:endParaRPr lang="en-US" sz="7200">
              <a:solidFill>
                <a:schemeClr val="tx1"/>
              </a:solidFill>
              <a:latin typeface="+mn-lt"/>
            </a:endParaRPr>
          </a:p>
        </p:txBody>
      </p:sp>
      <p:sp>
        <p:nvSpPr>
          <p:cNvPr id="3" name="Content Placeholder 2">
            <a:extLst>
              <a:ext uri="{FF2B5EF4-FFF2-40B4-BE49-F238E27FC236}">
                <a16:creationId xmlns:a16="http://schemas.microsoft.com/office/drawing/2014/main" id="{9D01FF27-AD11-4067-BB1E-472FEBC2F76C}"/>
              </a:ext>
            </a:extLst>
          </p:cNvPr>
          <p:cNvSpPr>
            <a:spLocks noGrp="1"/>
          </p:cNvSpPr>
          <p:nvPr>
            <p:ph sz="quarter" idx="28"/>
          </p:nvPr>
        </p:nvSpPr>
        <p:spPr>
          <a:xfrm>
            <a:off x="364320" y="1150706"/>
            <a:ext cx="11385891" cy="5707293"/>
          </a:xfrm>
        </p:spPr>
        <p:txBody>
          <a:bodyPr>
            <a:normAutofit/>
          </a:bodyPr>
          <a:lstStyle/>
          <a:p>
            <a:pPr algn="just" rtl="0">
              <a:lnSpc>
                <a:spcPct val="150000"/>
              </a:lnSpc>
              <a:spcBef>
                <a:spcPts val="0"/>
              </a:spcBef>
            </a:pPr>
            <a:r>
              <a:rPr lang="en-US">
                <a:solidFill>
                  <a:schemeClr val="tx1"/>
                </a:solidFill>
                <a:effectLst/>
                <a:latin typeface="+mn-lt"/>
                <a:ea typeface="Times New Roman" panose="02020603050405020304" pitchFamily="18" charset="0"/>
                <a:cs typeface="Times New Roman" panose="02020603050405020304" pitchFamily="18" charset="0"/>
              </a:rPr>
              <a:t>For </a:t>
            </a:r>
            <a:r>
              <a:rPr kumimoji="0" lang="en-US" altLang="en-US" b="0" i="0" u="none" strike="noStrike" cap="none" normalizeH="0" baseline="0">
                <a:ln>
                  <a:noFill/>
                </a:ln>
                <a:solidFill>
                  <a:srgbClr val="202124"/>
                </a:solidFill>
                <a:effectLst/>
                <a:latin typeface="+mn-lt"/>
                <a:ea typeface="inherit"/>
              </a:rPr>
              <a:t>image sharpenin</a:t>
            </a:r>
            <a:r>
              <a:rPr kumimoji="0" lang="en-US" altLang="zh-CN" b="0" i="0" u="none" strike="noStrike" cap="none" normalizeH="0" baseline="0">
                <a:ln>
                  <a:noFill/>
                </a:ln>
                <a:solidFill>
                  <a:srgbClr val="202124"/>
                </a:solidFill>
                <a:effectLst/>
                <a:latin typeface="+mn-lt"/>
                <a:ea typeface="inherit"/>
              </a:rPr>
              <a:t>g and denoising.</a:t>
            </a:r>
          </a:p>
          <a:p>
            <a:pPr algn="just" rtl="0">
              <a:lnSpc>
                <a:spcPct val="150000"/>
              </a:lnSpc>
              <a:spcBef>
                <a:spcPts val="0"/>
              </a:spcBef>
            </a:pPr>
            <a:r>
              <a:rPr kumimoji="0" lang="en-US" altLang="en-US" b="0" i="0" u="none" strike="noStrike" cap="none" normalizeH="0" baseline="0">
                <a:ln>
                  <a:noFill/>
                </a:ln>
                <a:solidFill>
                  <a:schemeClr val="tx1"/>
                </a:solidFill>
                <a:effectLst/>
                <a:latin typeface="+mn-lt"/>
              </a:rPr>
              <a:t>Model </a:t>
            </a:r>
            <a:r>
              <a:rPr lang="en-US" altLang="en-US">
                <a:solidFill>
                  <a:schemeClr val="tx1"/>
                </a:solidFill>
                <a:latin typeface="+mn-lt"/>
              </a:rPr>
              <a:t>structure: similar to </a:t>
            </a:r>
            <a:r>
              <a:rPr lang="en-US" altLang="en-US" err="1">
                <a:solidFill>
                  <a:schemeClr val="tx1"/>
                </a:solidFill>
                <a:latin typeface="+mn-lt"/>
              </a:rPr>
              <a:t>ResNet</a:t>
            </a:r>
            <a:endParaRPr lang="en-US" altLang="en-US">
              <a:solidFill>
                <a:schemeClr val="tx1"/>
              </a:solidFill>
              <a:latin typeface="+mn-lt"/>
            </a:endParaRPr>
          </a:p>
        </p:txBody>
      </p:sp>
      <p:sp>
        <p:nvSpPr>
          <p:cNvPr id="4" name="Rectangle 1">
            <a:extLst>
              <a:ext uri="{FF2B5EF4-FFF2-40B4-BE49-F238E27FC236}">
                <a16:creationId xmlns:a16="http://schemas.microsoft.com/office/drawing/2014/main" id="{02FB66AA-9E0B-4149-A3D6-366B2C49326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F7DA412-0E54-4F6B-A495-8FD188C121BB}"/>
              </a:ext>
            </a:extLst>
          </p:cNvPr>
          <p:cNvPicPr>
            <a:picLocks noChangeAspect="1"/>
          </p:cNvPicPr>
          <p:nvPr/>
        </p:nvPicPr>
        <p:blipFill>
          <a:blip r:embed="rId2"/>
          <a:stretch>
            <a:fillRect/>
          </a:stretch>
        </p:blipFill>
        <p:spPr>
          <a:xfrm>
            <a:off x="276627" y="2368422"/>
            <a:ext cx="11455694" cy="1210744"/>
          </a:xfrm>
          <a:prstGeom prst="rect">
            <a:avLst/>
          </a:prstGeom>
        </p:spPr>
      </p:pic>
      <p:pic>
        <p:nvPicPr>
          <p:cNvPr id="7" name="Picture 6" descr="The inside of a car&#10;&#10;Description automatically generated">
            <a:extLst>
              <a:ext uri="{FF2B5EF4-FFF2-40B4-BE49-F238E27FC236}">
                <a16:creationId xmlns:a16="http://schemas.microsoft.com/office/drawing/2014/main" id="{4181542D-3896-4893-B808-B13319E5C5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075" y="3579167"/>
            <a:ext cx="3709107" cy="2777244"/>
          </a:xfrm>
          <a:prstGeom prst="rect">
            <a:avLst/>
          </a:prstGeom>
        </p:spPr>
      </p:pic>
      <p:pic>
        <p:nvPicPr>
          <p:cNvPr id="9" name="Picture 8" descr="The inside of a car&#10;&#10;Description automatically generated">
            <a:extLst>
              <a:ext uri="{FF2B5EF4-FFF2-40B4-BE49-F238E27FC236}">
                <a16:creationId xmlns:a16="http://schemas.microsoft.com/office/drawing/2014/main" id="{2021F5D4-D779-420E-BFD8-8767F1E5BB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9459" y="3579166"/>
            <a:ext cx="3709107" cy="2777244"/>
          </a:xfrm>
          <a:prstGeom prst="rect">
            <a:avLst/>
          </a:prstGeom>
        </p:spPr>
      </p:pic>
      <p:cxnSp>
        <p:nvCxnSpPr>
          <p:cNvPr id="11" name="Straight Arrow Connector 10">
            <a:extLst>
              <a:ext uri="{FF2B5EF4-FFF2-40B4-BE49-F238E27FC236}">
                <a16:creationId xmlns:a16="http://schemas.microsoft.com/office/drawing/2014/main" id="{0C20BACE-22CC-48D9-8E61-AF7D98AE151F}"/>
              </a:ext>
            </a:extLst>
          </p:cNvPr>
          <p:cNvCxnSpPr/>
          <p:nvPr/>
        </p:nvCxnSpPr>
        <p:spPr>
          <a:xfrm>
            <a:off x="5085708" y="5054885"/>
            <a:ext cx="1664413" cy="0"/>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2E8F4DB7-0796-426E-B3C1-2C45305C44D7}"/>
              </a:ext>
            </a:extLst>
          </p:cNvPr>
          <p:cNvSpPr txBox="1"/>
          <p:nvPr/>
        </p:nvSpPr>
        <p:spPr>
          <a:xfrm>
            <a:off x="4911773" y="4679406"/>
            <a:ext cx="1967205" cy="314830"/>
          </a:xfrm>
          <a:prstGeom prst="rect">
            <a:avLst/>
          </a:prstGeom>
          <a:noFill/>
        </p:spPr>
        <p:txBody>
          <a:bodyPr wrap="none" rtlCol="0">
            <a:spAutoFit/>
          </a:bodyPr>
          <a:lstStyle/>
          <a:p>
            <a:r>
              <a:rPr lang="en-US" sz="1600"/>
              <a:t>After enhancement</a:t>
            </a:r>
          </a:p>
        </p:txBody>
      </p:sp>
      <p:pic>
        <p:nvPicPr>
          <p:cNvPr id="8" name="Picture 7">
            <a:extLst>
              <a:ext uri="{FF2B5EF4-FFF2-40B4-BE49-F238E27FC236}">
                <a16:creationId xmlns:a16="http://schemas.microsoft.com/office/drawing/2014/main" id="{83A882C1-5C18-4235-BD36-F1DD4AAAF478}"/>
              </a:ext>
            </a:extLst>
          </p:cNvPr>
          <p:cNvPicPr>
            <a:picLocks noChangeAspect="1"/>
          </p:cNvPicPr>
          <p:nvPr/>
        </p:nvPicPr>
        <p:blipFill>
          <a:blip r:embed="rId5"/>
          <a:stretch>
            <a:fillRect/>
          </a:stretch>
        </p:blipFill>
        <p:spPr>
          <a:xfrm>
            <a:off x="9867736" y="124519"/>
            <a:ext cx="1790950" cy="476316"/>
          </a:xfrm>
          <a:prstGeom prst="rect">
            <a:avLst/>
          </a:prstGeom>
        </p:spPr>
      </p:pic>
    </p:spTree>
    <p:extLst>
      <p:ext uri="{BB962C8B-B14F-4D97-AF65-F5344CB8AC3E}">
        <p14:creationId xmlns:p14="http://schemas.microsoft.com/office/powerpoint/2010/main" val="302820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059C-0090-4F08-9095-3CC7FEE220CC}"/>
              </a:ext>
            </a:extLst>
          </p:cNvPr>
          <p:cNvSpPr>
            <a:spLocks noGrp="1"/>
          </p:cNvSpPr>
          <p:nvPr>
            <p:ph type="title"/>
          </p:nvPr>
        </p:nvSpPr>
        <p:spPr>
          <a:xfrm>
            <a:off x="462046" y="471339"/>
            <a:ext cx="3138654" cy="914400"/>
          </a:xfrm>
        </p:spPr>
        <p:txBody>
          <a:bodyPr>
            <a:normAutofit/>
          </a:bodyPr>
          <a:lstStyle/>
          <a:p>
            <a:r>
              <a:rPr lang="en-US" altLang="zh-CN">
                <a:solidFill>
                  <a:schemeClr val="tx1"/>
                </a:solidFill>
              </a:rPr>
              <a:t>Optimization</a:t>
            </a:r>
            <a:endParaRPr lang="en-US">
              <a:solidFill>
                <a:schemeClr val="tx1"/>
              </a:solidFill>
            </a:endParaRPr>
          </a:p>
        </p:txBody>
      </p:sp>
      <p:sp>
        <p:nvSpPr>
          <p:cNvPr id="3" name="Content Placeholder 2">
            <a:extLst>
              <a:ext uri="{FF2B5EF4-FFF2-40B4-BE49-F238E27FC236}">
                <a16:creationId xmlns:a16="http://schemas.microsoft.com/office/drawing/2014/main" id="{9D01FF27-AD11-4067-BB1E-472FEBC2F76C}"/>
              </a:ext>
            </a:extLst>
          </p:cNvPr>
          <p:cNvSpPr>
            <a:spLocks noGrp="1"/>
          </p:cNvSpPr>
          <p:nvPr>
            <p:ph sz="quarter" idx="27"/>
          </p:nvPr>
        </p:nvSpPr>
        <p:spPr>
          <a:xfrm>
            <a:off x="594360" y="1600200"/>
            <a:ext cx="2808798" cy="2303890"/>
          </a:xfrm>
        </p:spPr>
        <p:txBody>
          <a:bodyPr>
            <a:normAutofit/>
          </a:bodyPr>
          <a:lstStyle/>
          <a:p>
            <a:pPr>
              <a:spcBef>
                <a:spcPts val="0"/>
              </a:spcBef>
              <a:spcAft>
                <a:spcPts val="600"/>
              </a:spcAft>
            </a:pPr>
            <a:r>
              <a:rPr lang="en-US">
                <a:solidFill>
                  <a:schemeClr val="tx1"/>
                </a:solidFill>
                <a:effectLst/>
                <a:latin typeface="+mn-lt"/>
              </a:rPr>
              <a:t>Operator fusion optimization</a:t>
            </a:r>
          </a:p>
          <a:p>
            <a:pPr>
              <a:spcBef>
                <a:spcPts val="0"/>
              </a:spcBef>
              <a:spcAft>
                <a:spcPts val="600"/>
              </a:spcAft>
            </a:pPr>
            <a:r>
              <a:rPr lang="en-US">
                <a:solidFill>
                  <a:schemeClr val="tx1"/>
                </a:solidFill>
                <a:latin typeface="+mn-lt"/>
              </a:rPr>
              <a:t>BF16 enabled</a:t>
            </a:r>
            <a:endParaRPr lang="en-US">
              <a:solidFill>
                <a:schemeClr val="tx1"/>
              </a:solidFill>
              <a:effectLst/>
              <a:latin typeface="+mn-lt"/>
            </a:endParaRPr>
          </a:p>
        </p:txBody>
      </p:sp>
      <p:pic>
        <p:nvPicPr>
          <p:cNvPr id="5" name="Picture 4">
            <a:extLst>
              <a:ext uri="{FF2B5EF4-FFF2-40B4-BE49-F238E27FC236}">
                <a16:creationId xmlns:a16="http://schemas.microsoft.com/office/drawing/2014/main" id="{DDCC21C0-9A04-47AF-9C62-9A1B1DF84453}"/>
              </a:ext>
            </a:extLst>
          </p:cNvPr>
          <p:cNvPicPr>
            <a:picLocks noChangeAspect="1"/>
          </p:cNvPicPr>
          <p:nvPr/>
        </p:nvPicPr>
        <p:blipFill>
          <a:blip r:embed="rId3"/>
          <a:stretch>
            <a:fillRect/>
          </a:stretch>
        </p:blipFill>
        <p:spPr>
          <a:xfrm>
            <a:off x="3894142" y="155475"/>
            <a:ext cx="1338607" cy="6016220"/>
          </a:xfrm>
          <a:prstGeom prst="rect">
            <a:avLst/>
          </a:prstGeom>
          <a:noFill/>
        </p:spPr>
      </p:pic>
      <p:pic>
        <p:nvPicPr>
          <p:cNvPr id="6" name="Picture 5">
            <a:extLst>
              <a:ext uri="{FF2B5EF4-FFF2-40B4-BE49-F238E27FC236}">
                <a16:creationId xmlns:a16="http://schemas.microsoft.com/office/drawing/2014/main" id="{27719FD9-D0F8-4431-BBE0-21591492A772}"/>
              </a:ext>
            </a:extLst>
          </p:cNvPr>
          <p:cNvPicPr>
            <a:picLocks noChangeAspect="1"/>
          </p:cNvPicPr>
          <p:nvPr/>
        </p:nvPicPr>
        <p:blipFill rotWithShape="1">
          <a:blip r:embed="rId4"/>
          <a:srcRect t="630" b="-1"/>
          <a:stretch/>
        </p:blipFill>
        <p:spPr>
          <a:xfrm>
            <a:off x="6892068" y="143725"/>
            <a:ext cx="4088208" cy="6027970"/>
          </a:xfrm>
          <a:prstGeom prst="rect">
            <a:avLst/>
          </a:prstGeom>
        </p:spPr>
      </p:pic>
      <p:cxnSp>
        <p:nvCxnSpPr>
          <p:cNvPr id="8" name="Straight Arrow Connector 7">
            <a:extLst>
              <a:ext uri="{FF2B5EF4-FFF2-40B4-BE49-F238E27FC236}">
                <a16:creationId xmlns:a16="http://schemas.microsoft.com/office/drawing/2014/main" id="{F45D7B39-C863-4C88-8580-81DF0E879BFB}"/>
              </a:ext>
            </a:extLst>
          </p:cNvPr>
          <p:cNvCxnSpPr>
            <a:cxnSpLocks/>
          </p:cNvCxnSpPr>
          <p:nvPr/>
        </p:nvCxnSpPr>
        <p:spPr>
          <a:xfrm>
            <a:off x="5467546" y="1916924"/>
            <a:ext cx="1376714" cy="528568"/>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6514953-4D79-4D58-9A94-DBF6BCE41196}"/>
              </a:ext>
            </a:extLst>
          </p:cNvPr>
          <p:cNvSpPr/>
          <p:nvPr/>
        </p:nvSpPr>
        <p:spPr>
          <a:xfrm>
            <a:off x="4326904" y="1385739"/>
            <a:ext cx="944076" cy="801279"/>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Rounded Corners 11">
            <a:extLst>
              <a:ext uri="{FF2B5EF4-FFF2-40B4-BE49-F238E27FC236}">
                <a16:creationId xmlns:a16="http://schemas.microsoft.com/office/drawing/2014/main" id="{7AB8A7CD-6ADF-483C-B42F-EADA6F194D90}"/>
              </a:ext>
            </a:extLst>
          </p:cNvPr>
          <p:cNvSpPr/>
          <p:nvPr/>
        </p:nvSpPr>
        <p:spPr>
          <a:xfrm>
            <a:off x="4098221" y="2356431"/>
            <a:ext cx="944076" cy="801279"/>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3" name="Straight Arrow Connector 12">
            <a:extLst>
              <a:ext uri="{FF2B5EF4-FFF2-40B4-BE49-F238E27FC236}">
                <a16:creationId xmlns:a16="http://schemas.microsoft.com/office/drawing/2014/main" id="{ED6FE56E-70C1-4387-BE42-D6DDEBEA7952}"/>
              </a:ext>
            </a:extLst>
          </p:cNvPr>
          <p:cNvCxnSpPr>
            <a:cxnSpLocks/>
          </p:cNvCxnSpPr>
          <p:nvPr/>
        </p:nvCxnSpPr>
        <p:spPr>
          <a:xfrm>
            <a:off x="5090105" y="2905496"/>
            <a:ext cx="2694670" cy="623154"/>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51F2D81-DE43-49B0-8AEC-3E8A07B84EA8}"/>
              </a:ext>
            </a:extLst>
          </p:cNvPr>
          <p:cNvSpPr/>
          <p:nvPr/>
        </p:nvSpPr>
        <p:spPr>
          <a:xfrm>
            <a:off x="6921022" y="2445492"/>
            <a:ext cx="2985673" cy="623155"/>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0" name="Rectangle: Rounded Corners 19">
            <a:extLst>
              <a:ext uri="{FF2B5EF4-FFF2-40B4-BE49-F238E27FC236}">
                <a16:creationId xmlns:a16="http://schemas.microsoft.com/office/drawing/2014/main" id="{4C73EB71-E307-4DFA-B77F-EFFA83681186}"/>
              </a:ext>
            </a:extLst>
          </p:cNvPr>
          <p:cNvSpPr/>
          <p:nvPr/>
        </p:nvSpPr>
        <p:spPr>
          <a:xfrm>
            <a:off x="8013457" y="3308808"/>
            <a:ext cx="2601124" cy="531419"/>
          </a:xfrm>
          <a:prstGeom prst="roundRect">
            <a:avLst/>
          </a:prstGeom>
          <a:noFill/>
          <a:ln w="190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4" name="Picture 13">
            <a:extLst>
              <a:ext uri="{FF2B5EF4-FFF2-40B4-BE49-F238E27FC236}">
                <a16:creationId xmlns:a16="http://schemas.microsoft.com/office/drawing/2014/main" id="{72266BA5-35E2-421E-930E-6F26CE62418E}"/>
              </a:ext>
            </a:extLst>
          </p:cNvPr>
          <p:cNvPicPr>
            <a:picLocks noChangeAspect="1"/>
          </p:cNvPicPr>
          <p:nvPr/>
        </p:nvPicPr>
        <p:blipFill>
          <a:blip r:embed="rId5"/>
          <a:stretch>
            <a:fillRect/>
          </a:stretch>
        </p:blipFill>
        <p:spPr>
          <a:xfrm>
            <a:off x="207809" y="5695379"/>
            <a:ext cx="1790950" cy="476316"/>
          </a:xfrm>
          <a:prstGeom prst="rect">
            <a:avLst/>
          </a:prstGeom>
        </p:spPr>
      </p:pic>
    </p:spTree>
    <p:extLst>
      <p:ext uri="{BB962C8B-B14F-4D97-AF65-F5344CB8AC3E}">
        <p14:creationId xmlns:p14="http://schemas.microsoft.com/office/powerpoint/2010/main" val="111477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B89BA0-18EE-4317-937B-00736F6ED2C8}"/>
              </a:ext>
            </a:extLst>
          </p:cNvPr>
          <p:cNvSpPr>
            <a:spLocks noGrp="1"/>
          </p:cNvSpPr>
          <p:nvPr>
            <p:ph type="title"/>
          </p:nvPr>
        </p:nvSpPr>
        <p:spPr>
          <a:xfrm>
            <a:off x="593725" y="593725"/>
            <a:ext cx="10972800" cy="914400"/>
          </a:xfrm>
        </p:spPr>
        <p:txBody>
          <a:bodyPr/>
          <a:lstStyle/>
          <a:p>
            <a:r>
              <a:rPr lang="en-US"/>
              <a:t>Result(s)</a:t>
            </a:r>
          </a:p>
        </p:txBody>
      </p:sp>
      <p:graphicFrame>
        <p:nvGraphicFramePr>
          <p:cNvPr id="3" name="Table 2">
            <a:extLst>
              <a:ext uri="{FF2B5EF4-FFF2-40B4-BE49-F238E27FC236}">
                <a16:creationId xmlns:a16="http://schemas.microsoft.com/office/drawing/2014/main" id="{843F299D-545D-4018-AF55-E5312F23E3EE}"/>
              </a:ext>
            </a:extLst>
          </p:cNvPr>
          <p:cNvGraphicFramePr>
            <a:graphicFrameLocks noGrp="1"/>
          </p:cNvGraphicFramePr>
          <p:nvPr>
            <p:extLst>
              <p:ext uri="{D42A27DB-BD31-4B8C-83A1-F6EECF244321}">
                <p14:modId xmlns:p14="http://schemas.microsoft.com/office/powerpoint/2010/main" val="4061782897"/>
              </p:ext>
            </p:extLst>
          </p:nvPr>
        </p:nvGraphicFramePr>
        <p:xfrm>
          <a:off x="739741" y="1719575"/>
          <a:ext cx="9647434" cy="1383221"/>
        </p:xfrm>
        <a:graphic>
          <a:graphicData uri="http://schemas.openxmlformats.org/drawingml/2006/table">
            <a:tbl>
              <a:tblPr firstRow="1" firstCol="1" bandRow="1">
                <a:tableStyleId>{5C22544A-7EE6-4342-B048-85BDC9FD1C3A}</a:tableStyleId>
              </a:tblPr>
              <a:tblGrid>
                <a:gridCol w="1536292">
                  <a:extLst>
                    <a:ext uri="{9D8B030D-6E8A-4147-A177-3AD203B41FA5}">
                      <a16:colId xmlns:a16="http://schemas.microsoft.com/office/drawing/2014/main" val="4020336053"/>
                    </a:ext>
                  </a:extLst>
                </a:gridCol>
                <a:gridCol w="2043268">
                  <a:extLst>
                    <a:ext uri="{9D8B030D-6E8A-4147-A177-3AD203B41FA5}">
                      <a16:colId xmlns:a16="http://schemas.microsoft.com/office/drawing/2014/main" val="2111054090"/>
                    </a:ext>
                  </a:extLst>
                </a:gridCol>
                <a:gridCol w="2060479">
                  <a:extLst>
                    <a:ext uri="{9D8B030D-6E8A-4147-A177-3AD203B41FA5}">
                      <a16:colId xmlns:a16="http://schemas.microsoft.com/office/drawing/2014/main" val="3386406094"/>
                    </a:ext>
                  </a:extLst>
                </a:gridCol>
                <a:gridCol w="1888705">
                  <a:extLst>
                    <a:ext uri="{9D8B030D-6E8A-4147-A177-3AD203B41FA5}">
                      <a16:colId xmlns:a16="http://schemas.microsoft.com/office/drawing/2014/main" val="1363129427"/>
                    </a:ext>
                  </a:extLst>
                </a:gridCol>
                <a:gridCol w="2118690">
                  <a:extLst>
                    <a:ext uri="{9D8B030D-6E8A-4147-A177-3AD203B41FA5}">
                      <a16:colId xmlns:a16="http://schemas.microsoft.com/office/drawing/2014/main" val="2372137310"/>
                    </a:ext>
                  </a:extLst>
                </a:gridCol>
              </a:tblGrid>
              <a:tr h="788032">
                <a:tc>
                  <a:txBody>
                    <a:bodyPr/>
                    <a:lstStyle/>
                    <a:p>
                      <a:pPr marL="0" marR="0" algn="ctr">
                        <a:spcBef>
                          <a:spcPts val="0"/>
                        </a:spcBef>
                        <a:spcAft>
                          <a:spcPts val="0"/>
                        </a:spcAft>
                      </a:pPr>
                      <a:r>
                        <a:rPr lang="en-US" sz="2000">
                          <a:effectLst/>
                        </a:rPr>
                        <a:t>#Physical Core</a:t>
                      </a:r>
                      <a:endParaRPr lang="en-US" sz="2000">
                        <a:effectLst/>
                        <a:latin typeface="Calibri" panose="020F0502020204030204" pitchFamily="34" charset="0"/>
                        <a:ea typeface="SimSun" panose="02010600030101010101" pitchFamily="2" charset="-122"/>
                      </a:endParaRPr>
                    </a:p>
                  </a:txBody>
                  <a:tcPr marL="52821" marR="52821" marT="0" marB="0" anchor="ctr"/>
                </a:tc>
                <a:tc>
                  <a:txBody>
                    <a:bodyPr/>
                    <a:lstStyle/>
                    <a:p>
                      <a:pPr marL="0" marR="0" algn="ctr">
                        <a:spcBef>
                          <a:spcPts val="0"/>
                        </a:spcBef>
                        <a:spcAft>
                          <a:spcPts val="0"/>
                        </a:spcAft>
                      </a:pPr>
                      <a:r>
                        <a:rPr lang="en-US" sz="2000">
                          <a:effectLst/>
                        </a:rPr>
                        <a:t>Original model (s)</a:t>
                      </a:r>
                      <a:endParaRPr lang="en-US" sz="2000">
                        <a:effectLst/>
                        <a:latin typeface="Calibri" panose="020F0502020204030204" pitchFamily="34" charset="0"/>
                        <a:ea typeface="SimSun" panose="02010600030101010101" pitchFamily="2" charset="-122"/>
                      </a:endParaRP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After IPEX fp32</a:t>
                      </a: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After IPEX bf16 </a:t>
                      </a: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After IPEX bf16+fusion </a:t>
                      </a:r>
                    </a:p>
                  </a:txBody>
                  <a:tcPr marL="52821" marR="52821" marT="0" marB="0" anchor="ctr"/>
                </a:tc>
                <a:extLst>
                  <a:ext uri="{0D108BD9-81ED-4DB2-BD59-A6C34878D82A}">
                    <a16:rowId xmlns:a16="http://schemas.microsoft.com/office/drawing/2014/main" val="3712271764"/>
                  </a:ext>
                </a:extLst>
              </a:tr>
              <a:tr h="595189">
                <a:tc>
                  <a:txBody>
                    <a:bodyPr/>
                    <a:lstStyle/>
                    <a:p>
                      <a:pPr algn="ctr" fontAlgn="b"/>
                      <a:r>
                        <a:rPr lang="en-US" sz="2000" b="0" i="0" u="none" strike="noStrike">
                          <a:solidFill>
                            <a:schemeClr val="bg1"/>
                          </a:solidFill>
                          <a:effectLst/>
                          <a:latin typeface="Calibri" panose="020F0502020204030204" pitchFamily="34" charset="0"/>
                        </a:rPr>
                        <a:t>24</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0.33</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0.164</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0.092</a:t>
                      </a:r>
                    </a:p>
                  </a:txBody>
                  <a:tcPr marL="5869" marR="5869" marT="5869" marB="0" anchor="ct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2000" b="0" i="0" u="none" strike="noStrike">
                          <a:solidFill>
                            <a:srgbClr val="000000"/>
                          </a:solidFill>
                          <a:effectLst/>
                          <a:latin typeface="Calibri" panose="020F0502020204030204" pitchFamily="34" charset="0"/>
                        </a:rPr>
                        <a:t>0.035</a:t>
                      </a:r>
                    </a:p>
                  </a:txBody>
                  <a:tcPr marL="5869" marR="5869" marT="5869" marB="0" anchor="ctr"/>
                </a:tc>
                <a:extLst>
                  <a:ext uri="{0D108BD9-81ED-4DB2-BD59-A6C34878D82A}">
                    <a16:rowId xmlns:a16="http://schemas.microsoft.com/office/drawing/2014/main" val="235213353"/>
                  </a:ext>
                </a:extLst>
              </a:tr>
            </a:tbl>
          </a:graphicData>
        </a:graphic>
      </p:graphicFrame>
      <p:sp>
        <p:nvSpPr>
          <p:cNvPr id="6" name="TextBox 5">
            <a:extLst>
              <a:ext uri="{FF2B5EF4-FFF2-40B4-BE49-F238E27FC236}">
                <a16:creationId xmlns:a16="http://schemas.microsoft.com/office/drawing/2014/main" id="{42F605FA-589E-4075-AB46-F15C946509E4}"/>
              </a:ext>
            </a:extLst>
          </p:cNvPr>
          <p:cNvSpPr txBox="1"/>
          <p:nvPr/>
        </p:nvSpPr>
        <p:spPr>
          <a:xfrm>
            <a:off x="8671389" y="5444984"/>
            <a:ext cx="275235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a:ln>
                  <a:noFill/>
                </a:ln>
                <a:solidFill>
                  <a:schemeClr val="tx2"/>
                </a:solidFill>
                <a:effectLst/>
                <a:uFillTx/>
                <a:latin typeface="+mn-lt"/>
                <a:ea typeface="+mn-ea"/>
                <a:cs typeface="+mn-cs"/>
                <a:sym typeface="Helvetica Neue"/>
              </a:rPr>
              <a:t>CPX 8360HL</a:t>
            </a:r>
          </a:p>
          <a:p>
            <a:pPr marL="0" marR="0" indent="0" algn="l" defTabSz="2438338" rtl="0" fontAlgn="auto" latinLnBrk="0" hangingPunct="0">
              <a:lnSpc>
                <a:spcPct val="100000"/>
              </a:lnSpc>
              <a:spcBef>
                <a:spcPts val="0"/>
              </a:spcBef>
              <a:spcAft>
                <a:spcPts val="0"/>
              </a:spcAft>
              <a:buClrTx/>
              <a:buSzTx/>
              <a:buFontTx/>
              <a:buNone/>
              <a:tabLst/>
            </a:pPr>
            <a:r>
              <a:rPr lang="en-US" sz="2000">
                <a:solidFill>
                  <a:schemeClr val="tx2"/>
                </a:solidFill>
              </a:rPr>
              <a:t>4 NUMA</a:t>
            </a:r>
          </a:p>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a:ln>
                  <a:noFill/>
                </a:ln>
                <a:solidFill>
                  <a:schemeClr val="tx2"/>
                </a:solidFill>
                <a:effectLst/>
                <a:uFillTx/>
                <a:latin typeface="+mn-lt"/>
                <a:ea typeface="+mn-ea"/>
                <a:cs typeface="+mn-cs"/>
                <a:sym typeface="Helvetica Neue"/>
              </a:rPr>
              <a:t>24 cores/NUMA</a:t>
            </a:r>
          </a:p>
        </p:txBody>
      </p:sp>
      <p:graphicFrame>
        <p:nvGraphicFramePr>
          <p:cNvPr id="7" name="Table 6">
            <a:extLst>
              <a:ext uri="{FF2B5EF4-FFF2-40B4-BE49-F238E27FC236}">
                <a16:creationId xmlns:a16="http://schemas.microsoft.com/office/drawing/2014/main" id="{9CD3F8A4-9052-44DF-9E37-C0714A813018}"/>
              </a:ext>
            </a:extLst>
          </p:cNvPr>
          <p:cNvGraphicFramePr>
            <a:graphicFrameLocks noGrp="1"/>
          </p:cNvGraphicFramePr>
          <p:nvPr>
            <p:extLst>
              <p:ext uri="{D42A27DB-BD31-4B8C-83A1-F6EECF244321}">
                <p14:modId xmlns:p14="http://schemas.microsoft.com/office/powerpoint/2010/main" val="2290944774"/>
              </p:ext>
            </p:extLst>
          </p:nvPr>
        </p:nvGraphicFramePr>
        <p:xfrm>
          <a:off x="739740" y="3850313"/>
          <a:ext cx="9647435" cy="1325047"/>
        </p:xfrm>
        <a:graphic>
          <a:graphicData uri="http://schemas.openxmlformats.org/drawingml/2006/table">
            <a:tbl>
              <a:tblPr firstRow="1" firstCol="1" bandRow="1">
                <a:tableStyleId>{5C22544A-7EE6-4342-B048-85BDC9FD1C3A}</a:tableStyleId>
              </a:tblPr>
              <a:tblGrid>
                <a:gridCol w="1536292">
                  <a:extLst>
                    <a:ext uri="{9D8B030D-6E8A-4147-A177-3AD203B41FA5}">
                      <a16:colId xmlns:a16="http://schemas.microsoft.com/office/drawing/2014/main" val="934796165"/>
                    </a:ext>
                  </a:extLst>
                </a:gridCol>
                <a:gridCol w="2043268">
                  <a:extLst>
                    <a:ext uri="{9D8B030D-6E8A-4147-A177-3AD203B41FA5}">
                      <a16:colId xmlns:a16="http://schemas.microsoft.com/office/drawing/2014/main" val="4203604577"/>
                    </a:ext>
                  </a:extLst>
                </a:gridCol>
                <a:gridCol w="2060479">
                  <a:extLst>
                    <a:ext uri="{9D8B030D-6E8A-4147-A177-3AD203B41FA5}">
                      <a16:colId xmlns:a16="http://schemas.microsoft.com/office/drawing/2014/main" val="2493855116"/>
                    </a:ext>
                  </a:extLst>
                </a:gridCol>
                <a:gridCol w="1888706">
                  <a:extLst>
                    <a:ext uri="{9D8B030D-6E8A-4147-A177-3AD203B41FA5}">
                      <a16:colId xmlns:a16="http://schemas.microsoft.com/office/drawing/2014/main" val="2945787389"/>
                    </a:ext>
                  </a:extLst>
                </a:gridCol>
                <a:gridCol w="2118690">
                  <a:extLst>
                    <a:ext uri="{9D8B030D-6E8A-4147-A177-3AD203B41FA5}">
                      <a16:colId xmlns:a16="http://schemas.microsoft.com/office/drawing/2014/main" val="86965754"/>
                    </a:ext>
                  </a:extLst>
                </a:gridCol>
              </a:tblGrid>
              <a:tr h="659449">
                <a:tc>
                  <a:txBody>
                    <a:bodyPr/>
                    <a:lstStyle/>
                    <a:p>
                      <a:pPr marL="0" marR="0" algn="ctr">
                        <a:spcBef>
                          <a:spcPts val="0"/>
                        </a:spcBef>
                        <a:spcAft>
                          <a:spcPts val="0"/>
                        </a:spcAft>
                      </a:pPr>
                      <a:r>
                        <a:rPr lang="en-US" sz="2000">
                          <a:effectLst/>
                        </a:rPr>
                        <a:t>#Physical Core</a:t>
                      </a:r>
                      <a:endParaRPr lang="en-US" sz="2000">
                        <a:effectLst/>
                        <a:latin typeface="Calibri" panose="020F0502020204030204" pitchFamily="34" charset="0"/>
                        <a:ea typeface="SimSun" panose="02010600030101010101" pitchFamily="2" charset="-122"/>
                      </a:endParaRP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24</a:t>
                      </a: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48</a:t>
                      </a: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72 </a:t>
                      </a:r>
                    </a:p>
                  </a:txBody>
                  <a:tcPr marL="52821" marR="52821" marT="0" marB="0" anchor="ctr"/>
                </a:tc>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96</a:t>
                      </a:r>
                    </a:p>
                  </a:txBody>
                  <a:tcPr marL="52821" marR="52821" marT="0" marB="0" anchor="ctr"/>
                </a:tc>
                <a:extLst>
                  <a:ext uri="{0D108BD9-81ED-4DB2-BD59-A6C34878D82A}">
                    <a16:rowId xmlns:a16="http://schemas.microsoft.com/office/drawing/2014/main" val="2178624086"/>
                  </a:ext>
                </a:extLst>
              </a:tr>
              <a:tr h="665598">
                <a:tc>
                  <a:txBody>
                    <a:bodyPr/>
                    <a:lstStyle/>
                    <a:p>
                      <a:pPr marL="0" marR="0" algn="ctr">
                        <a:spcBef>
                          <a:spcPts val="0"/>
                        </a:spcBef>
                        <a:spcAft>
                          <a:spcPts val="0"/>
                        </a:spcAft>
                      </a:pPr>
                      <a:r>
                        <a:rPr lang="en-US" sz="2000">
                          <a:effectLst/>
                          <a:latin typeface="Calibri" panose="020F0502020204030204" pitchFamily="34" charset="0"/>
                          <a:ea typeface="SimSun" panose="02010600030101010101" pitchFamily="2" charset="-122"/>
                        </a:rPr>
                        <a:t>After IPEX bf16+fusion </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0.035</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0.024</a:t>
                      </a:r>
                    </a:p>
                  </a:txBody>
                  <a:tcPr marL="5869" marR="5869" marT="5869" marB="0" anchor="ctr"/>
                </a:tc>
                <a:tc>
                  <a:txBody>
                    <a:bodyPr/>
                    <a:lstStyle/>
                    <a:p>
                      <a:pPr algn="ctr" fontAlgn="b"/>
                      <a:r>
                        <a:rPr lang="en-US" sz="2000" b="0" i="0" u="none" strike="noStrike">
                          <a:solidFill>
                            <a:srgbClr val="000000"/>
                          </a:solidFill>
                          <a:effectLst/>
                          <a:latin typeface="Calibri" panose="020F0502020204030204" pitchFamily="34" charset="0"/>
                        </a:rPr>
                        <a:t>0.018</a:t>
                      </a:r>
                    </a:p>
                  </a:txBody>
                  <a:tcPr marL="5869" marR="5869" marT="5869" marB="0" anchor="ct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2000" b="0" i="0" u="none" strike="noStrike">
                          <a:solidFill>
                            <a:srgbClr val="000000"/>
                          </a:solidFill>
                          <a:effectLst/>
                          <a:latin typeface="Calibri" panose="020F0502020204030204" pitchFamily="34" charset="0"/>
                        </a:rPr>
                        <a:t>0.014</a:t>
                      </a:r>
                    </a:p>
                  </a:txBody>
                  <a:tcPr marL="5869" marR="5869" marT="5869" marB="0" anchor="ctr"/>
                </a:tc>
                <a:extLst>
                  <a:ext uri="{0D108BD9-81ED-4DB2-BD59-A6C34878D82A}">
                    <a16:rowId xmlns:a16="http://schemas.microsoft.com/office/drawing/2014/main" val="1846405432"/>
                  </a:ext>
                </a:extLst>
              </a:tr>
            </a:tbl>
          </a:graphicData>
        </a:graphic>
      </p:graphicFrame>
      <p:pic>
        <p:nvPicPr>
          <p:cNvPr id="8" name="Picture 7">
            <a:extLst>
              <a:ext uri="{FF2B5EF4-FFF2-40B4-BE49-F238E27FC236}">
                <a16:creationId xmlns:a16="http://schemas.microsoft.com/office/drawing/2014/main" id="{28ECCA8D-BDDB-4CA2-885D-408DDA1856E4}"/>
              </a:ext>
            </a:extLst>
          </p:cNvPr>
          <p:cNvPicPr>
            <a:picLocks noChangeAspect="1"/>
          </p:cNvPicPr>
          <p:nvPr/>
        </p:nvPicPr>
        <p:blipFill>
          <a:blip r:embed="rId2"/>
          <a:stretch>
            <a:fillRect/>
          </a:stretch>
        </p:blipFill>
        <p:spPr>
          <a:xfrm>
            <a:off x="9867736" y="124519"/>
            <a:ext cx="1790950" cy="476316"/>
          </a:xfrm>
          <a:prstGeom prst="rect">
            <a:avLst/>
          </a:prstGeom>
        </p:spPr>
      </p:pic>
    </p:spTree>
    <p:extLst>
      <p:ext uri="{BB962C8B-B14F-4D97-AF65-F5344CB8AC3E}">
        <p14:creationId xmlns:p14="http://schemas.microsoft.com/office/powerpoint/2010/main" val="299635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8D8A7-27D2-46E6-BDD8-E57B0F251FB2}"/>
              </a:ext>
            </a:extLst>
          </p:cNvPr>
          <p:cNvSpPr txBox="1"/>
          <p:nvPr/>
        </p:nvSpPr>
        <p:spPr>
          <a:xfrm>
            <a:off x="365928" y="1570037"/>
            <a:ext cx="5174260" cy="4642809"/>
          </a:xfrm>
          <a:prstGeom prst="rect">
            <a:avLst/>
          </a:prstGeom>
          <a:noFill/>
        </p:spPr>
        <p:txBody>
          <a:bodyPr wrap="square">
            <a:spAutoFit/>
          </a:bodyPr>
          <a:lstStyle/>
          <a:p>
            <a:pPr marL="342900" indent="-342900" fontAlgn="ctr">
              <a:buSzPts val="1000"/>
              <a:buFont typeface="Wingdings" panose="05000000000000000000" pitchFamily="2" charset="2"/>
              <a:buChar char="l"/>
              <a:tabLst>
                <a:tab pos="1371600" algn="l"/>
              </a:tabLst>
            </a:pPr>
            <a:r>
              <a:rPr lang="en-US" altLang="zh-CN" sz="2400">
                <a:solidFill>
                  <a:srgbClr val="0071C5"/>
                </a:solidFill>
                <a:cs typeface="Arial" panose="020B0604020202020204" pitchFamily="34" charset="0"/>
              </a:rPr>
              <a:t>Usage: Detect bullying, or negative content of chats among players in the game.</a:t>
            </a:r>
          </a:p>
          <a:p>
            <a:pPr marL="342900" indent="-342900" fontAlgn="ctr">
              <a:buSzPts val="1000"/>
              <a:buFont typeface="Wingdings" panose="05000000000000000000" pitchFamily="2" charset="2"/>
              <a:buChar char="l"/>
              <a:tabLst>
                <a:tab pos="1371600" algn="l"/>
              </a:tabLst>
            </a:pPr>
            <a:r>
              <a:rPr lang="en-US" altLang="zh-CN" sz="2400">
                <a:solidFill>
                  <a:srgbClr val="0071C5"/>
                </a:solidFill>
                <a:cs typeface="Arial" panose="020B0604020202020204" pitchFamily="34" charset="0"/>
              </a:rPr>
              <a:t>A deal of $30M was closed last year. There is $170M opportunity this year.</a:t>
            </a:r>
          </a:p>
          <a:p>
            <a:pPr marL="342900" indent="-342900" fontAlgn="ctr">
              <a:buSzPts val="1000"/>
              <a:buFont typeface="Wingdings" panose="05000000000000000000" pitchFamily="2" charset="2"/>
              <a:buChar char="l"/>
              <a:tabLst>
                <a:tab pos="1371600" algn="l"/>
              </a:tabLst>
            </a:pPr>
            <a:r>
              <a:rPr lang="en-US" altLang="zh-CN" sz="2400">
                <a:solidFill>
                  <a:srgbClr val="0071C5"/>
                </a:solidFill>
                <a:cs typeface="Arial" panose="020B0604020202020204" pitchFamily="34" charset="0"/>
              </a:rPr>
              <a:t>Using Intel Extension for PyTorch  int8 with </a:t>
            </a:r>
            <a:r>
              <a:rPr lang="en-US" altLang="zh-CN" sz="2400" err="1">
                <a:solidFill>
                  <a:srgbClr val="0071C5"/>
                </a:solidFill>
                <a:cs typeface="Arial" panose="020B0604020202020204" pitchFamily="34" charset="0"/>
              </a:rPr>
              <a:t>DistilBert</a:t>
            </a:r>
            <a:r>
              <a:rPr lang="en-US" altLang="zh-CN" sz="2400">
                <a:solidFill>
                  <a:srgbClr val="0071C5"/>
                </a:solidFill>
                <a:cs typeface="Arial" panose="020B0604020202020204" pitchFamily="34" charset="0"/>
              </a:rPr>
              <a:t> inference.</a:t>
            </a:r>
          </a:p>
          <a:p>
            <a:pPr marL="342900" indent="-342900" fontAlgn="ctr">
              <a:buSzPts val="1000"/>
              <a:buFont typeface="Wingdings" panose="05000000000000000000" pitchFamily="2" charset="2"/>
              <a:buChar char="l"/>
              <a:tabLst>
                <a:tab pos="1371600" algn="l"/>
              </a:tabLst>
            </a:pPr>
            <a:r>
              <a:rPr lang="en-US" altLang="zh-CN" sz="2400">
                <a:solidFill>
                  <a:srgbClr val="0071C5"/>
                </a:solidFill>
                <a:cs typeface="Arial" panose="020B0604020202020204" pitchFamily="34" charset="0"/>
              </a:rPr>
              <a:t>28x boost comparing to the original non-optimized code, on an SPR machine with AMX INT8.</a:t>
            </a:r>
            <a:endParaRPr lang="zh-CN" altLang="zh-CN" sz="2400">
              <a:solidFill>
                <a:srgbClr val="0071C5"/>
              </a:solidFill>
              <a:cs typeface="Arial" panose="020B0604020202020204" pitchFamily="34" charset="0"/>
            </a:endParaRPr>
          </a:p>
        </p:txBody>
      </p:sp>
      <p:sp>
        <p:nvSpPr>
          <p:cNvPr id="6" name="Title 5">
            <a:extLst>
              <a:ext uri="{FF2B5EF4-FFF2-40B4-BE49-F238E27FC236}">
                <a16:creationId xmlns:a16="http://schemas.microsoft.com/office/drawing/2014/main" id="{2FA93CAA-59AE-4ACE-82E2-70652029B7B1}"/>
              </a:ext>
            </a:extLst>
          </p:cNvPr>
          <p:cNvSpPr>
            <a:spLocks noGrp="1"/>
          </p:cNvSpPr>
          <p:nvPr>
            <p:ph type="title"/>
          </p:nvPr>
        </p:nvSpPr>
        <p:spPr>
          <a:xfrm>
            <a:off x="206706" y="161491"/>
            <a:ext cx="11010816" cy="952499"/>
          </a:xfrm>
        </p:spPr>
        <p:txBody>
          <a:bodyPr/>
          <a:lstStyle/>
          <a:p>
            <a:r>
              <a:rPr lang="en-US" altLang="zh-CN" sz="3200">
                <a:solidFill>
                  <a:srgbClr val="0071C5"/>
                </a:solidFill>
                <a:cs typeface="Arial" panose="020B0604020202020204" pitchFamily="34" charset="0"/>
              </a:rPr>
              <a:t>Intel Extension for PyTorch Int8 Quantization for </a:t>
            </a:r>
            <a:br>
              <a:rPr lang="en-US" altLang="zh-CN" sz="3200">
                <a:solidFill>
                  <a:srgbClr val="0071C5"/>
                </a:solidFill>
                <a:cs typeface="Arial" panose="020B0604020202020204" pitchFamily="34" charset="0"/>
              </a:rPr>
            </a:br>
            <a:r>
              <a:rPr lang="en-US" altLang="zh-CN" sz="3200">
                <a:solidFill>
                  <a:schemeClr val="tx1">
                    <a:lumMod val="95000"/>
                    <a:lumOff val="5000"/>
                  </a:schemeClr>
                </a:solidFill>
                <a:latin typeface="+mn-lt"/>
              </a:rPr>
              <a:t>Roblox - online gaming </a:t>
            </a:r>
            <a:endParaRPr lang="zh-CN" altLang="en-US" sz="3200">
              <a:solidFill>
                <a:schemeClr val="tx1">
                  <a:lumMod val="95000"/>
                  <a:lumOff val="5000"/>
                </a:schemeClr>
              </a:solidFill>
              <a:latin typeface="+mn-lt"/>
            </a:endParaRPr>
          </a:p>
        </p:txBody>
      </p:sp>
      <p:pic>
        <p:nvPicPr>
          <p:cNvPr id="9" name="Picture 2" descr="Image result for roblox">
            <a:extLst>
              <a:ext uri="{FF2B5EF4-FFF2-40B4-BE49-F238E27FC236}">
                <a16:creationId xmlns:a16="http://schemas.microsoft.com/office/drawing/2014/main" id="{2384C2C8-0A66-4D96-B96B-E2F0B7DB08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3" b="33068"/>
          <a:stretch/>
        </p:blipFill>
        <p:spPr bwMode="auto">
          <a:xfrm>
            <a:off x="9911238" y="110574"/>
            <a:ext cx="1682998" cy="7190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1">
            <a:extLst>
              <a:ext uri="{FF2B5EF4-FFF2-40B4-BE49-F238E27FC236}">
                <a16:creationId xmlns:a16="http://schemas.microsoft.com/office/drawing/2014/main" id="{79973DAF-6D3C-4490-A144-4F9C82022D85}"/>
              </a:ext>
            </a:extLst>
          </p:cNvPr>
          <p:cNvGraphicFramePr>
            <a:graphicFrameLocks noGrp="1"/>
          </p:cNvGraphicFramePr>
          <p:nvPr>
            <p:extLst>
              <p:ext uri="{D42A27DB-BD31-4B8C-83A1-F6EECF244321}">
                <p14:modId xmlns:p14="http://schemas.microsoft.com/office/powerpoint/2010/main" val="3983906011"/>
              </p:ext>
            </p:extLst>
          </p:nvPr>
        </p:nvGraphicFramePr>
        <p:xfrm>
          <a:off x="5540188" y="4366706"/>
          <a:ext cx="6213846" cy="1846140"/>
        </p:xfrm>
        <a:graphic>
          <a:graphicData uri="http://schemas.openxmlformats.org/drawingml/2006/table">
            <a:tbl>
              <a:tblPr firstRow="1" bandRow="1">
                <a:tableStyleId>{5940675A-B579-460E-94D1-54222C63F5DA}</a:tableStyleId>
              </a:tblPr>
              <a:tblGrid>
                <a:gridCol w="1135820">
                  <a:extLst>
                    <a:ext uri="{9D8B030D-6E8A-4147-A177-3AD203B41FA5}">
                      <a16:colId xmlns:a16="http://schemas.microsoft.com/office/drawing/2014/main" val="379621982"/>
                    </a:ext>
                  </a:extLst>
                </a:gridCol>
                <a:gridCol w="1118586">
                  <a:extLst>
                    <a:ext uri="{9D8B030D-6E8A-4147-A177-3AD203B41FA5}">
                      <a16:colId xmlns:a16="http://schemas.microsoft.com/office/drawing/2014/main" val="1387311322"/>
                    </a:ext>
                  </a:extLst>
                </a:gridCol>
                <a:gridCol w="1047565">
                  <a:extLst>
                    <a:ext uri="{9D8B030D-6E8A-4147-A177-3AD203B41FA5}">
                      <a16:colId xmlns:a16="http://schemas.microsoft.com/office/drawing/2014/main" val="1961089713"/>
                    </a:ext>
                  </a:extLst>
                </a:gridCol>
                <a:gridCol w="932156">
                  <a:extLst>
                    <a:ext uri="{9D8B030D-6E8A-4147-A177-3AD203B41FA5}">
                      <a16:colId xmlns:a16="http://schemas.microsoft.com/office/drawing/2014/main" val="2133429404"/>
                    </a:ext>
                  </a:extLst>
                </a:gridCol>
                <a:gridCol w="1029809">
                  <a:extLst>
                    <a:ext uri="{9D8B030D-6E8A-4147-A177-3AD203B41FA5}">
                      <a16:colId xmlns:a16="http://schemas.microsoft.com/office/drawing/2014/main" val="4068786788"/>
                    </a:ext>
                  </a:extLst>
                </a:gridCol>
                <a:gridCol w="949910">
                  <a:extLst>
                    <a:ext uri="{9D8B030D-6E8A-4147-A177-3AD203B41FA5}">
                      <a16:colId xmlns:a16="http://schemas.microsoft.com/office/drawing/2014/main" val="485660580"/>
                    </a:ext>
                  </a:extLst>
                </a:gridCol>
              </a:tblGrid>
              <a:tr h="461535">
                <a:tc rowSpan="2">
                  <a:txBody>
                    <a:bodyPr/>
                    <a:lstStyle/>
                    <a:p>
                      <a:pPr algn="ctr"/>
                      <a:r>
                        <a:rPr lang="en-US"/>
                        <a:t>Latency</a:t>
                      </a:r>
                    </a:p>
                    <a:p>
                      <a:pPr algn="ctr"/>
                      <a:r>
                        <a:rPr lang="en-US"/>
                        <a:t>(s)</a:t>
                      </a:r>
                    </a:p>
                  </a:txBody>
                  <a:tcPr anchor="ctr"/>
                </a:tc>
                <a:tc>
                  <a:txBody>
                    <a:bodyPr/>
                    <a:lstStyle/>
                    <a:p>
                      <a:pPr algn="ctr"/>
                      <a:r>
                        <a:rPr lang="en-US"/>
                        <a:t>Scenario 1</a:t>
                      </a:r>
                    </a:p>
                  </a:txBody>
                  <a:tcPr anchor="ctr"/>
                </a:tc>
                <a:tc>
                  <a:txBody>
                    <a:bodyPr/>
                    <a:lstStyle/>
                    <a:p>
                      <a:pPr algn="ctr"/>
                      <a:r>
                        <a:rPr lang="en-US"/>
                        <a:t>Scenario 2</a:t>
                      </a:r>
                    </a:p>
                  </a:txBody>
                  <a:tcPr anchor="ctr"/>
                </a:tc>
                <a:tc>
                  <a:txBody>
                    <a:bodyPr/>
                    <a:lstStyle/>
                    <a:p>
                      <a:pPr algn="ctr"/>
                      <a:r>
                        <a:rPr lang="en-US"/>
                        <a:t>Scenario 3</a:t>
                      </a:r>
                    </a:p>
                  </a:txBody>
                  <a:tcPr anchor="ctr"/>
                </a:tc>
                <a:tc>
                  <a:txBody>
                    <a:bodyPr/>
                    <a:lstStyle/>
                    <a:p>
                      <a:pPr algn="ctr"/>
                      <a:r>
                        <a:rPr lang="en-US"/>
                        <a:t>Scenario 4</a:t>
                      </a:r>
                    </a:p>
                  </a:txBody>
                  <a:tcPr anchor="ctr"/>
                </a:tc>
                <a:tc>
                  <a:txBody>
                    <a:bodyPr/>
                    <a:lstStyle/>
                    <a:p>
                      <a:pPr algn="ctr"/>
                      <a:r>
                        <a:rPr lang="en-US"/>
                        <a:t>Scenario 5</a:t>
                      </a:r>
                    </a:p>
                  </a:txBody>
                  <a:tcPr anchor="ctr"/>
                </a:tc>
                <a:extLst>
                  <a:ext uri="{0D108BD9-81ED-4DB2-BD59-A6C34878D82A}">
                    <a16:rowId xmlns:a16="http://schemas.microsoft.com/office/drawing/2014/main" val="1052499614"/>
                  </a:ext>
                </a:extLst>
              </a:tr>
              <a:tr h="461535">
                <a:tc vMerge="1">
                  <a:txBody>
                    <a:bodyPr/>
                    <a:lstStyle/>
                    <a:p>
                      <a:endParaRPr lang="en-US"/>
                    </a:p>
                  </a:txBody>
                  <a:tcPr/>
                </a:tc>
                <a:tc>
                  <a:txBody>
                    <a:bodyPr/>
                    <a:lstStyle/>
                    <a:p>
                      <a:pPr algn="ctr"/>
                      <a:r>
                        <a:rPr lang="en-US"/>
                        <a:t>PyTorch</a:t>
                      </a:r>
                    </a:p>
                    <a:p>
                      <a:pPr algn="ctr"/>
                      <a:r>
                        <a:rPr lang="en-US"/>
                        <a:t>Single-thread</a:t>
                      </a:r>
                    </a:p>
                  </a:txBody>
                  <a:tcPr anchor="ctr"/>
                </a:tc>
                <a:tc>
                  <a:txBody>
                    <a:bodyPr/>
                    <a:lstStyle/>
                    <a:p>
                      <a:pPr algn="ctr"/>
                      <a:r>
                        <a:rPr lang="en-US"/>
                        <a:t>PyTorch</a:t>
                      </a:r>
                    </a:p>
                    <a:p>
                      <a:pPr algn="ctr"/>
                      <a:r>
                        <a:rPr lang="en-US"/>
                        <a:t>Multi-thread</a:t>
                      </a:r>
                    </a:p>
                  </a:txBody>
                  <a:tcPr anchor="ctr"/>
                </a:tc>
                <a:tc>
                  <a:txBody>
                    <a:bodyPr/>
                    <a:lstStyle/>
                    <a:p>
                      <a:pPr algn="ctr"/>
                      <a:r>
                        <a:rPr lang="en-US"/>
                        <a:t>IPEX</a:t>
                      </a:r>
                    </a:p>
                  </a:txBody>
                  <a:tcPr anchor="ctr"/>
                </a:tc>
                <a:tc>
                  <a:txBody>
                    <a:bodyPr/>
                    <a:lstStyle/>
                    <a:p>
                      <a:pPr algn="ctr"/>
                      <a:r>
                        <a:rPr lang="en-US"/>
                        <a:t>IPEX</a:t>
                      </a:r>
                    </a:p>
                    <a:p>
                      <a:pPr algn="ctr"/>
                      <a:r>
                        <a:rPr lang="en-US"/>
                        <a:t>+</a:t>
                      </a:r>
                      <a:r>
                        <a:rPr lang="en-US" err="1"/>
                        <a:t>Torchscript</a:t>
                      </a:r>
                      <a:endParaRPr lang="en-US"/>
                    </a:p>
                  </a:txBody>
                  <a:tcPr anchor="ctr"/>
                </a:tc>
                <a:tc>
                  <a:txBody>
                    <a:bodyPr/>
                    <a:lstStyle/>
                    <a:p>
                      <a:pPr algn="ctr"/>
                      <a:r>
                        <a:rPr lang="en-US"/>
                        <a:t>IPEX</a:t>
                      </a:r>
                    </a:p>
                    <a:p>
                      <a:pPr algn="ctr"/>
                      <a:r>
                        <a:rPr lang="en-US"/>
                        <a:t>+INT8</a:t>
                      </a:r>
                    </a:p>
                  </a:txBody>
                  <a:tcPr anchor="ctr"/>
                </a:tc>
                <a:extLst>
                  <a:ext uri="{0D108BD9-81ED-4DB2-BD59-A6C34878D82A}">
                    <a16:rowId xmlns:a16="http://schemas.microsoft.com/office/drawing/2014/main" val="810760075"/>
                  </a:ext>
                </a:extLst>
              </a:tr>
              <a:tr h="461535">
                <a:tc>
                  <a:txBody>
                    <a:bodyPr/>
                    <a:lstStyle/>
                    <a:p>
                      <a:pPr algn="ctr"/>
                      <a:r>
                        <a:rPr lang="en-US"/>
                        <a:t>All physical cores on 1 node</a:t>
                      </a:r>
                    </a:p>
                  </a:txBody>
                  <a:tcPr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139.22</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10.92</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10.89</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8.10</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4.99</a:t>
                      </a:r>
                    </a:p>
                  </a:txBody>
                  <a:tcPr marL="68580" marR="68580" marT="0" marB="0" anchor="ctr"/>
                </a:tc>
                <a:extLst>
                  <a:ext uri="{0D108BD9-81ED-4DB2-BD59-A6C34878D82A}">
                    <a16:rowId xmlns:a16="http://schemas.microsoft.com/office/drawing/2014/main" val="3025814798"/>
                  </a:ext>
                </a:extLst>
              </a:tr>
              <a:tr h="461535">
                <a:tc>
                  <a:txBody>
                    <a:bodyPr/>
                    <a:lstStyle/>
                    <a:p>
                      <a:pPr algn="ctr"/>
                      <a:r>
                        <a:rPr lang="en-US"/>
                        <a:t>4 cores</a:t>
                      </a:r>
                    </a:p>
                  </a:txBody>
                  <a:tcPr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139.11</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39.91</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39.99</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37.39</a:t>
                      </a:r>
                    </a:p>
                  </a:txBody>
                  <a:tcPr marL="68580" marR="68580" marT="0" marB="0" anchor="ctr"/>
                </a:tc>
                <a:tc>
                  <a:txBody>
                    <a:bodyPr/>
                    <a:lstStyle/>
                    <a:p>
                      <a:pPr marL="0" marR="0" algn="ctr">
                        <a:spcBef>
                          <a:spcPts val="0"/>
                        </a:spcBef>
                        <a:spcAft>
                          <a:spcPts val="0"/>
                        </a:spcAft>
                      </a:pPr>
                      <a:r>
                        <a:rPr lang="en-US" sz="1100">
                          <a:effectLst/>
                          <a:latin typeface="Calibri" panose="020F0502020204030204" pitchFamily="34" charset="0"/>
                          <a:ea typeface="DengXian" panose="02010600030101010101" pitchFamily="2" charset="-122"/>
                        </a:rPr>
                        <a:t>8.38</a:t>
                      </a:r>
                    </a:p>
                  </a:txBody>
                  <a:tcPr marL="68580" marR="68580" marT="0" marB="0" anchor="ctr"/>
                </a:tc>
                <a:extLst>
                  <a:ext uri="{0D108BD9-81ED-4DB2-BD59-A6C34878D82A}">
                    <a16:rowId xmlns:a16="http://schemas.microsoft.com/office/drawing/2014/main" val="474958532"/>
                  </a:ext>
                </a:extLst>
              </a:tr>
            </a:tbl>
          </a:graphicData>
        </a:graphic>
      </p:graphicFrame>
      <p:graphicFrame>
        <p:nvGraphicFramePr>
          <p:cNvPr id="8" name="Chart 7">
            <a:extLst>
              <a:ext uri="{FF2B5EF4-FFF2-40B4-BE49-F238E27FC236}">
                <a16:creationId xmlns:a16="http://schemas.microsoft.com/office/drawing/2014/main" id="{4EB6DC63-B49A-4D8B-8DFD-427A61CACBEF}"/>
              </a:ext>
            </a:extLst>
          </p:cNvPr>
          <p:cNvGraphicFramePr/>
          <p:nvPr>
            <p:extLst>
              <p:ext uri="{D42A27DB-BD31-4B8C-83A1-F6EECF244321}">
                <p14:modId xmlns:p14="http://schemas.microsoft.com/office/powerpoint/2010/main" val="561381547"/>
              </p:ext>
            </p:extLst>
          </p:nvPr>
        </p:nvGraphicFramePr>
        <p:xfrm>
          <a:off x="5540188" y="1264434"/>
          <a:ext cx="6213846" cy="295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495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8F24-EAFE-4D3C-AA35-5CAE36CFD891}"/>
              </a:ext>
            </a:extLst>
          </p:cNvPr>
          <p:cNvSpPr>
            <a:spLocks noGrp="1"/>
          </p:cNvSpPr>
          <p:nvPr>
            <p:ph type="title"/>
          </p:nvPr>
        </p:nvSpPr>
        <p:spPr/>
        <p:txBody>
          <a:bodyPr/>
          <a:lstStyle/>
          <a:p>
            <a:r>
              <a:rPr lang="en-US"/>
              <a:t>Intel DCAI-DPEA</a:t>
            </a:r>
          </a:p>
        </p:txBody>
      </p:sp>
      <p:sp>
        <p:nvSpPr>
          <p:cNvPr id="3" name="Content Placeholder 2">
            <a:extLst>
              <a:ext uri="{FF2B5EF4-FFF2-40B4-BE49-F238E27FC236}">
                <a16:creationId xmlns:a16="http://schemas.microsoft.com/office/drawing/2014/main" id="{22285319-37B1-49A4-B3CE-D41329EBE94F}"/>
              </a:ext>
            </a:extLst>
          </p:cNvPr>
          <p:cNvSpPr>
            <a:spLocks noGrp="1"/>
          </p:cNvSpPr>
          <p:nvPr>
            <p:ph sz="quarter" idx="28"/>
          </p:nvPr>
        </p:nvSpPr>
        <p:spPr/>
        <p:txBody>
          <a:bodyPr>
            <a:normAutofit fontScale="92500" lnSpcReduction="20000"/>
          </a:bodyPr>
          <a:lstStyle/>
          <a:p>
            <a:r>
              <a:rPr lang="en-US"/>
              <a:t>DCAI-DPEA team handles benchmarking on several topologies over FP32, BF16 and INT8 for both training and inference.</a:t>
            </a:r>
          </a:p>
          <a:p>
            <a:pPr lvl="1"/>
            <a:r>
              <a:rPr lang="en-US" err="1"/>
              <a:t>rnn_t</a:t>
            </a:r>
            <a:endParaRPr lang="en-US"/>
          </a:p>
          <a:p>
            <a:pPr lvl="1"/>
            <a:r>
              <a:rPr lang="en-US"/>
              <a:t>ssd_rn34</a:t>
            </a:r>
          </a:p>
          <a:p>
            <a:pPr lvl="1"/>
            <a:r>
              <a:rPr lang="en-US" err="1"/>
              <a:t>maskrcnn</a:t>
            </a:r>
            <a:endParaRPr lang="en-US"/>
          </a:p>
          <a:p>
            <a:pPr lvl="1"/>
            <a:r>
              <a:rPr lang="en-US" err="1"/>
              <a:t>bert_large</a:t>
            </a:r>
            <a:endParaRPr lang="en-US"/>
          </a:p>
          <a:p>
            <a:pPr lvl="1"/>
            <a:r>
              <a:rPr lang="en-US" err="1"/>
              <a:t>dlrm</a:t>
            </a:r>
            <a:endParaRPr lang="en-US"/>
          </a:p>
          <a:p>
            <a:pPr lvl="1"/>
            <a:r>
              <a:rPr lang="en-US"/>
              <a:t>resnext101_32x16d</a:t>
            </a:r>
          </a:p>
          <a:p>
            <a:pPr lvl="1"/>
            <a:r>
              <a:rPr lang="en-US"/>
              <a:t>resnet50_v15</a:t>
            </a:r>
          </a:p>
          <a:p>
            <a:r>
              <a:rPr lang="en-US"/>
              <a:t>Quote</a:t>
            </a:r>
          </a:p>
          <a:p>
            <a:pPr lvl="1"/>
            <a:r>
              <a:rPr lang="en-US" i="1"/>
              <a:t>The launch script improves 20% efficiency when we enable and debug AI workloads.</a:t>
            </a:r>
          </a:p>
        </p:txBody>
      </p:sp>
    </p:spTree>
    <p:extLst>
      <p:ext uri="{BB962C8B-B14F-4D97-AF65-F5344CB8AC3E}">
        <p14:creationId xmlns:p14="http://schemas.microsoft.com/office/powerpoint/2010/main" val="137101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82C28-4BEF-4C26-8F8E-B7B2D51A413B}"/>
              </a:ext>
            </a:extLst>
          </p:cNvPr>
          <p:cNvSpPr txBox="1"/>
          <p:nvPr/>
        </p:nvSpPr>
        <p:spPr>
          <a:xfrm>
            <a:off x="365759" y="1035729"/>
            <a:ext cx="11151235" cy="5428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altLang="zh-CN">
                <a:solidFill>
                  <a:schemeClr val="tx2"/>
                </a:solidFill>
              </a:rPr>
              <a:t>Tencent Cloud provides various types of </a:t>
            </a:r>
            <a:r>
              <a:rPr lang="en-US" altLang="zh-CN">
                <a:solidFill>
                  <a:schemeClr val="tx2"/>
                </a:solidFill>
                <a:hlinkClick r:id="rId3"/>
              </a:rPr>
              <a:t>Cloud Virtual Machine </a:t>
            </a:r>
            <a:r>
              <a:rPr lang="en-US" altLang="zh-CN">
                <a:solidFill>
                  <a:schemeClr val="tx2"/>
                </a:solidFill>
              </a:rPr>
              <a:t>for different application development. </a:t>
            </a:r>
            <a:br>
              <a:rPr lang="en-US" altLang="zh-CN">
                <a:solidFill>
                  <a:schemeClr val="tx2"/>
                </a:solidFill>
              </a:rPr>
            </a:br>
            <a:r>
              <a:rPr lang="en-US" altLang="zh-CN" sz="1800">
                <a:latin typeface="Calibri" panose="020F0502020204030204" pitchFamily="34" charset="0"/>
                <a:ea typeface="SimSun" panose="02010600030101010101" pitchFamily="2" charset="-122"/>
              </a:rPr>
              <a:t>The Standard S5 and Memory Optimized M5 instance types come with the 2nd generation Intel® Xeon® processor and support Intel® DL Boost, making them suitable for machine learning or deep learning.     </a:t>
            </a:r>
            <a:endParaRPr lang="en-US" altLang="zh-CN">
              <a:latin typeface="Calibri" panose="020F0502020204030204" pitchFamily="34" charset="0"/>
              <a:ea typeface="SimSun" panose="02010600030101010101" pitchFamily="2" charset="-122"/>
              <a:hlinkClick r:id="rId4">
                <a:extLst>
                  <a:ext uri="{A12FA001-AC4F-418D-AE19-62706E023703}">
                    <ahyp:hlinkClr xmlns:ahyp="http://schemas.microsoft.com/office/drawing/2018/hyperlinkcolor" val="tx"/>
                  </a:ext>
                </a:extLst>
              </a:hlinkClick>
            </a:endParaRPr>
          </a:p>
          <a:p>
            <a:endParaRPr lang="en-US" altLang="zh-CN" sz="2400">
              <a:solidFill>
                <a:srgbClr val="0068B5"/>
              </a:solidFill>
              <a:effectLst/>
              <a:latin typeface="intel-clear"/>
              <a:ea typeface="SimSun" panose="02010600030101010101" pitchFamily="2" charset="-122"/>
              <a:hlinkClick r:id="rId4"/>
            </a:endParaRPr>
          </a:p>
          <a:p>
            <a:endParaRPr lang="en-US" altLang="zh-CN">
              <a:solidFill>
                <a:srgbClr val="0068B5"/>
              </a:solidFill>
              <a:latin typeface="intel-clear"/>
              <a:ea typeface="SimSun" panose="02010600030101010101" pitchFamily="2" charset="-122"/>
              <a:hlinkClick r:id="rId4"/>
            </a:endParaRPr>
          </a:p>
          <a:p>
            <a:br>
              <a:rPr lang="en-US" altLang="zh-CN" sz="2400">
                <a:solidFill>
                  <a:srgbClr val="0068B5"/>
                </a:solidFill>
                <a:effectLst/>
                <a:latin typeface="intel-clear"/>
                <a:ea typeface="SimSun" panose="02010600030101010101" pitchFamily="2" charset="-122"/>
                <a:hlinkClick r:id="rId4"/>
              </a:rPr>
            </a:br>
            <a:r>
              <a:rPr lang="en-US" altLang="zh-CN" sz="2400">
                <a:solidFill>
                  <a:srgbClr val="0068B5"/>
                </a:solidFill>
                <a:effectLst/>
                <a:latin typeface="intel-clear"/>
                <a:ea typeface="SimSun" panose="02010600030101010101" pitchFamily="2" charset="-122"/>
                <a:hlinkClick r:id="rId4"/>
              </a:rPr>
              <a:t>   &gt;</a:t>
            </a:r>
          </a:p>
          <a:p>
            <a:pPr marL="342900" indent="-342900">
              <a:buFont typeface="Arial" panose="020B0604020202020204" pitchFamily="34" charset="0"/>
              <a:buChar char="•"/>
            </a:pPr>
            <a:r>
              <a:rPr lang="en-US" altLang="zh-CN" sz="2400">
                <a:solidFill>
                  <a:srgbClr val="0068B5"/>
                </a:solidFill>
                <a:effectLst/>
                <a:latin typeface="intel-clear"/>
                <a:ea typeface="SimSun" panose="02010600030101010101" pitchFamily="2" charset="-122"/>
                <a:hlinkClick r:id="rId4"/>
              </a:rPr>
              <a:t>Intel® </a:t>
            </a:r>
            <a:r>
              <a:rPr lang="en-US" altLang="zh-CN">
                <a:solidFill>
                  <a:srgbClr val="0068B5"/>
                </a:solidFill>
                <a:latin typeface="intel-clear"/>
                <a:ea typeface="SimSun" panose="02010600030101010101" pitchFamily="2" charset="-122"/>
                <a:hlinkClick r:id="rId4"/>
              </a:rPr>
              <a:t>BFloat16</a:t>
            </a:r>
            <a:r>
              <a:rPr lang="en-US" altLang="zh-CN" sz="2400">
                <a:solidFill>
                  <a:srgbClr val="0068B5"/>
                </a:solidFill>
                <a:effectLst/>
                <a:latin typeface="intel-clear"/>
                <a:ea typeface="SimSun" panose="02010600030101010101" pitchFamily="2" charset="-122"/>
                <a:hlinkClick r:id="rId4"/>
              </a:rPr>
              <a:t> image</a:t>
            </a:r>
            <a:r>
              <a:rPr lang="en-US" altLang="zh-CN" sz="2400">
                <a:solidFill>
                  <a:srgbClr val="262626"/>
                </a:solidFill>
                <a:effectLst/>
                <a:latin typeface="intel-clear"/>
                <a:ea typeface="SimSun" panose="02010600030101010101" pitchFamily="2" charset="-122"/>
                <a:cs typeface="Calibri" panose="020F0502020204030204" pitchFamily="34" charset="0"/>
              </a:rPr>
              <a:t> on </a:t>
            </a:r>
            <a:r>
              <a:rPr lang="en-US" altLang="zh-CN" sz="2400">
                <a:solidFill>
                  <a:srgbClr val="0068B5"/>
                </a:solidFill>
                <a:effectLst/>
                <a:latin typeface="intel-clear"/>
                <a:ea typeface="SimSun" panose="02010600030101010101" pitchFamily="2" charset="-122"/>
                <a:hlinkClick r:id="rId4"/>
              </a:rPr>
              <a:t>Tencent Cloud market</a:t>
            </a:r>
            <a:r>
              <a:rPr lang="en-US" altLang="zh-CN" sz="2400">
                <a:solidFill>
                  <a:srgbClr val="262626"/>
                </a:solidFill>
                <a:effectLst/>
                <a:latin typeface="intel-clear"/>
                <a:ea typeface="SimSun" panose="02010600030101010101" pitchFamily="2" charset="-122"/>
                <a:cs typeface="Calibri" panose="020F0502020204030204" pitchFamily="34" charset="0"/>
              </a:rPr>
              <a:t> </a:t>
            </a:r>
            <a:br>
              <a:rPr lang="en-US" altLang="zh-CN" sz="2400">
                <a:solidFill>
                  <a:srgbClr val="262626"/>
                </a:solidFill>
                <a:effectLst/>
                <a:latin typeface="intel-clear"/>
                <a:ea typeface="SimSun" panose="02010600030101010101" pitchFamily="2" charset="-122"/>
                <a:cs typeface="Calibri" panose="020F0502020204030204" pitchFamily="34" charset="0"/>
              </a:rPr>
            </a:br>
            <a:br>
              <a:rPr lang="en-US" altLang="zh-CN" sz="1800">
                <a:latin typeface="Calibri" panose="020F0502020204030204" pitchFamily="34" charset="0"/>
                <a:ea typeface="SimSun" panose="02010600030101010101" pitchFamily="2" charset="-122"/>
              </a:rPr>
            </a:br>
            <a:r>
              <a:rPr lang="en-US" altLang="zh-CN" sz="1800">
                <a:latin typeface="Calibri" panose="020F0502020204030204" pitchFamily="34" charset="0"/>
                <a:ea typeface="SimSun" panose="02010600030101010101" pitchFamily="2" charset="-122"/>
              </a:rPr>
              <a:t>Allows broad users to benefit from the performance acceleration</a:t>
            </a:r>
            <a:br>
              <a:rPr lang="en-US" altLang="zh-CN" sz="1800">
                <a:latin typeface="Calibri" panose="020F0502020204030204" pitchFamily="34" charset="0"/>
                <a:ea typeface="SimSun" panose="02010600030101010101" pitchFamily="2" charset="-122"/>
              </a:rPr>
            </a:br>
            <a:r>
              <a:rPr lang="en-US" altLang="zh-CN" sz="1800">
                <a:latin typeface="Calibri" panose="020F0502020204030204" pitchFamily="34" charset="0"/>
                <a:ea typeface="SimSun" panose="02010600030101010101" pitchFamily="2" charset="-122"/>
              </a:rPr>
              <a:t>by  Intel </a:t>
            </a:r>
            <a:r>
              <a:rPr lang="en-US" altLang="zh-CN" sz="1800" err="1">
                <a:latin typeface="Calibri" panose="020F0502020204030204" pitchFamily="34" charset="0"/>
                <a:ea typeface="SimSun" panose="02010600030101010101" pitchFamily="2" charset="-122"/>
              </a:rPr>
              <a:t>Eextension</a:t>
            </a:r>
            <a:r>
              <a:rPr lang="en-US" altLang="zh-CN" sz="1800">
                <a:latin typeface="Calibri" panose="020F0502020204030204" pitchFamily="34" charset="0"/>
                <a:ea typeface="SimSun" panose="02010600030101010101" pitchFamily="2" charset="-122"/>
              </a:rPr>
              <a:t> for PyTorch (the work to upgrade version is ongoing) and </a:t>
            </a:r>
            <a:br>
              <a:rPr lang="en-US" altLang="zh-CN" sz="1800">
                <a:latin typeface="Calibri" panose="020F0502020204030204" pitchFamily="34" charset="0"/>
                <a:ea typeface="SimSun" panose="02010600030101010101" pitchFamily="2" charset="-122"/>
              </a:rPr>
            </a:br>
            <a:r>
              <a:rPr lang="en-US" altLang="zh-CN" sz="1800">
                <a:latin typeface="Calibri" panose="020F0502020204030204" pitchFamily="34" charset="0"/>
                <a:ea typeface="SimSun" panose="02010600030101010101" pitchFamily="2" charset="-122"/>
              </a:rPr>
              <a:t>Intel’s Hero Hardware features (DL Boost AMX) on Intel® Xeon Scalable processor.  </a:t>
            </a:r>
            <a:br>
              <a:rPr lang="en-US" altLang="zh-CN" sz="1800">
                <a:latin typeface="Calibri" panose="020F0502020204030204" pitchFamily="34" charset="0"/>
                <a:ea typeface="SimSun" panose="02010600030101010101" pitchFamily="2" charset="-122"/>
              </a:rPr>
            </a:br>
            <a:endParaRPr lang="zh-CN" altLang="en-US"/>
          </a:p>
        </p:txBody>
      </p:sp>
      <p:sp>
        <p:nvSpPr>
          <p:cNvPr id="6" name="TextBox 5">
            <a:extLst>
              <a:ext uri="{FF2B5EF4-FFF2-40B4-BE49-F238E27FC236}">
                <a16:creationId xmlns:a16="http://schemas.microsoft.com/office/drawing/2014/main" id="{4F4F933B-9385-4D49-A694-41B2A9FB6D06}"/>
              </a:ext>
            </a:extLst>
          </p:cNvPr>
          <p:cNvSpPr txBox="1"/>
          <p:nvPr/>
        </p:nvSpPr>
        <p:spPr>
          <a:xfrm>
            <a:off x="365759" y="232610"/>
            <a:ext cx="5360035" cy="537327"/>
          </a:xfrm>
          <a:prstGeom prst="rect">
            <a:avLst/>
          </a:prstGeom>
          <a:noFill/>
        </p:spPr>
        <p:txBody>
          <a:bodyPr wrap="square" rtlCol="0">
            <a:spAutoFit/>
          </a:bodyPr>
          <a:lstStyle/>
          <a:p>
            <a:r>
              <a:rPr lang="en-US" sz="3200"/>
              <a:t>Tencent Cloud  </a:t>
            </a:r>
          </a:p>
        </p:txBody>
      </p:sp>
      <p:pic>
        <p:nvPicPr>
          <p:cNvPr id="8" name="Picture 7">
            <a:extLst>
              <a:ext uri="{FF2B5EF4-FFF2-40B4-BE49-F238E27FC236}">
                <a16:creationId xmlns:a16="http://schemas.microsoft.com/office/drawing/2014/main" id="{71B8FB38-D8D3-4FF1-BDB6-C385FC535AEE}"/>
              </a:ext>
            </a:extLst>
          </p:cNvPr>
          <p:cNvPicPr>
            <a:picLocks noChangeAspect="1"/>
          </p:cNvPicPr>
          <p:nvPr/>
        </p:nvPicPr>
        <p:blipFill>
          <a:blip r:embed="rId5"/>
          <a:stretch>
            <a:fillRect/>
          </a:stretch>
        </p:blipFill>
        <p:spPr>
          <a:xfrm>
            <a:off x="3326765" y="112712"/>
            <a:ext cx="2266950" cy="657225"/>
          </a:xfrm>
          <a:prstGeom prst="rect">
            <a:avLst/>
          </a:prstGeom>
        </p:spPr>
      </p:pic>
      <p:pic>
        <p:nvPicPr>
          <p:cNvPr id="1026" name="Picture 2">
            <a:extLst>
              <a:ext uri="{FF2B5EF4-FFF2-40B4-BE49-F238E27FC236}">
                <a16:creationId xmlns:a16="http://schemas.microsoft.com/office/drawing/2014/main" id="{FD40EB3C-9980-492A-9FBE-4C3CB4152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8160" y="4462643"/>
            <a:ext cx="2200274" cy="14667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94B5F72-AD6D-48BC-9873-9A41CC9A74AB}"/>
              </a:ext>
            </a:extLst>
          </p:cNvPr>
          <p:cNvPicPr>
            <a:picLocks noChangeAspect="1"/>
          </p:cNvPicPr>
          <p:nvPr/>
        </p:nvPicPr>
        <p:blipFill rotWithShape="1">
          <a:blip r:embed="rId7"/>
          <a:srcRect b="10208"/>
          <a:stretch/>
        </p:blipFill>
        <p:spPr>
          <a:xfrm>
            <a:off x="812800" y="2267380"/>
            <a:ext cx="9458962" cy="1696974"/>
          </a:xfrm>
          <a:prstGeom prst="rect">
            <a:avLst/>
          </a:prstGeom>
        </p:spPr>
      </p:pic>
      <p:pic>
        <p:nvPicPr>
          <p:cNvPr id="14" name="Picture 13">
            <a:extLst>
              <a:ext uri="{FF2B5EF4-FFF2-40B4-BE49-F238E27FC236}">
                <a16:creationId xmlns:a16="http://schemas.microsoft.com/office/drawing/2014/main" id="{15BAF166-CCF8-4377-9D91-4D55A74C81D8}"/>
              </a:ext>
            </a:extLst>
          </p:cNvPr>
          <p:cNvPicPr>
            <a:picLocks noChangeAspect="1"/>
          </p:cNvPicPr>
          <p:nvPr/>
        </p:nvPicPr>
        <p:blipFill rotWithShape="1">
          <a:blip r:embed="rId8"/>
          <a:srcRect l="3436" t="19675" b="28309"/>
          <a:stretch/>
        </p:blipFill>
        <p:spPr>
          <a:xfrm>
            <a:off x="812800" y="4061690"/>
            <a:ext cx="3872231" cy="336912"/>
          </a:xfrm>
          <a:prstGeom prst="rect">
            <a:avLst/>
          </a:prstGeom>
        </p:spPr>
      </p:pic>
    </p:spTree>
    <p:extLst>
      <p:ext uri="{BB962C8B-B14F-4D97-AF65-F5344CB8AC3E}">
        <p14:creationId xmlns:p14="http://schemas.microsoft.com/office/powerpoint/2010/main" val="167731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5BDD-1DFD-44BD-914E-48238566483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FA2DFA4-79FE-4721-A1B0-F379A371AA8D}"/>
              </a:ext>
            </a:extLst>
          </p:cNvPr>
          <p:cNvSpPr>
            <a:spLocks noGrp="1"/>
          </p:cNvSpPr>
          <p:nvPr>
            <p:ph sz="quarter" idx="28"/>
          </p:nvPr>
        </p:nvSpPr>
        <p:spPr/>
        <p:txBody>
          <a:bodyPr>
            <a:normAutofit/>
          </a:bodyPr>
          <a:lstStyle/>
          <a:p>
            <a:r>
              <a:rPr lang="en-US"/>
              <a:t>Overview</a:t>
            </a:r>
          </a:p>
          <a:p>
            <a:r>
              <a:rPr lang="en-US"/>
              <a:t>Features</a:t>
            </a:r>
          </a:p>
          <a:p>
            <a:r>
              <a:rPr lang="en-US"/>
              <a:t>Installation Guide</a:t>
            </a:r>
          </a:p>
          <a:p>
            <a:r>
              <a:rPr lang="en-US"/>
              <a:t>Performance Tuning Guide</a:t>
            </a:r>
          </a:p>
          <a:p>
            <a:r>
              <a:rPr lang="en-US" altLang="zh-CN"/>
              <a:t>Case Study</a:t>
            </a:r>
          </a:p>
        </p:txBody>
      </p:sp>
    </p:spTree>
    <p:extLst>
      <p:ext uri="{BB962C8B-B14F-4D97-AF65-F5344CB8AC3E}">
        <p14:creationId xmlns:p14="http://schemas.microsoft.com/office/powerpoint/2010/main" val="107723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2CEE-8200-464C-B6DD-1A12ADA3D817}"/>
              </a:ext>
            </a:extLst>
          </p:cNvPr>
          <p:cNvSpPr>
            <a:spLocks noGrp="1"/>
          </p:cNvSpPr>
          <p:nvPr>
            <p:ph type="title"/>
          </p:nvPr>
        </p:nvSpPr>
        <p:spPr/>
        <p:txBody>
          <a:bodyPr/>
          <a:lstStyle/>
          <a:p>
            <a:r>
              <a:rPr lang="en-US"/>
              <a:t>Overview</a:t>
            </a:r>
          </a:p>
        </p:txBody>
      </p:sp>
      <p:sp>
        <p:nvSpPr>
          <p:cNvPr id="4" name="Content Placeholder 3">
            <a:extLst>
              <a:ext uri="{FF2B5EF4-FFF2-40B4-BE49-F238E27FC236}">
                <a16:creationId xmlns:a16="http://schemas.microsoft.com/office/drawing/2014/main" id="{FB133238-2E8D-4CA3-B552-D657B113BA4F}"/>
              </a:ext>
            </a:extLst>
          </p:cNvPr>
          <p:cNvSpPr>
            <a:spLocks noGrp="1"/>
          </p:cNvSpPr>
          <p:nvPr>
            <p:ph sz="quarter" idx="27"/>
          </p:nvPr>
        </p:nvSpPr>
        <p:spPr/>
        <p:txBody>
          <a:bodyPr>
            <a:normAutofit/>
          </a:bodyPr>
          <a:lstStyle/>
          <a:p>
            <a:r>
              <a:rPr lang="en-US" sz="2400"/>
              <a:t>Extends PyTorch with optimizations for extra performance boost on Intel hardware.</a:t>
            </a:r>
          </a:p>
          <a:p>
            <a:r>
              <a:rPr lang="en-US" sz="2400"/>
              <a:t>Open sourced on </a:t>
            </a:r>
            <a:r>
              <a:rPr lang="en-US" sz="2400" err="1"/>
              <a:t>Github</a:t>
            </a:r>
            <a:endParaRPr lang="en-US" sz="2400"/>
          </a:p>
          <a:p>
            <a:r>
              <a:rPr lang="en-US" sz="2400"/>
              <a:t>Optimized operators and kernels are registered through PyTorch dispatching mechanism.</a:t>
            </a:r>
          </a:p>
          <a:p>
            <a:r>
              <a:rPr lang="en-US" sz="2400"/>
              <a:t>Loaded dynamically in Python script.</a:t>
            </a:r>
          </a:p>
          <a:p>
            <a:r>
              <a:rPr lang="en-US" sz="2400"/>
              <a:t>Dynamically linked in CPP executables.</a:t>
            </a:r>
          </a:p>
        </p:txBody>
      </p:sp>
      <p:sp>
        <p:nvSpPr>
          <p:cNvPr id="6" name="TextBox 5">
            <a:extLst>
              <a:ext uri="{FF2B5EF4-FFF2-40B4-BE49-F238E27FC236}">
                <a16:creationId xmlns:a16="http://schemas.microsoft.com/office/drawing/2014/main" id="{9E50E704-BA67-40F0-B615-B947000EBC48}"/>
              </a:ext>
            </a:extLst>
          </p:cNvPr>
          <p:cNvSpPr txBox="1"/>
          <p:nvPr/>
        </p:nvSpPr>
        <p:spPr>
          <a:xfrm>
            <a:off x="6406489" y="5302206"/>
            <a:ext cx="4744889"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a:solidFill>
                  <a:schemeClr val="tx2"/>
                </a:solidFill>
                <a:hlinkClick r:id="rId2"/>
              </a:rPr>
              <a:t>https://intel.github.io/intel-extension-for-pytorch/1.11.0/index.html</a:t>
            </a:r>
            <a:endParaRPr lang="en-US" sz="1200">
              <a:solidFill>
                <a:schemeClr val="tx2"/>
              </a:solidFill>
            </a:endParaRPr>
          </a:p>
        </p:txBody>
      </p:sp>
      <p:sp>
        <p:nvSpPr>
          <p:cNvPr id="8" name="TextBox 7">
            <a:extLst>
              <a:ext uri="{FF2B5EF4-FFF2-40B4-BE49-F238E27FC236}">
                <a16:creationId xmlns:a16="http://schemas.microsoft.com/office/drawing/2014/main" id="{BEE2DC17-6A4D-4D19-A01D-566FD80F0F78}"/>
              </a:ext>
            </a:extLst>
          </p:cNvPr>
          <p:cNvSpPr txBox="1"/>
          <p:nvPr/>
        </p:nvSpPr>
        <p:spPr>
          <a:xfrm>
            <a:off x="6953112" y="5615250"/>
            <a:ext cx="3651641"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a:solidFill>
                  <a:schemeClr val="tx2"/>
                </a:solidFill>
                <a:hlinkClick r:id="rId3"/>
              </a:rPr>
              <a:t>https://github.com/intel/intel-extension-for-pytorch</a:t>
            </a: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p:pic>
        <p:nvPicPr>
          <p:cNvPr id="10" name="Content Placeholder 9">
            <a:extLst>
              <a:ext uri="{FF2B5EF4-FFF2-40B4-BE49-F238E27FC236}">
                <a16:creationId xmlns:a16="http://schemas.microsoft.com/office/drawing/2014/main" id="{F0526681-2EE5-4CE3-8368-CEFE28184962}"/>
              </a:ext>
            </a:extLst>
          </p:cNvPr>
          <p:cNvPicPr>
            <a:picLocks noGrp="1" noChangeAspect="1"/>
          </p:cNvPicPr>
          <p:nvPr>
            <p:ph sz="quarter" idx="28"/>
          </p:nvPr>
        </p:nvPicPr>
        <p:blipFill>
          <a:blip r:embed="rId4"/>
          <a:stretch>
            <a:fillRect/>
          </a:stretch>
        </p:blipFill>
        <p:spPr>
          <a:xfrm>
            <a:off x="5937369" y="1673402"/>
            <a:ext cx="5683131" cy="3408093"/>
          </a:xfrm>
        </p:spPr>
      </p:pic>
    </p:spTree>
    <p:extLst>
      <p:ext uri="{BB962C8B-B14F-4D97-AF65-F5344CB8AC3E}">
        <p14:creationId xmlns:p14="http://schemas.microsoft.com/office/powerpoint/2010/main" val="170482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62771F-DDF7-43F0-88F9-5DFF33D14296}"/>
              </a:ext>
            </a:extLst>
          </p:cNvPr>
          <p:cNvSpPr>
            <a:spLocks noGrp="1"/>
          </p:cNvSpPr>
          <p:nvPr>
            <p:ph type="title"/>
          </p:nvPr>
        </p:nvSpPr>
        <p:spPr/>
        <p:txBody>
          <a:bodyPr/>
          <a:lstStyle/>
          <a:p>
            <a:r>
              <a:rPr lang="en-US"/>
              <a:t>NHWC</a:t>
            </a:r>
          </a:p>
        </p:txBody>
      </p:sp>
      <p:sp>
        <p:nvSpPr>
          <p:cNvPr id="8" name="Text Placeholder 7">
            <a:extLst>
              <a:ext uri="{FF2B5EF4-FFF2-40B4-BE49-F238E27FC236}">
                <a16:creationId xmlns:a16="http://schemas.microsoft.com/office/drawing/2014/main" id="{FAA49902-FE4B-41E3-8894-FAF6BFCD0C22}"/>
              </a:ext>
            </a:extLst>
          </p:cNvPr>
          <p:cNvSpPr>
            <a:spLocks noGrp="1"/>
          </p:cNvSpPr>
          <p:nvPr>
            <p:ph type="body" sz="quarter" idx="29"/>
          </p:nvPr>
        </p:nvSpPr>
        <p:spPr/>
        <p:txBody>
          <a:bodyPr/>
          <a:lstStyle/>
          <a:p>
            <a:r>
              <a:rPr lang="en-US"/>
              <a:t>Feature</a:t>
            </a:r>
          </a:p>
        </p:txBody>
      </p:sp>
    </p:spTree>
    <p:extLst>
      <p:ext uri="{BB962C8B-B14F-4D97-AF65-F5344CB8AC3E}">
        <p14:creationId xmlns:p14="http://schemas.microsoft.com/office/powerpoint/2010/main" val="245240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6801-3204-4E7D-9A24-25FCF9FCF288}"/>
              </a:ext>
            </a:extLst>
          </p:cNvPr>
          <p:cNvSpPr>
            <a:spLocks noGrp="1"/>
          </p:cNvSpPr>
          <p:nvPr>
            <p:ph type="title"/>
          </p:nvPr>
        </p:nvSpPr>
        <p:spPr/>
        <p:txBody>
          <a:bodyPr/>
          <a:lstStyle/>
          <a:p>
            <a:r>
              <a:rPr lang="en-US"/>
              <a:t>Data Layouts in PyTorch</a:t>
            </a:r>
          </a:p>
        </p:txBody>
      </p:sp>
      <p:sp>
        <p:nvSpPr>
          <p:cNvPr id="3" name="Content Placeholder 2">
            <a:extLst>
              <a:ext uri="{FF2B5EF4-FFF2-40B4-BE49-F238E27FC236}">
                <a16:creationId xmlns:a16="http://schemas.microsoft.com/office/drawing/2014/main" id="{199478D1-3068-4D76-8A3D-C75FFEDF2A5D}"/>
              </a:ext>
            </a:extLst>
          </p:cNvPr>
          <p:cNvSpPr>
            <a:spLocks noGrp="1"/>
          </p:cNvSpPr>
          <p:nvPr>
            <p:ph sz="quarter" idx="28"/>
          </p:nvPr>
        </p:nvSpPr>
        <p:spPr/>
        <p:txBody>
          <a:bodyPr/>
          <a:lstStyle/>
          <a:p>
            <a:r>
              <a:rPr lang="en-US"/>
              <a:t>Used in Vision workloads</a:t>
            </a:r>
          </a:p>
          <a:p>
            <a:r>
              <a:rPr lang="en-US"/>
              <a:t>NCHW</a:t>
            </a:r>
          </a:p>
          <a:p>
            <a:pPr lvl="1"/>
            <a:r>
              <a:rPr lang="en-US"/>
              <a:t>Default format</a:t>
            </a:r>
          </a:p>
          <a:p>
            <a:pPr lvl="1"/>
            <a:r>
              <a:rPr lang="en-US" i="1" err="1"/>
              <a:t>torch.contiguous_format</a:t>
            </a:r>
            <a:endParaRPr lang="en-US" i="1"/>
          </a:p>
          <a:p>
            <a:r>
              <a:rPr lang="en-US" b="1"/>
              <a:t>NHWC</a:t>
            </a:r>
          </a:p>
          <a:p>
            <a:pPr lvl="1"/>
            <a:r>
              <a:rPr lang="en-US"/>
              <a:t>A working-in-progress feature of PyTorch</a:t>
            </a:r>
          </a:p>
          <a:p>
            <a:pPr lvl="1"/>
            <a:r>
              <a:rPr lang="en-US" i="1" err="1"/>
              <a:t>torch.channels_last</a:t>
            </a:r>
            <a:endParaRPr lang="en-US" i="1"/>
          </a:p>
          <a:p>
            <a:pPr lvl="1"/>
            <a:r>
              <a:rPr lang="en-US"/>
              <a:t>NHWC format yields higher performance</a:t>
            </a:r>
          </a:p>
        </p:txBody>
      </p:sp>
      <p:pic>
        <p:nvPicPr>
          <p:cNvPr id="5" name="Picture 4">
            <a:extLst>
              <a:ext uri="{FF2B5EF4-FFF2-40B4-BE49-F238E27FC236}">
                <a16:creationId xmlns:a16="http://schemas.microsoft.com/office/drawing/2014/main" id="{544DBB3D-7519-431F-BFFC-5A4683D5A045}"/>
              </a:ext>
            </a:extLst>
          </p:cNvPr>
          <p:cNvPicPr>
            <a:picLocks noChangeAspect="1"/>
          </p:cNvPicPr>
          <p:nvPr/>
        </p:nvPicPr>
        <p:blipFill>
          <a:blip r:embed="rId2"/>
          <a:stretch>
            <a:fillRect/>
          </a:stretch>
        </p:blipFill>
        <p:spPr>
          <a:xfrm>
            <a:off x="6903931" y="3960927"/>
            <a:ext cx="4678255" cy="1857542"/>
          </a:xfrm>
          <a:prstGeom prst="rect">
            <a:avLst/>
          </a:prstGeom>
        </p:spPr>
      </p:pic>
      <p:pic>
        <p:nvPicPr>
          <p:cNvPr id="8" name="Picture 7">
            <a:extLst>
              <a:ext uri="{FF2B5EF4-FFF2-40B4-BE49-F238E27FC236}">
                <a16:creationId xmlns:a16="http://schemas.microsoft.com/office/drawing/2014/main" id="{5C0CEE30-4080-4A4E-9C1A-5B8C646B701E}"/>
              </a:ext>
            </a:extLst>
          </p:cNvPr>
          <p:cNvPicPr>
            <a:picLocks noChangeAspect="1"/>
          </p:cNvPicPr>
          <p:nvPr/>
        </p:nvPicPr>
        <p:blipFill>
          <a:blip r:embed="rId3"/>
          <a:stretch>
            <a:fillRect/>
          </a:stretch>
        </p:blipFill>
        <p:spPr>
          <a:xfrm>
            <a:off x="6903930" y="2563969"/>
            <a:ext cx="4678254" cy="1202052"/>
          </a:xfrm>
          <a:prstGeom prst="rect">
            <a:avLst/>
          </a:prstGeom>
        </p:spPr>
      </p:pic>
      <p:pic>
        <p:nvPicPr>
          <p:cNvPr id="2053" name="Picture 5" descr="fig-1-memory-layout">
            <a:extLst>
              <a:ext uri="{FF2B5EF4-FFF2-40B4-BE49-F238E27FC236}">
                <a16:creationId xmlns:a16="http://schemas.microsoft.com/office/drawing/2014/main" id="{9813D509-9494-44C8-B037-F2D0C1749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778" y="1218872"/>
            <a:ext cx="5634310" cy="134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2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3274-BBE6-4BB8-B936-846FCB896989}"/>
              </a:ext>
            </a:extLst>
          </p:cNvPr>
          <p:cNvSpPr>
            <a:spLocks noGrp="1"/>
          </p:cNvSpPr>
          <p:nvPr>
            <p:ph type="title"/>
          </p:nvPr>
        </p:nvSpPr>
        <p:spPr/>
        <p:txBody>
          <a:bodyPr/>
          <a:lstStyle/>
          <a:p>
            <a:r>
              <a:rPr lang="en-US"/>
              <a:t>Vectorization</a:t>
            </a:r>
          </a:p>
        </p:txBody>
      </p:sp>
      <p:pic>
        <p:nvPicPr>
          <p:cNvPr id="1028" name="Picture 4" descr="Figure 1 - Example of SIMD operations ">
            <a:extLst>
              <a:ext uri="{FF2B5EF4-FFF2-40B4-BE49-F238E27FC236}">
                <a16:creationId xmlns:a16="http://schemas.microsoft.com/office/drawing/2014/main" id="{E8B9E74D-7BFD-4D50-AFF5-F05859AEB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686" y="4080064"/>
            <a:ext cx="6667500" cy="1990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614CA2C7-1DAA-4E8E-9684-452C5299729B}"/>
              </a:ext>
            </a:extLst>
          </p:cNvPr>
          <p:cNvGraphicFramePr>
            <a:graphicFrameLocks noGrp="1"/>
          </p:cNvGraphicFramePr>
          <p:nvPr>
            <p:extLst>
              <p:ext uri="{D42A27DB-BD31-4B8C-83A1-F6EECF244321}">
                <p14:modId xmlns:p14="http://schemas.microsoft.com/office/powerpoint/2010/main" val="285939753"/>
              </p:ext>
            </p:extLst>
          </p:nvPr>
        </p:nvGraphicFramePr>
        <p:xfrm>
          <a:off x="749069" y="4333747"/>
          <a:ext cx="3587799" cy="1483360"/>
        </p:xfrm>
        <a:graphic>
          <a:graphicData uri="http://schemas.openxmlformats.org/drawingml/2006/table">
            <a:tbl>
              <a:tblPr firstRow="1" bandRow="1">
                <a:tableStyleId>{5940675A-B579-460E-94D1-54222C63F5DA}</a:tableStyleId>
              </a:tblPr>
              <a:tblGrid>
                <a:gridCol w="1079731">
                  <a:extLst>
                    <a:ext uri="{9D8B030D-6E8A-4147-A177-3AD203B41FA5}">
                      <a16:colId xmlns:a16="http://schemas.microsoft.com/office/drawing/2014/main" val="2464882811"/>
                    </a:ext>
                  </a:extLst>
                </a:gridCol>
                <a:gridCol w="1001486">
                  <a:extLst>
                    <a:ext uri="{9D8B030D-6E8A-4147-A177-3AD203B41FA5}">
                      <a16:colId xmlns:a16="http://schemas.microsoft.com/office/drawing/2014/main" val="3355155934"/>
                    </a:ext>
                  </a:extLst>
                </a:gridCol>
                <a:gridCol w="1506582">
                  <a:extLst>
                    <a:ext uri="{9D8B030D-6E8A-4147-A177-3AD203B41FA5}">
                      <a16:colId xmlns:a16="http://schemas.microsoft.com/office/drawing/2014/main" val="2066306713"/>
                    </a:ext>
                  </a:extLst>
                </a:gridCol>
              </a:tblGrid>
              <a:tr h="370840">
                <a:tc>
                  <a:txBody>
                    <a:bodyPr/>
                    <a:lstStyle/>
                    <a:p>
                      <a:pPr algn="ctr"/>
                      <a:r>
                        <a:rPr lang="en-US" sz="1600"/>
                        <a:t>ISA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Length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Num of FP32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9648336"/>
                  </a:ext>
                </a:extLst>
              </a:tr>
              <a:tr h="370840">
                <a:tc>
                  <a:txBody>
                    <a:bodyPr/>
                    <a:lstStyle/>
                    <a:p>
                      <a:pPr algn="ctr"/>
                      <a:r>
                        <a:rPr lang="en-US" sz="1600"/>
                        <a:t>AVX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128 bits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6927301"/>
                  </a:ext>
                </a:extLst>
              </a:tr>
              <a:tr h="370840">
                <a:tc>
                  <a:txBody>
                    <a:bodyPr/>
                    <a:lstStyle/>
                    <a:p>
                      <a:pPr algn="ctr"/>
                      <a:r>
                        <a:rPr lang="en-US" sz="1600"/>
                        <a:t>AVX2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256 bits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solidFill>
                            <a:srgbClr val="7030A0"/>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6212290"/>
                  </a:ext>
                </a:extLst>
              </a:tr>
              <a:tr h="370840">
                <a:tc>
                  <a:txBody>
                    <a:bodyPr/>
                    <a:lstStyle/>
                    <a:p>
                      <a:pPr algn="ctr"/>
                      <a:r>
                        <a:rPr lang="en-US" sz="1600"/>
                        <a:t>AVX512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t>512 bits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a:solidFill>
                            <a:srgbClr val="7030A0"/>
                          </a:solidFill>
                        </a:rPr>
                        <a:t>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8222193"/>
                  </a:ext>
                </a:extLst>
              </a:tr>
            </a:tbl>
          </a:graphicData>
        </a:graphic>
      </p:graphicFrame>
      <p:grpSp>
        <p:nvGrpSpPr>
          <p:cNvPr id="12" name="Group 11">
            <a:extLst>
              <a:ext uri="{FF2B5EF4-FFF2-40B4-BE49-F238E27FC236}">
                <a16:creationId xmlns:a16="http://schemas.microsoft.com/office/drawing/2014/main" id="{E39C41CC-EF44-432E-8B5A-F19452C6D322}"/>
              </a:ext>
            </a:extLst>
          </p:cNvPr>
          <p:cNvGrpSpPr/>
          <p:nvPr/>
        </p:nvGrpSpPr>
        <p:grpSpPr>
          <a:xfrm>
            <a:off x="7816012" y="1523999"/>
            <a:ext cx="696686" cy="2213861"/>
            <a:chOff x="7816012" y="1523999"/>
            <a:chExt cx="696686" cy="2213861"/>
          </a:xfrm>
        </p:grpSpPr>
        <p:sp>
          <p:nvSpPr>
            <p:cNvPr id="4" name="Rectangle 3">
              <a:extLst>
                <a:ext uri="{FF2B5EF4-FFF2-40B4-BE49-F238E27FC236}">
                  <a16:creationId xmlns:a16="http://schemas.microsoft.com/office/drawing/2014/main" id="{430D9116-7D20-4F60-8CC8-A50F3994397D}"/>
                </a:ext>
              </a:extLst>
            </p:cNvPr>
            <p:cNvSpPr/>
            <p:nvPr/>
          </p:nvSpPr>
          <p:spPr>
            <a:xfrm>
              <a:off x="7816012" y="1523999"/>
              <a:ext cx="696686" cy="348813"/>
            </a:xfrm>
            <a:prstGeom prst="rect">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1"/>
                  </a:solidFill>
                  <a:effectLst/>
                  <a:uFillTx/>
                  <a:latin typeface="Helvetica Neue Medium"/>
                  <a:ea typeface="Helvetica Neue Medium"/>
                  <a:cs typeface="Helvetica Neue Medium"/>
                  <a:sym typeface="Helvetica Neue Medium"/>
                </a:rPr>
                <a:t>a</a:t>
              </a:r>
            </a:p>
          </p:txBody>
        </p:sp>
        <p:sp>
          <p:nvSpPr>
            <p:cNvPr id="7" name="Rectangle 6">
              <a:extLst>
                <a:ext uri="{FF2B5EF4-FFF2-40B4-BE49-F238E27FC236}">
                  <a16:creationId xmlns:a16="http://schemas.microsoft.com/office/drawing/2014/main" id="{0B04C500-5F7F-40AF-BE86-9909B8027B5D}"/>
                </a:ext>
              </a:extLst>
            </p:cNvPr>
            <p:cNvSpPr/>
            <p:nvPr/>
          </p:nvSpPr>
          <p:spPr>
            <a:xfrm>
              <a:off x="7816012" y="2456523"/>
              <a:ext cx="696686" cy="348813"/>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1"/>
                  </a:solidFill>
                  <a:effectLst/>
                  <a:uFillTx/>
                  <a:latin typeface="Helvetica Neue Medium"/>
                  <a:ea typeface="Helvetica Neue Medium"/>
                  <a:cs typeface="Helvetica Neue Medium"/>
                  <a:sym typeface="Helvetica Neue Medium"/>
                </a:rPr>
                <a:t>b</a:t>
              </a:r>
            </a:p>
          </p:txBody>
        </p:sp>
        <p:sp>
          <p:nvSpPr>
            <p:cNvPr id="8" name="Rectangle 7">
              <a:extLst>
                <a:ext uri="{FF2B5EF4-FFF2-40B4-BE49-F238E27FC236}">
                  <a16:creationId xmlns:a16="http://schemas.microsoft.com/office/drawing/2014/main" id="{81F67D83-8D08-44F9-8E86-5F67718B9C0D}"/>
                </a:ext>
              </a:extLst>
            </p:cNvPr>
            <p:cNvSpPr/>
            <p:nvPr/>
          </p:nvSpPr>
          <p:spPr>
            <a:xfrm>
              <a:off x="7816012" y="3389047"/>
              <a:ext cx="696686" cy="348813"/>
            </a:xfrm>
            <a:prstGeom prst="rect">
              <a:avLst/>
            </a:prstGeom>
            <a:solidFill>
              <a:schemeClr val="accent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err="1">
                  <a:ln>
                    <a:noFill/>
                  </a:ln>
                  <a:solidFill>
                    <a:schemeClr val="tx1"/>
                  </a:solidFill>
                  <a:effectLst/>
                  <a:uFillTx/>
                  <a:latin typeface="Helvetica Neue Medium"/>
                  <a:ea typeface="Helvetica Neue Medium"/>
                  <a:cs typeface="Helvetica Neue Medium"/>
                  <a:sym typeface="Helvetica Neue Medium"/>
                </a:rPr>
                <a:t>a+b</a:t>
              </a:r>
              <a:endParaRPr kumimoji="0" lang="en-US" sz="1600" b="0" i="0" u="none" strike="noStrike" cap="none" spc="0" normalizeH="0" baseline="0">
                <a:ln>
                  <a:noFill/>
                </a:ln>
                <a:solidFill>
                  <a:schemeClr val="tx1"/>
                </a:solidFill>
                <a:effectLst/>
                <a:uFillTx/>
                <a:latin typeface="Helvetica Neue Medium"/>
                <a:ea typeface="Helvetica Neue Medium"/>
                <a:cs typeface="Helvetica Neue Medium"/>
                <a:sym typeface="Helvetica Neue Medium"/>
              </a:endParaRPr>
            </a:p>
          </p:txBody>
        </p:sp>
        <p:sp>
          <p:nvSpPr>
            <p:cNvPr id="10" name="TextBox 9">
              <a:extLst>
                <a:ext uri="{FF2B5EF4-FFF2-40B4-BE49-F238E27FC236}">
                  <a16:creationId xmlns:a16="http://schemas.microsoft.com/office/drawing/2014/main" id="{2084AB81-0D71-450F-9C62-3A4D6F9C6633}"/>
                </a:ext>
              </a:extLst>
            </p:cNvPr>
            <p:cNvSpPr txBox="1"/>
            <p:nvPr/>
          </p:nvSpPr>
          <p:spPr>
            <a:xfrm>
              <a:off x="8072984" y="1978541"/>
              <a:ext cx="18274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a:t>
              </a:r>
            </a:p>
          </p:txBody>
        </p:sp>
        <p:sp>
          <p:nvSpPr>
            <p:cNvPr id="11" name="TextBox 10">
              <a:extLst>
                <a:ext uri="{FF2B5EF4-FFF2-40B4-BE49-F238E27FC236}">
                  <a16:creationId xmlns:a16="http://schemas.microsoft.com/office/drawing/2014/main" id="{1915DDDE-4BE5-444A-87C4-E9663A2AE1FD}"/>
                </a:ext>
              </a:extLst>
            </p:cNvPr>
            <p:cNvSpPr txBox="1"/>
            <p:nvPr/>
          </p:nvSpPr>
          <p:spPr>
            <a:xfrm>
              <a:off x="8072984" y="2912525"/>
              <a:ext cx="18274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a:t>
              </a:r>
            </a:p>
          </p:txBody>
        </p:sp>
      </p:grpSp>
      <p:sp>
        <p:nvSpPr>
          <p:cNvPr id="14" name="TextBox 13">
            <a:extLst>
              <a:ext uri="{FF2B5EF4-FFF2-40B4-BE49-F238E27FC236}">
                <a16:creationId xmlns:a16="http://schemas.microsoft.com/office/drawing/2014/main" id="{AB322B7B-A3D3-40EC-A104-D25636E6BAD9}"/>
              </a:ext>
            </a:extLst>
          </p:cNvPr>
          <p:cNvSpPr txBox="1"/>
          <p:nvPr/>
        </p:nvSpPr>
        <p:spPr>
          <a:xfrm>
            <a:off x="749069" y="6189616"/>
            <a:ext cx="775853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R="0" algn="l" defTabSz="2438338" rtl="0" fontAlgn="auto" latinLnBrk="0" hangingPunct="0">
              <a:lnSpc>
                <a:spcPct val="100000"/>
              </a:lnSpc>
              <a:spcBef>
                <a:spcPts val="0"/>
              </a:spcBef>
              <a:spcAft>
                <a:spcPts val="0"/>
              </a:spcAft>
              <a:buClrTx/>
              <a:buSzTx/>
              <a:tabLst/>
            </a:pPr>
            <a:r>
              <a:rPr kumimoji="0" lang="en-US" sz="1100" b="0" i="0" u="none" strike="noStrike" cap="none" spc="0" normalizeH="0" baseline="0">
                <a:ln>
                  <a:noFill/>
                </a:ln>
                <a:solidFill>
                  <a:schemeClr val="tx2"/>
                </a:solidFill>
                <a:effectLst/>
                <a:uFillTx/>
                <a:latin typeface="+mn-lt"/>
                <a:ea typeface="+mn-ea"/>
                <a:cs typeface="+mn-cs"/>
                <a:sym typeface="Helvetica Neue"/>
                <a:hlinkClick r:id="rId3"/>
              </a:rPr>
              <a:t>https://www.intel.com/content/www/us/en/developer/articles/technical/improve-performance-with-vectorization.html</a:t>
            </a:r>
            <a:endParaRPr kumimoji="0" lang="en-US" sz="1100" b="0" i="0" u="none" strike="noStrike" cap="none" spc="0" normalizeH="0" baseline="0">
              <a:ln>
                <a:noFill/>
              </a:ln>
              <a:solidFill>
                <a:schemeClr val="tx2"/>
              </a:solidFill>
              <a:effectLst/>
              <a:uFillTx/>
              <a:latin typeface="+mn-lt"/>
              <a:ea typeface="+mn-ea"/>
              <a:cs typeface="+mn-cs"/>
              <a:sym typeface="Helvetica Neue"/>
            </a:endParaRPr>
          </a:p>
        </p:txBody>
      </p:sp>
      <p:grpSp>
        <p:nvGrpSpPr>
          <p:cNvPr id="24" name="Group 23">
            <a:extLst>
              <a:ext uri="{FF2B5EF4-FFF2-40B4-BE49-F238E27FC236}">
                <a16:creationId xmlns:a16="http://schemas.microsoft.com/office/drawing/2014/main" id="{7AE7C8AA-06E0-4DCF-BBFD-FDC1A878779B}"/>
              </a:ext>
            </a:extLst>
          </p:cNvPr>
          <p:cNvGrpSpPr/>
          <p:nvPr/>
        </p:nvGrpSpPr>
        <p:grpSpPr>
          <a:xfrm>
            <a:off x="1706879" y="1971310"/>
            <a:ext cx="3135813" cy="1319238"/>
            <a:chOff x="1497874" y="1855430"/>
            <a:chExt cx="3135813" cy="1319238"/>
          </a:xfrm>
        </p:grpSpPr>
        <p:sp>
          <p:nvSpPr>
            <p:cNvPr id="9" name="TextBox 8">
              <a:extLst>
                <a:ext uri="{FF2B5EF4-FFF2-40B4-BE49-F238E27FC236}">
                  <a16:creationId xmlns:a16="http://schemas.microsoft.com/office/drawing/2014/main" id="{332589F2-EF7A-404E-8328-254BB53EB604}"/>
                </a:ext>
              </a:extLst>
            </p:cNvPr>
            <p:cNvSpPr txBox="1"/>
            <p:nvPr/>
          </p:nvSpPr>
          <p:spPr>
            <a:xfrm>
              <a:off x="2093560" y="1855430"/>
              <a:ext cx="1944443"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3200">
                  <a:solidFill>
                    <a:schemeClr val="tx2"/>
                  </a:solidFill>
                </a:rPr>
                <a:t>z  </a:t>
              </a:r>
              <a:r>
                <a:rPr kumimoji="0" lang="en-US" sz="3200" b="0" i="0" u="none" strike="noStrike" cap="none" spc="0" normalizeH="0" baseline="0">
                  <a:ln>
                    <a:noFill/>
                  </a:ln>
                  <a:solidFill>
                    <a:schemeClr val="tx2"/>
                  </a:solidFill>
                  <a:effectLst/>
                  <a:uFillTx/>
                  <a:latin typeface="+mn-lt"/>
                  <a:ea typeface="+mn-ea"/>
                  <a:cs typeface="+mn-cs"/>
                  <a:sym typeface="Helvetica Neue"/>
                </a:rPr>
                <a:t>=  a  +  b</a:t>
              </a:r>
            </a:p>
          </p:txBody>
        </p:sp>
        <p:sp>
          <p:nvSpPr>
            <p:cNvPr id="13" name="TextBox 12">
              <a:extLst>
                <a:ext uri="{FF2B5EF4-FFF2-40B4-BE49-F238E27FC236}">
                  <a16:creationId xmlns:a16="http://schemas.microsoft.com/office/drawing/2014/main" id="{9E901E02-583F-488A-91F6-689E08D166F6}"/>
                </a:ext>
              </a:extLst>
            </p:cNvPr>
            <p:cNvSpPr txBox="1"/>
            <p:nvPr/>
          </p:nvSpPr>
          <p:spPr>
            <a:xfrm>
              <a:off x="1497874" y="2805336"/>
              <a:ext cx="7213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FP32</a:t>
              </a:r>
            </a:p>
          </p:txBody>
        </p:sp>
        <p:sp>
          <p:nvSpPr>
            <p:cNvPr id="17" name="TextBox 16">
              <a:extLst>
                <a:ext uri="{FF2B5EF4-FFF2-40B4-BE49-F238E27FC236}">
                  <a16:creationId xmlns:a16="http://schemas.microsoft.com/office/drawing/2014/main" id="{A4B8BF38-CDA8-4EDF-9DAA-21AA7EDE670E}"/>
                </a:ext>
              </a:extLst>
            </p:cNvPr>
            <p:cNvSpPr txBox="1"/>
            <p:nvPr/>
          </p:nvSpPr>
          <p:spPr>
            <a:xfrm>
              <a:off x="2705105" y="2800608"/>
              <a:ext cx="7213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FP32</a:t>
              </a:r>
            </a:p>
          </p:txBody>
        </p:sp>
        <p:sp>
          <p:nvSpPr>
            <p:cNvPr id="18" name="TextBox 17">
              <a:extLst>
                <a:ext uri="{FF2B5EF4-FFF2-40B4-BE49-F238E27FC236}">
                  <a16:creationId xmlns:a16="http://schemas.microsoft.com/office/drawing/2014/main" id="{FD081BDF-93C1-4E1C-AA9B-3C40DCC7C065}"/>
                </a:ext>
              </a:extLst>
            </p:cNvPr>
            <p:cNvSpPr txBox="1"/>
            <p:nvPr/>
          </p:nvSpPr>
          <p:spPr>
            <a:xfrm>
              <a:off x="3912336" y="2805336"/>
              <a:ext cx="7213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chemeClr val="tx2"/>
                  </a:solidFill>
                  <a:effectLst/>
                  <a:uFillTx/>
                  <a:latin typeface="+mn-lt"/>
                  <a:ea typeface="+mn-ea"/>
                  <a:cs typeface="+mn-cs"/>
                  <a:sym typeface="Helvetica Neue"/>
                </a:rPr>
                <a:t>FP32</a:t>
              </a:r>
            </a:p>
          </p:txBody>
        </p:sp>
        <p:cxnSp>
          <p:nvCxnSpPr>
            <p:cNvPr id="16" name="Straight Arrow Connector 15">
              <a:extLst>
                <a:ext uri="{FF2B5EF4-FFF2-40B4-BE49-F238E27FC236}">
                  <a16:creationId xmlns:a16="http://schemas.microsoft.com/office/drawing/2014/main" id="{1FA34FFB-B0BB-4BF2-AA45-F31A1FFE8259}"/>
                </a:ext>
              </a:extLst>
            </p:cNvPr>
            <p:cNvCxnSpPr>
              <a:stCxn id="13" idx="0"/>
            </p:cNvCxnSpPr>
            <p:nvPr/>
          </p:nvCxnSpPr>
          <p:spPr>
            <a:xfrm flipV="1">
              <a:off x="1858550" y="2347873"/>
              <a:ext cx="235010" cy="4574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2225B11-BA58-4014-BB04-97E4BA5FA1A1}"/>
                </a:ext>
              </a:extLst>
            </p:cNvPr>
            <p:cNvCxnSpPr>
              <a:stCxn id="17" idx="0"/>
              <a:endCxn id="9" idx="2"/>
            </p:cNvCxnSpPr>
            <p:nvPr/>
          </p:nvCxnSpPr>
          <p:spPr>
            <a:xfrm flipV="1">
              <a:off x="3065781" y="2347873"/>
              <a:ext cx="1" cy="45273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BCB6DC0C-3F56-492C-8695-D3ACA7F5FC83}"/>
                </a:ext>
              </a:extLst>
            </p:cNvPr>
            <p:cNvCxnSpPr>
              <a:cxnSpLocks/>
              <a:stCxn id="18" idx="0"/>
            </p:cNvCxnSpPr>
            <p:nvPr/>
          </p:nvCxnSpPr>
          <p:spPr>
            <a:xfrm flipH="1" flipV="1">
              <a:off x="4038001" y="2347873"/>
              <a:ext cx="235011" cy="45746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56489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EFD1-930A-4F36-80A5-76550976877B}"/>
              </a:ext>
            </a:extLst>
          </p:cNvPr>
          <p:cNvSpPr>
            <a:spLocks noGrp="1"/>
          </p:cNvSpPr>
          <p:nvPr>
            <p:ph type="title"/>
          </p:nvPr>
        </p:nvSpPr>
        <p:spPr>
          <a:xfrm>
            <a:off x="571370" y="571500"/>
            <a:ext cx="11010816" cy="952499"/>
          </a:xfrm>
        </p:spPr>
        <p:txBody>
          <a:bodyPr>
            <a:normAutofit/>
          </a:bodyPr>
          <a:lstStyle/>
          <a:p>
            <a:r>
              <a:rPr lang="en-US"/>
              <a:t>Benefit of NHWC in Intel® Extension for PyTorch*</a:t>
            </a:r>
          </a:p>
        </p:txBody>
      </p:sp>
      <p:pic>
        <p:nvPicPr>
          <p:cNvPr id="4098" name="Picture 2" descr="fig-2(1)-pt-conv-layout-path-dispatch">
            <a:extLst>
              <a:ext uri="{FF2B5EF4-FFF2-40B4-BE49-F238E27FC236}">
                <a16:creationId xmlns:a16="http://schemas.microsoft.com/office/drawing/2014/main" id="{50D6974E-4E3E-4D66-B003-BF51A16F0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388"/>
          <a:stretch/>
        </p:blipFill>
        <p:spPr bwMode="auto">
          <a:xfrm>
            <a:off x="3572955" y="1785256"/>
            <a:ext cx="5046089" cy="4366018"/>
          </a:xfrm>
          <a:prstGeom prst="rect">
            <a:avLst/>
          </a:prstGeom>
          <a:solidFill>
            <a:srgbClr val="FFFFFF"/>
          </a:solidFill>
        </p:spPr>
      </p:pic>
      <p:sp>
        <p:nvSpPr>
          <p:cNvPr id="3" name="TextBox 2">
            <a:extLst>
              <a:ext uri="{FF2B5EF4-FFF2-40B4-BE49-F238E27FC236}">
                <a16:creationId xmlns:a16="http://schemas.microsoft.com/office/drawing/2014/main" id="{2CD6C4C4-C43D-43C3-98EE-A0EA691D655B}"/>
              </a:ext>
            </a:extLst>
          </p:cNvPr>
          <p:cNvSpPr txBox="1"/>
          <p:nvPr/>
        </p:nvSpPr>
        <p:spPr>
          <a:xfrm>
            <a:off x="6262686" y="1373693"/>
            <a:ext cx="212123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200" b="1" i="0">
                <a:solidFill>
                  <a:srgbClr val="404040"/>
                </a:solidFill>
                <a:effectLst/>
                <a:latin typeface="Lato" panose="020F0502020204030203" pitchFamily="34" charset="0"/>
              </a:rPr>
              <a:t>Dot line arrows</a:t>
            </a:r>
            <a:r>
              <a:rPr lang="en-US" sz="1200" b="0" i="0">
                <a:solidFill>
                  <a:srgbClr val="404040"/>
                </a:solidFill>
                <a:effectLst/>
                <a:latin typeface="Lato" panose="020F0502020204030203" pitchFamily="34" charset="0"/>
              </a:rPr>
              <a:t> indicate simple memory view, no hard copy.</a:t>
            </a: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p:sp>
        <p:nvSpPr>
          <p:cNvPr id="7" name="TextBox 6">
            <a:extLst>
              <a:ext uri="{FF2B5EF4-FFF2-40B4-BE49-F238E27FC236}">
                <a16:creationId xmlns:a16="http://schemas.microsoft.com/office/drawing/2014/main" id="{95E9F979-F1A3-4B52-B0EE-25C8711897FE}"/>
              </a:ext>
            </a:extLst>
          </p:cNvPr>
          <p:cNvSpPr txBox="1"/>
          <p:nvPr/>
        </p:nvSpPr>
        <p:spPr>
          <a:xfrm>
            <a:off x="3770811" y="1373693"/>
            <a:ext cx="174171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1200" b="1" i="0">
                <a:solidFill>
                  <a:srgbClr val="404040"/>
                </a:solidFill>
                <a:effectLst/>
                <a:latin typeface="Lato" panose="020F0502020204030203" pitchFamily="34" charset="0"/>
              </a:rPr>
              <a:t>Solid line </a:t>
            </a:r>
            <a:r>
              <a:rPr lang="en-US" altLang="zh-CN" sz="1200" b="1" i="0">
                <a:solidFill>
                  <a:srgbClr val="404040"/>
                </a:solidFill>
                <a:effectLst/>
                <a:latin typeface="Lato" panose="020F0502020204030203" pitchFamily="34" charset="0"/>
              </a:rPr>
              <a:t>arrows</a:t>
            </a:r>
            <a:r>
              <a:rPr lang="en-US" sz="1200" b="0" i="0">
                <a:solidFill>
                  <a:srgbClr val="404040"/>
                </a:solidFill>
                <a:effectLst/>
                <a:latin typeface="Lato" panose="020F0502020204030203" pitchFamily="34" charset="0"/>
              </a:rPr>
              <a:t> indicate hard copy is required.</a:t>
            </a:r>
            <a:endParaRPr kumimoji="0" lang="en-US" sz="1200" b="0" i="0" u="none" strike="noStrike" cap="none" spc="0" normalizeH="0" baseline="0">
              <a:ln>
                <a:noFill/>
              </a:ln>
              <a:solidFill>
                <a:schemeClr val="tx2"/>
              </a:solidFill>
              <a:effectLst/>
              <a:uFillTx/>
              <a:latin typeface="+mn-lt"/>
              <a:ea typeface="+mn-ea"/>
              <a:cs typeface="+mn-cs"/>
              <a:sym typeface="Helvetica Neue"/>
            </a:endParaRPr>
          </a:p>
        </p:txBody>
      </p:sp>
      <p:cxnSp>
        <p:nvCxnSpPr>
          <p:cNvPr id="6" name="Connector: Elbow 5">
            <a:extLst>
              <a:ext uri="{FF2B5EF4-FFF2-40B4-BE49-F238E27FC236}">
                <a16:creationId xmlns:a16="http://schemas.microsoft.com/office/drawing/2014/main" id="{69C285EA-E0B9-4F8E-85D4-EC37B61E12A1}"/>
              </a:ext>
            </a:extLst>
          </p:cNvPr>
          <p:cNvCxnSpPr>
            <a:cxnSpLocks/>
            <a:stCxn id="7" idx="3"/>
          </p:cNvCxnSpPr>
          <p:nvPr/>
        </p:nvCxnSpPr>
        <p:spPr>
          <a:xfrm flipH="1">
            <a:off x="5416732" y="1558359"/>
            <a:ext cx="95794" cy="1359012"/>
          </a:xfrm>
          <a:prstGeom prst="bentConnector4">
            <a:avLst>
              <a:gd name="adj1" fmla="val -293183"/>
              <a:gd name="adj2" fmla="val 100368"/>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Connector: Elbow 14">
            <a:extLst>
              <a:ext uri="{FF2B5EF4-FFF2-40B4-BE49-F238E27FC236}">
                <a16:creationId xmlns:a16="http://schemas.microsoft.com/office/drawing/2014/main" id="{51718DBB-BF44-4530-947E-95F43680B240}"/>
              </a:ext>
            </a:extLst>
          </p:cNvPr>
          <p:cNvCxnSpPr>
            <a:stCxn id="3" idx="1"/>
          </p:cNvCxnSpPr>
          <p:nvPr/>
        </p:nvCxnSpPr>
        <p:spPr>
          <a:xfrm rot="10800000" flipH="1" flipV="1">
            <a:off x="6262686" y="1558359"/>
            <a:ext cx="320994" cy="1359012"/>
          </a:xfrm>
          <a:prstGeom prst="bentConnector4">
            <a:avLst>
              <a:gd name="adj1" fmla="val -71216"/>
              <a:gd name="adj2" fmla="val 100369"/>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538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OISA_Presentation_Template_Sept2020.potx" id="{9471472C-7DAB-4847-9A12-6091D0C34DE5}" vid="{63431130-6373-4BEB-820D-7FBA504AB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734B5EFFC8304EB28895207F38E4E1" ma:contentTypeVersion="12" ma:contentTypeDescription="Create a new document." ma:contentTypeScope="" ma:versionID="49a6813c4f80fd119912bcc59d3ac244">
  <xsd:schema xmlns:xsd="http://www.w3.org/2001/XMLSchema" xmlns:xs="http://www.w3.org/2001/XMLSchema" xmlns:p="http://schemas.microsoft.com/office/2006/metadata/properties" xmlns:ns2="b334e217-a9ad-40de-a56f-71b70e101742" xmlns:ns3="ddded869-31f8-48ac-a450-2614a20ece35" targetNamespace="http://schemas.microsoft.com/office/2006/metadata/properties" ma:root="true" ma:fieldsID="a8ade1f779878faa1c0a4e725fdd84fb" ns2:_="" ns3:_="">
    <xsd:import namespace="b334e217-a9ad-40de-a56f-71b70e101742"/>
    <xsd:import namespace="ddded869-31f8-48ac-a450-2614a20ece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34e217-a9ad-40de-a56f-71b70e1017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ded869-31f8-48ac-a450-2614a20ece3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6B115E-7390-415B-A54B-9EF1A30E853F}">
  <ds:schemaRefs>
    <ds:schemaRef ds:uri="b334e217-a9ad-40de-a56f-71b70e101742"/>
    <ds:schemaRef ds:uri="ddded869-31f8-48ac-a450-2614a20ec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724B8A99-8161-4D52-8DFD-478F5C1B3170}">
  <ds:schemaRefs>
    <ds:schemaRef ds:uri="http://purl.org/dc/terms/"/>
    <ds:schemaRef ds:uri="http://schemas.microsoft.com/office/2006/documentManagement/types"/>
    <ds:schemaRef ds:uri="http://schemas.openxmlformats.org/package/2006/metadata/core-properties"/>
    <ds:schemaRef ds:uri="ddded869-31f8-48ac-a450-2614a20ece35"/>
    <ds:schemaRef ds:uri="http://purl.org/dc/elements/1.1/"/>
    <ds:schemaRef ds:uri="http://schemas.microsoft.com/office/2006/metadata/properties"/>
    <ds:schemaRef ds:uri="http://schemas.microsoft.com/office/infopath/2007/PartnerControls"/>
    <ds:schemaRef ds:uri="b334e217-a9ad-40de-a56f-71b70e10174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Intel_OISA_Presentation_Template_Sept2020</Template>
  <TotalTime>0</TotalTime>
  <Words>3749</Words>
  <Application>Microsoft Office PowerPoint</Application>
  <PresentationFormat>Widescreen</PresentationFormat>
  <Paragraphs>601</Paragraphs>
  <Slides>40</Slides>
  <Notes>6</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40</vt:i4>
      </vt:variant>
    </vt:vector>
  </HeadingPairs>
  <TitlesOfParts>
    <vt:vector size="61" baseType="lpstr">
      <vt:lpstr>微软雅黑</vt:lpstr>
      <vt:lpstr>Arial</vt:lpstr>
      <vt:lpstr>Calibri</vt:lpstr>
      <vt:lpstr>Calibri Light</vt:lpstr>
      <vt:lpstr>Cambria Math</vt:lpstr>
      <vt:lpstr>FreightSans Pro Semibold</vt:lpstr>
      <vt:lpstr>FreightSansLFPro SmBd</vt:lpstr>
      <vt:lpstr>Helvetica</vt:lpstr>
      <vt:lpstr>Helvetica Neue</vt:lpstr>
      <vt:lpstr>Helvetica Neue Medium</vt:lpstr>
      <vt:lpstr>Intel Clear</vt:lpstr>
      <vt:lpstr>Intel Clear Hans</vt:lpstr>
      <vt:lpstr>Intel Clear Light</vt:lpstr>
      <vt:lpstr>intel-clear</vt:lpstr>
      <vt:lpstr>Lato</vt:lpstr>
      <vt:lpstr>Segoe UI</vt:lpstr>
      <vt:lpstr>Tahoma</vt:lpstr>
      <vt:lpstr>TTTGB Medium</vt:lpstr>
      <vt:lpstr>Wingdings</vt:lpstr>
      <vt:lpstr>21_BasicWhite</vt:lpstr>
      <vt:lpstr>Office Theme</vt:lpstr>
      <vt:lpstr>Intel® Extension for PyTorch* Deep Dive</vt:lpstr>
      <vt:lpstr>Notices &amp; Disclaimers</vt:lpstr>
      <vt:lpstr>How to reach AICE for AIA and oneAPI AI SW support</vt:lpstr>
      <vt:lpstr>Agenda</vt:lpstr>
      <vt:lpstr>Overview</vt:lpstr>
      <vt:lpstr>NHWC</vt:lpstr>
      <vt:lpstr>Data Layouts in PyTorch</vt:lpstr>
      <vt:lpstr>Vectorization</vt:lpstr>
      <vt:lpstr>Benefit of NHWC in Intel® Extension for PyTorch*</vt:lpstr>
      <vt:lpstr>Auto Mixed Precision (AMP)</vt:lpstr>
      <vt:lpstr>BFloat16 Data Type</vt:lpstr>
      <vt:lpstr>Auto Mixed Precision (AMP)</vt:lpstr>
      <vt:lpstr>Graph Optimization</vt:lpstr>
      <vt:lpstr>Operator Fusion</vt:lpstr>
      <vt:lpstr>FP32 &amp; BF16 fusion patterns</vt:lpstr>
      <vt:lpstr>INT8 fusion patterns</vt:lpstr>
      <vt:lpstr>BatchNorm Folding</vt:lpstr>
      <vt:lpstr>Optimizer Optimization</vt:lpstr>
      <vt:lpstr>Split-SGD</vt:lpstr>
      <vt:lpstr>Runtime Extension</vt:lpstr>
      <vt:lpstr>Task An asynchronous mechanism to run multiple streams for inference</vt:lpstr>
      <vt:lpstr>MultiStreamModule</vt:lpstr>
      <vt:lpstr>INT8 Quantization</vt:lpstr>
      <vt:lpstr>Default Recipe of IPEX INT8 Quantization   Easy to use</vt:lpstr>
      <vt:lpstr>Repo &amp; Doc Resource </vt:lpstr>
      <vt:lpstr>Examples</vt:lpstr>
      <vt:lpstr>Python – Imperative Mode</vt:lpstr>
      <vt:lpstr>Python – TorchScript Mode</vt:lpstr>
      <vt:lpstr>Case Study</vt:lpstr>
      <vt:lpstr>PowerPoint Presentation</vt:lpstr>
      <vt:lpstr>PowerPoint Presentation</vt:lpstr>
      <vt:lpstr>PowerPoint Presentation</vt:lpstr>
      <vt:lpstr>Optimized USRNet Inference with Figure Split Algorithm and IPEX 6.4 x  efficiency boost to do Image Super Resolution </vt:lpstr>
      <vt:lpstr>Model for Image Enhancement </vt:lpstr>
      <vt:lpstr>Optimization</vt:lpstr>
      <vt:lpstr>Result(s)</vt:lpstr>
      <vt:lpstr>Intel Extension for PyTorch Int8 Quantization for  Roblox - online gaming </vt:lpstr>
      <vt:lpstr>Intel DCAI-DPEA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Intel Software &amp; Architecture (OISA) Presentation Template for General Internal and External Audiences</dc:title>
  <dc:creator>Park, Jeff Jong-il</dc:creator>
  <cp:keywords>CTPClassification=CTP_NT</cp:keywords>
  <cp:lastModifiedBy>Agnihotri, Manoj</cp:lastModifiedBy>
  <cp:revision>11</cp:revision>
  <dcterms:created xsi:type="dcterms:W3CDTF">2021-02-16T04:26:37Z</dcterms:created>
  <dcterms:modified xsi:type="dcterms:W3CDTF">2022-05-16T00:14:00Z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0x0101005E734B5EFFC8304EB28895207F38E4E1</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monique.torres@intel.com</vt:lpwstr>
  </property>
  <property fmtid="{D5CDD505-2E9C-101B-9397-08002B2CF9AE}" pid="12" name="MSIP_Label_9aa06179-68b3-4e2b-b09b-a2424735516b_SetDate">
    <vt:lpwstr>2020-09-19T18:38:11.6607740Z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07c604df-0d48-4525-b7b4-39fff7144dd6</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