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8" r:id="rId5"/>
    <p:sldId id="260" r:id="rId6"/>
    <p:sldId id="262" r:id="rId7"/>
    <p:sldId id="261" r:id="rId8"/>
    <p:sldId id="276" r:id="rId9"/>
    <p:sldId id="273" r:id="rId10"/>
    <p:sldId id="263" r:id="rId11"/>
    <p:sldId id="274" r:id="rId12"/>
    <p:sldId id="272" r:id="rId13"/>
    <p:sldId id="264" r:id="rId14"/>
    <p:sldId id="266" r:id="rId15"/>
    <p:sldId id="265" r:id="rId16"/>
    <p:sldId id="267" r:id="rId17"/>
    <p:sldId id="270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6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625600" y="1676401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lang="en-US" sz="3600" kern="1200" baseline="0" dirty="0">
                <a:solidFill>
                  <a:schemeClr val="tx2"/>
                </a:solidFill>
                <a:latin typeface="Neo Sans Intel Medium" pitchFamily="34" charset="0"/>
                <a:ea typeface="ＭＳ Ｐゴシック" pitchFamily="-111" charset="-128"/>
                <a:cs typeface="Neo Sans Intel Medium" pitchFamily="34" charset="0"/>
              </a:defRPr>
            </a:lvl1pPr>
          </a:lstStyle>
          <a:p>
            <a:r>
              <a:rPr lang="en-US" dirty="0" smtClean="0"/>
              <a:t>Click to add Title and Subtitle</a:t>
            </a:r>
            <a:endParaRPr lang="en-US" dirty="0"/>
          </a:p>
        </p:txBody>
      </p:sp>
      <p:sp>
        <p:nvSpPr>
          <p:cNvPr id="392197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2844800" y="3810000"/>
            <a:ext cx="9059527" cy="1279236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r">
              <a:buFontTx/>
              <a:buNone/>
              <a:defRPr lang="en-US" sz="2400" kern="1200" baseline="0" dirty="0">
                <a:solidFill>
                  <a:schemeClr val="tx2"/>
                </a:solidFill>
                <a:latin typeface="Neo Sans Intel Medium" pitchFamily="34" charset="0"/>
                <a:ea typeface="ＭＳ Ｐゴシック" pitchFamily="-111" charset="-128"/>
                <a:cs typeface="Neo Sans Intel Medium" pitchFamily="34" charset="0"/>
              </a:defRPr>
            </a:lvl1pPr>
          </a:lstStyle>
          <a:p>
            <a:r>
              <a:rPr lang="en-US" dirty="0" smtClean="0"/>
              <a:t>Click to add Presenter name</a:t>
            </a:r>
          </a:p>
        </p:txBody>
      </p:sp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668867" cy="228600"/>
          </a:xfrm>
          <a:prstGeom prst="rect">
            <a:avLst/>
          </a:prstGeom>
        </p:spPr>
        <p:txBody>
          <a:bodyPr/>
          <a:lstStyle>
            <a:lvl1pPr marL="0" algn="ctr" defTabSz="914400" rtl="0" eaLnBrk="0" latinLnBrk="0" hangingPunct="0">
              <a:lnSpc>
                <a:spcPct val="80000"/>
              </a:lnSpc>
              <a:spcBef>
                <a:spcPct val="50000"/>
              </a:spcBef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903B791-E097-4E64-945F-BF721FC4E9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032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3" y="158750"/>
            <a:ext cx="10974916" cy="889000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chemeClr val="tx2"/>
                </a:solidFill>
                <a:latin typeface="Neo Sans Intel Medium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85" y="1201738"/>
            <a:ext cx="10983383" cy="476726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Neo Sans Intel Medium" pitchFamily="34" charset="0"/>
              </a:defRPr>
            </a:lvl1pPr>
            <a:lvl2pPr>
              <a:defRPr sz="2400">
                <a:solidFill>
                  <a:schemeClr val="tx2"/>
                </a:solidFill>
                <a:latin typeface="Neo Sans Intel Medium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Neo Sans Intel Medium" pitchFamily="34" charset="0"/>
              </a:defRPr>
            </a:lvl3pPr>
            <a:lvl4pPr>
              <a:defRPr sz="1800">
                <a:solidFill>
                  <a:schemeClr val="tx2"/>
                </a:solidFill>
                <a:latin typeface="Neo Sans Intel Medium" pitchFamily="34" charset="0"/>
              </a:defRPr>
            </a:lvl4pPr>
            <a:lvl5pPr>
              <a:defRPr sz="1600">
                <a:solidFill>
                  <a:schemeClr val="tx2"/>
                </a:solidFill>
                <a:latin typeface="Neo Sans Intel Medium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668867" cy="228600"/>
          </a:xfrm>
          <a:prstGeom prst="rect">
            <a:avLst/>
          </a:prstGeom>
        </p:spPr>
        <p:txBody>
          <a:bodyPr/>
          <a:lstStyle>
            <a:lvl1pPr marL="0" algn="ctr" defTabSz="914400" rtl="0" eaLnBrk="0" latinLnBrk="0" hangingPunct="0">
              <a:lnSpc>
                <a:spcPct val="80000"/>
              </a:lnSpc>
              <a:spcBef>
                <a:spcPct val="50000"/>
              </a:spcBef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903B791-E097-4E64-945F-BF721FC4E9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132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3" y="158750"/>
            <a:ext cx="10974916" cy="88900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tx2"/>
                </a:solidFill>
                <a:latin typeface="Neo Sans Intel Medium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485" y="1201739"/>
            <a:ext cx="5389033" cy="471373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2"/>
                </a:solidFill>
                <a:latin typeface="Neo Sans Intel Medium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Neo Sans Intel Medium" pitchFamily="34" charset="0"/>
              </a:defRPr>
            </a:lvl2pPr>
            <a:lvl3pPr>
              <a:defRPr sz="1800">
                <a:solidFill>
                  <a:schemeClr val="tx2"/>
                </a:solidFill>
                <a:latin typeface="Neo Sans Intel Medium" pitchFamily="34" charset="0"/>
              </a:defRPr>
            </a:lvl3pPr>
            <a:lvl4pPr>
              <a:defRPr sz="1600">
                <a:solidFill>
                  <a:schemeClr val="tx2"/>
                </a:solidFill>
                <a:latin typeface="Neo Sans Intel Medium" pitchFamily="34" charset="0"/>
              </a:defRPr>
            </a:lvl4pPr>
            <a:lvl5pPr>
              <a:defRPr sz="1400">
                <a:solidFill>
                  <a:schemeClr val="tx2"/>
                </a:solidFill>
                <a:latin typeface="Neo Sans Intel Medium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718" y="1201739"/>
            <a:ext cx="5391149" cy="4702292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2400" kern="1200" dirty="0" smtClean="0">
                <a:solidFill>
                  <a:schemeClr val="tx2"/>
                </a:solidFill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defRPr>
            </a:lvl1pPr>
            <a:lvl2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2000" kern="1200" dirty="0" smtClean="0">
                <a:solidFill>
                  <a:schemeClr val="tx2"/>
                </a:solidFill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defRPr>
            </a:lvl2pPr>
            <a:lvl3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800" kern="1200" dirty="0" smtClean="0">
                <a:solidFill>
                  <a:schemeClr val="tx2"/>
                </a:solidFill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defRPr>
            </a:lvl3pPr>
            <a:lvl4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600" kern="1200" dirty="0" smtClean="0">
                <a:solidFill>
                  <a:schemeClr val="tx2"/>
                </a:solidFill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defRPr>
            </a:lvl4pPr>
            <a:lvl5pPr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Neo Sans Intel Medium" pitchFamily="34" charset="0"/>
                <a:ea typeface="ＭＳ Ｐゴシック" pitchFamily="-111" charset="-128"/>
                <a:cs typeface="ＭＳ Ｐゴシック" pitchFamily="-111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668867" cy="228600"/>
          </a:xfrm>
          <a:prstGeom prst="rect">
            <a:avLst/>
          </a:prstGeom>
        </p:spPr>
        <p:txBody>
          <a:bodyPr/>
          <a:lstStyle>
            <a:lvl1pPr marL="0" algn="ctr" defTabSz="914400" rtl="0" eaLnBrk="0" latinLnBrk="0" hangingPunct="0">
              <a:lnSpc>
                <a:spcPct val="80000"/>
              </a:lnSpc>
              <a:spcBef>
                <a:spcPct val="50000"/>
              </a:spcBef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903B791-E097-4E64-945F-BF721FC4E9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3519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2" descr="intSFT_w.eps"/>
          <p:cNvPicPr>
            <a:picLocks noChangeAspect="1"/>
          </p:cNvPicPr>
          <p:nvPr/>
        </p:nvPicPr>
        <p:blipFill>
          <a:blip r:embed="rId2" cstate="print"/>
          <a:srcRect l="4047" r="2625" b="8128"/>
          <a:stretch>
            <a:fillRect/>
          </a:stretch>
        </p:blipFill>
        <p:spPr bwMode="auto">
          <a:xfrm>
            <a:off x="11076517" y="6019800"/>
            <a:ext cx="1115484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intSFT_w.eps"/>
          <p:cNvPicPr>
            <a:picLocks noChangeAspect="1"/>
          </p:cNvPicPr>
          <p:nvPr/>
        </p:nvPicPr>
        <p:blipFill>
          <a:blip r:embed="rId2" cstate="print"/>
          <a:srcRect l="4047" r="2625" b="8128"/>
          <a:stretch>
            <a:fillRect/>
          </a:stretch>
        </p:blipFill>
        <p:spPr bwMode="auto">
          <a:xfrm>
            <a:off x="3048000" y="914401"/>
            <a:ext cx="5994400" cy="3753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C:\Documents and Settings\CMckay\Desktop\SoftwareInitiative-E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219201"/>
            <a:ext cx="4673600" cy="3203165"/>
          </a:xfrm>
          <a:prstGeom prst="rect">
            <a:avLst/>
          </a:prstGeom>
          <a:noFill/>
        </p:spPr>
      </p:pic>
      <p:sp>
        <p:nvSpPr>
          <p:cNvPr id="11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668867" cy="228600"/>
          </a:xfrm>
          <a:prstGeom prst="rect">
            <a:avLst/>
          </a:prstGeom>
        </p:spPr>
        <p:txBody>
          <a:bodyPr/>
          <a:lstStyle>
            <a:lvl1pPr marL="0" algn="ctr" defTabSz="914400" rtl="0" eaLnBrk="0" latinLnBrk="0" hangingPunct="0">
              <a:lnSpc>
                <a:spcPct val="80000"/>
              </a:lnSpc>
              <a:spcBef>
                <a:spcPct val="50000"/>
              </a:spcBef>
              <a:def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903B791-E097-4E64-945F-BF721FC4E9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118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ntel_4c_100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97018" y="409576"/>
            <a:ext cx="1585383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1" y="6051550"/>
            <a:ext cx="12196233" cy="806450"/>
          </a:xfrm>
          <a:prstGeom prst="rect">
            <a:avLst/>
          </a:prstGeom>
          <a:solidFill>
            <a:srgbClr val="0860A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50000"/>
              </a:lnSpc>
              <a:spcBef>
                <a:spcPct val="50000"/>
              </a:spcBef>
            </a:pPr>
            <a:endParaRPr lang="en-US" sz="800" b="1" dirty="0" smtClean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sz="800" b="1" dirty="0" smtClean="0">
              <a:solidFill>
                <a:srgbClr val="FFFFFF"/>
              </a:solidFill>
            </a:endParaRPr>
          </a:p>
        </p:txBody>
      </p:sp>
      <p:pic>
        <p:nvPicPr>
          <p:cNvPr id="5" name="Picture 12" descr="intSFT_w.eps"/>
          <p:cNvPicPr>
            <a:picLocks noChangeAspect="1"/>
          </p:cNvPicPr>
          <p:nvPr/>
        </p:nvPicPr>
        <p:blipFill>
          <a:blip r:embed="rId7" cstate="print"/>
          <a:srcRect l="4047" r="2625" b="8128"/>
          <a:stretch>
            <a:fillRect/>
          </a:stretch>
        </p:blipFill>
        <p:spPr bwMode="auto">
          <a:xfrm>
            <a:off x="11076517" y="6019800"/>
            <a:ext cx="1115484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8432800" y="6172200"/>
            <a:ext cx="233680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50000"/>
              </a:spcBef>
            </a:pPr>
            <a:r>
              <a:rPr lang="en-US" sz="1200" b="1" dirty="0">
                <a:solidFill>
                  <a:srgbClr val="FFFFFF"/>
                </a:solidFill>
              </a:rPr>
              <a:t>Software &amp; Services </a:t>
            </a:r>
            <a:r>
              <a:rPr lang="en-US" sz="1200" b="1" dirty="0" smtClean="0">
                <a:solidFill>
                  <a:srgbClr val="FFFFFF"/>
                </a:solidFill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67102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XDK/cordova-plugin-geolocation" TargetMode="External"/><Relationship Id="rId2" Type="http://schemas.openxmlformats.org/officeDocument/2006/relationships/hyperlink" Target="https://github.com/IntelXDK/incubator-ripp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Prototype Investigation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Julian Horn</a:t>
            </a:r>
          </a:p>
          <a:p>
            <a:r>
              <a:rPr lang="en-US" dirty="0" smtClean="0"/>
              <a:t>October 8,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83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Prototype Geolocation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85" y="1201738"/>
            <a:ext cx="11186725" cy="4767262"/>
          </a:xfrm>
        </p:spPr>
        <p:txBody>
          <a:bodyPr/>
          <a:lstStyle/>
          <a:p>
            <a:r>
              <a:rPr lang="en-US" dirty="0" smtClean="0"/>
              <a:t>Move files from Ripple code base to plugin tree</a:t>
            </a:r>
          </a:p>
          <a:p>
            <a:pPr lvl="1"/>
            <a:r>
              <a:rPr lang="en-US" dirty="0" smtClean="0"/>
              <a:t>Extracted </a:t>
            </a:r>
            <a:r>
              <a:rPr lang="en-US" dirty="0"/>
              <a:t>CSS for </a:t>
            </a:r>
            <a:r>
              <a:rPr lang="en-US" dirty="0" smtClean="0"/>
              <a:t>Geolocation panel </a:t>
            </a:r>
            <a:r>
              <a:rPr lang="en-US" dirty="0"/>
              <a:t>from ripple.css and put in overlay.css</a:t>
            </a:r>
            <a:br>
              <a:rPr lang="en-US" dirty="0"/>
            </a:br>
            <a:r>
              <a:rPr lang="en-US" dirty="0" smtClean="0"/>
              <a:t>(not strictly necessary, but it’s better structure)</a:t>
            </a:r>
          </a:p>
          <a:p>
            <a:pPr lvl="2"/>
            <a:r>
              <a:rPr lang="en-US" dirty="0" smtClean="0"/>
              <a:t>Had to move image </a:t>
            </a:r>
            <a:r>
              <a:rPr lang="en-US" dirty="0"/>
              <a:t>files referenced from </a:t>
            </a:r>
            <a:r>
              <a:rPr lang="en-US" dirty="0" smtClean="0"/>
              <a:t>overlay.css via relative path</a:t>
            </a:r>
            <a:endParaRPr lang="en-US" dirty="0"/>
          </a:p>
          <a:p>
            <a:pPr lvl="1"/>
            <a:r>
              <a:rPr lang="en-US" dirty="0" smtClean="0"/>
              <a:t>Seven files in all: geo.js, geolocation.js, geoView.js, panel.html, overlay.css, compass.png, and arrow.png</a:t>
            </a:r>
          </a:p>
          <a:p>
            <a:r>
              <a:rPr lang="en-US" dirty="0" smtClean="0"/>
              <a:t>Plugged </a:t>
            </a:r>
            <a:r>
              <a:rPr lang="en-US" dirty="0"/>
              <a:t>in JS doesn’t run inside Ripple module, so it can’t see </a:t>
            </a:r>
            <a:r>
              <a:rPr lang="en-US" dirty="0" smtClean="0"/>
              <a:t>global names; had to invent a way to export them</a:t>
            </a:r>
            <a:endParaRPr lang="en-US" dirty="0"/>
          </a:p>
          <a:p>
            <a:pPr lvl="1"/>
            <a:r>
              <a:rPr lang="en-US" dirty="0" smtClean="0"/>
              <a:t>Solution: added ‘thirdparty’ ripple module</a:t>
            </a:r>
            <a:br>
              <a:rPr lang="en-US" dirty="0" smtClean="0"/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ripple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(′thirdparty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′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).$;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now I can see $</a:t>
            </a:r>
          </a:p>
        </p:txBody>
      </p:sp>
    </p:spTree>
    <p:extLst>
      <p:ext uri="{BB962C8B-B14F-4D97-AF65-F5344CB8AC3E}">
        <p14:creationId xmlns:p14="http://schemas.microsoft.com/office/powerpoint/2010/main" val="198157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Source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geolocation.js: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Replaced “ripple” with “parent.ripple” everywhere (as before)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Added self-registration line (as before):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("cordova/exec/proxy").add("Geolocation",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smtClean="0"/>
              <a:t>In geoView.js: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Import third-party global packages</a:t>
            </a:r>
            <a:br>
              <a:rPr lang="en-US" dirty="0" smtClean="0"/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OpenLayers = ripple('thirdparty').OpenLayers,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ripple('thirdparty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').$;</a:t>
            </a:r>
          </a:p>
          <a:p>
            <a:r>
              <a:rPr lang="en-US" dirty="0"/>
              <a:t>That’s </a:t>
            </a:r>
            <a:r>
              <a:rPr lang="en-US" dirty="0" smtClean="0"/>
              <a:t>it!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22316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Ripple Client-side Changes (the beef)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Dynamically </a:t>
            </a:r>
            <a:r>
              <a:rPr lang="en-US" dirty="0"/>
              <a:t>add plugin </a:t>
            </a:r>
            <a:r>
              <a:rPr lang="en-US" dirty="0" smtClean="0"/>
              <a:t>contributions during boot sequence</a:t>
            </a:r>
            <a:endParaRPr lang="en-US" dirty="0"/>
          </a:p>
          <a:p>
            <a:pPr lvl="1"/>
            <a:r>
              <a:rPr lang="en-US" dirty="0" smtClean="0"/>
              <a:t>Enumerate </a:t>
            </a:r>
            <a:r>
              <a:rPr lang="en-US" dirty="0"/>
              <a:t>plugins folder to identify </a:t>
            </a:r>
            <a:r>
              <a:rPr lang="en-US" dirty="0" smtClean="0"/>
              <a:t>plugins; for each plugin:</a:t>
            </a:r>
          </a:p>
          <a:p>
            <a:pPr lvl="1"/>
            <a:r>
              <a:rPr lang="en-US" dirty="0" smtClean="0"/>
              <a:t>Look for “emulator” subdirectory</a:t>
            </a:r>
          </a:p>
          <a:p>
            <a:pPr lvl="1"/>
            <a:r>
              <a:rPr lang="en-US" dirty="0" smtClean="0"/>
              <a:t>If present, enumerate JS files and look for ui subdirectory</a:t>
            </a:r>
          </a:p>
          <a:p>
            <a:pPr lvl="1"/>
            <a:r>
              <a:rPr lang="en-US" dirty="0" smtClean="0"/>
              <a:t>If present, enumerate JS files and look for subdirectories</a:t>
            </a:r>
          </a:p>
          <a:p>
            <a:pPr lvl="1"/>
            <a:r>
              <a:rPr lang="en-US" dirty="0" smtClean="0"/>
              <a:t>For each subdirectory, enumerate CSS and HTML files</a:t>
            </a:r>
          </a:p>
          <a:p>
            <a:r>
              <a:rPr lang="en-US" dirty="0" smtClean="0"/>
              <a:t>Must wait for everything to load, otherwise you can get transient errors in initialization e.g. looking for element that doesn’t exist</a:t>
            </a:r>
          </a:p>
          <a:p>
            <a:r>
              <a:rPr lang="en-US" dirty="0" smtClean="0"/>
              <a:t>Modify specification, initialization to exclude no-longer-built-in UI</a:t>
            </a:r>
          </a:p>
          <a:p>
            <a:r>
              <a:rPr lang="en-US" dirty="0" smtClean="0"/>
              <a:t>Modify ui </a:t>
            </a:r>
            <a:r>
              <a:rPr lang="en-US" dirty="0"/>
              <a:t>initialization </a:t>
            </a:r>
            <a:r>
              <a:rPr lang="en-US" dirty="0" smtClean="0"/>
              <a:t>include contribution of plugged-in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097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New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pluginExtensions.js:</a:t>
            </a:r>
          </a:p>
          <a:p>
            <a:pPr lvl="1"/>
            <a:r>
              <a:rPr lang="en-US" dirty="0" smtClean="0"/>
              <a:t>Enumerates plugins folder, discovers ripple contributions to core and UI</a:t>
            </a:r>
          </a:p>
          <a:p>
            <a:pPr lvl="1"/>
            <a:r>
              <a:rPr lang="en-US" dirty="0" smtClean="0"/>
              <a:t>Loads core files via &lt;script&gt; tags</a:t>
            </a:r>
          </a:p>
          <a:p>
            <a:r>
              <a:rPr lang="en-US" dirty="0" smtClean="0"/>
              <a:t>pluginUi.js</a:t>
            </a:r>
          </a:p>
          <a:p>
            <a:pPr lvl="1"/>
            <a:r>
              <a:rPr lang="en-US" dirty="0" smtClean="0"/>
              <a:t>Enumerates content of UI extensions discovered earlier</a:t>
            </a:r>
          </a:p>
          <a:p>
            <a:pPr lvl="1"/>
            <a:r>
              <a:rPr lang="en-US" dirty="0" smtClean="0"/>
              <a:t>Loads CSS, HTML, and JS for UI extensions</a:t>
            </a:r>
          </a:p>
          <a:p>
            <a:pPr lvl="1"/>
            <a:r>
              <a:rPr lang="en-US" dirty="0" smtClean="0"/>
              <a:t>Calculates specification for UI plugins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1843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of Cordova “exec”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prototype did not intercept Cordova exec; always calls “fail” if no emulation implementation exists in plugin</a:t>
            </a:r>
          </a:p>
          <a:p>
            <a:r>
              <a:rPr lang="en-US" dirty="0" smtClean="0"/>
              <a:t>This prototype continues to intercept exec function; </a:t>
            </a:r>
            <a:r>
              <a:rPr lang="en-US" dirty="0"/>
              <a:t>uses </a:t>
            </a:r>
            <a:r>
              <a:rPr lang="en-US" dirty="0" smtClean="0"/>
              <a:t>implementation registered with cordova/exec/proxy if present otherwise uses emulator’s built-in implementation</a:t>
            </a:r>
          </a:p>
          <a:p>
            <a:r>
              <a:rPr lang="en-US" dirty="0" smtClean="0"/>
              <a:t>Two reasons for this:</a:t>
            </a:r>
          </a:p>
          <a:p>
            <a:pPr lvl="1"/>
            <a:r>
              <a:rPr lang="en-US" dirty="0" smtClean="0"/>
              <a:t>Ripple has code that repairs call to missing API implementation;</a:t>
            </a:r>
            <a:br>
              <a:rPr lang="en-US" dirty="0" smtClean="0"/>
            </a:br>
            <a:r>
              <a:rPr lang="en-US" dirty="0" smtClean="0"/>
              <a:t>want to keep and later extend this to handle third party plugins</a:t>
            </a:r>
          </a:p>
          <a:p>
            <a:pPr lvl="2"/>
            <a:r>
              <a:rPr lang="en-US" dirty="0" smtClean="0"/>
              <a:t>This code belongs in emulator, not in cordova.js for ripple platform</a:t>
            </a:r>
            <a:endParaRPr lang="en-US" dirty="0"/>
          </a:p>
          <a:p>
            <a:pPr lvl="1"/>
            <a:r>
              <a:rPr lang="en-US" dirty="0" smtClean="0"/>
              <a:t>Emulator may want to provide code </a:t>
            </a:r>
            <a:r>
              <a:rPr lang="en-US" dirty="0"/>
              <a:t>if </a:t>
            </a:r>
            <a:r>
              <a:rPr lang="en-US" dirty="0" smtClean="0"/>
              <a:t>plugin doesn’t (or if it’s broken)</a:t>
            </a:r>
          </a:p>
        </p:txBody>
      </p:sp>
    </p:spTree>
    <p:extLst>
      <p:ext uri="{BB962C8B-B14F-4D97-AF65-F5344CB8AC3E}">
        <p14:creationId xmlns:p14="http://schemas.microsoft.com/office/powerpoint/2010/main" val="144731737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Ripple Server-side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Added three new routes to help with plugin discovery and input</a:t>
            </a:r>
          </a:p>
          <a:p>
            <a:r>
              <a:rPr lang="en-US" dirty="0"/>
              <a:t>/ripple/extensions – used in &lt;script&gt; for core JS files</a:t>
            </a:r>
          </a:p>
          <a:p>
            <a:pPr lvl="1"/>
            <a:r>
              <a:rPr lang="en-US" dirty="0"/>
              <a:t>Adds “</a:t>
            </a:r>
            <a:r>
              <a:rPr lang="en-US" dirty="0" err="1"/>
              <a:t>ripple.define</a:t>
            </a:r>
            <a:r>
              <a:rPr lang="en-US" i="1" dirty="0"/>
              <a:t>(‘xxx</a:t>
            </a:r>
            <a:r>
              <a:rPr lang="en-US" dirty="0"/>
              <a:t>’, … around file contents</a:t>
            </a:r>
          </a:p>
          <a:p>
            <a:r>
              <a:rPr lang="en-US" dirty="0"/>
              <a:t>/ripple/</a:t>
            </a:r>
            <a:r>
              <a:rPr lang="en-US" dirty="0" err="1"/>
              <a:t>uiextensions</a:t>
            </a:r>
            <a:r>
              <a:rPr lang="en-US" dirty="0"/>
              <a:t> – used in &lt;script&gt; for UI JS files</a:t>
            </a:r>
          </a:p>
          <a:p>
            <a:pPr lvl="1"/>
            <a:r>
              <a:rPr lang="en-US" dirty="0"/>
              <a:t>Adds “</a:t>
            </a:r>
            <a:r>
              <a:rPr lang="en-US" dirty="0" err="1"/>
              <a:t>ripple.define</a:t>
            </a:r>
            <a:r>
              <a:rPr lang="en-US" dirty="0"/>
              <a:t>(‘</a:t>
            </a:r>
            <a:r>
              <a:rPr lang="en-US" dirty="0" err="1"/>
              <a:t>ui</a:t>
            </a:r>
            <a:r>
              <a:rPr lang="en-US" dirty="0"/>
              <a:t>/plugins/</a:t>
            </a:r>
            <a:r>
              <a:rPr lang="en-US" i="1" dirty="0"/>
              <a:t>xxx’, …</a:t>
            </a:r>
            <a:r>
              <a:rPr lang="en-US" dirty="0"/>
              <a:t> around file contents</a:t>
            </a:r>
          </a:p>
          <a:p>
            <a:r>
              <a:rPr lang="en-US" dirty="0" smtClean="0"/>
              <a:t>/ripple/directory - for directory enumeration</a:t>
            </a:r>
          </a:p>
          <a:p>
            <a:pPr lvl="1"/>
            <a:r>
              <a:rPr lang="en-US" dirty="0" smtClean="0"/>
              <a:t>Ripple </a:t>
            </a:r>
            <a:r>
              <a:rPr lang="en-US" dirty="0"/>
              <a:t>client side doesn’t </a:t>
            </a:r>
            <a:r>
              <a:rPr lang="en-US" dirty="0" smtClean="0"/>
              <a:t>know where project sources are, so it’s not so easy to use file system access to explore plugin tree</a:t>
            </a:r>
          </a:p>
          <a:p>
            <a:pPr lvl="1"/>
            <a:r>
              <a:rPr lang="en-US" dirty="0" smtClean="0"/>
              <a:t>More elegant solutions are clearly possible; could have CLI enumerate files and create an emulator extensions JSON file emulator could read</a:t>
            </a:r>
          </a:p>
        </p:txBody>
      </p:sp>
    </p:spTree>
    <p:extLst>
      <p:ext uri="{BB962C8B-B14F-4D97-AF65-F5344CB8AC3E}">
        <p14:creationId xmlns:p14="http://schemas.microsoft.com/office/powerpoint/2010/main" val="344621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85" y="1201737"/>
            <a:ext cx="10983383" cy="4874971"/>
          </a:xfrm>
        </p:spPr>
        <p:txBody>
          <a:bodyPr/>
          <a:lstStyle/>
          <a:p>
            <a:r>
              <a:rPr lang="en-US" dirty="0" smtClean="0"/>
              <a:t>Tight binding between emulator and plugins may be problematic for derived emulator vendors like Intel</a:t>
            </a:r>
          </a:p>
          <a:p>
            <a:pPr lvl="1"/>
            <a:r>
              <a:rPr lang="en-US" dirty="0" smtClean="0"/>
              <a:t>Can fork the emulator, but can’t fork the entire universe of plugins</a:t>
            </a:r>
          </a:p>
          <a:p>
            <a:pPr lvl="1"/>
            <a:r>
              <a:rPr lang="en-US" dirty="0"/>
              <a:t>Bugs in plugin look like emulator bugs that emulator vendor can’t </a:t>
            </a:r>
            <a:r>
              <a:rPr lang="en-US" dirty="0" smtClean="0"/>
              <a:t>fix</a:t>
            </a:r>
          </a:p>
          <a:p>
            <a:r>
              <a:rPr lang="en-US" dirty="0" smtClean="0"/>
              <a:t>Plugin-emulator interface is problematic</a:t>
            </a:r>
          </a:p>
          <a:p>
            <a:pPr lvl="1"/>
            <a:r>
              <a:rPr lang="en-US" dirty="0" smtClean="0"/>
              <a:t>Every emulator file is a module; everything is public; same is true for DOM node IDs, CSS class names and so on</a:t>
            </a:r>
          </a:p>
          <a:p>
            <a:pPr lvl="1"/>
            <a:r>
              <a:rPr lang="en-US" dirty="0" smtClean="0"/>
              <a:t>Plugin JS can call anything, so there is really no “interface”</a:t>
            </a:r>
          </a:p>
          <a:p>
            <a:pPr lvl="1"/>
            <a:r>
              <a:rPr lang="en-US" dirty="0" smtClean="0"/>
              <a:t>Any change to the emulator can potentially break a 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15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85" y="1201738"/>
            <a:ext cx="11202223" cy="4767262"/>
          </a:xfrm>
        </p:spPr>
        <p:txBody>
          <a:bodyPr/>
          <a:lstStyle/>
          <a:p>
            <a:r>
              <a:rPr lang="en-US" dirty="0"/>
              <a:t>Plugin author == tools developer model may be </a:t>
            </a:r>
            <a:r>
              <a:rPr lang="en-US" dirty="0" smtClean="0"/>
              <a:t>problematic for non-core plugins</a:t>
            </a:r>
            <a:endParaRPr lang="en-US" dirty="0"/>
          </a:p>
          <a:p>
            <a:pPr lvl="1"/>
            <a:r>
              <a:rPr lang="en-US" dirty="0"/>
              <a:t>Really different skill </a:t>
            </a:r>
            <a:r>
              <a:rPr lang="en-US" dirty="0" smtClean="0"/>
              <a:t>set</a:t>
            </a:r>
          </a:p>
          <a:p>
            <a:pPr lvl="2"/>
            <a:r>
              <a:rPr lang="en-US" dirty="0" smtClean="0"/>
              <a:t>I don’t have high hopes that many plugin authors will supply ripple code</a:t>
            </a:r>
          </a:p>
          <a:p>
            <a:pPr lvl="2"/>
            <a:r>
              <a:rPr lang="en-US" dirty="0" smtClean="0"/>
              <a:t>Others disagree; we’ll have to wait and see how this plays out</a:t>
            </a:r>
          </a:p>
          <a:p>
            <a:r>
              <a:rPr lang="en-US" dirty="0" smtClean="0"/>
              <a:t>Testing is problematic</a:t>
            </a:r>
          </a:p>
          <a:p>
            <a:pPr lvl="1"/>
            <a:r>
              <a:rPr lang="en-US" dirty="0" smtClean="0"/>
              <a:t>It’s easy to cause fairly subtle bugs in the emulator</a:t>
            </a:r>
          </a:p>
          <a:p>
            <a:pPr lvl="1"/>
            <a:r>
              <a:rPr lang="en-US" dirty="0" smtClean="0"/>
              <a:t>Ripple unit test framework won’t work on plugin-resident code</a:t>
            </a:r>
          </a:p>
          <a:p>
            <a:pPr lvl="1"/>
            <a:r>
              <a:rPr lang="en-US" dirty="0" smtClean="0"/>
              <a:t>No good “integration test suite” for “built” form of Ripple</a:t>
            </a:r>
            <a:endParaRPr lang="en-US" dirty="0"/>
          </a:p>
          <a:p>
            <a:pPr lvl="1"/>
            <a:r>
              <a:rPr lang="en-US" dirty="0" smtClean="0"/>
              <a:t>Hard to test for plugin that works in Ripple and fails in XDK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3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Ripple sources is available in fork of Ripple repository </a:t>
            </a:r>
            <a:r>
              <a:rPr lang="en-US" dirty="0" smtClean="0">
                <a:hlinkClick r:id="rId2"/>
              </a:rPr>
              <a:t>https://github.com/IntelXDK/incubator-ripple</a:t>
            </a:r>
            <a:endParaRPr lang="en-US" dirty="0" smtClean="0"/>
          </a:p>
          <a:p>
            <a:pPr lvl="1"/>
            <a:r>
              <a:rPr lang="en-US" dirty="0" smtClean="0"/>
              <a:t>Need to add a little readme that describes what this is</a:t>
            </a:r>
          </a:p>
          <a:p>
            <a:pPr lvl="1"/>
            <a:r>
              <a:rPr lang="en-US" dirty="0" smtClean="0"/>
              <a:t>Assumes the </a:t>
            </a:r>
            <a:r>
              <a:rPr lang="en-US" dirty="0" err="1" smtClean="0"/>
              <a:t>MSOpenTech</a:t>
            </a:r>
            <a:r>
              <a:rPr lang="en-US" dirty="0" smtClean="0"/>
              <a:t> prototype CLI that recognizes “ripple” as valid platform name is present on your </a:t>
            </a:r>
            <a:r>
              <a:rPr lang="en-US" dirty="0" smtClean="0"/>
              <a:t>path</a:t>
            </a:r>
          </a:p>
          <a:p>
            <a:r>
              <a:rPr lang="en-US" dirty="0" smtClean="0"/>
              <a:t>Prototype </a:t>
            </a:r>
            <a:r>
              <a:rPr lang="en-US" dirty="0" err="1" smtClean="0"/>
              <a:t>gelocation</a:t>
            </a:r>
            <a:r>
              <a:rPr lang="en-US" dirty="0" smtClean="0"/>
              <a:t> plugin is available in fork of plugin repo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https://github.com/IntelXDK/cordova-plugin-geolocation</a:t>
            </a:r>
            <a:endParaRPr lang="en-US" dirty="0" smtClean="0"/>
          </a:p>
          <a:p>
            <a:r>
              <a:rPr lang="en-US" dirty="0" smtClean="0"/>
              <a:t>Look at branch </a:t>
            </a:r>
            <a:r>
              <a:rPr lang="en-US" dirty="0" err="1" smtClean="0"/>
              <a:t>ripple_platform_prototype</a:t>
            </a:r>
            <a:endParaRPr lang="en-US" smtClean="0"/>
          </a:p>
          <a:p>
            <a:r>
              <a:rPr lang="en-US" smtClean="0"/>
              <a:t>Questions/feedback </a:t>
            </a:r>
            <a:r>
              <a:rPr lang="en-US" dirty="0" smtClean="0"/>
              <a:t>to Julian.c.horn@intel.com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45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85" y="1201738"/>
            <a:ext cx="10983383" cy="4851821"/>
          </a:xfrm>
        </p:spPr>
        <p:txBody>
          <a:bodyPr/>
          <a:lstStyle/>
          <a:p>
            <a:r>
              <a:rPr lang="en-US" dirty="0" smtClean="0"/>
              <a:t>Reporting progress building on the Microsoft’s </a:t>
            </a:r>
            <a:r>
              <a:rPr lang="en-US" dirty="0"/>
              <a:t>earlier </a:t>
            </a:r>
            <a:r>
              <a:rPr lang="en-US" dirty="0" smtClean="0"/>
              <a:t>prototype CLI from that treats ripple as a platform name</a:t>
            </a:r>
          </a:p>
          <a:p>
            <a:r>
              <a:rPr lang="en-US" dirty="0" smtClean="0"/>
              <a:t>To Review, the idea in the prototype was:</a:t>
            </a:r>
          </a:p>
          <a:p>
            <a:pPr lvl="1"/>
            <a:r>
              <a:rPr lang="en-US" dirty="0"/>
              <a:t>Reuse </a:t>
            </a:r>
            <a:r>
              <a:rPr lang="en-US" dirty="0" smtClean="0"/>
              <a:t>CLI/cordova.js/plugin.xml </a:t>
            </a:r>
            <a:r>
              <a:rPr lang="en-US" dirty="0"/>
              <a:t>machinery (&lt;</a:t>
            </a:r>
            <a:r>
              <a:rPr lang="en-US" dirty="0" err="1"/>
              <a:t>js</a:t>
            </a:r>
            <a:r>
              <a:rPr lang="en-US" dirty="0"/>
              <a:t>-module&gt; tag) to bring in </a:t>
            </a:r>
            <a:r>
              <a:rPr lang="en-US" dirty="0" smtClean="0"/>
              <a:t>JS for emulation during </a:t>
            </a:r>
            <a:r>
              <a:rPr lang="en-US" dirty="0"/>
              <a:t>elaboration of </a:t>
            </a:r>
            <a:r>
              <a:rPr lang="en-US" dirty="0" smtClean="0"/>
              <a:t>cordova.js in ripple platform</a:t>
            </a:r>
            <a:endParaRPr lang="en-US" dirty="0"/>
          </a:p>
          <a:p>
            <a:pPr lvl="1"/>
            <a:r>
              <a:rPr lang="en-US" dirty="0" smtClean="0"/>
              <a:t>Add </a:t>
            </a:r>
            <a:r>
              <a:rPr lang="en-US" dirty="0"/>
              <a:t>JS to be invoked via exec under </a:t>
            </a:r>
            <a:r>
              <a:rPr lang="en-US" dirty="0" smtClean="0"/>
              <a:t>emulation below </a:t>
            </a:r>
            <a:r>
              <a:rPr lang="en-US" dirty="0" err="1"/>
              <a:t>src</a:t>
            </a:r>
            <a:r>
              <a:rPr lang="en-US" dirty="0"/>
              <a:t>/ripple i</a:t>
            </a:r>
            <a:r>
              <a:rPr lang="en-US" dirty="0" smtClean="0"/>
              <a:t>n plugin </a:t>
            </a:r>
          </a:p>
          <a:p>
            <a:pPr lvl="1"/>
            <a:r>
              <a:rPr lang="en-US" dirty="0" smtClean="0"/>
              <a:t>Files self-register with </a:t>
            </a:r>
            <a:r>
              <a:rPr lang="en-US" dirty="0" err="1" smtClean="0"/>
              <a:t>cordova</a:t>
            </a:r>
            <a:r>
              <a:rPr lang="en-US" dirty="0" smtClean="0"/>
              <a:t>/exec/proxy, so exec will call them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Can’t extend emulator GUI this way</a:t>
            </a:r>
          </a:p>
          <a:p>
            <a:pPr lvl="1"/>
            <a:r>
              <a:rPr lang="en-US" dirty="0" smtClean="0"/>
              <a:t>Tricky to manage “overlay </a:t>
            </a:r>
            <a:r>
              <a:rPr lang="en-US" dirty="0" err="1" smtClean="0"/>
              <a:t>ui</a:t>
            </a:r>
            <a:r>
              <a:rPr lang="en-US" dirty="0" smtClean="0"/>
              <a:t>”, i.e. UI that appears on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78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Exploration: </a:t>
            </a:r>
            <a:r>
              <a:rPr lang="en-US" dirty="0"/>
              <a:t>E</a:t>
            </a:r>
            <a:r>
              <a:rPr lang="en-US" dirty="0" smtClean="0"/>
              <a:t>xternalize Geolocation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all the support for geolocation API, geolocation UI panel and cooperative code into a modified geolocation plugin</a:t>
            </a:r>
          </a:p>
          <a:p>
            <a:pPr lvl="1"/>
            <a:r>
              <a:rPr lang="en-US" dirty="0" smtClean="0"/>
              <a:t>Extend Ripple as needed to pull this in during boot sequence</a:t>
            </a:r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Minimize changes needed in original emulator sources</a:t>
            </a:r>
          </a:p>
          <a:p>
            <a:pPr lvl="1"/>
            <a:r>
              <a:rPr lang="en-US" dirty="0" smtClean="0"/>
              <a:t>Minimize interface between emulator and Cordova CLI;</a:t>
            </a:r>
            <a:br>
              <a:rPr lang="en-US" dirty="0" smtClean="0"/>
            </a:br>
            <a:r>
              <a:rPr lang="en-US" dirty="0" smtClean="0"/>
              <a:t>(in fact no further CLI changes were needed)</a:t>
            </a:r>
          </a:p>
          <a:p>
            <a:r>
              <a:rPr lang="en-US" dirty="0" smtClean="0"/>
              <a:t>Just a refactoring; no user-visible changes EXCEPT:</a:t>
            </a:r>
          </a:p>
          <a:p>
            <a:pPr lvl="1"/>
            <a:r>
              <a:rPr lang="en-US" dirty="0" smtClean="0"/>
              <a:t>Geolocation panel disappears if program doesn’t use geolocation plugin</a:t>
            </a:r>
          </a:p>
        </p:txBody>
      </p:sp>
    </p:spTree>
    <p:extLst>
      <p:ext uri="{BB962C8B-B14F-4D97-AF65-F5344CB8AC3E}">
        <p14:creationId xmlns:p14="http://schemas.microsoft.com/office/powerpoint/2010/main" val="42833514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Ripple Code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85" y="1201738"/>
            <a:ext cx="11140230" cy="4767262"/>
          </a:xfrm>
        </p:spPr>
        <p:txBody>
          <a:bodyPr/>
          <a:lstStyle/>
          <a:p>
            <a:r>
              <a:rPr lang="en-US" dirty="0"/>
              <a:t>Ripple </a:t>
            </a:r>
            <a:r>
              <a:rPr lang="en-US" dirty="0" smtClean="0"/>
              <a:t>sources follow certain structural conventions</a:t>
            </a:r>
          </a:p>
          <a:p>
            <a:pPr lvl="1"/>
            <a:r>
              <a:rPr lang="en-US" dirty="0" smtClean="0"/>
              <a:t>Core modules in lib/client</a:t>
            </a:r>
          </a:p>
          <a:p>
            <a:pPr lvl="1"/>
            <a:r>
              <a:rPr lang="en-US" dirty="0" smtClean="0"/>
              <a:t>Ui modules in lib/client/ui/plugins</a:t>
            </a:r>
          </a:p>
          <a:p>
            <a:pPr lvl="1"/>
            <a:r>
              <a:rPr lang="en-US" dirty="0" smtClean="0"/>
              <a:t>Cordova API emulation in lib/client/platforms/cordova/2.0.0/bridge</a:t>
            </a:r>
          </a:p>
          <a:p>
            <a:r>
              <a:rPr lang="en-US" dirty="0" smtClean="0"/>
              <a:t>API emulation modules are associated with exec service name via a mapping object named “emulator” in bridge.js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emulator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Geolocation": ripple('platform/cordova/2.0.0/bridge/geolocation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r>
              <a:rPr lang="en-US" dirty="0" smtClean="0"/>
              <a:t>Ripple intercepts Cordova exec; dispatches through mapping obj (first prototype removed this interception)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0046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How Ripple Emulates Geolocation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MVC pattern; intermediate “model” module manages state and thereby decouples UI from API</a:t>
            </a:r>
          </a:p>
          <a:p>
            <a:pPr lvl="1"/>
            <a:r>
              <a:rPr lang="en-US" dirty="0" smtClean="0"/>
              <a:t>User manipulates UI =&gt; model changes</a:t>
            </a:r>
          </a:p>
          <a:p>
            <a:pPr lvl="1"/>
            <a:r>
              <a:rPr lang="en-US" dirty="0" smtClean="0"/>
              <a:t>API exec/native emulation =&gt; Gets values/callbacks from model object</a:t>
            </a:r>
          </a:p>
          <a:p>
            <a:r>
              <a:rPr lang="en-US" dirty="0" smtClean="0"/>
              <a:t>Intermediate object implemented by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lib/client/geo.js</a:t>
            </a:r>
          </a:p>
          <a:p>
            <a:r>
              <a:rPr lang="en-US" dirty="0"/>
              <a:t>API exec/native layer implemented by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platform/cordova/2.0.0/bridge/geolocation.js</a:t>
            </a:r>
          </a:p>
          <a:p>
            <a:r>
              <a:rPr lang="en-US" dirty="0" smtClean="0"/>
              <a:t>UI is typical emulator “panel” implemented by files below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lib/client/ui/plugins: geoView.js, geoView/panel.html </a:t>
            </a:r>
          </a:p>
          <a:p>
            <a:r>
              <a:rPr lang="en-US" dirty="0" smtClean="0"/>
              <a:t>UI also uses global CSS, global images, and third party code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14471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How Ripple UI is Initialized/Assembled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addition to panels, Ripple has two other standard “UI plugin” types: dialogs and overlays</a:t>
            </a:r>
          </a:p>
          <a:p>
            <a:pPr lvl="1"/>
            <a:r>
              <a:rPr lang="en-US" dirty="0" smtClean="0"/>
              <a:t>Overlay UI appears in the inner frame, as if from program under test</a:t>
            </a:r>
          </a:p>
          <a:p>
            <a:pPr lvl="1"/>
            <a:r>
              <a:rPr lang="en-US" dirty="0" smtClean="0"/>
              <a:t>Dialog UI pops up, as if from Ripple</a:t>
            </a:r>
          </a:p>
          <a:p>
            <a:r>
              <a:rPr lang="en-US" dirty="0" smtClean="0"/>
              <a:t>UI plugin’s HTML must reside in a &lt;div&gt; whose ID is panel-views, overlay-views, or dialog-views, depending on what it is</a:t>
            </a:r>
          </a:p>
          <a:p>
            <a:r>
              <a:rPr lang="en-US" dirty="0" smtClean="0"/>
              <a:t>At ui initialization time accordions are assembled from panels</a:t>
            </a:r>
          </a:p>
          <a:p>
            <a:pPr lvl="1"/>
            <a:r>
              <a:rPr lang="en-US" dirty="0" smtClean="0"/>
              <a:t>Panel is included if named in specification corresponding to current platform; “system” panels used in every platform</a:t>
            </a:r>
          </a:p>
          <a:p>
            <a:pPr lvl="1"/>
            <a:r>
              <a:rPr lang="en-US" dirty="0" smtClean="0"/>
              <a:t>Panel order and left/right position is saved in emulator settings</a:t>
            </a:r>
          </a:p>
        </p:txBody>
      </p:sp>
    </p:spTree>
    <p:extLst>
      <p:ext uri="{BB962C8B-B14F-4D97-AF65-F5344CB8AC3E}">
        <p14:creationId xmlns:p14="http://schemas.microsoft.com/office/powerpoint/2010/main" val="139130572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Emulator Code is Embedded in Plugin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83" y="1047750"/>
            <a:ext cx="11349163" cy="4990718"/>
          </a:xfrm>
        </p:spPr>
        <p:txBody>
          <a:bodyPr/>
          <a:lstStyle/>
          <a:p>
            <a:r>
              <a:rPr lang="en-US" dirty="0" smtClean="0"/>
              <a:t>Directory src</a:t>
            </a:r>
            <a:r>
              <a:rPr lang="en-US" dirty="0"/>
              <a:t>/ripple corresponds to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cordova/2.0.0/bridge</a:t>
            </a:r>
          </a:p>
          <a:p>
            <a:pPr lvl="1"/>
            <a:r>
              <a:rPr lang="en-US" dirty="0" smtClean="0"/>
              <a:t>Contains files like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geolocation.js</a:t>
            </a:r>
            <a:r>
              <a:rPr lang="en-US" dirty="0" smtClean="0"/>
              <a:t> (as in previous prototype)</a:t>
            </a:r>
          </a:p>
          <a:p>
            <a:r>
              <a:rPr lang="en-US" dirty="0" smtClean="0"/>
              <a:t>New </a:t>
            </a:r>
            <a:r>
              <a:rPr lang="en-US" dirty="0"/>
              <a:t>directory </a:t>
            </a:r>
            <a:r>
              <a:rPr lang="en-US" dirty="0" err="1" smtClean="0"/>
              <a:t>src</a:t>
            </a:r>
            <a:r>
              <a:rPr lang="en-US" dirty="0" smtClean="0"/>
              <a:t>/ripple/emulator corresponds </a:t>
            </a:r>
            <a:r>
              <a:rPr lang="en-US" dirty="0"/>
              <a:t>to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lib/client</a:t>
            </a:r>
          </a:p>
          <a:p>
            <a:pPr marL="742950" lvl="2" indent="-342900"/>
            <a:r>
              <a:rPr lang="en-US" sz="2400" dirty="0"/>
              <a:t>Contains files like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geo.js</a:t>
            </a:r>
          </a:p>
          <a:p>
            <a:r>
              <a:rPr lang="en-US" dirty="0" smtClean="0"/>
              <a:t>New </a:t>
            </a:r>
            <a:r>
              <a:rPr lang="en-US" dirty="0"/>
              <a:t>directory </a:t>
            </a:r>
            <a:r>
              <a:rPr lang="en-US" dirty="0" err="1" smtClean="0"/>
              <a:t>src</a:t>
            </a:r>
            <a:r>
              <a:rPr lang="en-US" dirty="0" smtClean="0"/>
              <a:t>/ripple/emulator/</a:t>
            </a:r>
            <a:r>
              <a:rPr lang="en-US" dirty="0" err="1" smtClean="0"/>
              <a:t>ui</a:t>
            </a:r>
            <a:r>
              <a:rPr lang="en-US" dirty="0" smtClean="0"/>
              <a:t> corresponds to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lib/client/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/plugins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Contains files like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geoView.js</a:t>
            </a:r>
            <a:r>
              <a:rPr lang="en-US" dirty="0" smtClean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geoView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/panel.html</a:t>
            </a:r>
          </a:p>
          <a:p>
            <a:pPr lvl="1"/>
            <a:r>
              <a:rPr lang="en-US" dirty="0" smtClean="0"/>
              <a:t>CSS used in </a:t>
            </a:r>
            <a:r>
              <a:rPr lang="en-US" i="1" dirty="0" smtClean="0"/>
              <a:t>xxx</a:t>
            </a:r>
            <a:r>
              <a:rPr lang="en-US" dirty="0" smtClean="0"/>
              <a:t>/</a:t>
            </a:r>
            <a:r>
              <a:rPr lang="en-US" i="1" dirty="0" smtClean="0"/>
              <a:t>yyy</a:t>
            </a:r>
            <a:r>
              <a:rPr lang="en-US" dirty="0" smtClean="0"/>
              <a:t>.html belongs in </a:t>
            </a:r>
            <a:r>
              <a:rPr lang="en-US" i="1" dirty="0" smtClean="0"/>
              <a:t>xxx</a:t>
            </a:r>
            <a:r>
              <a:rPr lang="en-US" dirty="0" smtClean="0"/>
              <a:t>/overlay.css</a:t>
            </a:r>
          </a:p>
          <a:p>
            <a:r>
              <a:rPr lang="en-US" dirty="0" smtClean="0"/>
              <a:t>Must name every file in plugin.xml (or CLI will drop it)</a:t>
            </a:r>
          </a:p>
          <a:p>
            <a:pPr lvl="1"/>
            <a:r>
              <a:rPr lang="en-US" dirty="0" smtClean="0"/>
              <a:t>Files in src/ripple use &lt;js-module&gt;</a:t>
            </a:r>
          </a:p>
          <a:p>
            <a:pPr lvl="1"/>
            <a:r>
              <a:rPr lang="en-US" dirty="0" smtClean="0"/>
              <a:t>All other files use &lt;asset&gt;</a:t>
            </a:r>
          </a:p>
        </p:txBody>
      </p:sp>
    </p:spTree>
    <p:extLst>
      <p:ext uri="{BB962C8B-B14F-4D97-AF65-F5344CB8AC3E}">
        <p14:creationId xmlns:p14="http://schemas.microsoft.com/office/powerpoint/2010/main" val="393557120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you need that Emulator folder?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</a:t>
            </a:r>
            <a:r>
              <a:rPr lang="en-US" dirty="0"/>
              <a:t>to distinguish different </a:t>
            </a:r>
            <a:r>
              <a:rPr lang="en-US" dirty="0" smtClean="0"/>
              <a:t>kinds of files because they are treated differently as they are merged into Ripple</a:t>
            </a:r>
          </a:p>
          <a:p>
            <a:pPr lvl="1"/>
            <a:r>
              <a:rPr lang="en-US" dirty="0"/>
              <a:t>Emulator code needs to run in the context of the emulator UI window, not the inner frame where program under test runs</a:t>
            </a:r>
          </a:p>
          <a:p>
            <a:pPr lvl="1"/>
            <a:r>
              <a:rPr lang="en-US" dirty="0" smtClean="0"/>
              <a:t>JS in emulator </a:t>
            </a:r>
            <a:r>
              <a:rPr lang="en-US" dirty="0"/>
              <a:t>core must be loaded and initialized when the emulator boots, not when the program under test </a:t>
            </a:r>
            <a:r>
              <a:rPr lang="en-US" dirty="0" smtClean="0"/>
              <a:t>loads cordova.js</a:t>
            </a:r>
            <a:endParaRPr lang="en-US" dirty="0"/>
          </a:p>
          <a:p>
            <a:pPr lvl="1"/>
            <a:r>
              <a:rPr lang="en-US" dirty="0" smtClean="0"/>
              <a:t>Core modules are invoked when UI initializes itself, so must exist first</a:t>
            </a:r>
          </a:p>
          <a:p>
            <a:pPr lvl="1"/>
            <a:r>
              <a:rPr lang="en-US" dirty="0" smtClean="0"/>
              <a:t>UI initialization code looks for DOM elements, so must exist first</a:t>
            </a:r>
          </a:p>
          <a:p>
            <a:r>
              <a:rPr lang="en-US" dirty="0" smtClean="0"/>
              <a:t>Module naming conventions are different: Ripple expects to find UI modules as ripple(‘</a:t>
            </a:r>
            <a:r>
              <a:rPr lang="en-US" dirty="0" err="1" smtClean="0"/>
              <a:t>ui</a:t>
            </a:r>
            <a:r>
              <a:rPr lang="en-US" dirty="0" smtClean="0"/>
              <a:t>/plugins/xxx’), not ripple(‘xxx’)</a:t>
            </a:r>
          </a:p>
        </p:txBody>
      </p:sp>
    </p:spTree>
    <p:extLst>
      <p:ext uri="{BB962C8B-B14F-4D97-AF65-F5344CB8AC3E}">
        <p14:creationId xmlns:p14="http://schemas.microsoft.com/office/powerpoint/2010/main" val="38624139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(Partial) Geolocation Plugin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85" y="787079"/>
            <a:ext cx="10983383" cy="530120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plugin.xml</a:t>
            </a:r>
          </a:p>
          <a:p>
            <a:pPr marL="0" indent="0">
              <a:buNone/>
            </a:pPr>
            <a:r>
              <a:rPr lang="en-US" sz="2000" dirty="0" smtClean="0"/>
              <a:t>www &lt;- JavaScript interface to plugin goes here (unchanged)</a:t>
            </a:r>
          </a:p>
          <a:p>
            <a:pPr marL="0" indent="0">
              <a:buNone/>
            </a:pPr>
            <a:r>
              <a:rPr lang="en-US" sz="2000" dirty="0" err="1" smtClean="0"/>
              <a:t>src</a:t>
            </a:r>
            <a:r>
              <a:rPr lang="en-US" sz="2000" dirty="0" smtClean="0"/>
              <a:t>/ripple/ &lt;- “Native” code part of plugin goes here (platform-specific)</a:t>
            </a:r>
          </a:p>
          <a:p>
            <a:pPr marL="0" indent="0">
              <a:buNone/>
            </a:pPr>
            <a:r>
              <a:rPr lang="en-US" sz="2000" dirty="0" smtClean="0"/>
              <a:t>┗  geolocation.js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     emulator/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    ┗  geo.js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          ui/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         ┗  geoView.js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               geoView/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              ┗  panel.html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                    overlay.css &lt;- extracted from ripple.css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                     images/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                   ┗  arrow.png, compass.png &lt;- moved from assets/client/images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368075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SG_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2010_SSG_template_white_external</Template>
  <TotalTime>1325</TotalTime>
  <Words>1269</Words>
  <Application>Microsoft Office PowerPoint</Application>
  <PresentationFormat>Widescreen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Calibri</vt:lpstr>
      <vt:lpstr>Courier New</vt:lpstr>
      <vt:lpstr>Neo Sans Intel Medium</vt:lpstr>
      <vt:lpstr>SSG_white</vt:lpstr>
      <vt:lpstr>Prototype Investigation Update</vt:lpstr>
      <vt:lpstr>Agenda</vt:lpstr>
      <vt:lpstr>Exploration: Externalize Geolocation Support</vt:lpstr>
      <vt:lpstr>Review: Ripple Code Structure</vt:lpstr>
      <vt:lpstr>Review: How Ripple Emulates Geolocation</vt:lpstr>
      <vt:lpstr>Review: How Ripple UI is Initialized/Assembled</vt:lpstr>
      <vt:lpstr>How Emulator Code is Embedded in Plugin</vt:lpstr>
      <vt:lpstr>Why do you need that Emulator folder?</vt:lpstr>
      <vt:lpstr>(Partial) Geolocation Plugin Tree</vt:lpstr>
      <vt:lpstr>Building the Prototype Geolocation Plugin</vt:lpstr>
      <vt:lpstr>Summary of Source Changes</vt:lpstr>
      <vt:lpstr>Ripple Client-side Changes (the beef)</vt:lpstr>
      <vt:lpstr>Two New Modules</vt:lpstr>
      <vt:lpstr>Treatment of Cordova “exec”</vt:lpstr>
      <vt:lpstr>Ripple Server-side Changes</vt:lpstr>
      <vt:lpstr>Some Thoughts</vt:lpstr>
      <vt:lpstr>More Thoughts</vt:lpstr>
      <vt:lpstr>Follow Up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Investigation Update</dc:title>
  <dc:creator>Horn, Julian C</dc:creator>
  <cp:lastModifiedBy>Horn, Julian C</cp:lastModifiedBy>
  <cp:revision>136</cp:revision>
  <dcterms:created xsi:type="dcterms:W3CDTF">2014-08-27T12:58:10Z</dcterms:created>
  <dcterms:modified xsi:type="dcterms:W3CDTF">2014-10-15T14:32:22Z</dcterms:modified>
</cp:coreProperties>
</file>