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11" r:id="rId7"/>
    <p:sldId id="391" r:id="rId8"/>
    <p:sldId id="414" r:id="rId9"/>
    <p:sldId id="419" r:id="rId10"/>
    <p:sldId id="418" r:id="rId11"/>
    <p:sldId id="415" r:id="rId12"/>
    <p:sldId id="404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3D199-5694-4DA5-AEB8-D2977DEEEDCC}" v="11" dt="2025-10-06T18:03:18.516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iro, Gustavo (TR Technology)" userId="061e1b19-345b-4708-8304-42a44e1b1985" providerId="ADAL" clId="{6393D199-5694-4DA5-AEB8-D2977DEEEDCC}"/>
    <pc:docChg chg="undo custSel addSld delSld modSld">
      <pc:chgData name="Monteiro, Gustavo (TR Technology)" userId="061e1b19-345b-4708-8304-42a44e1b1985" providerId="ADAL" clId="{6393D199-5694-4DA5-AEB8-D2977DEEEDCC}" dt="2025-10-06T18:07:32.793" v="138" actId="113"/>
      <pc:docMkLst>
        <pc:docMk/>
      </pc:docMkLst>
      <pc:sldChg chg="modSp mod">
        <pc:chgData name="Monteiro, Gustavo (TR Technology)" userId="061e1b19-345b-4708-8304-42a44e1b1985" providerId="ADAL" clId="{6393D199-5694-4DA5-AEB8-D2977DEEEDCC}" dt="2025-10-06T17:54:15.743" v="8" actId="27636"/>
        <pc:sldMkLst>
          <pc:docMk/>
          <pc:sldMk cId="3346685798" sldId="383"/>
        </pc:sldMkLst>
        <pc:spChg chg="mod">
          <ac:chgData name="Monteiro, Gustavo (TR Technology)" userId="061e1b19-345b-4708-8304-42a44e1b1985" providerId="ADAL" clId="{6393D199-5694-4DA5-AEB8-D2977DEEEDCC}" dt="2025-10-06T17:54:15.743" v="8" actId="27636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">
        <pc:chgData name="Monteiro, Gustavo (TR Technology)" userId="061e1b19-345b-4708-8304-42a44e1b1985" providerId="ADAL" clId="{6393D199-5694-4DA5-AEB8-D2977DEEEDCC}" dt="2025-10-06T17:58:16.658" v="49" actId="27636"/>
        <pc:sldMkLst>
          <pc:docMk/>
          <pc:sldMk cId="3200312026" sldId="391"/>
        </pc:sldMkLst>
        <pc:spChg chg="mod">
          <ac:chgData name="Monteiro, Gustavo (TR Technology)" userId="061e1b19-345b-4708-8304-42a44e1b1985" providerId="ADAL" clId="{6393D199-5694-4DA5-AEB8-D2977DEEEDCC}" dt="2025-10-06T17:56:43.588" v="36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Monteiro, Gustavo (TR Technology)" userId="061e1b19-345b-4708-8304-42a44e1b1985" providerId="ADAL" clId="{6393D199-5694-4DA5-AEB8-D2977DEEEDCC}" dt="2025-10-06T17:58:16.658" v="49" actId="27636"/>
          <ac:spMkLst>
            <pc:docMk/>
            <pc:sldMk cId="3200312026" sldId="391"/>
            <ac:spMk id="7" creationId="{F70BD87D-F7DA-961B-4024-A354DC87D168}"/>
          </ac:spMkLst>
        </pc:spChg>
      </pc:sldChg>
      <pc:sldChg chg="modSp mod">
        <pc:chgData name="Monteiro, Gustavo (TR Technology)" userId="061e1b19-345b-4708-8304-42a44e1b1985" providerId="ADAL" clId="{6393D199-5694-4DA5-AEB8-D2977DEEEDCC}" dt="2025-10-06T18:07:32.793" v="138" actId="113"/>
        <pc:sldMkLst>
          <pc:docMk/>
          <pc:sldMk cId="1850768898" sldId="404"/>
        </pc:sldMkLst>
        <pc:spChg chg="mod">
          <ac:chgData name="Monteiro, Gustavo (TR Technology)" userId="061e1b19-345b-4708-8304-42a44e1b1985" providerId="ADAL" clId="{6393D199-5694-4DA5-AEB8-D2977DEEEDCC}" dt="2025-10-06T18:06:51.710" v="133"/>
          <ac:spMkLst>
            <pc:docMk/>
            <pc:sldMk cId="1850768898" sldId="404"/>
            <ac:spMk id="3" creationId="{4096FB3A-B62C-3DAB-4FD1-B4EBDD650AEF}"/>
          </ac:spMkLst>
        </pc:spChg>
        <pc:spChg chg="mod">
          <ac:chgData name="Monteiro, Gustavo (TR Technology)" userId="061e1b19-345b-4708-8304-42a44e1b1985" providerId="ADAL" clId="{6393D199-5694-4DA5-AEB8-D2977DEEEDCC}" dt="2025-10-06T18:07:32.793" v="138" actId="113"/>
          <ac:spMkLst>
            <pc:docMk/>
            <pc:sldMk cId="1850768898" sldId="404"/>
            <ac:spMk id="4" creationId="{43E198AA-251D-4446-30C4-8F2FA7F6A72C}"/>
          </ac:spMkLst>
        </pc:spChg>
      </pc:sldChg>
      <pc:sldChg chg="modSp mod">
        <pc:chgData name="Monteiro, Gustavo (TR Technology)" userId="061e1b19-345b-4708-8304-42a44e1b1985" providerId="ADAL" clId="{6393D199-5694-4DA5-AEB8-D2977DEEEDCC}" dt="2025-10-06T17:33:32.951" v="1" actId="20577"/>
        <pc:sldMkLst>
          <pc:docMk/>
          <pc:sldMk cId="3390304222" sldId="410"/>
        </pc:sldMkLst>
        <pc:spChg chg="mod">
          <ac:chgData name="Monteiro, Gustavo (TR Technology)" userId="061e1b19-345b-4708-8304-42a44e1b1985" providerId="ADAL" clId="{6393D199-5694-4DA5-AEB8-D2977DEEEDCC}" dt="2025-10-06T17:33:32.951" v="1" actId="20577"/>
          <ac:spMkLst>
            <pc:docMk/>
            <pc:sldMk cId="3390304222" sldId="410"/>
            <ac:spMk id="2" creationId="{7AB1D9D6-2977-ABCD-FDF8-51AFA5064E54}"/>
          </ac:spMkLst>
        </pc:spChg>
      </pc:sldChg>
      <pc:sldChg chg="modSp mod">
        <pc:chgData name="Monteiro, Gustavo (TR Technology)" userId="061e1b19-345b-4708-8304-42a44e1b1985" providerId="ADAL" clId="{6393D199-5694-4DA5-AEB8-D2977DEEEDCC}" dt="2025-10-06T17:56:28.685" v="35"/>
        <pc:sldMkLst>
          <pc:docMk/>
          <pc:sldMk cId="3491244434" sldId="411"/>
        </pc:sldMkLst>
        <pc:spChg chg="mod">
          <ac:chgData name="Monteiro, Gustavo (TR Technology)" userId="061e1b19-345b-4708-8304-42a44e1b1985" providerId="ADAL" clId="{6393D199-5694-4DA5-AEB8-D2977DEEEDCC}" dt="2025-10-06T17:54:42.876" v="13"/>
          <ac:spMkLst>
            <pc:docMk/>
            <pc:sldMk cId="3491244434" sldId="411"/>
            <ac:spMk id="2" creationId="{4533991D-9197-A4B6-13E9-31D8B88CFD09}"/>
          </ac:spMkLst>
        </pc:spChg>
        <pc:spChg chg="mod">
          <ac:chgData name="Monteiro, Gustavo (TR Technology)" userId="061e1b19-345b-4708-8304-42a44e1b1985" providerId="ADAL" clId="{6393D199-5694-4DA5-AEB8-D2977DEEEDCC}" dt="2025-10-06T17:56:28.685" v="35"/>
          <ac:spMkLst>
            <pc:docMk/>
            <pc:sldMk cId="3491244434" sldId="411"/>
            <ac:spMk id="3" creationId="{108083D6-7315-D3E7-08E1-A8C7D4A750C4}"/>
          </ac:spMkLst>
        </pc:spChg>
      </pc:sldChg>
      <pc:sldChg chg="del">
        <pc:chgData name="Monteiro, Gustavo (TR Technology)" userId="061e1b19-345b-4708-8304-42a44e1b1985" providerId="ADAL" clId="{6393D199-5694-4DA5-AEB8-D2977DEEEDCC}" dt="2025-10-06T18:04:15.544" v="111" actId="2696"/>
        <pc:sldMkLst>
          <pc:docMk/>
          <pc:sldMk cId="2968886823" sldId="413"/>
        </pc:sldMkLst>
      </pc:sldChg>
      <pc:sldChg chg="modSp mod">
        <pc:chgData name="Monteiro, Gustavo (TR Technology)" userId="061e1b19-345b-4708-8304-42a44e1b1985" providerId="ADAL" clId="{6393D199-5694-4DA5-AEB8-D2977DEEEDCC}" dt="2025-10-06T18:00:12.137" v="77" actId="27636"/>
        <pc:sldMkLst>
          <pc:docMk/>
          <pc:sldMk cId="2600124049" sldId="414"/>
        </pc:sldMkLst>
        <pc:spChg chg="mod">
          <ac:chgData name="Monteiro, Gustavo (TR Technology)" userId="061e1b19-345b-4708-8304-42a44e1b1985" providerId="ADAL" clId="{6393D199-5694-4DA5-AEB8-D2977DEEEDCC}" dt="2025-10-06T17:58:29.705" v="50"/>
          <ac:spMkLst>
            <pc:docMk/>
            <pc:sldMk cId="2600124049" sldId="414"/>
            <ac:spMk id="2" creationId="{533B8D33-4499-3505-3805-94F436C88541}"/>
          </ac:spMkLst>
        </pc:spChg>
        <pc:spChg chg="mod">
          <ac:chgData name="Monteiro, Gustavo (TR Technology)" userId="061e1b19-345b-4708-8304-42a44e1b1985" providerId="ADAL" clId="{6393D199-5694-4DA5-AEB8-D2977DEEEDCC}" dt="2025-10-06T18:00:12.137" v="77" actId="27636"/>
          <ac:spMkLst>
            <pc:docMk/>
            <pc:sldMk cId="2600124049" sldId="414"/>
            <ac:spMk id="3" creationId="{C56F5E96-660F-D858-CEF3-1EED4B8A7722}"/>
          </ac:spMkLst>
        </pc:spChg>
      </pc:sldChg>
      <pc:sldChg chg="modSp mod">
        <pc:chgData name="Monteiro, Gustavo (TR Technology)" userId="061e1b19-345b-4708-8304-42a44e1b1985" providerId="ADAL" clId="{6393D199-5694-4DA5-AEB8-D2977DEEEDCC}" dt="2025-10-06T18:06:16.446" v="130"/>
        <pc:sldMkLst>
          <pc:docMk/>
          <pc:sldMk cId="502685250" sldId="415"/>
        </pc:sldMkLst>
        <pc:spChg chg="mod">
          <ac:chgData name="Monteiro, Gustavo (TR Technology)" userId="061e1b19-345b-4708-8304-42a44e1b1985" providerId="ADAL" clId="{6393D199-5694-4DA5-AEB8-D2977DEEEDCC}" dt="2025-10-06T18:04:21.317" v="112"/>
          <ac:spMkLst>
            <pc:docMk/>
            <pc:sldMk cId="502685250" sldId="415"/>
            <ac:spMk id="2" creationId="{F06582D6-1859-87A3-B5AC-77A2EBA81F3F}"/>
          </ac:spMkLst>
        </pc:spChg>
        <pc:spChg chg="mod">
          <ac:chgData name="Monteiro, Gustavo (TR Technology)" userId="061e1b19-345b-4708-8304-42a44e1b1985" providerId="ADAL" clId="{6393D199-5694-4DA5-AEB8-D2977DEEEDCC}" dt="2025-10-06T18:06:16.446" v="130"/>
          <ac:spMkLst>
            <pc:docMk/>
            <pc:sldMk cId="502685250" sldId="415"/>
            <ac:spMk id="3" creationId="{95DE024A-5980-FF6E-18EE-59AAFA1114F2}"/>
          </ac:spMkLst>
        </pc:spChg>
      </pc:sldChg>
      <pc:sldChg chg="del">
        <pc:chgData name="Monteiro, Gustavo (TR Technology)" userId="061e1b19-345b-4708-8304-42a44e1b1985" providerId="ADAL" clId="{6393D199-5694-4DA5-AEB8-D2977DEEEDCC}" dt="2025-10-06T18:06:25.639" v="131" actId="2696"/>
        <pc:sldMkLst>
          <pc:docMk/>
          <pc:sldMk cId="805750338" sldId="417"/>
        </pc:sldMkLst>
      </pc:sldChg>
      <pc:sldChg chg="modSp mod">
        <pc:chgData name="Monteiro, Gustavo (TR Technology)" userId="061e1b19-345b-4708-8304-42a44e1b1985" providerId="ADAL" clId="{6393D199-5694-4DA5-AEB8-D2977DEEEDCC}" dt="2025-10-06T18:03:53.123" v="110" actId="113"/>
        <pc:sldMkLst>
          <pc:docMk/>
          <pc:sldMk cId="412697512" sldId="418"/>
        </pc:sldMkLst>
        <pc:spChg chg="mod">
          <ac:chgData name="Monteiro, Gustavo (TR Technology)" userId="061e1b19-345b-4708-8304-42a44e1b1985" providerId="ADAL" clId="{6393D199-5694-4DA5-AEB8-D2977DEEEDCC}" dt="2025-10-06T18:02:42.051" v="93"/>
          <ac:spMkLst>
            <pc:docMk/>
            <pc:sldMk cId="412697512" sldId="418"/>
            <ac:spMk id="2" creationId="{DA12C1A6-A298-428D-B215-0DC1E914434C}"/>
          </ac:spMkLst>
        </pc:spChg>
        <pc:spChg chg="mod">
          <ac:chgData name="Monteiro, Gustavo (TR Technology)" userId="061e1b19-345b-4708-8304-42a44e1b1985" providerId="ADAL" clId="{6393D199-5694-4DA5-AEB8-D2977DEEEDCC}" dt="2025-10-06T18:03:53.123" v="110" actId="113"/>
          <ac:spMkLst>
            <pc:docMk/>
            <pc:sldMk cId="412697512" sldId="418"/>
            <ac:spMk id="3" creationId="{4614D8E2-B441-565B-5064-50B7A6D00577}"/>
          </ac:spMkLst>
        </pc:spChg>
      </pc:sldChg>
      <pc:sldChg chg="modSp add mod">
        <pc:chgData name="Monteiro, Gustavo (TR Technology)" userId="061e1b19-345b-4708-8304-42a44e1b1985" providerId="ADAL" clId="{6393D199-5694-4DA5-AEB8-D2977DEEEDCC}" dt="2025-10-06T18:02:30.409" v="92" actId="113"/>
        <pc:sldMkLst>
          <pc:docMk/>
          <pc:sldMk cId="4275419085" sldId="419"/>
        </pc:sldMkLst>
        <pc:spChg chg="mod">
          <ac:chgData name="Monteiro, Gustavo (TR Technology)" userId="061e1b19-345b-4708-8304-42a44e1b1985" providerId="ADAL" clId="{6393D199-5694-4DA5-AEB8-D2977DEEEDCC}" dt="2025-10-06T18:00:39.964" v="80"/>
          <ac:spMkLst>
            <pc:docMk/>
            <pc:sldMk cId="4275419085" sldId="419"/>
            <ac:spMk id="2" creationId="{E740E385-D045-1BC9-8B90-D73340F38D34}"/>
          </ac:spMkLst>
        </pc:spChg>
        <pc:spChg chg="mod">
          <ac:chgData name="Monteiro, Gustavo (TR Technology)" userId="061e1b19-345b-4708-8304-42a44e1b1985" providerId="ADAL" clId="{6393D199-5694-4DA5-AEB8-D2977DEEEDCC}" dt="2025-10-06T18:02:30.409" v="92" actId="113"/>
          <ac:spMkLst>
            <pc:docMk/>
            <pc:sldMk cId="4275419085" sldId="419"/>
            <ac:spMk id="3" creationId="{FD8F9802-E717-09F4-5322-7ECE2FBC37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-1096687"/>
            <a:ext cx="9868395" cy="3291840"/>
          </a:xfrm>
        </p:spPr>
        <p:txBody>
          <a:bodyPr/>
          <a:lstStyle/>
          <a:p>
            <a:r>
              <a:rPr lang="en-US" sz="2800" b="0" dirty="0"/>
              <a:t>Module 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Automation and Cost Management Project Based on TAGs in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94A14-FE19-9967-3B64-E9109DF965B0}"/>
              </a:ext>
            </a:extLst>
          </p:cNvPr>
          <p:cNvSpPr txBox="1"/>
          <p:nvPr/>
        </p:nvSpPr>
        <p:spPr>
          <a:xfrm>
            <a:off x="4987635" y="3194462"/>
            <a:ext cx="710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Institution: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Instituto de </a:t>
            </a: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Tecnologia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 e </a:t>
            </a: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Liderança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 – INTELI</a:t>
            </a:r>
          </a:p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Business Partner: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Thomson Reuters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CF45F-04CA-B6DF-2F8F-753D18ECEF67}"/>
              </a:ext>
            </a:extLst>
          </p:cNvPr>
          <p:cNvSpPr txBox="1"/>
          <p:nvPr/>
        </p:nvSpPr>
        <p:spPr>
          <a:xfrm>
            <a:off x="4987635" y="5117101"/>
            <a:ext cx="673924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endParaRPr lang="pt-BR" b="0" dirty="0">
              <a:effectLst/>
            </a:endParaRPr>
          </a:p>
          <a:p>
            <a:pPr marL="914400"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Gustavo Monteiro</a:t>
            </a:r>
            <a:endParaRPr lang="pt-BR" b="0" dirty="0">
              <a:effectLst/>
            </a:endParaRPr>
          </a:p>
          <a:p>
            <a:pPr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Advisor: Rodolfo Riyoei Goya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16FB-7914-3D26-DF9B-4C27BDA27C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>
            <a:normAutofit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Module 2 Recap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Initial API Development and Architecture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Architectural Evolution 1: Database Persistence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Architectural Evolution 2: Serverless Automation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System Validation &amp; Large-Scale Cost Analysis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Challenges &amp; Key Learnings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Conclusion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991D-9197-A4B6-13E9-31D8B88C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Module 2 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83D6-7315-D3E7-08E1-A8C7D4A750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Key Delivery: </a:t>
            </a:r>
            <a:r>
              <a:rPr lang="en-US" i="0" dirty="0">
                <a:effectLst/>
                <a:latin typeface="Clario" panose="020B0503030300000000" pitchFamily="34" charset="0"/>
              </a:rPr>
              <a:t>A formalized Tagging Standard was established.</a:t>
            </a:r>
          </a:p>
          <a:p>
            <a:pPr lvl="1"/>
            <a:r>
              <a:rPr lang="en-US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Defined 6 mandatory tags for governance (project-id, cost-center, etc.).</a:t>
            </a:r>
            <a:endParaRPr lang="en-US" b="1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  <a:p>
            <a:pPr lvl="1"/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Created a Quick Start Guide to facilitate adoption.</a:t>
            </a:r>
          </a:p>
          <a:p>
            <a:r>
              <a:rPr lang="en-US" b="1" dirty="0">
                <a:solidFill>
                  <a:schemeClr val="accent6"/>
                </a:solidFill>
                <a:latin typeface="Clario" panose="020B0503030300000000" pitchFamily="34" charset="0"/>
              </a:rPr>
              <a:t>Starting Point for Module 3: </a:t>
            </a:r>
            <a:r>
              <a:rPr lang="en-US" dirty="0">
                <a:latin typeface="Clario" panose="020B0503030300000000" pitchFamily="34" charset="0"/>
              </a:rPr>
              <a:t>With a governance standard in place, the goal is now to automatically collect and expose the data generated by these tags.</a:t>
            </a:r>
          </a:p>
          <a:p>
            <a:pPr lvl="1"/>
            <a:endParaRPr lang="en-US" dirty="0">
              <a:solidFill>
                <a:srgbClr val="212223"/>
              </a:solidFill>
              <a:latin typeface="Clario" panose="020B0503030300000000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Initial API Development and Architecture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7"/>
            <a:ext cx="7810500" cy="4473887"/>
          </a:xfrm>
        </p:spPr>
        <p:txBody>
          <a:bodyPr>
            <a:normAutofit fontScale="92500"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Objective: </a:t>
            </a:r>
            <a:r>
              <a:rPr lang="en-US" i="0" dirty="0">
                <a:effectLst/>
                <a:latin typeface="Clario" panose="020B0503030300000000" pitchFamily="34" charset="0"/>
              </a:rPr>
              <a:t>Create a service to collect cost and resource data from AWS.</a:t>
            </a:r>
          </a:p>
          <a:p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Initial Technologies: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FastAPI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 High-performance Python framework with automatic API documentation (Swagger UI).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Secure Credentials: Used .env file to manage AWS keys, avoiding hardcoding secrets.</a:t>
            </a:r>
          </a:p>
          <a:p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First Endpoints Created: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/</a:t>
            </a:r>
            <a:r>
              <a:rPr lang="en-US" b="1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custo-diario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 </a:t>
            </a:r>
            <a:r>
              <a:rPr lang="en-US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To fetch daily cost data from AWS Cost Explorer.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/instancias-ec2: </a:t>
            </a:r>
            <a:r>
              <a:rPr lang="en-US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To list the EC2 instance inventory and associated tags.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8D33-4499-3505-3805-94F436C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Architectural Evolution 1: Database Persistence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5E96-660F-D858-CEF3-1EED4B8A77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299947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Problem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Real-time API calls to AWS were slow and dependent on network connectivity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Solution: Introduced a SQLite database as a persistence layer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pPr lvl="1"/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Collector (populate_db.py): A script fetches data from AWS once a day and saves it to the local database.</a:t>
            </a:r>
          </a:p>
          <a:p>
            <a:pPr lvl="1"/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API (app.py): Now reads data from the local database, providing near-instant responses.</a:t>
            </a:r>
          </a:p>
          <a:p>
            <a:r>
              <a:rPr lang="en-US" b="1" dirty="0">
                <a:solidFill>
                  <a:schemeClr val="accent3"/>
                </a:solidFill>
                <a:latin typeface="Clario" panose="020B0503030300000000" pitchFamily="34" charset="0"/>
              </a:rPr>
              <a:t>Benefits</a:t>
            </a:r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: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 </a:t>
            </a:r>
          </a:p>
          <a:p>
            <a:pPr lvl="1"/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Performance: Drastically improved API response time.</a:t>
            </a:r>
          </a:p>
          <a:p>
            <a:pPr lvl="1"/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Resilience: API can serve cached data even if AWS is temporarily unavailable.</a:t>
            </a:r>
          </a:p>
        </p:txBody>
      </p:sp>
    </p:spTree>
    <p:extLst>
      <p:ext uri="{BB962C8B-B14F-4D97-AF65-F5344CB8AC3E}">
        <p14:creationId xmlns:p14="http://schemas.microsoft.com/office/powerpoint/2010/main" val="260012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6596-64D8-BD55-E978-A170E193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385-D045-1BC9-8B90-D73340F3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Architectural Evolution 2: Serverless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9802-E717-09F4-5322-7ECE2FBC3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29994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Problem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The data collection script still required manual execution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Solution: Migrated to a 100% automated, serverless architecture in AWS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r>
              <a:rPr lang="en-US" b="1" dirty="0">
                <a:solidFill>
                  <a:schemeClr val="accent3"/>
                </a:solidFill>
                <a:latin typeface="Clario" panose="020B0503030300000000" pitchFamily="34" charset="0"/>
              </a:rPr>
              <a:t>Core Components</a:t>
            </a:r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: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 </a:t>
            </a:r>
          </a:p>
          <a:p>
            <a:pPr lvl="1"/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AWS Lambda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: Executes the data collection code without managing servers.</a:t>
            </a:r>
          </a:p>
          <a:p>
            <a:pPr lvl="1"/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Amazon S3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: Stores the collected data (JSON files) as a centralized, durable data lake.</a:t>
            </a:r>
          </a:p>
          <a:p>
            <a:pPr lvl="1"/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Amazon </a:t>
            </a:r>
            <a:r>
              <a:rPr lang="en-US" b="1" dirty="0" err="1">
                <a:solidFill>
                  <a:srgbClr val="212223"/>
                </a:solidFill>
                <a:latin typeface="Clario" panose="020B0503030300000000" pitchFamily="34" charset="0"/>
              </a:rPr>
              <a:t>EventBridge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: A scheduler that automatically triggers the Lambda function once every 24 hours.</a:t>
            </a:r>
          </a:p>
        </p:txBody>
      </p:sp>
    </p:spTree>
    <p:extLst>
      <p:ext uri="{BB962C8B-B14F-4D97-AF65-F5344CB8AC3E}">
        <p14:creationId xmlns:p14="http://schemas.microsoft.com/office/powerpoint/2010/main" val="427541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58A8-C16B-42C0-48F3-EC50A279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C1A6-A298-428D-B215-0DC1E914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System Validation &amp; Large-Scale Cost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D8E2-B441-565B-5064-50B7A6D005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Governance Validation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pPr lvl="1"/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Used CloudFormation to deploy a test environment simulating multiple products.</a:t>
            </a:r>
          </a:p>
          <a:p>
            <a:pPr lvl="1"/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Crucially, included a non-compliant (untagged) resource to successfully test the system's detection capabilities.</a:t>
            </a:r>
          </a:p>
          <a:p>
            <a:r>
              <a:rPr lang="en-US" b="1" dirty="0">
                <a:solidFill>
                  <a:schemeClr val="accent6"/>
                </a:solidFill>
                <a:latin typeface="Clario" panose="020B0503030300000000" pitchFamily="34" charset="0"/>
              </a:rPr>
              <a:t>Large-Scale Cost Analysis (Corporate Scenario: 25,000 resources)</a:t>
            </a:r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:</a:t>
            </a:r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 </a:t>
            </a:r>
          </a:p>
          <a:p>
            <a:pPr lvl="1"/>
            <a:r>
              <a:rPr lang="en-US" b="1" dirty="0">
                <a:solidFill>
                  <a:srgbClr val="212223"/>
                </a:solidFill>
                <a:latin typeface="Clario" panose="020B0503030300000000" pitchFamily="34" charset="0"/>
              </a:rPr>
              <a:t>Projected Monthly Cost for the Architecture: ~$7.93</a:t>
            </a:r>
          </a:p>
          <a:p>
            <a:pPr lvl="1"/>
            <a:r>
              <a:rPr lang="en-US" dirty="0">
                <a:solidFill>
                  <a:srgbClr val="212223"/>
                </a:solidFill>
                <a:latin typeface="Clario" panose="020B0503030300000000" pitchFamily="34" charset="0"/>
              </a:rPr>
              <a:t>This result proves the solution is extremely cost-effective and financially viable for enterprise-scale deployment.</a:t>
            </a:r>
          </a:p>
          <a:p>
            <a:pPr lvl="1"/>
            <a:endParaRPr lang="en-US" b="0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2D6-1859-87A3-B5AC-77A2EBA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Challenges &amp; Key Learnings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024A-5980-FF6E-18EE-59AAFA111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092346"/>
            <a:ext cx="6971006" cy="4576082"/>
          </a:xfrm>
          <a:noFill/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Challenge: </a:t>
            </a:r>
            <a:r>
              <a:rPr lang="en-US" sz="2000" b="0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Temporary AWS Academy account block due to exceeding lab limits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Resolution: Quickly resolved with advisor support.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Learning: A practical lesson in managing constraints and quotas in cloud environments.</a:t>
            </a:r>
          </a:p>
          <a:p>
            <a:pPr marL="340614" indent="-285750"/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Key to Success: </a:t>
            </a:r>
            <a:r>
              <a:rPr lang="en-US" sz="2000" b="0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Proactive &amp; Agile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An initial planning meeting to address difficult integration questions before development was the most critical factor for success.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This approach transformed a potentially challenging module into a smooth and efficient execution.</a:t>
            </a:r>
            <a:endParaRPr lang="en-US" b="0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8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Module 3 Achievements: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Delivered a fully automated API for cost and resource data collection.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Implemented a scalable, resilient, and highly cost-effective serverless architecture.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Validated the solution's technical and financial viability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42273" y="2676525"/>
            <a:ext cx="5224887" cy="359747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Next Steps (Module 4):</a:t>
            </a:r>
            <a:endParaRPr lang="en-US" b="0" i="0" dirty="0">
              <a:solidFill>
                <a:schemeClr val="accent6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The project will now focus on 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Data Visualization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The goal is to develop dashboards that turn the collected data into 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actionable insights 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for stakeholders, enabling visual analysis of costs, resource allocation, and governance compliance.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{FB63B365-AE25-432F-9EEC-FB91234A764F}tf78853419_win32</Template>
  <TotalTime>1788</TotalTime>
  <Words>638</Words>
  <Application>Microsoft Office PowerPoint</Application>
  <PresentationFormat>Widescreen</PresentationFormat>
  <Paragraphs>72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Clario</vt:lpstr>
      <vt:lpstr>Franklin Gothic Book</vt:lpstr>
      <vt:lpstr>Franklin Gothic Demi</vt:lpstr>
      <vt:lpstr>Wingdings</vt:lpstr>
      <vt:lpstr>Custom</vt:lpstr>
      <vt:lpstr>Module 3  Automation and Cost Management Project Based on TAGs in AWS</vt:lpstr>
      <vt:lpstr>Agenda</vt:lpstr>
      <vt:lpstr>Module 2 Recap</vt:lpstr>
      <vt:lpstr>Initial API Development and Architecture</vt:lpstr>
      <vt:lpstr>Architectural Evolution 1: Database Persistence</vt:lpstr>
      <vt:lpstr>Architectural Evolution 2: Serverless Automation</vt:lpstr>
      <vt:lpstr>System Validation &amp; Large-Scale Cost Analysis</vt:lpstr>
      <vt:lpstr>Challenges &amp; Key Learnings</vt:lpstr>
      <vt:lpstr>Conclusion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Monteiro, Gustavo (TR Technology)</dc:creator>
  <cp:lastModifiedBy>Monteiro, Gustavo (TR Technology)</cp:lastModifiedBy>
  <cp:revision>2</cp:revision>
  <dcterms:created xsi:type="dcterms:W3CDTF">2025-04-10T16:11:27Z</dcterms:created>
  <dcterms:modified xsi:type="dcterms:W3CDTF">2025-10-06T18:07:41Z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6b5b7fe-9a33-496d-8b41-3f59ecbdbffd_Enabled">
    <vt:lpwstr>true</vt:lpwstr>
  </property>
  <property fmtid="{D5CDD505-2E9C-101B-9397-08002B2CF9AE}" pid="4" name="MSIP_Label_86b5b7fe-9a33-496d-8b41-3f59ecbdbffd_SetDate">
    <vt:lpwstr>2025-06-16T16:26:57Z</vt:lpwstr>
  </property>
  <property fmtid="{D5CDD505-2E9C-101B-9397-08002B2CF9AE}" pid="5" name="MSIP_Label_86b5b7fe-9a33-496d-8b41-3f59ecbdbffd_Method">
    <vt:lpwstr>Privileged</vt:lpwstr>
  </property>
  <property fmtid="{D5CDD505-2E9C-101B-9397-08002B2CF9AE}" pid="6" name="MSIP_Label_86b5b7fe-9a33-496d-8b41-3f59ecbdbffd_Name">
    <vt:lpwstr>internal_only_authorized_only</vt:lpwstr>
  </property>
  <property fmtid="{D5CDD505-2E9C-101B-9397-08002B2CF9AE}" pid="7" name="MSIP_Label_86b5b7fe-9a33-496d-8b41-3f59ecbdbffd_SiteId">
    <vt:lpwstr>62ccb864-6a1a-4b5d-8e1c-397dec1a8258</vt:lpwstr>
  </property>
  <property fmtid="{D5CDD505-2E9C-101B-9397-08002B2CF9AE}" pid="8" name="MSIP_Label_86b5b7fe-9a33-496d-8b41-3f59ecbdbffd_ActionId">
    <vt:lpwstr>6832babd-e5f2-493e-8123-7f03c05d2ff1</vt:lpwstr>
  </property>
  <property fmtid="{D5CDD505-2E9C-101B-9397-08002B2CF9AE}" pid="9" name="MSIP_Label_86b5b7fe-9a33-496d-8b41-3f59ecbdbffd_ContentBits">
    <vt:lpwstr>0</vt:lpwstr>
  </property>
  <property fmtid="{D5CDD505-2E9C-101B-9397-08002B2CF9AE}" pid="10" name="MSIP_Label_86b5b7fe-9a33-496d-8b41-3f59ecbdbffd_Tag">
    <vt:lpwstr>10, 0, 1, 1</vt:lpwstr>
  </property>
</Properties>
</file>