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6"/>
  </p:notesMasterIdLst>
  <p:handoutMasterIdLst>
    <p:handoutMasterId r:id="rId17"/>
  </p:handoutMasterIdLst>
  <p:sldIdLst>
    <p:sldId id="410" r:id="rId5"/>
    <p:sldId id="383" r:id="rId6"/>
    <p:sldId id="411" r:id="rId7"/>
    <p:sldId id="391" r:id="rId8"/>
    <p:sldId id="413" r:id="rId9"/>
    <p:sldId id="414" r:id="rId10"/>
    <p:sldId id="415" r:id="rId11"/>
    <p:sldId id="416" r:id="rId12"/>
    <p:sldId id="417" r:id="rId13"/>
    <p:sldId id="404" r:id="rId14"/>
    <p:sldId id="39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8CCC21-814E-44D1-A0A4-A84B3A96EEAA}" v="1" dt="2025-04-11T20:49:47.603"/>
  </p1510:revLst>
</p1510:revInfo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6327" autoAdjust="0"/>
  </p:normalViewPr>
  <p:slideViewPr>
    <p:cSldViewPr snapToGrid="0">
      <p:cViewPr varScale="1">
        <p:scale>
          <a:sx n="81" d="100"/>
          <a:sy n="81" d="100"/>
        </p:scale>
        <p:origin x="60" y="177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nteiro, Gustavo (TR Technology)" userId="061e1b19-345b-4708-8304-42a44e1b1985" providerId="ADAL" clId="{E98CCC21-814E-44D1-A0A4-A84B3A96EEAA}"/>
    <pc:docChg chg="undo custSel modSld">
      <pc:chgData name="Monteiro, Gustavo (TR Technology)" userId="061e1b19-345b-4708-8304-42a44e1b1985" providerId="ADAL" clId="{E98CCC21-814E-44D1-A0A4-A84B3A96EEAA}" dt="2025-04-11T20:49:56.962" v="34" actId="255"/>
      <pc:docMkLst>
        <pc:docMk/>
      </pc:docMkLst>
      <pc:sldChg chg="modSp mod">
        <pc:chgData name="Monteiro, Gustavo (TR Technology)" userId="061e1b19-345b-4708-8304-42a44e1b1985" providerId="ADAL" clId="{E98CCC21-814E-44D1-A0A4-A84B3A96EEAA}" dt="2025-04-11T20:49:56.962" v="34" actId="255"/>
        <pc:sldMkLst>
          <pc:docMk/>
          <pc:sldMk cId="3390304222" sldId="410"/>
        </pc:sldMkLst>
        <pc:spChg chg="mod">
          <ac:chgData name="Monteiro, Gustavo (TR Technology)" userId="061e1b19-345b-4708-8304-42a44e1b1985" providerId="ADAL" clId="{E98CCC21-814E-44D1-A0A4-A84B3A96EEAA}" dt="2025-04-11T20:49:56.962" v="34" actId="255"/>
          <ac:spMkLst>
            <pc:docMk/>
            <pc:sldMk cId="3390304222" sldId="410"/>
            <ac:spMk id="2" creationId="{7AB1D9D6-2977-ABCD-FDF8-51AFA5064E54}"/>
          </ac:spMkLst>
        </pc:spChg>
      </pc:sldChg>
      <pc:sldChg chg="modSp mod">
        <pc:chgData name="Monteiro, Gustavo (TR Technology)" userId="061e1b19-345b-4708-8304-42a44e1b1985" providerId="ADAL" clId="{E98CCC21-814E-44D1-A0A4-A84B3A96EEAA}" dt="2025-04-10T21:07:32.230" v="10" actId="20577"/>
        <pc:sldMkLst>
          <pc:docMk/>
          <pc:sldMk cId="502685250" sldId="415"/>
        </pc:sldMkLst>
        <pc:spChg chg="mod">
          <ac:chgData name="Monteiro, Gustavo (TR Technology)" userId="061e1b19-345b-4708-8304-42a44e1b1985" providerId="ADAL" clId="{E98CCC21-814E-44D1-A0A4-A84B3A96EEAA}" dt="2025-04-10T21:07:32.230" v="10" actId="20577"/>
          <ac:spMkLst>
            <pc:docMk/>
            <pc:sldMk cId="502685250" sldId="415"/>
            <ac:spMk id="3" creationId="{95DE024A-5980-FF6E-18EE-59AAFA1114F2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EDD12-BCD5-485B-BCBC-34BB01D7923C}" type="datetimeFigureOut">
              <a:rPr lang="en-US" smtClean="0"/>
              <a:t>4/10/2025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230DF-5933-439D-898F-38E9AC9BA68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4/10/2025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416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2765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5968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923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457200" indent="0">
              <a:spcBef>
                <a:spcPts val="1800"/>
              </a:spcBef>
              <a:buNone/>
              <a:defRPr sz="2000"/>
            </a:lvl2pPr>
            <a:lvl3pPr marL="914400" indent="0">
              <a:spcBef>
                <a:spcPts val="1800"/>
              </a:spcBef>
              <a:buNone/>
              <a:defRPr sz="2000"/>
            </a:lvl3pPr>
            <a:lvl4pPr marL="1371600" indent="0">
              <a:spcBef>
                <a:spcPts val="1800"/>
              </a:spcBef>
              <a:buNone/>
              <a:defRPr sz="2000"/>
            </a:lvl4pPr>
            <a:lvl5pPr marL="1828800" indent="0">
              <a:spcBef>
                <a:spcPts val="1800"/>
              </a:spcBef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>
              <a:spcBef>
                <a:spcPts val="18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2" name="Date Placeholder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9436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Shape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sz="2000"/>
            </a:lvl3pPr>
            <a:lvl4pPr marL="1371600" indent="0">
              <a:spcBef>
                <a:spcPts val="1800"/>
              </a:spcBef>
              <a:buFont typeface="+mj-lt"/>
              <a:buNone/>
              <a:defRPr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36967" y="-1096687"/>
            <a:ext cx="9868395" cy="3291840"/>
          </a:xfrm>
        </p:spPr>
        <p:txBody>
          <a:bodyPr/>
          <a:lstStyle/>
          <a:p>
            <a:r>
              <a:rPr lang="en-US" sz="2800" b="0" dirty="0" err="1"/>
              <a:t>Módulo</a:t>
            </a:r>
            <a:r>
              <a:rPr lang="en-US" sz="2800" b="0" dirty="0"/>
              <a:t> 1</a:t>
            </a:r>
            <a:br>
              <a:rPr lang="en-US" sz="4000" dirty="0"/>
            </a:br>
            <a:br>
              <a:rPr lang="en-US" sz="4000" dirty="0"/>
            </a:br>
            <a:r>
              <a:rPr lang="en-US" sz="4000" dirty="0"/>
              <a:t>Automation and Cost Management Project Based on TAGs in AWS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294A14-FE19-9967-3B64-E9109DF965B0}"/>
              </a:ext>
            </a:extLst>
          </p:cNvPr>
          <p:cNvSpPr txBox="1"/>
          <p:nvPr/>
        </p:nvSpPr>
        <p:spPr>
          <a:xfrm>
            <a:off x="4987635" y="3194462"/>
            <a:ext cx="71014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solidFill>
                  <a:srgbClr val="212223"/>
                </a:solidFill>
                <a:effectLst/>
                <a:latin typeface="Clario" panose="020B0503030300000000" pitchFamily="34" charset="0"/>
              </a:rPr>
              <a:t>Institution:</a:t>
            </a:r>
            <a:r>
              <a:rPr lang="en-US" b="0" i="0" dirty="0">
                <a:solidFill>
                  <a:srgbClr val="212223"/>
                </a:solidFill>
                <a:effectLst/>
                <a:latin typeface="Clario" panose="020B0503030300000000" pitchFamily="34" charset="0"/>
              </a:rPr>
              <a:t> Instituto de </a:t>
            </a:r>
            <a:r>
              <a:rPr lang="en-US" b="0" i="0" dirty="0" err="1">
                <a:solidFill>
                  <a:srgbClr val="212223"/>
                </a:solidFill>
                <a:effectLst/>
                <a:latin typeface="Clario" panose="020B0503030300000000" pitchFamily="34" charset="0"/>
              </a:rPr>
              <a:t>Tecnologia</a:t>
            </a:r>
            <a:r>
              <a:rPr lang="en-US" b="0" i="0" dirty="0">
                <a:solidFill>
                  <a:srgbClr val="212223"/>
                </a:solidFill>
                <a:effectLst/>
                <a:latin typeface="Clario" panose="020B0503030300000000" pitchFamily="34" charset="0"/>
              </a:rPr>
              <a:t> e </a:t>
            </a:r>
            <a:r>
              <a:rPr lang="en-US" b="0" i="0" dirty="0" err="1">
                <a:solidFill>
                  <a:srgbClr val="212223"/>
                </a:solidFill>
                <a:effectLst/>
                <a:latin typeface="Clario" panose="020B0503030300000000" pitchFamily="34" charset="0"/>
              </a:rPr>
              <a:t>Liderança</a:t>
            </a:r>
            <a:r>
              <a:rPr lang="en-US" b="0" i="0" dirty="0">
                <a:solidFill>
                  <a:srgbClr val="212223"/>
                </a:solidFill>
                <a:effectLst/>
                <a:latin typeface="Clario" panose="020B0503030300000000" pitchFamily="34" charset="0"/>
              </a:rPr>
              <a:t> – INTELI</a:t>
            </a:r>
          </a:p>
          <a:p>
            <a:pPr algn="l"/>
            <a:r>
              <a:rPr lang="en-US" b="1" i="0" dirty="0">
                <a:solidFill>
                  <a:srgbClr val="212223"/>
                </a:solidFill>
                <a:effectLst/>
                <a:latin typeface="Clario" panose="020B0503030300000000" pitchFamily="34" charset="0"/>
              </a:rPr>
              <a:t>Business Partner:</a:t>
            </a:r>
            <a:r>
              <a:rPr lang="en-US" b="0" i="0" dirty="0">
                <a:solidFill>
                  <a:srgbClr val="212223"/>
                </a:solidFill>
                <a:effectLst/>
                <a:latin typeface="Clario" panose="020B0503030300000000" pitchFamily="34" charset="0"/>
              </a:rPr>
              <a:t> Thomson Reuters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8CF45F-04CA-B6DF-2F8F-753D18ECEF67}"/>
              </a:ext>
            </a:extLst>
          </p:cNvPr>
          <p:cNvSpPr txBox="1"/>
          <p:nvPr/>
        </p:nvSpPr>
        <p:spPr>
          <a:xfrm>
            <a:off x="4987635" y="5117101"/>
            <a:ext cx="6739246" cy="1862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algn="r" rtl="0">
              <a:spcBef>
                <a:spcPts val="600"/>
              </a:spcBef>
              <a:spcAft>
                <a:spcPts val="600"/>
              </a:spcAft>
            </a:pPr>
            <a:r>
              <a:rPr lang="pt-BR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Authors</a:t>
            </a: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 </a:t>
            </a:r>
            <a:endParaRPr lang="pt-BR" b="0" dirty="0">
              <a:effectLst/>
            </a:endParaRPr>
          </a:p>
          <a:p>
            <a:pPr marL="914400" algn="r" rtl="0">
              <a:spcBef>
                <a:spcPts val="600"/>
              </a:spcBef>
              <a:spcAft>
                <a:spcPts val="600"/>
              </a:spcAft>
            </a:pP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Gustavo Monteiro</a:t>
            </a:r>
            <a:endParaRPr lang="pt-BR" b="0" dirty="0">
              <a:effectLst/>
            </a:endParaRPr>
          </a:p>
          <a:p>
            <a:pPr algn="r" rtl="0">
              <a:spcBef>
                <a:spcPts val="600"/>
              </a:spcBef>
              <a:spcAft>
                <a:spcPts val="600"/>
              </a:spcAft>
            </a:pP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Advisor: Rodolfo Riyoei Goya</a:t>
            </a:r>
            <a:endParaRPr lang="pt-BR" b="0" dirty="0">
              <a:effectLst/>
            </a:endParaRPr>
          </a:p>
          <a:p>
            <a:br>
              <a:rPr lang="pt-BR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59DC4-8B30-98A0-5BAB-C78BA4A4A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/>
          <a:lstStyle/>
          <a:p>
            <a:r>
              <a:rPr lang="en-US" b="1" i="0" dirty="0">
                <a:solidFill>
                  <a:srgbClr val="212223"/>
                </a:solidFill>
                <a:effectLst/>
                <a:latin typeface="Clario" panose="020B0503030300000000" pitchFamily="34" charset="0"/>
              </a:rPr>
              <a:t>Conclusion and Next Steps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6FB3A-B62C-3DAB-4FD1-B4EBDD650AE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5523" y="2676525"/>
            <a:ext cx="5746750" cy="3597470"/>
          </a:xfrm>
        </p:spPr>
        <p:txBody>
          <a:bodyPr>
            <a:normAutofit/>
          </a:bodyPr>
          <a:lstStyle/>
          <a:p>
            <a:pPr algn="l"/>
            <a:r>
              <a:rPr lang="en-US" b="1" i="0" dirty="0">
                <a:solidFill>
                  <a:schemeClr val="accent3"/>
                </a:solidFill>
                <a:effectLst/>
                <a:latin typeface="Clario" panose="020B0503030300000000" pitchFamily="34" charset="0"/>
              </a:rPr>
              <a:t>Achievements:</a:t>
            </a:r>
            <a:endParaRPr lang="en-US" b="0" i="0" dirty="0">
              <a:solidFill>
                <a:schemeClr val="accent3"/>
              </a:solidFill>
              <a:effectLst/>
              <a:latin typeface="Clario" panose="020B0503030300000000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223"/>
                </a:solidFill>
                <a:effectLst/>
                <a:latin typeface="Clario" panose="020B0503030300000000" pitchFamily="34" charset="0"/>
              </a:rPr>
              <a:t>Established a foundation for AWS cost management through effective tagging practices.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223"/>
                </a:solidFill>
                <a:effectLst/>
                <a:latin typeface="Clario" panose="020B0503030300000000" pitchFamily="34" charset="0"/>
              </a:rPr>
              <a:t>Utilizes stacks for managing AWS resources as single units, simplifying resource management.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223"/>
                </a:solidFill>
                <a:effectLst/>
                <a:latin typeface="Clario" panose="020B0503030300000000" pitchFamily="34" charset="0"/>
              </a:rPr>
              <a:t>CloudFormation template automates deployment of resources like EC2, S3, and Redshift.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E198AA-251D-4446-30C4-8F2FA7F6A72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342273" y="2676525"/>
            <a:ext cx="5224887" cy="3597470"/>
          </a:xfrm>
        </p:spPr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en-US" b="1" i="0" dirty="0">
                <a:solidFill>
                  <a:schemeClr val="accent6"/>
                </a:solidFill>
                <a:effectLst/>
                <a:latin typeface="Clario" panose="020B0503030300000000" pitchFamily="34" charset="0"/>
              </a:rPr>
              <a:t>Next Steps:</a:t>
            </a:r>
            <a:endParaRPr lang="en-US" b="0" i="0" dirty="0">
              <a:solidFill>
                <a:schemeClr val="accent6"/>
              </a:solidFill>
              <a:effectLst/>
              <a:latin typeface="Clario" panose="020B0503030300000000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223"/>
                </a:solidFill>
                <a:effectLst/>
                <a:latin typeface="Clario" panose="020B0503030300000000" pitchFamily="34" charset="0"/>
              </a:rPr>
              <a:t>Refine tagging practices to enhance cost control and operational efficiency.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223"/>
                </a:solidFill>
                <a:effectLst/>
                <a:latin typeface="Clario" panose="020B0503030300000000" pitchFamily="34" charset="0"/>
              </a:rPr>
              <a:t>Implement practical guide for stakeholders to ensure successful adoption of new practices.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223"/>
                </a:solidFill>
                <a:effectLst/>
                <a:latin typeface="Clario" panose="020B0503030300000000" pitchFamily="34" charset="0"/>
              </a:rPr>
              <a:t>Explore automation strategies for service management to optimize resource usage.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768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0C1B7-6E4E-3DEE-50C0-1CA3B1430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" y="411479"/>
            <a:ext cx="5486400" cy="329184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7316FB-7914-3D26-DF9B-4C27BDA27CF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132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EBC2C-6DD7-5003-38EB-40753046FE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3725" y="2281238"/>
            <a:ext cx="6788150" cy="4387190"/>
          </a:xfrm>
        </p:spPr>
        <p:txBody>
          <a:bodyPr tIns="457200">
            <a:normAutofit fontScale="92500" lnSpcReduction="10000"/>
          </a:bodyPr>
          <a:lstStyle/>
          <a:p>
            <a:r>
              <a:rPr lang="en-US" dirty="0">
                <a:solidFill>
                  <a:schemeClr val="tx2">
                    <a:lumMod val="25000"/>
                  </a:schemeClr>
                </a:solidFill>
              </a:rPr>
              <a:t>Introduction</a:t>
            </a:r>
          </a:p>
          <a:p>
            <a:r>
              <a:rPr lang="en-US" dirty="0">
                <a:solidFill>
                  <a:schemeClr val="tx2">
                    <a:lumMod val="25000"/>
                  </a:schemeClr>
                </a:solidFill>
              </a:rPr>
              <a:t>Problem Definition and Objectives</a:t>
            </a:r>
          </a:p>
          <a:p>
            <a:r>
              <a:rPr lang="en-US" dirty="0">
                <a:solidFill>
                  <a:schemeClr val="tx2">
                    <a:lumMod val="25000"/>
                  </a:schemeClr>
                </a:solidFill>
              </a:rPr>
              <a:t>Personas</a:t>
            </a:r>
          </a:p>
          <a:p>
            <a:r>
              <a:rPr lang="en-US" dirty="0">
                <a:solidFill>
                  <a:schemeClr val="tx2">
                    <a:lumMod val="25000"/>
                  </a:schemeClr>
                </a:solidFill>
              </a:rPr>
              <a:t>Lean Inception</a:t>
            </a:r>
          </a:p>
          <a:p>
            <a:r>
              <a:rPr lang="en-US" dirty="0">
                <a:solidFill>
                  <a:schemeClr val="tx2">
                    <a:lumMod val="25000"/>
                  </a:schemeClr>
                </a:solidFill>
              </a:rPr>
              <a:t>AWS Technologies and Services</a:t>
            </a:r>
          </a:p>
          <a:p>
            <a:r>
              <a:rPr lang="en-US" dirty="0">
                <a:solidFill>
                  <a:schemeClr val="tx2">
                    <a:lumMod val="25000"/>
                  </a:schemeClr>
                </a:solidFill>
              </a:rPr>
              <a:t>Solution Architecture</a:t>
            </a:r>
          </a:p>
          <a:p>
            <a:r>
              <a:rPr lang="en-US" dirty="0">
                <a:solidFill>
                  <a:schemeClr val="tx2">
                    <a:lumMod val="25000"/>
                  </a:schemeClr>
                </a:solidFill>
              </a:rPr>
              <a:t>Initial Implementation and Challenges</a:t>
            </a:r>
          </a:p>
          <a:p>
            <a:r>
              <a:rPr lang="en-US" dirty="0">
                <a:solidFill>
                  <a:schemeClr val="tx2">
                    <a:lumMod val="25000"/>
                  </a:schemeClr>
                </a:solidFill>
              </a:rPr>
              <a:t>Conclusion and Next Steps</a:t>
            </a:r>
          </a:p>
        </p:txBody>
      </p:sp>
    </p:spTree>
    <p:extLst>
      <p:ext uri="{BB962C8B-B14F-4D97-AF65-F5344CB8AC3E}">
        <p14:creationId xmlns:p14="http://schemas.microsoft.com/office/powerpoint/2010/main" val="3346685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3991D-9197-A4B6-13E9-31D8B88CF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12223"/>
                </a:solidFill>
                <a:effectLst/>
                <a:latin typeface="Clario" panose="020B0503030300000000" pitchFamily="34" charset="0"/>
              </a:rPr>
              <a:t>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083D6-7315-D3E7-08E1-A8C7D4A750C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accent6"/>
                </a:solidFill>
                <a:effectLst/>
                <a:latin typeface="Clario" panose="020B0503030300000000" pitchFamily="34" charset="0"/>
              </a:rPr>
              <a:t>Objective</a:t>
            </a:r>
            <a:r>
              <a:rPr lang="en-US" b="1" i="0" dirty="0">
                <a:solidFill>
                  <a:srgbClr val="212223"/>
                </a:solidFill>
                <a:effectLst/>
                <a:latin typeface="Clario" panose="020B0503030300000000" pitchFamily="34" charset="0"/>
              </a:rPr>
              <a:t>:</a:t>
            </a:r>
            <a:r>
              <a:rPr lang="en-US" b="0" i="0" dirty="0">
                <a:solidFill>
                  <a:srgbClr val="212223"/>
                </a:solidFill>
                <a:effectLst/>
                <a:latin typeface="Clario" panose="020B0503030300000000" pitchFamily="34" charset="0"/>
              </a:rPr>
              <a:t> Develop a methodology for cost-tagging in AWS.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accent6"/>
                </a:solidFill>
                <a:effectLst/>
                <a:latin typeface="Clario" panose="020B0503030300000000" pitchFamily="34" charset="0"/>
              </a:rPr>
              <a:t>Goal</a:t>
            </a:r>
            <a:r>
              <a:rPr lang="en-US" b="1" i="0" dirty="0">
                <a:solidFill>
                  <a:srgbClr val="212223"/>
                </a:solidFill>
                <a:effectLst/>
                <a:latin typeface="Clario" panose="020B0503030300000000" pitchFamily="34" charset="0"/>
              </a:rPr>
              <a:t>:</a:t>
            </a:r>
            <a:r>
              <a:rPr lang="en-US" b="0" i="0" dirty="0">
                <a:solidFill>
                  <a:srgbClr val="212223"/>
                </a:solidFill>
                <a:effectLst/>
                <a:latin typeface="Clario" panose="020B0503030300000000" pitchFamily="34" charset="0"/>
              </a:rPr>
              <a:t> Optimize cost control and increase operational efficiency.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accent6"/>
                </a:solidFill>
                <a:effectLst/>
                <a:latin typeface="Clario" panose="020B0503030300000000" pitchFamily="34" charset="0"/>
              </a:rPr>
              <a:t>Methodology</a:t>
            </a:r>
            <a:r>
              <a:rPr lang="en-US" b="1" i="0" dirty="0">
                <a:solidFill>
                  <a:srgbClr val="212223"/>
                </a:solidFill>
                <a:effectLst/>
                <a:latin typeface="Clario" panose="020B0503030300000000" pitchFamily="34" charset="0"/>
              </a:rPr>
              <a:t>:</a:t>
            </a:r>
            <a:r>
              <a:rPr lang="en-US" b="0" i="0" dirty="0">
                <a:solidFill>
                  <a:srgbClr val="212223"/>
                </a:solidFill>
                <a:effectLst/>
                <a:latin typeface="Clario" panose="020B0503030300000000" pitchFamily="34" charset="0"/>
              </a:rPr>
              <a:t> Use APIs for data collection and create an implementation guide.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212223"/>
              </a:solidFill>
              <a:latin typeface="Clario" panose="020B0503030300000000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accent3"/>
                </a:solidFill>
                <a:effectLst/>
                <a:latin typeface="Clario" panose="020B0503030300000000" pitchFamily="34" charset="0"/>
              </a:rPr>
              <a:t>Thomson Reuters Overview</a:t>
            </a:r>
            <a:r>
              <a:rPr lang="en-US" b="1" i="0" dirty="0">
                <a:solidFill>
                  <a:srgbClr val="212223"/>
                </a:solidFill>
                <a:effectLst/>
                <a:latin typeface="Clario" panose="020B0503030300000000" pitchFamily="34" charset="0"/>
              </a:rPr>
              <a:t>:</a:t>
            </a:r>
            <a:r>
              <a:rPr lang="en-US" b="0" i="0" dirty="0">
                <a:solidFill>
                  <a:srgbClr val="212223"/>
                </a:solidFill>
                <a:effectLst/>
                <a:latin typeface="Clario" panose="020B0503030300000000" pitchFamily="34" charset="0"/>
              </a:rPr>
              <a:t> Provides information and technology solutions.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accent3"/>
                </a:solidFill>
                <a:effectLst/>
                <a:latin typeface="Clario" panose="020B0503030300000000" pitchFamily="34" charset="0"/>
              </a:rPr>
              <a:t>Focus Areas</a:t>
            </a:r>
            <a:r>
              <a:rPr lang="en-US" b="1" i="0" dirty="0">
                <a:solidFill>
                  <a:srgbClr val="212223"/>
                </a:solidFill>
                <a:effectLst/>
                <a:latin typeface="Clario" panose="020B0503030300000000" pitchFamily="34" charset="0"/>
              </a:rPr>
              <a:t>:</a:t>
            </a:r>
            <a:r>
              <a:rPr lang="en-US" b="0" i="0" dirty="0">
                <a:solidFill>
                  <a:srgbClr val="212223"/>
                </a:solidFill>
                <a:effectLst/>
                <a:latin typeface="Clario" panose="020B0503030300000000" pitchFamily="34" charset="0"/>
              </a:rPr>
              <a:t> DevOps for collaboration and FinOps for financial management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212223"/>
              </a:solidFill>
              <a:effectLst/>
              <a:latin typeface="Clario" panose="020B0503030300000000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244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b="1" i="0" dirty="0">
                <a:solidFill>
                  <a:srgbClr val="212223"/>
                </a:solidFill>
                <a:effectLst/>
                <a:latin typeface="Clario" panose="020B0503030300000000" pitchFamily="34" charset="0"/>
              </a:rPr>
              <a:t>Problem Definition and Objectives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70BD87D-F7DA-961B-4024-A354DC87D1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2281237"/>
            <a:ext cx="7810500" cy="4473887"/>
          </a:xfrm>
        </p:spPr>
        <p:txBody>
          <a:bodyPr>
            <a:normAutofit fontScale="92500" lnSpcReduction="20000"/>
          </a:bodyPr>
          <a:lstStyle/>
          <a:p>
            <a:pPr marL="0" indent="0" algn="l">
              <a:buNone/>
            </a:pPr>
            <a:r>
              <a:rPr lang="en-US" b="1" i="0" dirty="0">
                <a:solidFill>
                  <a:schemeClr val="accent6"/>
                </a:solidFill>
                <a:effectLst/>
                <a:latin typeface="Clario" panose="020B0503030300000000" pitchFamily="34" charset="0"/>
              </a:rPr>
              <a:t>Core Challenges:</a:t>
            </a:r>
            <a:endParaRPr lang="en-US" b="0" i="0" dirty="0">
              <a:solidFill>
                <a:schemeClr val="accent6"/>
              </a:solidFill>
              <a:effectLst/>
              <a:latin typeface="Clario" panose="020B0503030300000000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223"/>
                </a:solidFill>
                <a:effectLst/>
                <a:latin typeface="Clario" panose="020B0503030300000000" pitchFamily="34" charset="0"/>
              </a:rPr>
              <a:t>Development Environment Setup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223"/>
                </a:solidFill>
                <a:effectLst/>
                <a:latin typeface="Clario" panose="020B0503030300000000" pitchFamily="34" charset="0"/>
              </a:rPr>
              <a:t>Tag Definition for Infrastructure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223"/>
                </a:solidFill>
                <a:effectLst/>
                <a:latin typeface="Clario" panose="020B0503030300000000" pitchFamily="34" charset="0"/>
              </a:rPr>
              <a:t>Report Development and Data Visualization</a:t>
            </a:r>
          </a:p>
          <a:p>
            <a:pPr marL="0" indent="0" algn="l">
              <a:buNone/>
            </a:pPr>
            <a:r>
              <a:rPr lang="en-US" b="1" i="0" dirty="0">
                <a:solidFill>
                  <a:schemeClr val="accent3"/>
                </a:solidFill>
                <a:effectLst/>
                <a:latin typeface="Clario" panose="020B0503030300000000" pitchFamily="34" charset="0"/>
              </a:rPr>
              <a:t>Objectives:</a:t>
            </a:r>
            <a:endParaRPr lang="en-US" b="0" i="0" dirty="0">
              <a:solidFill>
                <a:schemeClr val="accent3"/>
              </a:solidFill>
              <a:effectLst/>
              <a:latin typeface="Clario" panose="020B0503030300000000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223"/>
                </a:solidFill>
                <a:effectLst/>
                <a:latin typeface="Clario" panose="020B0503030300000000" pitchFamily="34" charset="0"/>
              </a:rPr>
              <a:t>Setup development and testing environment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223"/>
                </a:solidFill>
                <a:effectLst/>
                <a:latin typeface="Clario" panose="020B0503030300000000" pitchFamily="34" charset="0"/>
              </a:rPr>
              <a:t>Define tagging standards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223"/>
                </a:solidFill>
                <a:effectLst/>
                <a:latin typeface="Clario" panose="020B0503030300000000" pitchFamily="34" charset="0"/>
              </a:rPr>
              <a:t>Develop data collection API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223"/>
                </a:solidFill>
                <a:effectLst/>
                <a:latin typeface="Clario" panose="020B0503030300000000" pitchFamily="34" charset="0"/>
              </a:rPr>
              <a:t>Create dashboards for visualization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223"/>
                </a:solidFill>
                <a:effectLst/>
                <a:latin typeface="Clario" panose="020B0503030300000000" pitchFamily="34" charset="0"/>
              </a:rPr>
              <a:t>Train stakeholders</a:t>
            </a:r>
            <a:endParaRPr lang="en-US" dirty="0"/>
          </a:p>
          <a:p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00312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BD72C-00E9-2DED-95D6-D72F01C28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12223"/>
                </a:solidFill>
                <a:effectLst/>
                <a:latin typeface="Clario" panose="020B0503030300000000" pitchFamily="34" charset="0"/>
              </a:rPr>
              <a:t>Personas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CAA8E-E92E-975E-FF4A-91E6212130C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1" y="2676525"/>
            <a:ext cx="3110740" cy="3903346"/>
          </a:xfrm>
        </p:spPr>
        <p:txBody>
          <a:bodyPr>
            <a:normAutofit fontScale="92500" lnSpcReduction="10000"/>
          </a:bodyPr>
          <a:lstStyle/>
          <a:p>
            <a:r>
              <a:rPr lang="en-US" b="1" i="0" dirty="0">
                <a:solidFill>
                  <a:schemeClr val="accent6"/>
                </a:solidFill>
                <a:effectLst/>
                <a:latin typeface="Clario" panose="020B0503030300000000" pitchFamily="34" charset="0"/>
              </a:rPr>
              <a:t>DevOps Engineer:</a:t>
            </a:r>
            <a:r>
              <a:rPr lang="en-US" b="0" i="0" dirty="0">
                <a:solidFill>
                  <a:schemeClr val="accent6"/>
                </a:solidFill>
                <a:effectLst/>
                <a:latin typeface="Clario" panose="020B0503030300000000" pitchFamily="34" charset="0"/>
              </a:rPr>
              <a:t> </a:t>
            </a:r>
          </a:p>
          <a:p>
            <a:r>
              <a:rPr lang="en-US" b="0" i="0" dirty="0">
                <a:solidFill>
                  <a:srgbClr val="212223"/>
                </a:solidFill>
                <a:effectLst/>
                <a:latin typeface="Clario" panose="020B0503030300000000" pitchFamily="34" charset="0"/>
              </a:rPr>
              <a:t>Focus on infrastructure setup and maintenance</a:t>
            </a:r>
            <a:endParaRPr lang="en-US" dirty="0">
              <a:solidFill>
                <a:srgbClr val="212223"/>
              </a:solidFill>
              <a:latin typeface="Clario" panose="020B0503030300000000" pitchFamily="34" charset="0"/>
            </a:endParaRPr>
          </a:p>
          <a:p>
            <a:pPr algn="l"/>
            <a:r>
              <a:rPr lang="en-US" b="1" i="0" dirty="0">
                <a:solidFill>
                  <a:srgbClr val="212223"/>
                </a:solidFill>
                <a:effectLst/>
                <a:latin typeface="Clario" panose="020B0503030300000000" pitchFamily="34" charset="0"/>
              </a:rPr>
              <a:t>Objectives: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700" b="0" i="0" dirty="0">
                <a:solidFill>
                  <a:srgbClr val="212223"/>
                </a:solidFill>
                <a:effectLst/>
                <a:latin typeface="Clario" panose="020B0503030300000000" pitchFamily="34" charset="0"/>
              </a:rPr>
              <a:t>Efficient AWS service implementation and management.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700" b="0" i="0" dirty="0">
                <a:solidFill>
                  <a:srgbClr val="212223"/>
                </a:solidFill>
                <a:effectLst/>
                <a:latin typeface="Clario" panose="020B0503030300000000" pitchFamily="34" charset="0"/>
              </a:rPr>
              <a:t>Optimize deployment, scaling, and system availability.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700" b="0" i="0" dirty="0">
                <a:solidFill>
                  <a:srgbClr val="212223"/>
                </a:solidFill>
                <a:effectLst/>
                <a:latin typeface="Clario" panose="020B0503030300000000" pitchFamily="34" charset="0"/>
              </a:rPr>
              <a:t>Collaborate to align infrastructure with application needs.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B785AB-FAA0-7B1D-D61C-E0313B5FF04A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4124350" y="2676525"/>
            <a:ext cx="3110740" cy="3903346"/>
          </a:xfrm>
        </p:spPr>
        <p:txBody>
          <a:bodyPr>
            <a:normAutofit fontScale="92500" lnSpcReduction="10000"/>
          </a:bodyPr>
          <a:lstStyle/>
          <a:p>
            <a:r>
              <a:rPr lang="en-US" b="1" i="0" dirty="0">
                <a:solidFill>
                  <a:schemeClr val="accent6"/>
                </a:solidFill>
                <a:effectLst/>
                <a:latin typeface="Clario" panose="020B0503030300000000" pitchFamily="34" charset="0"/>
              </a:rPr>
              <a:t>Software Developer:</a:t>
            </a:r>
            <a:r>
              <a:rPr lang="en-US" b="0" i="0" dirty="0">
                <a:solidFill>
                  <a:schemeClr val="accent6"/>
                </a:solidFill>
                <a:effectLst/>
                <a:latin typeface="Clario" panose="020B0503030300000000" pitchFamily="34" charset="0"/>
              </a:rPr>
              <a:t> </a:t>
            </a:r>
          </a:p>
          <a:p>
            <a:r>
              <a:rPr lang="en-US" b="0" i="0" dirty="0">
                <a:solidFill>
                  <a:srgbClr val="212223"/>
                </a:solidFill>
                <a:effectLst/>
                <a:latin typeface="Clario" panose="020B0503030300000000" pitchFamily="34" charset="0"/>
              </a:rPr>
              <a:t>Develop and maintain AWS-based systems</a:t>
            </a:r>
          </a:p>
          <a:p>
            <a:pPr algn="l"/>
            <a:r>
              <a:rPr lang="en-US" b="1" i="0" dirty="0">
                <a:solidFill>
                  <a:srgbClr val="212223"/>
                </a:solidFill>
                <a:effectLst/>
                <a:latin typeface="Clario" panose="020B0503030300000000" pitchFamily="34" charset="0"/>
              </a:rPr>
              <a:t>Objectives: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700" b="0" i="0" dirty="0">
                <a:solidFill>
                  <a:srgbClr val="212223"/>
                </a:solidFill>
                <a:effectLst/>
                <a:latin typeface="Clario" panose="020B0503030300000000" pitchFamily="34" charset="0"/>
              </a:rPr>
              <a:t>Develop and maintain portals, web services, and messaging systems on AWS.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700" b="0" i="0" dirty="0">
                <a:solidFill>
                  <a:srgbClr val="212223"/>
                </a:solidFill>
                <a:effectLst/>
                <a:latin typeface="Clario" panose="020B0503030300000000" pitchFamily="34" charset="0"/>
              </a:rPr>
              <a:t>Ensure integration and functionality of system components with AWS.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700" b="0" i="0" dirty="0">
                <a:solidFill>
                  <a:srgbClr val="212223"/>
                </a:solidFill>
                <a:effectLst/>
                <a:latin typeface="Clario" panose="020B0503030300000000" pitchFamily="34" charset="0"/>
              </a:rPr>
              <a:t>Collaborate with DevOps to optimize deployment and performance.</a:t>
            </a:r>
          </a:p>
          <a:p>
            <a:endParaRPr lang="en-US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DF6AB97A-94A8-A408-1399-3405A71AAFEC}"/>
              </a:ext>
            </a:extLst>
          </p:cNvPr>
          <p:cNvSpPr txBox="1">
            <a:spLocks/>
          </p:cNvSpPr>
          <p:nvPr/>
        </p:nvSpPr>
        <p:spPr>
          <a:xfrm>
            <a:off x="7654340" y="2676525"/>
            <a:ext cx="2718857" cy="3597470"/>
          </a:xfrm>
          <a:prstGeom prst="rect">
            <a:avLst/>
          </a:prstGeom>
        </p:spPr>
        <p:txBody>
          <a:bodyPr vert="horz" lIns="0" tIns="45720" rIns="0" bIns="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83464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4864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82296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00584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8C14CC6F-06BC-8916-8901-04EDC5876D16}"/>
              </a:ext>
            </a:extLst>
          </p:cNvPr>
          <p:cNvSpPr txBox="1">
            <a:spLocks/>
          </p:cNvSpPr>
          <p:nvPr/>
        </p:nvSpPr>
        <p:spPr>
          <a:xfrm>
            <a:off x="7653868" y="2676525"/>
            <a:ext cx="3110740" cy="3903346"/>
          </a:xfrm>
          <a:prstGeom prst="rect">
            <a:avLst/>
          </a:prstGeom>
        </p:spPr>
        <p:txBody>
          <a:bodyPr vert="horz" lIns="0" tIns="45720" rIns="0" bIns="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83464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4864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82296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00584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i="0" dirty="0">
                <a:solidFill>
                  <a:schemeClr val="accent6"/>
                </a:solidFill>
                <a:effectLst/>
                <a:latin typeface="Clario" panose="020B0503030300000000" pitchFamily="34" charset="0"/>
              </a:rPr>
              <a:t>FinOps Specialist:</a:t>
            </a:r>
            <a:r>
              <a:rPr lang="en-US" b="0" i="0" dirty="0">
                <a:solidFill>
                  <a:schemeClr val="accent6"/>
                </a:solidFill>
                <a:effectLst/>
                <a:latin typeface="Clario" panose="020B0503030300000000" pitchFamily="34" charset="0"/>
              </a:rPr>
              <a:t> </a:t>
            </a:r>
          </a:p>
          <a:p>
            <a:r>
              <a:rPr lang="en-US" b="0" i="0" dirty="0">
                <a:solidFill>
                  <a:srgbClr val="212223"/>
                </a:solidFill>
                <a:effectLst/>
                <a:latin typeface="Clario" panose="020B0503030300000000" pitchFamily="34" charset="0"/>
              </a:rPr>
              <a:t>Monitor and analyze AWS service costs</a:t>
            </a:r>
          </a:p>
          <a:p>
            <a:pPr algn="l"/>
            <a:r>
              <a:rPr lang="en-US" b="1" i="0" dirty="0">
                <a:solidFill>
                  <a:srgbClr val="212223"/>
                </a:solidFill>
                <a:effectLst/>
                <a:latin typeface="Clario" panose="020B0503030300000000" pitchFamily="34" charset="0"/>
              </a:rPr>
              <a:t>Objectives: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700" b="0" i="0" dirty="0">
                <a:solidFill>
                  <a:srgbClr val="212223"/>
                </a:solidFill>
                <a:effectLst/>
                <a:latin typeface="Clario" panose="020B0503030300000000" pitchFamily="34" charset="0"/>
              </a:rPr>
              <a:t>Monitor and analyze AWS costs for effective budget management.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700" b="0" i="0" dirty="0">
                <a:solidFill>
                  <a:srgbClr val="212223"/>
                </a:solidFill>
                <a:effectLst/>
                <a:latin typeface="Clario" panose="020B0503030300000000" pitchFamily="34" charset="0"/>
              </a:rPr>
              <a:t>Implement tagging for accurate cost tracking and allocation.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700" b="0" i="0" dirty="0">
                <a:solidFill>
                  <a:srgbClr val="212223"/>
                </a:solidFill>
                <a:effectLst/>
                <a:latin typeface="Clario" panose="020B0503030300000000" pitchFamily="34" charset="0"/>
              </a:rPr>
              <a:t>Identify cost-saving opportunities and resource optimization strategies.</a:t>
            </a:r>
          </a:p>
          <a:p>
            <a:endParaRPr lang="en-US" dirty="0">
              <a:solidFill>
                <a:srgbClr val="212223"/>
              </a:solidFill>
              <a:latin typeface="Clario" panose="020B05030303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8886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B8D33-4499-3505-3805-94F436C88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12223"/>
                </a:solidFill>
                <a:effectLst/>
                <a:latin typeface="Clario" panose="020B0503030300000000" pitchFamily="34" charset="0"/>
              </a:rPr>
              <a:t>Lean Inception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F5E96-660F-D858-CEF3-1EED4B8A772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accent3"/>
                </a:solidFill>
                <a:effectLst/>
                <a:latin typeface="Clario" panose="020B0503030300000000" pitchFamily="34" charset="0"/>
              </a:rPr>
              <a:t>Is</a:t>
            </a:r>
            <a:r>
              <a:rPr lang="en-US" b="1" i="0" dirty="0">
                <a:solidFill>
                  <a:srgbClr val="212223"/>
                </a:solidFill>
                <a:effectLst/>
                <a:latin typeface="Clario" panose="020B0503030300000000" pitchFamily="34" charset="0"/>
              </a:rPr>
              <a:t>:</a:t>
            </a:r>
            <a:r>
              <a:rPr lang="en-US" b="0" i="0" dirty="0">
                <a:solidFill>
                  <a:srgbClr val="212223"/>
                </a:solidFill>
                <a:effectLst/>
                <a:latin typeface="Clario" panose="020B0503030300000000" pitchFamily="34" charset="0"/>
              </a:rPr>
              <a:t> A cost tagging system on AWS designed to implement an effective cost-tagging methodology applicable to all billed services.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accent3"/>
                </a:solidFill>
                <a:effectLst/>
                <a:latin typeface="Clario" panose="020B0503030300000000" pitchFamily="34" charset="0"/>
              </a:rPr>
              <a:t>Is Not</a:t>
            </a:r>
            <a:r>
              <a:rPr lang="en-US" b="1" i="0" dirty="0">
                <a:solidFill>
                  <a:srgbClr val="212223"/>
                </a:solidFill>
                <a:effectLst/>
                <a:latin typeface="Clario" panose="020B0503030300000000" pitchFamily="34" charset="0"/>
              </a:rPr>
              <a:t>:</a:t>
            </a:r>
            <a:r>
              <a:rPr lang="en-US" b="0" i="0" dirty="0">
                <a:solidFill>
                  <a:srgbClr val="212223"/>
                </a:solidFill>
                <a:effectLst/>
                <a:latin typeface="Clario" panose="020B0503030300000000" pitchFamily="34" charset="0"/>
              </a:rPr>
              <a:t> Not a comprehensive BI solution or an independent security system.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accent6"/>
                </a:solidFill>
                <a:effectLst/>
                <a:latin typeface="Clario" panose="020B0503030300000000" pitchFamily="34" charset="0"/>
              </a:rPr>
              <a:t>Does</a:t>
            </a:r>
            <a:r>
              <a:rPr lang="en-US" b="1" i="0" dirty="0">
                <a:solidFill>
                  <a:srgbClr val="212223"/>
                </a:solidFill>
                <a:effectLst/>
                <a:latin typeface="Clario" panose="020B0503030300000000" pitchFamily="34" charset="0"/>
              </a:rPr>
              <a:t>:</a:t>
            </a:r>
            <a:r>
              <a:rPr lang="en-US" b="0" i="0" dirty="0">
                <a:solidFill>
                  <a:srgbClr val="212223"/>
                </a:solidFill>
                <a:effectLst/>
                <a:latin typeface="Clario" panose="020B0503030300000000" pitchFamily="34" charset="0"/>
              </a:rPr>
              <a:t> Allows tag configuration and API integration for cost management.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accent6"/>
                </a:solidFill>
                <a:effectLst/>
                <a:latin typeface="Clario" panose="020B0503030300000000" pitchFamily="34" charset="0"/>
              </a:rPr>
              <a:t>Does Not Do</a:t>
            </a:r>
            <a:r>
              <a:rPr lang="en-US" b="1" i="0" dirty="0">
                <a:solidFill>
                  <a:srgbClr val="212223"/>
                </a:solidFill>
                <a:effectLst/>
                <a:latin typeface="Clario" panose="020B0503030300000000" pitchFamily="34" charset="0"/>
              </a:rPr>
              <a:t>:</a:t>
            </a:r>
            <a:r>
              <a:rPr lang="en-US" b="0" i="0" dirty="0">
                <a:solidFill>
                  <a:srgbClr val="212223"/>
                </a:solidFill>
                <a:effectLst/>
                <a:latin typeface="Clario" panose="020B0503030300000000" pitchFamily="34" charset="0"/>
              </a:rPr>
              <a:t> Does not support machine learning algorithm development or automated data quality verification.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124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582D6-1859-87A3-B5AC-77A2EBA81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12223"/>
                </a:solidFill>
                <a:effectLst/>
                <a:latin typeface="Clario" panose="020B0503030300000000" pitchFamily="34" charset="0"/>
              </a:rPr>
              <a:t>AWS Technologies and Services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E024A-5980-FF6E-18EE-59AAFA1114F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4360" y="2092346"/>
            <a:ext cx="10702488" cy="4576082"/>
          </a:xfrm>
          <a:solidFill>
            <a:schemeClr val="tx1"/>
          </a:solidFill>
        </p:spPr>
        <p:txBody>
          <a:bodyPr>
            <a:normAutofit fontScale="925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accent3"/>
                </a:solidFill>
                <a:effectLst/>
                <a:latin typeface="Clario" panose="020B0503030300000000" pitchFamily="34" charset="0"/>
              </a:rPr>
              <a:t>Research and Selection Criteria:</a:t>
            </a:r>
            <a:endParaRPr lang="en-US" b="0" i="0" dirty="0">
              <a:solidFill>
                <a:schemeClr val="accent3"/>
              </a:solidFill>
              <a:effectLst/>
              <a:latin typeface="Clario" panose="020B0503030300000000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223"/>
                </a:solidFill>
                <a:effectLst/>
                <a:latin typeface="Clario" panose="020B0503030300000000" pitchFamily="34" charset="0"/>
              </a:rPr>
              <a:t>Prioritize AWS services already used by the company to ensure integration into the current ecosystem.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223"/>
                </a:solidFill>
                <a:effectLst/>
                <a:latin typeface="Clario" panose="020B0503030300000000" pitchFamily="34" charset="0"/>
              </a:rPr>
              <a:t>Use common AWS cloud services to generate costs to be monitored. Since the logic can be applied to other types of services, it makes the product of this project scalable.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223"/>
                </a:solidFill>
                <a:effectLst/>
                <a:latin typeface="Clario" panose="020B0503030300000000" pitchFamily="34" charset="0"/>
              </a:rPr>
              <a:t>Focus on services that align with scalability, security, and data confidentiality requirements.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accent6"/>
                </a:solidFill>
                <a:effectLst/>
                <a:latin typeface="Clario" panose="020B0503030300000000" pitchFamily="34" charset="0"/>
              </a:rPr>
              <a:t>Selected Tools and Services:</a:t>
            </a:r>
            <a:endParaRPr lang="en-US" b="0" i="0" dirty="0">
              <a:solidFill>
                <a:schemeClr val="accent6"/>
              </a:solidFill>
              <a:effectLst/>
              <a:latin typeface="Clario" panose="020B0503030300000000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12223"/>
                </a:solidFill>
                <a:effectLst/>
                <a:latin typeface="Clario" panose="020B0503030300000000" pitchFamily="34" charset="0"/>
              </a:rPr>
              <a:t>Compute:</a:t>
            </a:r>
            <a:r>
              <a:rPr lang="en-US" b="0" i="0" dirty="0">
                <a:solidFill>
                  <a:srgbClr val="212223"/>
                </a:solidFill>
                <a:effectLst/>
                <a:latin typeface="Clario" panose="020B0503030300000000" pitchFamily="34" charset="0"/>
              </a:rPr>
              <a:t> EC2 instances for virtual machines, Elastic Load Balancer for traffic distribution.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12223"/>
                </a:solidFill>
                <a:effectLst/>
                <a:latin typeface="Clario" panose="020B0503030300000000" pitchFamily="34" charset="0"/>
              </a:rPr>
              <a:t>Storage:</a:t>
            </a:r>
            <a:r>
              <a:rPr lang="en-US" b="0" i="0" dirty="0">
                <a:solidFill>
                  <a:srgbClr val="212223"/>
                </a:solidFill>
                <a:effectLst/>
                <a:latin typeface="Clario" panose="020B0503030300000000" pitchFamily="34" charset="0"/>
              </a:rPr>
              <a:t> EBS volumes for persistent storage, S3 for scalable object storage.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12223"/>
                </a:solidFill>
                <a:effectLst/>
                <a:latin typeface="Clario" panose="020B0503030300000000" pitchFamily="34" charset="0"/>
              </a:rPr>
              <a:t>Database:</a:t>
            </a:r>
            <a:r>
              <a:rPr lang="en-US" b="0" i="0" dirty="0">
                <a:solidFill>
                  <a:srgbClr val="212223"/>
                </a:solidFill>
                <a:effectLst/>
                <a:latin typeface="Clario" panose="020B0503030300000000" pitchFamily="34" charset="0"/>
              </a:rPr>
              <a:t> RDS for relational databases, Redshift for data warehousing.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12223"/>
                </a:solidFill>
                <a:effectLst/>
                <a:latin typeface="Clario" panose="020B0503030300000000" pitchFamily="34" charset="0"/>
              </a:rPr>
              <a:t>Data Processing:</a:t>
            </a:r>
            <a:r>
              <a:rPr lang="en-US" b="0" i="0" dirty="0">
                <a:solidFill>
                  <a:srgbClr val="212223"/>
                </a:solidFill>
                <a:effectLst/>
                <a:latin typeface="Clario" panose="020B0503030300000000" pitchFamily="34" charset="0"/>
              </a:rPr>
              <a:t> Glue for ETL tasks, integrating data from various sources.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12223"/>
                </a:solidFill>
                <a:effectLst/>
                <a:latin typeface="Clario" panose="020B0503030300000000" pitchFamily="34" charset="0"/>
              </a:rPr>
              <a:t>Support Services:</a:t>
            </a:r>
            <a:r>
              <a:rPr lang="en-US" b="0" i="0" dirty="0">
                <a:solidFill>
                  <a:srgbClr val="212223"/>
                </a:solidFill>
                <a:effectLst/>
                <a:latin typeface="Clario" panose="020B0503030300000000" pitchFamily="34" charset="0"/>
              </a:rPr>
              <a:t> IAM for access control, CloudFormation for infrastructure automation.</a:t>
            </a:r>
          </a:p>
        </p:txBody>
      </p:sp>
    </p:spTree>
    <p:extLst>
      <p:ext uri="{BB962C8B-B14F-4D97-AF65-F5344CB8AC3E}">
        <p14:creationId xmlns:p14="http://schemas.microsoft.com/office/powerpoint/2010/main" val="502685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5DDCA-5E86-1C34-16AE-F227F65C2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FECE1-196A-15A6-66AA-3ADCFC00CA10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>
            <a:normAutofit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12223"/>
                </a:solidFill>
                <a:effectLst/>
                <a:latin typeface="Clario" panose="020B0503030300000000" pitchFamily="34" charset="0"/>
              </a:rPr>
              <a:t>Architecture Overview:</a:t>
            </a:r>
            <a:endParaRPr lang="en-US" b="0" i="0" dirty="0">
              <a:solidFill>
                <a:srgbClr val="212223"/>
              </a:solidFill>
              <a:effectLst/>
              <a:latin typeface="Clario" panose="020B0503030300000000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223"/>
                </a:solidFill>
                <a:effectLst/>
                <a:latin typeface="Clario" panose="020B0503030300000000" pitchFamily="34" charset="0"/>
              </a:rPr>
              <a:t>Network Layer: VPC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223"/>
                </a:solidFill>
                <a:effectLst/>
                <a:latin typeface="Clario" panose="020B0503030300000000" pitchFamily="34" charset="0"/>
              </a:rPr>
              <a:t>Compute Layer: EC2, ELB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223"/>
                </a:solidFill>
                <a:effectLst/>
                <a:latin typeface="Clario" panose="020B0503030300000000" pitchFamily="34" charset="0"/>
              </a:rPr>
              <a:t>Storage Layer: EBS, S3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223"/>
                </a:solidFill>
                <a:effectLst/>
                <a:latin typeface="Clario" panose="020B0503030300000000" pitchFamily="34" charset="0"/>
              </a:rPr>
              <a:t>Database Layer: RDS, Redshift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223"/>
                </a:solidFill>
                <a:effectLst/>
                <a:latin typeface="Clario" panose="020B0503030300000000" pitchFamily="34" charset="0"/>
              </a:rPr>
              <a:t>Data Processing: Glue</a:t>
            </a:r>
          </a:p>
          <a:p>
            <a:endParaRPr lang="en-US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048E093E-33DB-9A33-1D0F-E3604DB098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7014" y="464541"/>
            <a:ext cx="7034646" cy="5962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8244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04ED2-8AA2-32CE-B600-F94EB2EA6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12223"/>
                </a:solidFill>
                <a:effectLst/>
                <a:latin typeface="Clario" panose="020B0503030300000000" pitchFamily="34" charset="0"/>
              </a:rPr>
              <a:t>Initial Implementation and Challenges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1C7AB-8C37-EF0F-9669-24CEFB83C3C0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>
            <a:normAutofit fontScale="92500" lnSpcReduction="10000"/>
          </a:bodyPr>
          <a:lstStyle/>
          <a:p>
            <a:pPr marL="0" indent="0" algn="l">
              <a:buNone/>
            </a:pPr>
            <a:r>
              <a:rPr lang="en-US" b="1" i="0" dirty="0">
                <a:solidFill>
                  <a:schemeClr val="accent3"/>
                </a:solidFill>
                <a:effectLst/>
                <a:latin typeface="Clario" panose="020B0503030300000000" pitchFamily="34" charset="0"/>
              </a:rPr>
              <a:t>Development Environment Setup:</a:t>
            </a:r>
            <a:endParaRPr lang="en-US" b="0" i="0" dirty="0">
              <a:solidFill>
                <a:schemeClr val="accent3"/>
              </a:solidFill>
              <a:effectLst/>
              <a:latin typeface="Clario" panose="020B0503030300000000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223"/>
                </a:solidFill>
                <a:effectLst/>
                <a:latin typeface="Clario" panose="020B0503030300000000" pitchFamily="34" charset="0"/>
              </a:rPr>
              <a:t>Establish a dedicated AWS Lab environment for experimentation and learning.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223"/>
                </a:solidFill>
                <a:effectLst/>
                <a:latin typeface="Clario" panose="020B0503030300000000" pitchFamily="34" charset="0"/>
              </a:rPr>
              <a:t>Use AWS CloudFormation to automate resource creation and configuration.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C63B0B-AE72-DDA4-DE6C-89CDBD8B4626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i="0" dirty="0">
                <a:solidFill>
                  <a:schemeClr val="accent6"/>
                </a:solidFill>
                <a:effectLst/>
                <a:latin typeface="Clario" panose="020B0503030300000000" pitchFamily="34" charset="0"/>
              </a:rPr>
              <a:t>Challenges:</a:t>
            </a:r>
            <a:endParaRPr lang="en-US" b="0" i="0" dirty="0">
              <a:solidFill>
                <a:schemeClr val="accent6"/>
              </a:solidFill>
              <a:effectLst/>
              <a:latin typeface="Clario" panose="020B0503030300000000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223"/>
                </a:solidFill>
                <a:effectLst/>
                <a:latin typeface="Clario" panose="020B0503030300000000" pitchFamily="34" charset="0"/>
              </a:rPr>
              <a:t>$50 budget cap necessitates careful cost management.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223"/>
                </a:solidFill>
                <a:effectLst/>
                <a:latin typeface="Clario" panose="020B0503030300000000" pitchFamily="34" charset="0"/>
              </a:rPr>
              <a:t>Tight control; participants can't create security groups.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223"/>
                </a:solidFill>
                <a:effectLst/>
                <a:latin typeface="Clario" panose="020B0503030300000000" pitchFamily="34" charset="0"/>
              </a:rPr>
              <a:t>Restricted use of AWS Lambda functions and Amazon </a:t>
            </a:r>
            <a:r>
              <a:rPr lang="en-US" b="0" i="0" dirty="0" err="1">
                <a:solidFill>
                  <a:srgbClr val="212223"/>
                </a:solidFill>
                <a:effectLst/>
                <a:latin typeface="Clario" panose="020B0503030300000000" pitchFamily="34" charset="0"/>
              </a:rPr>
              <a:t>EventBridge</a:t>
            </a:r>
            <a:r>
              <a:rPr lang="en-US" b="0" i="0" dirty="0">
                <a:solidFill>
                  <a:srgbClr val="212223"/>
                </a:solidFill>
                <a:effectLst/>
                <a:latin typeface="Clario" panose="020B0503030300000000" pitchFamily="34" charset="0"/>
              </a:rPr>
              <a:t> rules.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75033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853419_Win32_SL_V5" id="{958D2C9E-948D-4354-BF9D-DF8AE3C2B240}" vid="{22D4A967-05D2-4D72-8594-54CFF34148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{FB63B365-AE25-432F-9EEC-FB91234A764F}tf78853419_win32</Template>
  <TotalTime>1718</TotalTime>
  <Words>667</Words>
  <Application>Microsoft Office PowerPoint</Application>
  <PresentationFormat>Widescreen</PresentationFormat>
  <Paragraphs>99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Clario</vt:lpstr>
      <vt:lpstr>Franklin Gothic Book</vt:lpstr>
      <vt:lpstr>Franklin Gothic Demi</vt:lpstr>
      <vt:lpstr>Custom</vt:lpstr>
      <vt:lpstr>Módulo 1  Automation and Cost Management Project Based on TAGs in AWS</vt:lpstr>
      <vt:lpstr>Agenda</vt:lpstr>
      <vt:lpstr>Introduction</vt:lpstr>
      <vt:lpstr>Problem Definition and Objectives</vt:lpstr>
      <vt:lpstr>Personas</vt:lpstr>
      <vt:lpstr>Lean Inception</vt:lpstr>
      <vt:lpstr>AWS Technologies and Services</vt:lpstr>
      <vt:lpstr>Solution Architecture</vt:lpstr>
      <vt:lpstr>Initial Implementation and Challenges</vt:lpstr>
      <vt:lpstr>Conclusion and Next Steps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Monteiro, Gustavo (TR Technology)</dc:creator>
  <cp:lastModifiedBy>Monteiro, Gustavo (TR Technology)</cp:lastModifiedBy>
  <cp:revision>1</cp:revision>
  <dcterms:created xsi:type="dcterms:W3CDTF">2025-04-10T16:11:27Z</dcterms:created>
  <dcterms:modified xsi:type="dcterms:W3CDTF">2025-04-11T20:50:02Z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