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Bc/ISwMkppkuJVKMqgvomHOjB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9EF3E5-8F2A-4C05-A92A-D5078CAA419C}">
  <a:tblStyle styleId="{0A9EF3E5-8F2A-4C05-A92A-D5078CAA419C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6"/>
          </a:solidFill>
        </a:fill>
      </a:tcStyle>
    </a:wholeTbl>
    <a:band1H>
      <a:tcTxStyle/>
      <a:tcStyle>
        <a:fill>
          <a:solidFill>
            <a:srgbClr val="FBDBCA"/>
          </a:solidFill>
        </a:fill>
      </a:tcStyle>
    </a:band1H>
    <a:band2H>
      <a:tcTxStyle/>
    </a:band2H>
    <a:band1V>
      <a:tcTxStyle/>
      <a:tcStyle>
        <a:fill>
          <a:solidFill>
            <a:srgbClr val="FBDBCA"/>
          </a:solidFill>
        </a:fill>
      </a:tcStyle>
    </a:band1V>
    <a:band2V>
      <a:tcTxStyle/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13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13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2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98" name="Google Shape;98;p2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2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2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101" name="Google Shape;101;p2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b="1" i="0" sz="2400">
                <a:solidFill>
                  <a:srgbClr val="A5A5A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>
  <p:cSld name="Title Content and Picture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6" name="Google Shape;106;p23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3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2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24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24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14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b="1" i="0" sz="2400">
                <a:solidFill>
                  <a:srgbClr val="A5A5A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2" name="Google Shape;32;p14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2">
  <p:cSld name="Summary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1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" name="Google Shape;35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6" name="Google Shape;36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9" name="Google Shape;39;p15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6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5" name="Google Shape;45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" name="Google Shape;47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8" name="Google Shape;48;p16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16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">
  <p:cSld name="Title and Content 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7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6" name="Google Shape;56;p17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1" name="Google Shape;61;p17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" name="Google Shape;62;p17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8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9" name="Google Shape;69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2" name="Google Shape;72;p18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3" name="Google Shape;73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19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81" name="Google Shape;81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b="1" i="0" sz="2400">
                <a:solidFill>
                  <a:srgbClr val="A5A5A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5" name="Google Shape;85;p19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  <a:defRPr b="1" i="0" sz="2400">
                <a:solidFill>
                  <a:srgbClr val="A5A5A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4" name="Google Shape;94;p21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3336967" y="-1096687"/>
            <a:ext cx="9868395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lin Gothic"/>
              <a:buNone/>
            </a:pPr>
            <a:r>
              <a:rPr b="0" lang="en-US" sz="2800"/>
              <a:t>Module 2</a:t>
            </a:r>
            <a:br>
              <a:rPr lang="en-US" sz="4000"/>
            </a:br>
            <a:br>
              <a:rPr lang="en-US" sz="4000"/>
            </a:br>
            <a:r>
              <a:rPr lang="en-US" sz="4000"/>
              <a:t>Automation and Cost Management Project Based on TAGs in AWS</a:t>
            </a:r>
            <a:endParaRPr/>
          </a:p>
        </p:txBody>
      </p:sp>
      <p:sp>
        <p:nvSpPr>
          <p:cNvPr id="132" name="Google Shape;132;p1"/>
          <p:cNvSpPr txBox="1"/>
          <p:nvPr/>
        </p:nvSpPr>
        <p:spPr>
          <a:xfrm>
            <a:off x="4987635" y="3194462"/>
            <a:ext cx="71014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Institution:</a:t>
            </a:r>
            <a:r>
              <a:rPr b="0" i="0" lang="en-US" sz="1800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 Instituto de Tecnologia e Liderança – INTELI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Business Partner:</a:t>
            </a:r>
            <a:r>
              <a:rPr b="0" i="0" lang="en-US" sz="1800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 Thomson Reuters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987635" y="5117101"/>
            <a:ext cx="6739246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 </a:t>
            </a:r>
            <a:endParaRPr b="0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914400" marR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Gustavo Monteiro</a:t>
            </a:r>
            <a:endParaRPr b="0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Advisor: Rodolfo Riyoei Goya</a:t>
            </a:r>
            <a:endParaRPr b="0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Conclusion and Next Steps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Achievements: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Developed, validated, and formalized a robust tagging strategy.</a:t>
            </a:r>
            <a:endParaRPr>
              <a:solidFill>
                <a:srgbClr val="2122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>
              <a:solidFill>
                <a:srgbClr val="2122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Outlined the structure for the Quick Start Guide.</a:t>
            </a:r>
            <a:endParaRPr/>
          </a:p>
        </p:txBody>
      </p:sp>
      <p:sp>
        <p:nvSpPr>
          <p:cNvPr id="196" name="Google Shape;196;p10"/>
          <p:cNvSpPr txBox="1"/>
          <p:nvPr>
            <p:ph idx="2" type="body"/>
          </p:nvPr>
        </p:nvSpPr>
        <p:spPr>
          <a:xfrm>
            <a:off x="6342273" y="2676525"/>
            <a:ext cx="522488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0" i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Develop the API for management data collection 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Create dashboards/reports for data visualization.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593725" y="2281238"/>
            <a:ext cx="6788100" cy="4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rmAutofit/>
          </a:bodyPr>
          <a:lstStyle/>
          <a:p>
            <a:pPr indent="-283464" lvl="0" marL="28346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373737"/>
                </a:solidFill>
              </a:rPr>
              <a:t>Quick Project Recap (Module 1 Review)</a:t>
            </a:r>
            <a:endParaRPr/>
          </a:p>
          <a:p>
            <a:pPr indent="-283464" lvl="0" marL="283464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373737"/>
                </a:solidFill>
              </a:rPr>
              <a:t>Tagging Strategy: Development, Validation, and Refinement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73737"/>
              </a:buClr>
              <a:buSzPts val="2000"/>
              <a:buChar char="•"/>
            </a:pPr>
            <a:r>
              <a:rPr lang="en-US">
                <a:solidFill>
                  <a:srgbClr val="373737"/>
                </a:solidFill>
              </a:rPr>
              <a:t>Foundational Research and Principles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73737"/>
              </a:buClr>
              <a:buSzPts val="2000"/>
              <a:buChar char="•"/>
            </a:pPr>
            <a:r>
              <a:rPr lang="en-US">
                <a:solidFill>
                  <a:srgbClr val="373737"/>
                </a:solidFill>
              </a:rPr>
              <a:t>Practical Validation and Partner Feedback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73737"/>
              </a:buClr>
              <a:buSzPts val="2000"/>
              <a:buChar char="•"/>
            </a:pPr>
            <a:r>
              <a:rPr lang="en-US">
                <a:solidFill>
                  <a:srgbClr val="373737"/>
                </a:solidFill>
              </a:rPr>
              <a:t>Formalization of the Tagging Standard</a:t>
            </a:r>
            <a:endParaRPr/>
          </a:p>
          <a:p>
            <a:pPr indent="-283464" lvl="0" marL="283464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373737"/>
                </a:solidFill>
              </a:rPr>
              <a:t>The Tagging Quick Start Guide</a:t>
            </a:r>
            <a:endParaRPr/>
          </a:p>
          <a:p>
            <a:pPr indent="-283464" lvl="0" marL="283464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373737"/>
                </a:solidFill>
              </a:rPr>
              <a:t>Current Challenges</a:t>
            </a:r>
            <a:endParaRPr/>
          </a:p>
          <a:p>
            <a:pPr indent="-283464" lvl="0" marL="283464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373737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373737"/>
                </a:solidFill>
              </a:rPr>
              <a:t>Conclusion and 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Quick Project Recap (Module 1 Review)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 fontScale="92500" lnSpcReduction="10000"/>
          </a:bodyPr>
          <a:lstStyle/>
          <a:p>
            <a:pPr indent="-283464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Main Objective: 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To develop a methodology for implementing a cost tagging system in AWS, aiming to optimize cost control and enhance operational efficiency.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Core Problem: 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The need for a comprehensive tagging system applicable to all billable services in AWS.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 Highlights from Module 1: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Initial problem definition, personas, and lean inception</a:t>
            </a: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Overview of AWS technologies and initial solution architecture.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Early challenges with environment setup.</a:t>
            </a:r>
            <a:endParaRPr/>
          </a:p>
          <a:p>
            <a:pPr indent="-165989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>
              <a:solidFill>
                <a:srgbClr val="2122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Tagging Strategy – </a:t>
            </a:r>
            <a:b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Foundational Research and Principles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3657600" y="2281237"/>
            <a:ext cx="7810500" cy="447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 fontScale="92500" lnSpcReduction="20000"/>
          </a:bodyPr>
          <a:lstStyle/>
          <a:p>
            <a:pPr indent="-283464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Importance of a Tagging Strategy: </a:t>
            </a:r>
            <a:r>
              <a:rPr i="0" lang="en-US">
                <a:latin typeface="Arial"/>
                <a:ea typeface="Arial"/>
                <a:cs typeface="Arial"/>
                <a:sym typeface="Arial"/>
              </a:rPr>
              <a:t>Enabling cost visibility, accurate tracking, and resource categorization.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Research into Common Tagging Patterns: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Font typeface="Noto Sans Symbols"/>
              <a:buChar char="▪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Leveraging AWS Well-Architected Framework and AWS documentation.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Font typeface="Noto Sans Symbols"/>
              <a:buChar char="▪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Identifying key tag keys (e.g., CostCenter, Environment, ApplicationID, Owner).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Font typeface="Noto Sans Symbols"/>
              <a:buChar char="▪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Understanding grouping strategies and naming conventions.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Defining the Tagging Strategy and Core Practices: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Font typeface="Noto Sans Symbols"/>
              <a:buChar char="▪"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: Cost visibility, operational management, optimization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Font typeface="Noto Sans Symbols"/>
              <a:buChar char="▪"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: Standardization, mandatory tags, governance, use of Cost Allocation Tags</a:t>
            </a:r>
            <a:endParaRPr/>
          </a:p>
          <a:p>
            <a:pPr indent="-165989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55" name="Google Shape;155;p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Tagging Strategy – Practical Validation</a:t>
            </a:r>
            <a:endParaRPr/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 fontScale="92500" lnSpcReduction="20000"/>
          </a:bodyPr>
          <a:lstStyle/>
          <a:p>
            <a:pPr indent="-283464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Test Implementation Plan</a:t>
            </a: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Service selection (EC2) and scenario simulation (hypothetical product components).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Methodology: Manual instance creation (Console) and tag management via AWS CLI.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Execution: Manual Instantiation and CLI Tagging</a:t>
            </a: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Creation of EC2 instances.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Demonstrating AWS CLI commands.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ct val="100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Practical examples of applying the defined tags to test instances</a:t>
            </a:r>
            <a:r>
              <a:rPr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>
              <a:solidFill>
                <a:srgbClr val="2122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989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Tagging Strategy – Partner Feedback</a:t>
            </a:r>
            <a:endParaRPr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283464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Partner Feedback and Initial Observations</a:t>
            </a: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Overall positive reception.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Discussion point: Clarity on cost-center mapping (requires further internal partner discussion).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Suggestion: Granularity for environment categorization (non-production vs. production).</a:t>
            </a:r>
            <a:endParaRPr/>
          </a:p>
          <a:p>
            <a:pPr indent="-283464" lvl="1" marL="6858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Suggestion: service-type tag (valuable but deferred to focus on foundational tags).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Tagging Strategy – </a:t>
            </a:r>
            <a:b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Formalization of the Standard</a:t>
            </a:r>
            <a:endParaRPr/>
          </a:p>
        </p:txBody>
      </p:sp>
      <p:graphicFrame>
        <p:nvGraphicFramePr>
          <p:cNvPr id="175" name="Google Shape;175;p7"/>
          <p:cNvGraphicFramePr/>
          <p:nvPr/>
        </p:nvGraphicFramePr>
        <p:xfrm>
          <a:off x="151467" y="2659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{0A9EF3E5-8F2A-4C05-A92A-D5078CAA419C}</a:tableStyleId>
              </a:tblPr>
              <a:tblGrid>
                <a:gridCol w="1076325"/>
                <a:gridCol w="1565900"/>
                <a:gridCol w="1531625"/>
                <a:gridCol w="1565900"/>
                <a:gridCol w="1908800"/>
                <a:gridCol w="2480300"/>
                <a:gridCol w="1760225"/>
              </a:tblGrid>
              <a:tr h="44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Tag 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project-id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application-id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cost-center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environment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environment-type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owner-email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66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Purpose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Uniquely identifies the project to which the resource contributes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Identifies the specific application, service, or workload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Specifies the financial business unit responsible for the costs incurred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Defines the specific stage in the deployment lifecycle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Provides a higher-level classification of the resource's environment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Identifies the primary individual responsible for the resource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68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strike="noStrike">
                          <a:solidFill>
                            <a:schemeClr val="dk1"/>
                          </a:solidFill>
                        </a:rPr>
                        <a:t>Format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Alphanumeric string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Alphanumeric string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Alphanumeric string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Lowercase string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Lowercase string, selected from a strictly limited predefined list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A valid email address.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682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PRJ78910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PRJ77622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DOG55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WEX01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TOSINTER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alfa124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beta232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development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qa</a:t>
                      </a:r>
                      <a:endParaRPr b="0" sz="1600" u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en-US" sz="1600" u="none" strike="noStrike">
                          <a:solidFill>
                            <a:schemeClr val="dk1"/>
                          </a:solidFill>
                        </a:rPr>
                        <a:t>production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production</a:t>
                      </a:r>
                      <a:endParaRPr sz="1200"/>
                    </a:p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/>
                        <a:t>non-production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730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username1@domain.com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The Tagging Quick Start Guide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594360" y="2092346"/>
            <a:ext cx="107025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283464" lvl="0" marL="28346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b="1" i="0" lang="en-US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Importance and Objectives of the Guide:</a:t>
            </a:r>
            <a:endParaRPr b="0" i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Facilitate rapid onboarding and user adoption.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Promote consistent application and reduce errors.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Improve user experience and compliance.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12223"/>
              </a:buClr>
              <a:buSzPts val="2000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Serve as an accessible "cheat sheet."</a:t>
            </a:r>
            <a:endParaRPr/>
          </a:p>
          <a:p>
            <a:pPr indent="-283464" lvl="0" marL="283464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b="1" i="0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Target Audience:</a:t>
            </a:r>
            <a:endParaRPr b="0" i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eference for the internal DevOps team, including new members, to facilitate the correct and consistent application of tags to AWS resources</a:t>
            </a: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6318884" y="3499667"/>
            <a:ext cx="5556885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Current Challenges</a:t>
            </a:r>
            <a:endParaRPr/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594359" y="1465127"/>
            <a:ext cx="5198269" cy="4069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AWS Academy Lab limitations for advanced automation (e.g., Lambda for lifecycle management, AWS Config for tag governance)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Finalizing cost-center value definitions with the partner.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12223"/>
              </a:buClr>
              <a:buSzPts val="2000"/>
              <a:buFont typeface="Arial"/>
              <a:buChar char="•"/>
            </a:pPr>
            <a:r>
              <a:rPr b="0" i="0" lang="en-US">
                <a:solidFill>
                  <a:srgbClr val="212223"/>
                </a:solidFill>
                <a:latin typeface="Arial"/>
                <a:ea typeface="Arial"/>
                <a:cs typeface="Arial"/>
                <a:sym typeface="Arial"/>
              </a:rPr>
              <a:t>Ensuring effective dissemination and adoption of the tagging standard.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2025-04-10T16:11:27Z</dcterms:created>
  <dc:creator>Monteiro, Gustavo (TR Technology)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6b5b7fe-9a33-496d-8b41-3f59ecbdbffd_Enabled">
    <vt:lpwstr>true</vt:lpwstr>
  </property>
  <property fmtid="{D5CDD505-2E9C-101B-9397-08002B2CF9AE}" pid="4" name="MSIP_Label_86b5b7fe-9a33-496d-8b41-3f59ecbdbffd_SetDate">
    <vt:lpwstr>2025-06-16T16:26:57Z</vt:lpwstr>
  </property>
  <property fmtid="{D5CDD505-2E9C-101B-9397-08002B2CF9AE}" pid="5" name="MSIP_Label_86b5b7fe-9a33-496d-8b41-3f59ecbdbffd_Method">
    <vt:lpwstr>Privileged</vt:lpwstr>
  </property>
  <property fmtid="{D5CDD505-2E9C-101B-9397-08002B2CF9AE}" pid="6" name="MSIP_Label_86b5b7fe-9a33-496d-8b41-3f59ecbdbffd_Name">
    <vt:lpwstr>internal_only_authorized_only</vt:lpwstr>
  </property>
  <property fmtid="{D5CDD505-2E9C-101B-9397-08002B2CF9AE}" pid="7" name="MSIP_Label_86b5b7fe-9a33-496d-8b41-3f59ecbdbffd_SiteId">
    <vt:lpwstr>62ccb864-6a1a-4b5d-8e1c-397dec1a8258</vt:lpwstr>
  </property>
  <property fmtid="{D5CDD505-2E9C-101B-9397-08002B2CF9AE}" pid="8" name="MSIP_Label_86b5b7fe-9a33-496d-8b41-3f59ecbdbffd_ActionId">
    <vt:lpwstr>6832babd-e5f2-493e-8123-7f03c05d2ff1</vt:lpwstr>
  </property>
  <property fmtid="{D5CDD505-2E9C-101B-9397-08002B2CF9AE}" pid="9" name="MSIP_Label_86b5b7fe-9a33-496d-8b41-3f59ecbdbffd_ContentBits">
    <vt:lpwstr>0</vt:lpwstr>
  </property>
  <property fmtid="{D5CDD505-2E9C-101B-9397-08002B2CF9AE}" pid="10" name="MSIP_Label_86b5b7fe-9a33-496d-8b41-3f59ecbdbffd_Tag">
    <vt:lpwstr>10, 0, 1, 1</vt:lpwstr>
  </property>
</Properties>
</file>