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Poppins Bold" charset="1" panose="00000800000000000000"/>
      <p:regular r:id="rId16"/>
    </p:embeddedFont>
    <p:embeddedFont>
      <p:font typeface="Montserrat Classic" charset="1" panose="00000500000000000000"/>
      <p:regular r:id="rId17"/>
    </p:embeddedFont>
    <p:embeddedFont>
      <p:font typeface="Inter Bold" charset="1" panose="020B0802030000000004"/>
      <p:regular r:id="rId18"/>
    </p:embeddedFont>
    <p:embeddedFont>
      <p:font typeface="Poppins" charset="1" panose="00000500000000000000"/>
      <p:regular r:id="rId19"/>
    </p:embeddedFont>
    <p:embeddedFont>
      <p:font typeface="Open Sans Bold" charset="1" panose="020B0806030504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jpeg" Type="http://schemas.openxmlformats.org/officeDocument/2006/relationships/image"/><Relationship Id="rId4" Target="../media/image4.jpe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170176" y="2169676"/>
            <a:ext cx="5947648" cy="594764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745755" y="2830354"/>
            <a:ext cx="5110025" cy="5103638"/>
          </a:xfrm>
          <a:custGeom>
            <a:avLst/>
            <a:gdLst/>
            <a:ahLst/>
            <a:cxnLst/>
            <a:rect r="r" b="b" t="t" l="l"/>
            <a:pathLst>
              <a:path h="5103638" w="5110025">
                <a:moveTo>
                  <a:pt x="0" y="0"/>
                </a:moveTo>
                <a:lnTo>
                  <a:pt x="5110025" y="0"/>
                </a:lnTo>
                <a:lnTo>
                  <a:pt x="5110025" y="5103637"/>
                </a:lnTo>
                <a:lnTo>
                  <a:pt x="0" y="51036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6626616" y="2626116"/>
            <a:ext cx="5034768" cy="5034768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7207120" y="4352950"/>
            <a:ext cx="3873760" cy="1362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63"/>
              </a:lnSpc>
              <a:spcBef>
                <a:spcPct val="0"/>
              </a:spcBef>
            </a:pPr>
            <a:r>
              <a:rPr lang="en-US" sz="7616">
                <a:solidFill>
                  <a:srgbClr val="3A6AD6"/>
                </a:solidFill>
                <a:latin typeface="Poppins Bold"/>
              </a:rPr>
              <a:t>OLÁ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707425" y="6280073"/>
            <a:ext cx="873151" cy="105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"/>
              </a:lnSpc>
              <a:spcBef>
                <a:spcPct val="0"/>
              </a:spcBef>
            </a:pPr>
            <a:r>
              <a:rPr lang="en-US" sz="640">
                <a:solidFill>
                  <a:srgbClr val="FFFFFF"/>
                </a:solidFill>
                <a:latin typeface="Poppins Bold"/>
              </a:rPr>
              <a:t>Explore Now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92826" y="0"/>
            <a:ext cx="13648016" cy="13648016"/>
            <a:chOff x="0" y="0"/>
            <a:chExt cx="18197355" cy="18197355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8197355" cy="18197355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F8F8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022482" y="1022482"/>
              <a:ext cx="16152391" cy="16152391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0">
            <a:off x="3340216" y="2076089"/>
            <a:ext cx="11553237" cy="1155323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5364063" y="4562969"/>
            <a:ext cx="7505543" cy="1689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50"/>
              </a:lnSpc>
            </a:pPr>
            <a:r>
              <a:rPr lang="en-US" sz="11602">
                <a:solidFill>
                  <a:srgbClr val="3A6AD6"/>
                </a:solidFill>
                <a:latin typeface="Poppins Bold"/>
              </a:rPr>
              <a:t>Obrigado</a:t>
            </a:r>
          </a:p>
        </p:txBody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19992" y="-1680508"/>
            <a:ext cx="13648016" cy="1364801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640768" y="-164456"/>
            <a:ext cx="11725929" cy="11711272"/>
          </a:xfrm>
          <a:custGeom>
            <a:avLst/>
            <a:gdLst/>
            <a:ahLst/>
            <a:cxnLst/>
            <a:rect r="r" b="b" t="t" l="l"/>
            <a:pathLst>
              <a:path h="11711272" w="11725929">
                <a:moveTo>
                  <a:pt x="0" y="0"/>
                </a:moveTo>
                <a:lnTo>
                  <a:pt x="11725929" y="0"/>
                </a:lnTo>
                <a:lnTo>
                  <a:pt x="11725929" y="11711272"/>
                </a:lnTo>
                <a:lnTo>
                  <a:pt x="0" y="117112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367381" y="-633119"/>
            <a:ext cx="11553237" cy="1155323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757405" y="3901068"/>
            <a:ext cx="10773189" cy="2246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585"/>
              </a:lnSpc>
              <a:spcBef>
                <a:spcPct val="0"/>
              </a:spcBef>
            </a:pPr>
            <a:r>
              <a:rPr lang="en-US" sz="12560">
                <a:solidFill>
                  <a:srgbClr val="3A6AD6"/>
                </a:solidFill>
                <a:latin typeface="Poppins Bold"/>
              </a:rPr>
              <a:t>ONDA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142194" y="7735341"/>
            <a:ext cx="2003612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>
                <a:solidFill>
                  <a:srgbClr val="FFFFFF"/>
                </a:solidFill>
                <a:latin typeface="Poppins Bold"/>
              </a:rPr>
              <a:t>Explore Now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537558" y="2480305"/>
            <a:ext cx="2567474" cy="2567474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803486" y="6138721"/>
            <a:ext cx="2567474" cy="2567474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81FB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9728523" y="2425926"/>
            <a:ext cx="2567474" cy="2567474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2811522" y="6138721"/>
            <a:ext cx="2567474" cy="2567474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81FB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6706596" y="6138721"/>
            <a:ext cx="2567474" cy="2567474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81FB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6708505" y="2470556"/>
            <a:ext cx="2567474" cy="2567474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81FB"/>
            </a:solid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6829860" y="2591916"/>
            <a:ext cx="2324764" cy="2324755"/>
            <a:chOff x="0" y="0"/>
            <a:chExt cx="6350000" cy="634997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0" t="-573" r="0" b="-573"/>
              </a:stretch>
            </a:blip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3658913" y="2601664"/>
            <a:ext cx="2324764" cy="2324755"/>
            <a:chOff x="0" y="0"/>
            <a:chExt cx="6350000" cy="634997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0" t="-9943" r="0" b="-40057"/>
              </a:stretch>
            </a:blip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6827951" y="6260080"/>
            <a:ext cx="2324764" cy="2324755"/>
            <a:chOff x="0" y="0"/>
            <a:chExt cx="6350000" cy="634997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9849878" y="2547286"/>
            <a:ext cx="2324764" cy="2324755"/>
            <a:chOff x="0" y="0"/>
            <a:chExt cx="6350000" cy="634997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12932877" y="6260080"/>
            <a:ext cx="2324764" cy="2324755"/>
            <a:chOff x="0" y="0"/>
            <a:chExt cx="6350000" cy="634997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9859193" y="6080964"/>
            <a:ext cx="2567474" cy="2567474"/>
            <a:chOff x="0" y="0"/>
            <a:chExt cx="6350000" cy="635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0018485" y="6208202"/>
            <a:ext cx="2313009" cy="2313000"/>
            <a:chOff x="0" y="0"/>
            <a:chExt cx="6350000" cy="634997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6820354" y="6244888"/>
            <a:ext cx="2339957" cy="2339947"/>
            <a:chOff x="0" y="0"/>
            <a:chExt cx="6350000" cy="634997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7"/>
              <a:stretch>
                <a:fillRect l="0" t="0" r="0" b="-5000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9732812" y="5264799"/>
            <a:ext cx="2748662" cy="339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5"/>
              </a:lnSpc>
            </a:pPr>
            <a:r>
              <a:rPr lang="en-US" sz="2042">
                <a:solidFill>
                  <a:srgbClr val="000000"/>
                </a:solidFill>
                <a:latin typeface="Montserrat Classic"/>
              </a:rPr>
              <a:t>Vitto Mazeto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849622" y="9087457"/>
            <a:ext cx="2748662" cy="339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5"/>
              </a:lnSpc>
            </a:pPr>
            <a:r>
              <a:rPr lang="en-US" sz="2042">
                <a:solidFill>
                  <a:srgbClr val="000000"/>
                </a:solidFill>
                <a:latin typeface="Montserrat Classic"/>
              </a:rPr>
              <a:t>Pedro Auler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506594" y="5224769"/>
            <a:ext cx="2748662" cy="339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5"/>
              </a:lnSpc>
            </a:pPr>
            <a:r>
              <a:rPr lang="en-US" sz="2042">
                <a:solidFill>
                  <a:srgbClr val="000000"/>
                </a:solidFill>
                <a:latin typeface="Montserrat Classic"/>
              </a:rPr>
              <a:t>Beatriz Monsanto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6617911" y="5215020"/>
            <a:ext cx="2748662" cy="339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5"/>
              </a:lnSpc>
            </a:pPr>
            <a:r>
              <a:rPr lang="en-US" sz="2042">
                <a:solidFill>
                  <a:srgbClr val="000000"/>
                </a:solidFill>
                <a:latin typeface="Montserrat Classic"/>
              </a:rPr>
              <a:t>Drielly Farias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6616002" y="9010995"/>
            <a:ext cx="2748662" cy="339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5"/>
              </a:lnSpc>
            </a:pPr>
            <a:r>
              <a:rPr lang="en-US" sz="2042">
                <a:solidFill>
                  <a:srgbClr val="000000"/>
                </a:solidFill>
                <a:latin typeface="Montserrat Classic"/>
              </a:rPr>
              <a:t>João Paulo Santos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925649" y="9087457"/>
            <a:ext cx="2748662" cy="339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5"/>
              </a:lnSpc>
            </a:pPr>
            <a:r>
              <a:rPr lang="en-US" sz="2042">
                <a:solidFill>
                  <a:srgbClr val="000000"/>
                </a:solidFill>
                <a:latin typeface="Montserrat Classic"/>
              </a:rPr>
              <a:t>Gabriel Farias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979978" y="-178606"/>
            <a:ext cx="10773189" cy="2246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585"/>
              </a:lnSpc>
              <a:spcBef>
                <a:spcPct val="0"/>
              </a:spcBef>
            </a:pPr>
            <a:r>
              <a:rPr lang="en-US" sz="12560">
                <a:solidFill>
                  <a:srgbClr val="3A6AD6"/>
                </a:solidFill>
                <a:latin typeface="Poppins Bold"/>
              </a:rPr>
              <a:t>ONDA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>
                <a:solidFill>
                  <a:srgbClr val="FFFFFF"/>
                </a:solidFill>
                <a:latin typeface="Poppins Bold"/>
              </a:rPr>
              <a:t>08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1053272" y="5086609"/>
            <a:ext cx="2778364" cy="3543000"/>
            <a:chOff x="0" y="0"/>
            <a:chExt cx="2126701" cy="27119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26701" cy="2711992"/>
            </a:xfrm>
            <a:custGeom>
              <a:avLst/>
              <a:gdLst/>
              <a:ahLst/>
              <a:cxnLst/>
              <a:rect r="r" b="b" t="t" l="l"/>
              <a:pathLst>
                <a:path h="2711992" w="2126701">
                  <a:moveTo>
                    <a:pt x="2002240" y="2711992"/>
                  </a:moveTo>
                  <a:lnTo>
                    <a:pt x="124460" y="2711992"/>
                  </a:lnTo>
                  <a:cubicBezTo>
                    <a:pt x="55880" y="2711992"/>
                    <a:pt x="0" y="2656112"/>
                    <a:pt x="0" y="258753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02241" y="0"/>
                  </a:lnTo>
                  <a:cubicBezTo>
                    <a:pt x="2070820" y="0"/>
                    <a:pt x="2126701" y="55880"/>
                    <a:pt x="2126701" y="124460"/>
                  </a:cubicBezTo>
                  <a:lnTo>
                    <a:pt x="2126701" y="2587532"/>
                  </a:lnTo>
                  <a:cubicBezTo>
                    <a:pt x="2126701" y="2656112"/>
                    <a:pt x="2070820" y="2711992"/>
                    <a:pt x="2002241" y="2711992"/>
                  </a:cubicBezTo>
                  <a:close/>
                </a:path>
              </a:pathLst>
            </a:custGeom>
            <a:solidFill>
              <a:srgbClr val="DBD6D6">
                <a:alpha val="44706"/>
              </a:srgbClr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7764343" y="5086609"/>
            <a:ext cx="2778364" cy="3543000"/>
            <a:chOff x="0" y="0"/>
            <a:chExt cx="2126701" cy="271199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26701" cy="2711992"/>
            </a:xfrm>
            <a:custGeom>
              <a:avLst/>
              <a:gdLst/>
              <a:ahLst/>
              <a:cxnLst/>
              <a:rect r="r" b="b" t="t" l="l"/>
              <a:pathLst>
                <a:path h="2711992" w="2126701">
                  <a:moveTo>
                    <a:pt x="2002240" y="2711992"/>
                  </a:moveTo>
                  <a:lnTo>
                    <a:pt x="124460" y="2711992"/>
                  </a:lnTo>
                  <a:cubicBezTo>
                    <a:pt x="55880" y="2711992"/>
                    <a:pt x="0" y="2656112"/>
                    <a:pt x="0" y="258753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02241" y="0"/>
                  </a:lnTo>
                  <a:cubicBezTo>
                    <a:pt x="2070820" y="0"/>
                    <a:pt x="2126701" y="55880"/>
                    <a:pt x="2126701" y="124460"/>
                  </a:cubicBezTo>
                  <a:lnTo>
                    <a:pt x="2126701" y="2587532"/>
                  </a:lnTo>
                  <a:cubicBezTo>
                    <a:pt x="2126701" y="2656112"/>
                    <a:pt x="2070820" y="2711992"/>
                    <a:pt x="2002241" y="2711992"/>
                  </a:cubicBezTo>
                  <a:close/>
                </a:path>
              </a:pathLst>
            </a:custGeom>
            <a:solidFill>
              <a:srgbClr val="3A6AD6">
                <a:alpha val="44706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157911" y="5077084"/>
            <a:ext cx="2778364" cy="3543000"/>
            <a:chOff x="0" y="0"/>
            <a:chExt cx="2126701" cy="271199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26701" cy="2711992"/>
            </a:xfrm>
            <a:custGeom>
              <a:avLst/>
              <a:gdLst/>
              <a:ahLst/>
              <a:cxnLst/>
              <a:rect r="r" b="b" t="t" l="l"/>
              <a:pathLst>
                <a:path h="2711992" w="2126701">
                  <a:moveTo>
                    <a:pt x="2002240" y="2711992"/>
                  </a:moveTo>
                  <a:lnTo>
                    <a:pt x="124460" y="2711992"/>
                  </a:lnTo>
                  <a:cubicBezTo>
                    <a:pt x="55880" y="2711992"/>
                    <a:pt x="0" y="2656112"/>
                    <a:pt x="0" y="258753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02241" y="0"/>
                  </a:lnTo>
                  <a:cubicBezTo>
                    <a:pt x="2070820" y="0"/>
                    <a:pt x="2126701" y="55880"/>
                    <a:pt x="2126701" y="124460"/>
                  </a:cubicBezTo>
                  <a:lnTo>
                    <a:pt x="2126701" y="2587532"/>
                  </a:lnTo>
                  <a:cubicBezTo>
                    <a:pt x="2126701" y="2656112"/>
                    <a:pt x="2070820" y="2711992"/>
                    <a:pt x="2002241" y="2711992"/>
                  </a:cubicBezTo>
                  <a:close/>
                </a:path>
              </a:pathLst>
            </a:custGeom>
            <a:solidFill>
              <a:srgbClr val="DBD6D6">
                <a:alpha val="44706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4415234" y="5086609"/>
            <a:ext cx="2778364" cy="3543000"/>
            <a:chOff x="0" y="0"/>
            <a:chExt cx="2126701" cy="271199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26701" cy="2711992"/>
            </a:xfrm>
            <a:custGeom>
              <a:avLst/>
              <a:gdLst/>
              <a:ahLst/>
              <a:cxnLst/>
              <a:rect r="r" b="b" t="t" l="l"/>
              <a:pathLst>
                <a:path h="2711992" w="2126701">
                  <a:moveTo>
                    <a:pt x="2002240" y="2711992"/>
                  </a:moveTo>
                  <a:lnTo>
                    <a:pt x="124460" y="2711992"/>
                  </a:lnTo>
                  <a:cubicBezTo>
                    <a:pt x="55880" y="2711992"/>
                    <a:pt x="0" y="2656112"/>
                    <a:pt x="0" y="258753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02241" y="0"/>
                  </a:lnTo>
                  <a:cubicBezTo>
                    <a:pt x="2070820" y="0"/>
                    <a:pt x="2126701" y="55880"/>
                    <a:pt x="2126701" y="124460"/>
                  </a:cubicBezTo>
                  <a:lnTo>
                    <a:pt x="2126701" y="2587532"/>
                  </a:lnTo>
                  <a:cubicBezTo>
                    <a:pt x="2126701" y="2656112"/>
                    <a:pt x="2070820" y="2711992"/>
                    <a:pt x="2002241" y="2711992"/>
                  </a:cubicBezTo>
                  <a:close/>
                </a:path>
              </a:pathLst>
            </a:custGeom>
            <a:solidFill>
              <a:srgbClr val="DBD6D6">
                <a:alpha val="44706"/>
              </a:srgbClr>
            </a:solidFill>
          </p:spPr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844483" y="4374474"/>
            <a:ext cx="1405218" cy="1405218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142938" y="4374474"/>
            <a:ext cx="1405218" cy="1405218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 rot="0">
            <a:off x="2071304" y="4601295"/>
            <a:ext cx="951577" cy="951577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  <a:latin typeface="Inter Bold"/>
                </a:rPr>
                <a:t>1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5369758" y="4601295"/>
            <a:ext cx="951577" cy="951577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  <a:latin typeface="Inter Bold"/>
                </a:rPr>
                <a:t>2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371923" y="2859507"/>
            <a:ext cx="2350340" cy="882734"/>
            <a:chOff x="0" y="0"/>
            <a:chExt cx="6248981" cy="234697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31750" y="31750"/>
              <a:ext cx="6185481" cy="2283475"/>
            </a:xfrm>
            <a:custGeom>
              <a:avLst/>
              <a:gdLst/>
              <a:ahLst/>
              <a:cxnLst/>
              <a:rect r="r" b="b" t="t" l="l"/>
              <a:pathLst>
                <a:path h="2283475" w="6185481">
                  <a:moveTo>
                    <a:pt x="6092771" y="2283475"/>
                  </a:moveTo>
                  <a:lnTo>
                    <a:pt x="92710" y="2283475"/>
                  </a:lnTo>
                  <a:cubicBezTo>
                    <a:pt x="41910" y="2283475"/>
                    <a:pt x="0" y="2241565"/>
                    <a:pt x="0" y="21907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091501" y="0"/>
                  </a:lnTo>
                  <a:cubicBezTo>
                    <a:pt x="6142301" y="0"/>
                    <a:pt x="6184211" y="41910"/>
                    <a:pt x="6184211" y="92710"/>
                  </a:cubicBezTo>
                  <a:lnTo>
                    <a:pt x="6184211" y="2189495"/>
                  </a:lnTo>
                  <a:cubicBezTo>
                    <a:pt x="6185481" y="2241565"/>
                    <a:pt x="6143571" y="2283475"/>
                    <a:pt x="6092771" y="228347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248981" cy="2346975"/>
            </a:xfrm>
            <a:custGeom>
              <a:avLst/>
              <a:gdLst/>
              <a:ahLst/>
              <a:cxnLst/>
              <a:rect r="r" b="b" t="t" l="l"/>
              <a:pathLst>
                <a:path h="2346975" w="6248981">
                  <a:moveTo>
                    <a:pt x="6124521" y="59690"/>
                  </a:moveTo>
                  <a:cubicBezTo>
                    <a:pt x="6160081" y="59690"/>
                    <a:pt x="6189291" y="88900"/>
                    <a:pt x="6189291" y="124460"/>
                  </a:cubicBezTo>
                  <a:lnTo>
                    <a:pt x="6189291" y="2222515"/>
                  </a:lnTo>
                  <a:cubicBezTo>
                    <a:pt x="6189291" y="2258075"/>
                    <a:pt x="6160081" y="2287285"/>
                    <a:pt x="6124521" y="2287285"/>
                  </a:cubicBezTo>
                  <a:lnTo>
                    <a:pt x="124460" y="2287285"/>
                  </a:lnTo>
                  <a:cubicBezTo>
                    <a:pt x="88900" y="2287285"/>
                    <a:pt x="59690" y="2258075"/>
                    <a:pt x="59690" y="22225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124521" y="59690"/>
                  </a:lnTo>
                  <a:moveTo>
                    <a:pt x="61245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222515"/>
                  </a:lnTo>
                  <a:cubicBezTo>
                    <a:pt x="0" y="2291095"/>
                    <a:pt x="55880" y="2346975"/>
                    <a:pt x="124460" y="2346975"/>
                  </a:cubicBezTo>
                  <a:lnTo>
                    <a:pt x="6124521" y="2346975"/>
                  </a:lnTo>
                  <a:cubicBezTo>
                    <a:pt x="6193101" y="2346975"/>
                    <a:pt x="6248981" y="2291095"/>
                    <a:pt x="6248981" y="2222515"/>
                  </a:cubicBezTo>
                  <a:lnTo>
                    <a:pt x="6248981" y="124460"/>
                  </a:lnTo>
                  <a:cubicBezTo>
                    <a:pt x="6248981" y="55880"/>
                    <a:pt x="6193101" y="0"/>
                    <a:pt x="6124521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4670377" y="2859507"/>
            <a:ext cx="2350340" cy="882734"/>
            <a:chOff x="0" y="0"/>
            <a:chExt cx="6248981" cy="234697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31750" y="31750"/>
              <a:ext cx="6185481" cy="2283475"/>
            </a:xfrm>
            <a:custGeom>
              <a:avLst/>
              <a:gdLst/>
              <a:ahLst/>
              <a:cxnLst/>
              <a:rect r="r" b="b" t="t" l="l"/>
              <a:pathLst>
                <a:path h="2283475" w="6185481">
                  <a:moveTo>
                    <a:pt x="6092771" y="2283475"/>
                  </a:moveTo>
                  <a:lnTo>
                    <a:pt x="92710" y="2283475"/>
                  </a:lnTo>
                  <a:cubicBezTo>
                    <a:pt x="41910" y="2283475"/>
                    <a:pt x="0" y="2241565"/>
                    <a:pt x="0" y="21907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091501" y="0"/>
                  </a:lnTo>
                  <a:cubicBezTo>
                    <a:pt x="6142301" y="0"/>
                    <a:pt x="6184211" y="41910"/>
                    <a:pt x="6184211" y="92710"/>
                  </a:cubicBezTo>
                  <a:lnTo>
                    <a:pt x="6184211" y="2189495"/>
                  </a:lnTo>
                  <a:cubicBezTo>
                    <a:pt x="6185481" y="2241565"/>
                    <a:pt x="6143571" y="2283475"/>
                    <a:pt x="6092771" y="228347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248981" cy="2346975"/>
            </a:xfrm>
            <a:custGeom>
              <a:avLst/>
              <a:gdLst/>
              <a:ahLst/>
              <a:cxnLst/>
              <a:rect r="r" b="b" t="t" l="l"/>
              <a:pathLst>
                <a:path h="2346975" w="6248981">
                  <a:moveTo>
                    <a:pt x="6124521" y="59690"/>
                  </a:moveTo>
                  <a:cubicBezTo>
                    <a:pt x="6160081" y="59690"/>
                    <a:pt x="6189291" y="88900"/>
                    <a:pt x="6189291" y="124460"/>
                  </a:cubicBezTo>
                  <a:lnTo>
                    <a:pt x="6189291" y="2222515"/>
                  </a:lnTo>
                  <a:cubicBezTo>
                    <a:pt x="6189291" y="2258075"/>
                    <a:pt x="6160081" y="2287285"/>
                    <a:pt x="6124521" y="2287285"/>
                  </a:cubicBezTo>
                  <a:lnTo>
                    <a:pt x="124460" y="2287285"/>
                  </a:lnTo>
                  <a:cubicBezTo>
                    <a:pt x="88900" y="2287285"/>
                    <a:pt x="59690" y="2258075"/>
                    <a:pt x="59690" y="22225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124521" y="59690"/>
                  </a:lnTo>
                  <a:moveTo>
                    <a:pt x="61245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222515"/>
                  </a:lnTo>
                  <a:cubicBezTo>
                    <a:pt x="0" y="2291095"/>
                    <a:pt x="55880" y="2346975"/>
                    <a:pt x="124460" y="2346975"/>
                  </a:cubicBezTo>
                  <a:lnTo>
                    <a:pt x="6124521" y="2346975"/>
                  </a:lnTo>
                  <a:cubicBezTo>
                    <a:pt x="6193101" y="2346975"/>
                    <a:pt x="6248981" y="2291095"/>
                    <a:pt x="6248981" y="2222515"/>
                  </a:cubicBezTo>
                  <a:lnTo>
                    <a:pt x="6248981" y="124460"/>
                  </a:lnTo>
                  <a:cubicBezTo>
                    <a:pt x="6248981" y="55880"/>
                    <a:pt x="6193101" y="0"/>
                    <a:pt x="6124521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</p:grpSp>
      <p:sp>
        <p:nvSpPr>
          <p:cNvPr name="AutoShape 25" id="25"/>
          <p:cNvSpPr/>
          <p:nvPr/>
        </p:nvSpPr>
        <p:spPr>
          <a:xfrm>
            <a:off x="2547093" y="3723533"/>
            <a:ext cx="0" cy="413842"/>
          </a:xfrm>
          <a:prstGeom prst="line">
            <a:avLst/>
          </a:prstGeom>
          <a:ln cap="flat" w="19050">
            <a:solidFill>
              <a:srgbClr val="3A6AD6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6" id="26"/>
          <p:cNvSpPr/>
          <p:nvPr/>
        </p:nvSpPr>
        <p:spPr>
          <a:xfrm>
            <a:off x="3936275" y="6848584"/>
            <a:ext cx="520089" cy="0"/>
          </a:xfrm>
          <a:prstGeom prst="line">
            <a:avLst/>
          </a:prstGeom>
          <a:ln cap="flat" w="19050">
            <a:solidFill>
              <a:srgbClr val="3A6AD6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7" id="27"/>
          <p:cNvSpPr/>
          <p:nvPr/>
        </p:nvSpPr>
        <p:spPr>
          <a:xfrm>
            <a:off x="7234728" y="6848584"/>
            <a:ext cx="520089" cy="0"/>
          </a:xfrm>
          <a:prstGeom prst="line">
            <a:avLst/>
          </a:prstGeom>
          <a:ln cap="flat" w="19050">
            <a:solidFill>
              <a:srgbClr val="3A6AD6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8" id="28"/>
          <p:cNvSpPr/>
          <p:nvPr/>
        </p:nvSpPr>
        <p:spPr>
          <a:xfrm>
            <a:off x="5845546" y="3723533"/>
            <a:ext cx="0" cy="413842"/>
          </a:xfrm>
          <a:prstGeom prst="line">
            <a:avLst/>
          </a:prstGeom>
          <a:ln cap="flat" w="19050">
            <a:solidFill>
              <a:srgbClr val="3A6AD6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9" id="29"/>
          <p:cNvSpPr txBox="true"/>
          <p:nvPr/>
        </p:nvSpPr>
        <p:spPr>
          <a:xfrm rot="0">
            <a:off x="1497761" y="3138949"/>
            <a:ext cx="2098663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71"/>
              </a:lnSpc>
            </a:pPr>
            <a:r>
              <a:rPr lang="en-US" sz="1892">
                <a:solidFill>
                  <a:srgbClr val="000000"/>
                </a:solidFill>
                <a:latin typeface="Poppins Bold"/>
              </a:rPr>
              <a:t>Sprint 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796215" y="3138949"/>
            <a:ext cx="2098663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71"/>
              </a:lnSpc>
            </a:pPr>
            <a:r>
              <a:rPr lang="en-US" sz="1892">
                <a:solidFill>
                  <a:srgbClr val="000000"/>
                </a:solidFill>
                <a:latin typeface="Poppins Bold"/>
              </a:rPr>
              <a:t>Sprint 2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71923" y="5795941"/>
            <a:ext cx="2268078" cy="1182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39234" indent="-169617" lvl="1">
              <a:lnSpc>
                <a:spcPts val="2325"/>
              </a:lnSpc>
              <a:buFont typeface="Arial"/>
              <a:buChar char="•"/>
            </a:pPr>
            <a:r>
              <a:rPr lang="en-US" sz="1571" spc="-15">
                <a:solidFill>
                  <a:srgbClr val="000000"/>
                </a:solidFill>
                <a:latin typeface="Poppins"/>
              </a:rPr>
              <a:t>Entender o problema.</a:t>
            </a:r>
          </a:p>
          <a:p>
            <a:pPr algn="l" marL="339234" indent="-169617" lvl="1">
              <a:lnSpc>
                <a:spcPts val="2325"/>
              </a:lnSpc>
              <a:buFont typeface="Arial"/>
              <a:buChar char="•"/>
            </a:pPr>
            <a:r>
              <a:rPr lang="en-US" sz="1571" spc="-15">
                <a:solidFill>
                  <a:srgbClr val="000000"/>
                </a:solidFill>
                <a:latin typeface="Poppins"/>
              </a:rPr>
              <a:t>Análise do contexto e indústria</a:t>
            </a:r>
          </a:p>
        </p:txBody>
      </p:sp>
      <p:pic>
        <p:nvPicPr>
          <p:cNvPr name="Picture 32" id="3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441390" y="4374474"/>
            <a:ext cx="1405218" cy="1405218"/>
          </a:xfrm>
          <a:prstGeom prst="rect">
            <a:avLst/>
          </a:prstGeom>
        </p:spPr>
      </p:pic>
      <p:grpSp>
        <p:nvGrpSpPr>
          <p:cNvPr name="Group 33" id="33"/>
          <p:cNvGrpSpPr/>
          <p:nvPr/>
        </p:nvGrpSpPr>
        <p:grpSpPr>
          <a:xfrm rot="0">
            <a:off x="8668212" y="4601295"/>
            <a:ext cx="951577" cy="951577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  <a:latin typeface="Inter Bold"/>
                </a:rPr>
                <a:t>3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7968830" y="2859507"/>
            <a:ext cx="2350340" cy="882734"/>
            <a:chOff x="0" y="0"/>
            <a:chExt cx="6248981" cy="234697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31750" y="31750"/>
              <a:ext cx="6185481" cy="2283475"/>
            </a:xfrm>
            <a:custGeom>
              <a:avLst/>
              <a:gdLst/>
              <a:ahLst/>
              <a:cxnLst/>
              <a:rect r="r" b="b" t="t" l="l"/>
              <a:pathLst>
                <a:path h="2283475" w="6185481">
                  <a:moveTo>
                    <a:pt x="6092771" y="2283475"/>
                  </a:moveTo>
                  <a:lnTo>
                    <a:pt x="92710" y="2283475"/>
                  </a:lnTo>
                  <a:cubicBezTo>
                    <a:pt x="41910" y="2283475"/>
                    <a:pt x="0" y="2241565"/>
                    <a:pt x="0" y="21907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091501" y="0"/>
                  </a:lnTo>
                  <a:cubicBezTo>
                    <a:pt x="6142301" y="0"/>
                    <a:pt x="6184211" y="41910"/>
                    <a:pt x="6184211" y="92710"/>
                  </a:cubicBezTo>
                  <a:lnTo>
                    <a:pt x="6184211" y="2189495"/>
                  </a:lnTo>
                  <a:cubicBezTo>
                    <a:pt x="6185481" y="2241565"/>
                    <a:pt x="6143571" y="2283475"/>
                    <a:pt x="6092771" y="228347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6248981" cy="2346975"/>
            </a:xfrm>
            <a:custGeom>
              <a:avLst/>
              <a:gdLst/>
              <a:ahLst/>
              <a:cxnLst/>
              <a:rect r="r" b="b" t="t" l="l"/>
              <a:pathLst>
                <a:path h="2346975" w="6248981">
                  <a:moveTo>
                    <a:pt x="6124521" y="59690"/>
                  </a:moveTo>
                  <a:cubicBezTo>
                    <a:pt x="6160081" y="59690"/>
                    <a:pt x="6189291" y="88900"/>
                    <a:pt x="6189291" y="124460"/>
                  </a:cubicBezTo>
                  <a:lnTo>
                    <a:pt x="6189291" y="2222515"/>
                  </a:lnTo>
                  <a:cubicBezTo>
                    <a:pt x="6189291" y="2258075"/>
                    <a:pt x="6160081" y="2287285"/>
                    <a:pt x="6124521" y="2287285"/>
                  </a:cubicBezTo>
                  <a:lnTo>
                    <a:pt x="124460" y="2287285"/>
                  </a:lnTo>
                  <a:cubicBezTo>
                    <a:pt x="88900" y="2287285"/>
                    <a:pt x="59690" y="2258075"/>
                    <a:pt x="59690" y="22225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124521" y="59690"/>
                  </a:lnTo>
                  <a:moveTo>
                    <a:pt x="61245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222515"/>
                  </a:lnTo>
                  <a:cubicBezTo>
                    <a:pt x="0" y="2291095"/>
                    <a:pt x="55880" y="2346975"/>
                    <a:pt x="124460" y="2346975"/>
                  </a:cubicBezTo>
                  <a:lnTo>
                    <a:pt x="6124521" y="2346975"/>
                  </a:lnTo>
                  <a:cubicBezTo>
                    <a:pt x="6193101" y="2346975"/>
                    <a:pt x="6248981" y="2291095"/>
                    <a:pt x="6248981" y="2222515"/>
                  </a:cubicBezTo>
                  <a:lnTo>
                    <a:pt x="6248981" y="124460"/>
                  </a:lnTo>
                  <a:cubicBezTo>
                    <a:pt x="6248981" y="55880"/>
                    <a:pt x="6193101" y="0"/>
                    <a:pt x="6124521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</p:grpSp>
      <p:sp>
        <p:nvSpPr>
          <p:cNvPr name="AutoShape 39" id="39"/>
          <p:cNvSpPr/>
          <p:nvPr/>
        </p:nvSpPr>
        <p:spPr>
          <a:xfrm>
            <a:off x="9144000" y="3723533"/>
            <a:ext cx="0" cy="413842"/>
          </a:xfrm>
          <a:prstGeom prst="line">
            <a:avLst/>
          </a:prstGeom>
          <a:ln cap="flat" w="19050">
            <a:solidFill>
              <a:srgbClr val="3A6AD6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40" id="40"/>
          <p:cNvSpPr txBox="true"/>
          <p:nvPr/>
        </p:nvSpPr>
        <p:spPr>
          <a:xfrm rot="0">
            <a:off x="8094668" y="3138949"/>
            <a:ext cx="2098663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71"/>
              </a:lnSpc>
            </a:pPr>
            <a:r>
              <a:rPr lang="en-US" sz="1892">
                <a:solidFill>
                  <a:srgbClr val="000000"/>
                </a:solidFill>
                <a:latin typeface="Poppins Bold"/>
              </a:rPr>
              <a:t>Sprint 3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7927943" y="5943579"/>
            <a:ext cx="2268078" cy="1182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39234" indent="-169617" lvl="1">
              <a:lnSpc>
                <a:spcPts val="2325"/>
              </a:lnSpc>
              <a:buFont typeface="Arial"/>
              <a:buChar char="•"/>
            </a:pPr>
            <a:r>
              <a:rPr lang="en-US" sz="1571" spc="-15">
                <a:solidFill>
                  <a:srgbClr val="000000"/>
                </a:solidFill>
                <a:latin typeface="Poppins"/>
              </a:rPr>
              <a:t>Back-end + Integração inicial</a:t>
            </a:r>
          </a:p>
          <a:p>
            <a:pPr algn="l" marL="339234" indent="-169617" lvl="1">
              <a:lnSpc>
                <a:spcPts val="2325"/>
              </a:lnSpc>
              <a:buFont typeface="Arial"/>
              <a:buChar char="•"/>
            </a:pPr>
            <a:r>
              <a:rPr lang="en-US" sz="1571" spc="-15">
                <a:solidFill>
                  <a:srgbClr val="000000"/>
                </a:solidFill>
                <a:latin typeface="Poppins"/>
              </a:rPr>
              <a:t>Clusterização</a:t>
            </a:r>
          </a:p>
          <a:p>
            <a:pPr algn="l" marL="339234" indent="-169617" lvl="1">
              <a:lnSpc>
                <a:spcPts val="2325"/>
              </a:lnSpc>
              <a:buFont typeface="Arial"/>
              <a:buChar char="•"/>
            </a:pPr>
            <a:r>
              <a:rPr lang="en-US" sz="1571" spc="-15">
                <a:solidFill>
                  <a:srgbClr val="000000"/>
                </a:solidFill>
                <a:latin typeface="Poppins"/>
              </a:rPr>
              <a:t>Artigo</a:t>
            </a:r>
          </a:p>
        </p:txBody>
      </p:sp>
      <p:pic>
        <p:nvPicPr>
          <p:cNvPr name="Picture 42" id="42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739844" y="4374474"/>
            <a:ext cx="1405218" cy="1405218"/>
          </a:xfrm>
          <a:prstGeom prst="rect">
            <a:avLst/>
          </a:prstGeom>
        </p:spPr>
      </p:pic>
      <p:grpSp>
        <p:nvGrpSpPr>
          <p:cNvPr name="Group 43" id="43"/>
          <p:cNvGrpSpPr/>
          <p:nvPr/>
        </p:nvGrpSpPr>
        <p:grpSpPr>
          <a:xfrm rot="0">
            <a:off x="11966665" y="4601295"/>
            <a:ext cx="951577" cy="951577"/>
            <a:chOff x="0" y="0"/>
            <a:chExt cx="812800" cy="812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  <a:latin typeface="Inter Bold"/>
                </a:rPr>
                <a:t>4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11267284" y="2859507"/>
            <a:ext cx="2350340" cy="882734"/>
            <a:chOff x="0" y="0"/>
            <a:chExt cx="6248981" cy="234697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31750" y="31750"/>
              <a:ext cx="6185481" cy="2283475"/>
            </a:xfrm>
            <a:custGeom>
              <a:avLst/>
              <a:gdLst/>
              <a:ahLst/>
              <a:cxnLst/>
              <a:rect r="r" b="b" t="t" l="l"/>
              <a:pathLst>
                <a:path h="2283475" w="6185481">
                  <a:moveTo>
                    <a:pt x="6092771" y="2283475"/>
                  </a:moveTo>
                  <a:lnTo>
                    <a:pt x="92710" y="2283475"/>
                  </a:lnTo>
                  <a:cubicBezTo>
                    <a:pt x="41910" y="2283475"/>
                    <a:pt x="0" y="2241565"/>
                    <a:pt x="0" y="21907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091501" y="0"/>
                  </a:lnTo>
                  <a:cubicBezTo>
                    <a:pt x="6142301" y="0"/>
                    <a:pt x="6184211" y="41910"/>
                    <a:pt x="6184211" y="92710"/>
                  </a:cubicBezTo>
                  <a:lnTo>
                    <a:pt x="6184211" y="2189495"/>
                  </a:lnTo>
                  <a:cubicBezTo>
                    <a:pt x="6185481" y="2241565"/>
                    <a:pt x="6143571" y="2283475"/>
                    <a:pt x="6092771" y="228347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6248981" cy="2346975"/>
            </a:xfrm>
            <a:custGeom>
              <a:avLst/>
              <a:gdLst/>
              <a:ahLst/>
              <a:cxnLst/>
              <a:rect r="r" b="b" t="t" l="l"/>
              <a:pathLst>
                <a:path h="2346975" w="6248981">
                  <a:moveTo>
                    <a:pt x="6124521" y="59690"/>
                  </a:moveTo>
                  <a:cubicBezTo>
                    <a:pt x="6160081" y="59690"/>
                    <a:pt x="6189291" y="88900"/>
                    <a:pt x="6189291" y="124460"/>
                  </a:cubicBezTo>
                  <a:lnTo>
                    <a:pt x="6189291" y="2222515"/>
                  </a:lnTo>
                  <a:cubicBezTo>
                    <a:pt x="6189291" y="2258075"/>
                    <a:pt x="6160081" y="2287285"/>
                    <a:pt x="6124521" y="2287285"/>
                  </a:cubicBezTo>
                  <a:lnTo>
                    <a:pt x="124460" y="2287285"/>
                  </a:lnTo>
                  <a:cubicBezTo>
                    <a:pt x="88900" y="2287285"/>
                    <a:pt x="59690" y="2258075"/>
                    <a:pt x="59690" y="22225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124521" y="59690"/>
                  </a:lnTo>
                  <a:moveTo>
                    <a:pt x="61245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222515"/>
                  </a:lnTo>
                  <a:cubicBezTo>
                    <a:pt x="0" y="2291095"/>
                    <a:pt x="55880" y="2346975"/>
                    <a:pt x="124460" y="2346975"/>
                  </a:cubicBezTo>
                  <a:lnTo>
                    <a:pt x="6124521" y="2346975"/>
                  </a:lnTo>
                  <a:cubicBezTo>
                    <a:pt x="6193101" y="2346975"/>
                    <a:pt x="6248981" y="2291095"/>
                    <a:pt x="6248981" y="2222515"/>
                  </a:cubicBezTo>
                  <a:lnTo>
                    <a:pt x="6248981" y="124460"/>
                  </a:lnTo>
                  <a:cubicBezTo>
                    <a:pt x="6248981" y="55880"/>
                    <a:pt x="6193101" y="0"/>
                    <a:pt x="6124521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</p:grpSp>
      <p:sp>
        <p:nvSpPr>
          <p:cNvPr name="AutoShape 49" id="49"/>
          <p:cNvSpPr/>
          <p:nvPr/>
        </p:nvSpPr>
        <p:spPr>
          <a:xfrm>
            <a:off x="12442454" y="3723533"/>
            <a:ext cx="0" cy="413842"/>
          </a:xfrm>
          <a:prstGeom prst="line">
            <a:avLst/>
          </a:prstGeom>
          <a:ln cap="flat" w="19050">
            <a:solidFill>
              <a:srgbClr val="3A6AD6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50" id="50"/>
          <p:cNvSpPr txBox="true"/>
          <p:nvPr/>
        </p:nvSpPr>
        <p:spPr>
          <a:xfrm rot="0">
            <a:off x="11393122" y="3138949"/>
            <a:ext cx="2098663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71"/>
              </a:lnSpc>
            </a:pPr>
            <a:r>
              <a:rPr lang="en-US" sz="1892">
                <a:solidFill>
                  <a:srgbClr val="000000"/>
                </a:solidFill>
                <a:latin typeface="Poppins Bold"/>
              </a:rPr>
              <a:t>Sprint 4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1223707" y="5676241"/>
            <a:ext cx="2268078" cy="591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25"/>
              </a:lnSpc>
            </a:pPr>
          </a:p>
          <a:p>
            <a:pPr algn="l" marL="339234" indent="-169617" lvl="1">
              <a:lnSpc>
                <a:spcPts val="2325"/>
              </a:lnSpc>
              <a:buFont typeface="Arial"/>
              <a:buChar char="•"/>
            </a:pPr>
            <a:r>
              <a:rPr lang="en-US" sz="1571" spc="-15">
                <a:solidFill>
                  <a:srgbClr val="000000"/>
                </a:solidFill>
                <a:latin typeface="Poppins"/>
              </a:rPr>
              <a:t>Artigo - Resultados</a:t>
            </a:r>
          </a:p>
        </p:txBody>
      </p:sp>
      <p:grpSp>
        <p:nvGrpSpPr>
          <p:cNvPr name="Group 52" id="52"/>
          <p:cNvGrpSpPr/>
          <p:nvPr/>
        </p:nvGrpSpPr>
        <p:grpSpPr>
          <a:xfrm rot="0">
            <a:off x="14351725" y="5077084"/>
            <a:ext cx="2778364" cy="3543000"/>
            <a:chOff x="0" y="0"/>
            <a:chExt cx="2126701" cy="2711992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2126701" cy="2711992"/>
            </a:xfrm>
            <a:custGeom>
              <a:avLst/>
              <a:gdLst/>
              <a:ahLst/>
              <a:cxnLst/>
              <a:rect r="r" b="b" t="t" l="l"/>
              <a:pathLst>
                <a:path h="2711992" w="2126701">
                  <a:moveTo>
                    <a:pt x="2002240" y="2711992"/>
                  </a:moveTo>
                  <a:lnTo>
                    <a:pt x="124460" y="2711992"/>
                  </a:lnTo>
                  <a:cubicBezTo>
                    <a:pt x="55880" y="2711992"/>
                    <a:pt x="0" y="2656112"/>
                    <a:pt x="0" y="258753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02241" y="0"/>
                  </a:lnTo>
                  <a:cubicBezTo>
                    <a:pt x="2070820" y="0"/>
                    <a:pt x="2126701" y="55880"/>
                    <a:pt x="2126701" y="124460"/>
                  </a:cubicBezTo>
                  <a:lnTo>
                    <a:pt x="2126701" y="2587532"/>
                  </a:lnTo>
                  <a:cubicBezTo>
                    <a:pt x="2126701" y="2656112"/>
                    <a:pt x="2070820" y="2711992"/>
                    <a:pt x="2002241" y="2711992"/>
                  </a:cubicBezTo>
                  <a:close/>
                </a:path>
              </a:pathLst>
            </a:custGeom>
            <a:solidFill>
              <a:srgbClr val="DBD6D6">
                <a:alpha val="44706"/>
              </a:srgbClr>
            </a:solidFill>
          </p:spPr>
        </p:sp>
      </p:grpSp>
      <p:pic>
        <p:nvPicPr>
          <p:cNvPr name="Picture 54" id="5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5038298" y="4374474"/>
            <a:ext cx="1405218" cy="1405218"/>
          </a:xfrm>
          <a:prstGeom prst="rect">
            <a:avLst/>
          </a:prstGeom>
        </p:spPr>
      </p:pic>
      <p:grpSp>
        <p:nvGrpSpPr>
          <p:cNvPr name="Group 55" id="55"/>
          <p:cNvGrpSpPr/>
          <p:nvPr/>
        </p:nvGrpSpPr>
        <p:grpSpPr>
          <a:xfrm rot="0">
            <a:off x="15265119" y="4601295"/>
            <a:ext cx="951577" cy="951577"/>
            <a:chOff x="0" y="0"/>
            <a:chExt cx="812800" cy="81280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  <a:latin typeface="Inter Bold"/>
                </a:rPr>
                <a:t>5</a:t>
              </a: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14565737" y="2859507"/>
            <a:ext cx="2350340" cy="882734"/>
            <a:chOff x="0" y="0"/>
            <a:chExt cx="6248981" cy="234697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31750" y="31750"/>
              <a:ext cx="6185481" cy="2283475"/>
            </a:xfrm>
            <a:custGeom>
              <a:avLst/>
              <a:gdLst/>
              <a:ahLst/>
              <a:cxnLst/>
              <a:rect r="r" b="b" t="t" l="l"/>
              <a:pathLst>
                <a:path h="2283475" w="6185481">
                  <a:moveTo>
                    <a:pt x="6092771" y="2283475"/>
                  </a:moveTo>
                  <a:lnTo>
                    <a:pt x="92710" y="2283475"/>
                  </a:lnTo>
                  <a:cubicBezTo>
                    <a:pt x="41910" y="2283475"/>
                    <a:pt x="0" y="2241565"/>
                    <a:pt x="0" y="21907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091501" y="0"/>
                  </a:lnTo>
                  <a:cubicBezTo>
                    <a:pt x="6142301" y="0"/>
                    <a:pt x="6184211" y="41910"/>
                    <a:pt x="6184211" y="92710"/>
                  </a:cubicBezTo>
                  <a:lnTo>
                    <a:pt x="6184211" y="2189495"/>
                  </a:lnTo>
                  <a:cubicBezTo>
                    <a:pt x="6185481" y="2241565"/>
                    <a:pt x="6143571" y="2283475"/>
                    <a:pt x="6092771" y="228347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6248981" cy="2346975"/>
            </a:xfrm>
            <a:custGeom>
              <a:avLst/>
              <a:gdLst/>
              <a:ahLst/>
              <a:cxnLst/>
              <a:rect r="r" b="b" t="t" l="l"/>
              <a:pathLst>
                <a:path h="2346975" w="6248981">
                  <a:moveTo>
                    <a:pt x="6124521" y="59690"/>
                  </a:moveTo>
                  <a:cubicBezTo>
                    <a:pt x="6160081" y="59690"/>
                    <a:pt x="6189291" y="88900"/>
                    <a:pt x="6189291" y="124460"/>
                  </a:cubicBezTo>
                  <a:lnTo>
                    <a:pt x="6189291" y="2222515"/>
                  </a:lnTo>
                  <a:cubicBezTo>
                    <a:pt x="6189291" y="2258075"/>
                    <a:pt x="6160081" y="2287285"/>
                    <a:pt x="6124521" y="2287285"/>
                  </a:cubicBezTo>
                  <a:lnTo>
                    <a:pt x="124460" y="2287285"/>
                  </a:lnTo>
                  <a:cubicBezTo>
                    <a:pt x="88900" y="2287285"/>
                    <a:pt x="59690" y="2258075"/>
                    <a:pt x="59690" y="22225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124521" y="59690"/>
                  </a:lnTo>
                  <a:moveTo>
                    <a:pt x="61245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222515"/>
                  </a:lnTo>
                  <a:cubicBezTo>
                    <a:pt x="0" y="2291095"/>
                    <a:pt x="55880" y="2346975"/>
                    <a:pt x="124460" y="2346975"/>
                  </a:cubicBezTo>
                  <a:lnTo>
                    <a:pt x="6124521" y="2346975"/>
                  </a:lnTo>
                  <a:cubicBezTo>
                    <a:pt x="6193101" y="2346975"/>
                    <a:pt x="6248981" y="2291095"/>
                    <a:pt x="6248981" y="2222515"/>
                  </a:cubicBezTo>
                  <a:lnTo>
                    <a:pt x="6248981" y="124460"/>
                  </a:lnTo>
                  <a:cubicBezTo>
                    <a:pt x="6248981" y="55880"/>
                    <a:pt x="6193101" y="0"/>
                    <a:pt x="6124521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</p:grpSp>
      <p:sp>
        <p:nvSpPr>
          <p:cNvPr name="TextBox 61" id="61"/>
          <p:cNvSpPr txBox="true"/>
          <p:nvPr/>
        </p:nvSpPr>
        <p:spPr>
          <a:xfrm rot="0">
            <a:off x="14691576" y="3138949"/>
            <a:ext cx="2098663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71"/>
              </a:lnSpc>
            </a:pPr>
            <a:r>
              <a:rPr lang="en-US" sz="1892">
                <a:solidFill>
                  <a:srgbClr val="000000"/>
                </a:solidFill>
                <a:latin typeface="Poppins Bold"/>
              </a:rPr>
              <a:t>Sprint 5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14565737" y="5795941"/>
            <a:ext cx="2268078" cy="591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39234" indent="-169617" lvl="1">
              <a:lnSpc>
                <a:spcPts val="2325"/>
              </a:lnSpc>
              <a:buFont typeface="Arial"/>
              <a:buChar char="•"/>
            </a:pPr>
            <a:r>
              <a:rPr lang="en-US" sz="1571" spc="-15">
                <a:solidFill>
                  <a:srgbClr val="000000"/>
                </a:solidFill>
                <a:latin typeface="Poppins"/>
              </a:rPr>
              <a:t>Refinamento da aplicação</a:t>
            </a:r>
          </a:p>
        </p:txBody>
      </p:sp>
      <p:sp>
        <p:nvSpPr>
          <p:cNvPr name="AutoShape 63" id="63"/>
          <p:cNvSpPr/>
          <p:nvPr/>
        </p:nvSpPr>
        <p:spPr>
          <a:xfrm>
            <a:off x="10533182" y="6848584"/>
            <a:ext cx="520089" cy="0"/>
          </a:xfrm>
          <a:prstGeom prst="line">
            <a:avLst/>
          </a:prstGeom>
          <a:ln cap="flat" w="19050">
            <a:solidFill>
              <a:srgbClr val="3A6AD6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64" id="64"/>
          <p:cNvSpPr/>
          <p:nvPr/>
        </p:nvSpPr>
        <p:spPr>
          <a:xfrm>
            <a:off x="13831636" y="6848584"/>
            <a:ext cx="520089" cy="0"/>
          </a:xfrm>
          <a:prstGeom prst="line">
            <a:avLst/>
          </a:prstGeom>
          <a:ln cap="flat" w="19050">
            <a:solidFill>
              <a:srgbClr val="3A6AD6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65" id="65"/>
          <p:cNvSpPr/>
          <p:nvPr/>
        </p:nvSpPr>
        <p:spPr>
          <a:xfrm>
            <a:off x="15750432" y="3742241"/>
            <a:ext cx="0" cy="413842"/>
          </a:xfrm>
          <a:prstGeom prst="line">
            <a:avLst/>
          </a:prstGeom>
          <a:ln cap="flat" w="19050">
            <a:solidFill>
              <a:srgbClr val="3A6AD6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66" id="66"/>
          <p:cNvSpPr txBox="true"/>
          <p:nvPr/>
        </p:nvSpPr>
        <p:spPr>
          <a:xfrm rot="0">
            <a:off x="5585502" y="1059282"/>
            <a:ext cx="7116997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2"/>
              </a:lnSpc>
            </a:pPr>
            <a:r>
              <a:rPr lang="en-US" sz="6418">
                <a:solidFill>
                  <a:srgbClr val="000000"/>
                </a:solidFill>
                <a:latin typeface="Poppins Bold"/>
              </a:rPr>
              <a:t>Planejamento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4726576" y="5943579"/>
            <a:ext cx="2170992" cy="851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4713" indent="-162357" lvl="1">
              <a:lnSpc>
                <a:spcPts val="2225"/>
              </a:lnSpc>
              <a:buFont typeface="Arial"/>
              <a:buChar char="•"/>
            </a:pPr>
            <a:r>
              <a:rPr lang="en-US" sz="1503" spc="-15">
                <a:solidFill>
                  <a:srgbClr val="000000"/>
                </a:solidFill>
                <a:latin typeface="Poppins"/>
              </a:rPr>
              <a:t>Algoritmos usados</a:t>
            </a:r>
          </a:p>
          <a:p>
            <a:pPr algn="l" marL="324713" indent="-162357" lvl="1">
              <a:lnSpc>
                <a:spcPts val="2225"/>
              </a:lnSpc>
              <a:buFont typeface="Arial"/>
              <a:buChar char="•"/>
            </a:pPr>
            <a:r>
              <a:rPr lang="en-US" sz="1503" spc="-15">
                <a:solidFill>
                  <a:srgbClr val="000000"/>
                </a:solidFill>
                <a:latin typeface="Poppins"/>
              </a:rPr>
              <a:t>Resultados obtidos</a:t>
            </a:r>
          </a:p>
          <a:p>
            <a:pPr algn="l" marL="324713" indent="-162357" lvl="1">
              <a:lnSpc>
                <a:spcPts val="2225"/>
              </a:lnSpc>
              <a:buFont typeface="Arial"/>
              <a:buChar char="•"/>
            </a:pPr>
            <a:r>
              <a:rPr lang="en-US" sz="1503" spc="-15">
                <a:solidFill>
                  <a:srgbClr val="000000"/>
                </a:solidFill>
                <a:latin typeface="Poppins"/>
              </a:rPr>
              <a:t>Front-end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>
                <a:solidFill>
                  <a:srgbClr val="FFFFFF"/>
                </a:solidFill>
                <a:latin typeface="Poppins Bold"/>
              </a:rPr>
              <a:t>08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058429" y="3477327"/>
            <a:ext cx="4171142" cy="5319086"/>
            <a:chOff x="0" y="0"/>
            <a:chExt cx="2126701" cy="27119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26701" cy="2711992"/>
            </a:xfrm>
            <a:custGeom>
              <a:avLst/>
              <a:gdLst/>
              <a:ahLst/>
              <a:cxnLst/>
              <a:rect r="r" b="b" t="t" l="l"/>
              <a:pathLst>
                <a:path h="2711992" w="2126701">
                  <a:moveTo>
                    <a:pt x="2002240" y="2711992"/>
                  </a:moveTo>
                  <a:lnTo>
                    <a:pt x="124460" y="2711992"/>
                  </a:lnTo>
                  <a:cubicBezTo>
                    <a:pt x="55880" y="2711992"/>
                    <a:pt x="0" y="2656112"/>
                    <a:pt x="0" y="258753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02241" y="0"/>
                  </a:lnTo>
                  <a:cubicBezTo>
                    <a:pt x="2070820" y="0"/>
                    <a:pt x="2126701" y="55880"/>
                    <a:pt x="2126701" y="124460"/>
                  </a:cubicBezTo>
                  <a:lnTo>
                    <a:pt x="2126701" y="2587532"/>
                  </a:lnTo>
                  <a:cubicBezTo>
                    <a:pt x="2126701" y="2656112"/>
                    <a:pt x="2070820" y="2711992"/>
                    <a:pt x="2002241" y="2711992"/>
                  </a:cubicBezTo>
                  <a:close/>
                </a:path>
              </a:pathLst>
            </a:custGeom>
            <a:solidFill>
              <a:srgbClr val="3A6AD6">
                <a:alpha val="44706"/>
              </a:srgbClr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089177" y="2422504"/>
            <a:ext cx="2109646" cy="2109646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8429702" y="2763029"/>
            <a:ext cx="1428597" cy="142859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  <a:spcBef>
                  <a:spcPct val="0"/>
                </a:spcBef>
              </a:pPr>
              <a:r>
                <a:rPr lang="en-US" sz="2299">
                  <a:solidFill>
                    <a:srgbClr val="000000"/>
                  </a:solidFill>
                  <a:latin typeface="Inter Bold"/>
                </a:rPr>
                <a:t>3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7379724" y="4556618"/>
            <a:ext cx="3405053" cy="2218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9291" indent="-254645" lvl="1">
              <a:lnSpc>
                <a:spcPts val="3491"/>
              </a:lnSpc>
              <a:buFont typeface="Arial"/>
              <a:buChar char="•"/>
            </a:pPr>
            <a:r>
              <a:rPr lang="en-US" sz="2358" spc="-23">
                <a:solidFill>
                  <a:srgbClr val="000000"/>
                </a:solidFill>
                <a:latin typeface="Poppins"/>
              </a:rPr>
              <a:t>Back-end + Integração inicial</a:t>
            </a:r>
          </a:p>
          <a:p>
            <a:pPr algn="l" marL="509291" indent="-254645" lvl="1">
              <a:lnSpc>
                <a:spcPts val="3491"/>
              </a:lnSpc>
              <a:buFont typeface="Arial"/>
              <a:buChar char="•"/>
            </a:pPr>
            <a:r>
              <a:rPr lang="en-US" sz="2358" spc="-23">
                <a:solidFill>
                  <a:srgbClr val="000000"/>
                </a:solidFill>
                <a:latin typeface="Poppins"/>
              </a:rPr>
              <a:t>Clusterização</a:t>
            </a:r>
          </a:p>
          <a:p>
            <a:pPr algn="l" marL="509291" indent="-254645" lvl="1">
              <a:lnSpc>
                <a:spcPts val="3491"/>
              </a:lnSpc>
              <a:buFont typeface="Arial"/>
              <a:buChar char="•"/>
            </a:pPr>
            <a:r>
              <a:rPr lang="en-US" sz="2358" spc="-23">
                <a:solidFill>
                  <a:srgbClr val="000000"/>
                </a:solidFill>
                <a:latin typeface="Poppins"/>
              </a:rPr>
              <a:t>Artigo</a:t>
            </a:r>
          </a:p>
          <a:p>
            <a:pPr algn="l">
              <a:lnSpc>
                <a:spcPts val="3491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5585502" y="1059282"/>
            <a:ext cx="7116997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2"/>
              </a:lnSpc>
            </a:pPr>
            <a:r>
              <a:rPr lang="en-US" sz="6418">
                <a:solidFill>
                  <a:srgbClr val="000000"/>
                </a:solidFill>
                <a:latin typeface="Poppins Bold"/>
              </a:rPr>
              <a:t>Planejamento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978723" y="4841468"/>
            <a:ext cx="3194681" cy="4073891"/>
            <a:chOff x="0" y="0"/>
            <a:chExt cx="2126701" cy="27119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26701" cy="2711992"/>
            </a:xfrm>
            <a:custGeom>
              <a:avLst/>
              <a:gdLst/>
              <a:ahLst/>
              <a:cxnLst/>
              <a:rect r="r" b="b" t="t" l="l"/>
              <a:pathLst>
                <a:path h="2711992" w="2126701">
                  <a:moveTo>
                    <a:pt x="2002240" y="2711992"/>
                  </a:moveTo>
                  <a:lnTo>
                    <a:pt x="124460" y="2711992"/>
                  </a:lnTo>
                  <a:cubicBezTo>
                    <a:pt x="55880" y="2711992"/>
                    <a:pt x="0" y="2656112"/>
                    <a:pt x="0" y="258753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02241" y="0"/>
                  </a:lnTo>
                  <a:cubicBezTo>
                    <a:pt x="2070820" y="0"/>
                    <a:pt x="2126701" y="55880"/>
                    <a:pt x="2126701" y="124460"/>
                  </a:cubicBezTo>
                  <a:lnTo>
                    <a:pt x="2126701" y="2587532"/>
                  </a:lnTo>
                  <a:cubicBezTo>
                    <a:pt x="2126701" y="2656112"/>
                    <a:pt x="2070820" y="2711992"/>
                    <a:pt x="2002241" y="2711992"/>
                  </a:cubicBezTo>
                  <a:close/>
                </a:path>
              </a:pathLst>
            </a:custGeom>
            <a:solidFill>
              <a:srgbClr val="DBD6D6">
                <a:alpha val="44706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725939" y="4830515"/>
            <a:ext cx="3194681" cy="4073891"/>
            <a:chOff x="0" y="0"/>
            <a:chExt cx="2126701" cy="271199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26701" cy="2711992"/>
            </a:xfrm>
            <a:custGeom>
              <a:avLst/>
              <a:gdLst/>
              <a:ahLst/>
              <a:cxnLst/>
              <a:rect r="r" b="b" t="t" l="l"/>
              <a:pathLst>
                <a:path h="2711992" w="2126701">
                  <a:moveTo>
                    <a:pt x="2002240" y="2711992"/>
                  </a:moveTo>
                  <a:lnTo>
                    <a:pt x="124460" y="2711992"/>
                  </a:lnTo>
                  <a:cubicBezTo>
                    <a:pt x="55880" y="2711992"/>
                    <a:pt x="0" y="2656112"/>
                    <a:pt x="0" y="258753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02241" y="0"/>
                  </a:lnTo>
                  <a:cubicBezTo>
                    <a:pt x="2070820" y="0"/>
                    <a:pt x="2126701" y="55880"/>
                    <a:pt x="2126701" y="124460"/>
                  </a:cubicBezTo>
                  <a:lnTo>
                    <a:pt x="2126701" y="2587532"/>
                  </a:lnTo>
                  <a:cubicBezTo>
                    <a:pt x="2126701" y="2656112"/>
                    <a:pt x="2070820" y="2711992"/>
                    <a:pt x="2002241" y="2711992"/>
                  </a:cubicBezTo>
                  <a:close/>
                </a:path>
              </a:pathLst>
            </a:custGeom>
            <a:solidFill>
              <a:srgbClr val="3A6AD6">
                <a:alpha val="44706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473319" y="4936718"/>
            <a:ext cx="3194681" cy="4073891"/>
            <a:chOff x="0" y="0"/>
            <a:chExt cx="2126701" cy="271199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26701" cy="2711992"/>
            </a:xfrm>
            <a:custGeom>
              <a:avLst/>
              <a:gdLst/>
              <a:ahLst/>
              <a:cxnLst/>
              <a:rect r="r" b="b" t="t" l="l"/>
              <a:pathLst>
                <a:path h="2711992" w="2126701">
                  <a:moveTo>
                    <a:pt x="2002240" y="2711992"/>
                  </a:moveTo>
                  <a:lnTo>
                    <a:pt x="124460" y="2711992"/>
                  </a:lnTo>
                  <a:cubicBezTo>
                    <a:pt x="55880" y="2711992"/>
                    <a:pt x="0" y="2656112"/>
                    <a:pt x="0" y="258753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02241" y="0"/>
                  </a:lnTo>
                  <a:cubicBezTo>
                    <a:pt x="2070820" y="0"/>
                    <a:pt x="2126701" y="55880"/>
                    <a:pt x="2126701" y="124460"/>
                  </a:cubicBezTo>
                  <a:lnTo>
                    <a:pt x="2126701" y="2587532"/>
                  </a:lnTo>
                  <a:cubicBezTo>
                    <a:pt x="2126701" y="2656112"/>
                    <a:pt x="2070820" y="2711992"/>
                    <a:pt x="2002241" y="2711992"/>
                  </a:cubicBezTo>
                  <a:close/>
                </a:path>
              </a:pathLst>
            </a:custGeom>
            <a:solidFill>
              <a:srgbClr val="DBD6D6">
                <a:alpha val="44706"/>
              </a:srgbClr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515390" y="4022626"/>
            <a:ext cx="1615780" cy="161578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310064" y="4117876"/>
            <a:ext cx="1615780" cy="161578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 rot="0">
            <a:off x="2776197" y="4283434"/>
            <a:ext cx="1094163" cy="109416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  <a:latin typeface="Inter Bold"/>
                </a:rPr>
                <a:t>1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570872" y="4378684"/>
            <a:ext cx="1094163" cy="1094163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  <a:latin typeface="Inter Bold"/>
                </a:rPr>
                <a:t>2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972019" y="2280651"/>
            <a:ext cx="2702520" cy="1015005"/>
            <a:chOff x="0" y="0"/>
            <a:chExt cx="6248981" cy="234697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31750" y="31750"/>
              <a:ext cx="6185481" cy="2283475"/>
            </a:xfrm>
            <a:custGeom>
              <a:avLst/>
              <a:gdLst/>
              <a:ahLst/>
              <a:cxnLst/>
              <a:rect r="r" b="b" t="t" l="l"/>
              <a:pathLst>
                <a:path h="2283475" w="6185481">
                  <a:moveTo>
                    <a:pt x="6092771" y="2283475"/>
                  </a:moveTo>
                  <a:lnTo>
                    <a:pt x="92710" y="2283475"/>
                  </a:lnTo>
                  <a:cubicBezTo>
                    <a:pt x="41910" y="2283475"/>
                    <a:pt x="0" y="2241565"/>
                    <a:pt x="0" y="21907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091501" y="0"/>
                  </a:lnTo>
                  <a:cubicBezTo>
                    <a:pt x="6142301" y="0"/>
                    <a:pt x="6184211" y="41910"/>
                    <a:pt x="6184211" y="92710"/>
                  </a:cubicBezTo>
                  <a:lnTo>
                    <a:pt x="6184211" y="2189495"/>
                  </a:lnTo>
                  <a:cubicBezTo>
                    <a:pt x="6185481" y="2241565"/>
                    <a:pt x="6143571" y="2283475"/>
                    <a:pt x="6092771" y="228347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248981" cy="2346975"/>
            </a:xfrm>
            <a:custGeom>
              <a:avLst/>
              <a:gdLst/>
              <a:ahLst/>
              <a:cxnLst/>
              <a:rect r="r" b="b" t="t" l="l"/>
              <a:pathLst>
                <a:path h="2346975" w="6248981">
                  <a:moveTo>
                    <a:pt x="6124521" y="59690"/>
                  </a:moveTo>
                  <a:cubicBezTo>
                    <a:pt x="6160081" y="59690"/>
                    <a:pt x="6189291" y="88900"/>
                    <a:pt x="6189291" y="124460"/>
                  </a:cubicBezTo>
                  <a:lnTo>
                    <a:pt x="6189291" y="2222515"/>
                  </a:lnTo>
                  <a:cubicBezTo>
                    <a:pt x="6189291" y="2258075"/>
                    <a:pt x="6160081" y="2287285"/>
                    <a:pt x="6124521" y="2287285"/>
                  </a:cubicBezTo>
                  <a:lnTo>
                    <a:pt x="124460" y="2287285"/>
                  </a:lnTo>
                  <a:cubicBezTo>
                    <a:pt x="88900" y="2287285"/>
                    <a:pt x="59690" y="2258075"/>
                    <a:pt x="59690" y="22225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124521" y="59690"/>
                  </a:lnTo>
                  <a:moveTo>
                    <a:pt x="61245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222515"/>
                  </a:lnTo>
                  <a:cubicBezTo>
                    <a:pt x="0" y="2291095"/>
                    <a:pt x="55880" y="2346975"/>
                    <a:pt x="124460" y="2346975"/>
                  </a:cubicBezTo>
                  <a:lnTo>
                    <a:pt x="6124521" y="2346975"/>
                  </a:lnTo>
                  <a:cubicBezTo>
                    <a:pt x="6193101" y="2346975"/>
                    <a:pt x="6248981" y="2291095"/>
                    <a:pt x="6248981" y="2222515"/>
                  </a:cubicBezTo>
                  <a:lnTo>
                    <a:pt x="6248981" y="124460"/>
                  </a:lnTo>
                  <a:cubicBezTo>
                    <a:pt x="6248981" y="55880"/>
                    <a:pt x="6193101" y="0"/>
                    <a:pt x="6124521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7766694" y="2375901"/>
            <a:ext cx="2702520" cy="1015005"/>
            <a:chOff x="0" y="0"/>
            <a:chExt cx="6248981" cy="234697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31750" y="31750"/>
              <a:ext cx="6185481" cy="2283475"/>
            </a:xfrm>
            <a:custGeom>
              <a:avLst/>
              <a:gdLst/>
              <a:ahLst/>
              <a:cxnLst/>
              <a:rect r="r" b="b" t="t" l="l"/>
              <a:pathLst>
                <a:path h="2283475" w="6185481">
                  <a:moveTo>
                    <a:pt x="6092771" y="2283475"/>
                  </a:moveTo>
                  <a:lnTo>
                    <a:pt x="92710" y="2283475"/>
                  </a:lnTo>
                  <a:cubicBezTo>
                    <a:pt x="41910" y="2283475"/>
                    <a:pt x="0" y="2241565"/>
                    <a:pt x="0" y="21907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091501" y="0"/>
                  </a:lnTo>
                  <a:cubicBezTo>
                    <a:pt x="6142301" y="0"/>
                    <a:pt x="6184211" y="41910"/>
                    <a:pt x="6184211" y="92710"/>
                  </a:cubicBezTo>
                  <a:lnTo>
                    <a:pt x="6184211" y="2189495"/>
                  </a:lnTo>
                  <a:cubicBezTo>
                    <a:pt x="6185481" y="2241565"/>
                    <a:pt x="6143571" y="2283475"/>
                    <a:pt x="6092771" y="228347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248981" cy="2346975"/>
            </a:xfrm>
            <a:custGeom>
              <a:avLst/>
              <a:gdLst/>
              <a:ahLst/>
              <a:cxnLst/>
              <a:rect r="r" b="b" t="t" l="l"/>
              <a:pathLst>
                <a:path h="2346975" w="6248981">
                  <a:moveTo>
                    <a:pt x="6124521" y="59690"/>
                  </a:moveTo>
                  <a:cubicBezTo>
                    <a:pt x="6160081" y="59690"/>
                    <a:pt x="6189291" y="88900"/>
                    <a:pt x="6189291" y="124460"/>
                  </a:cubicBezTo>
                  <a:lnTo>
                    <a:pt x="6189291" y="2222515"/>
                  </a:lnTo>
                  <a:cubicBezTo>
                    <a:pt x="6189291" y="2258075"/>
                    <a:pt x="6160081" y="2287285"/>
                    <a:pt x="6124521" y="2287285"/>
                  </a:cubicBezTo>
                  <a:lnTo>
                    <a:pt x="124460" y="2287285"/>
                  </a:lnTo>
                  <a:cubicBezTo>
                    <a:pt x="88900" y="2287285"/>
                    <a:pt x="59690" y="2258075"/>
                    <a:pt x="59690" y="22225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124521" y="59690"/>
                  </a:lnTo>
                  <a:moveTo>
                    <a:pt x="61245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222515"/>
                  </a:lnTo>
                  <a:cubicBezTo>
                    <a:pt x="0" y="2291095"/>
                    <a:pt x="55880" y="2346975"/>
                    <a:pt x="124460" y="2346975"/>
                  </a:cubicBezTo>
                  <a:lnTo>
                    <a:pt x="6124521" y="2346975"/>
                  </a:lnTo>
                  <a:cubicBezTo>
                    <a:pt x="6193101" y="2346975"/>
                    <a:pt x="6248981" y="2291095"/>
                    <a:pt x="6248981" y="2222515"/>
                  </a:cubicBezTo>
                  <a:lnTo>
                    <a:pt x="6248981" y="124460"/>
                  </a:lnTo>
                  <a:cubicBezTo>
                    <a:pt x="6248981" y="55880"/>
                    <a:pt x="6193101" y="0"/>
                    <a:pt x="6124521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</p:grpSp>
      <p:sp>
        <p:nvSpPr>
          <p:cNvPr name="AutoShape 22" id="22"/>
          <p:cNvSpPr/>
          <p:nvPr/>
        </p:nvSpPr>
        <p:spPr>
          <a:xfrm>
            <a:off x="3323279" y="3274145"/>
            <a:ext cx="0" cy="475853"/>
          </a:xfrm>
          <a:prstGeom prst="line">
            <a:avLst/>
          </a:prstGeom>
          <a:ln cap="flat" w="19050">
            <a:solidFill>
              <a:srgbClr val="3A6AD6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3" id="23"/>
          <p:cNvSpPr/>
          <p:nvPr/>
        </p:nvSpPr>
        <p:spPr>
          <a:xfrm>
            <a:off x="9117954" y="3369395"/>
            <a:ext cx="0" cy="475853"/>
          </a:xfrm>
          <a:prstGeom prst="line">
            <a:avLst/>
          </a:prstGeom>
          <a:ln cap="flat" w="19050">
            <a:solidFill>
              <a:srgbClr val="3A6AD6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4" id="24"/>
          <p:cNvSpPr txBox="true"/>
          <p:nvPr/>
        </p:nvSpPr>
        <p:spPr>
          <a:xfrm rot="0">
            <a:off x="2116713" y="2431011"/>
            <a:ext cx="2413132" cy="685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11"/>
              </a:lnSpc>
            </a:pPr>
            <a:r>
              <a:rPr lang="en-US" sz="2176">
                <a:solidFill>
                  <a:srgbClr val="000000"/>
                </a:solidFill>
                <a:latin typeface="Poppins Bold"/>
              </a:rPr>
              <a:t>Clusterização + roteamento tsp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911388" y="2526261"/>
            <a:ext cx="2413132" cy="685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11"/>
              </a:lnSpc>
            </a:pPr>
            <a:r>
              <a:rPr lang="en-US" sz="2176">
                <a:solidFill>
                  <a:srgbClr val="000000"/>
                </a:solidFill>
                <a:latin typeface="Poppins Bold"/>
              </a:rPr>
              <a:t>Simulated Annealing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972019" y="5970482"/>
            <a:ext cx="2748906" cy="2378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90066" indent="-195033" lvl="1">
              <a:lnSpc>
                <a:spcPts val="2673"/>
              </a:lnSpc>
              <a:buFont typeface="Arial"/>
              <a:buChar char="•"/>
            </a:pPr>
            <a:r>
              <a:rPr lang="en-US" sz="1806" spc="-18">
                <a:solidFill>
                  <a:srgbClr val="000000"/>
                </a:solidFill>
                <a:latin typeface="Poppins"/>
              </a:rPr>
              <a:t>Rápido e eficiente </a:t>
            </a:r>
          </a:p>
          <a:p>
            <a:pPr algn="l" marL="390066" indent="-195033" lvl="1">
              <a:lnSpc>
                <a:spcPts val="2673"/>
              </a:lnSpc>
              <a:buFont typeface="Arial"/>
              <a:buChar char="•"/>
            </a:pPr>
            <a:r>
              <a:rPr lang="en-US" sz="1806" spc="-18">
                <a:solidFill>
                  <a:srgbClr val="000000"/>
                </a:solidFill>
                <a:latin typeface="Poppins"/>
              </a:rPr>
              <a:t>7700 clusters (350 leituristas X 22 dias)</a:t>
            </a:r>
          </a:p>
          <a:p>
            <a:pPr algn="l" marL="390066" indent="-195033" lvl="1">
              <a:lnSpc>
                <a:spcPts val="2673"/>
              </a:lnSpc>
              <a:buFont typeface="Arial"/>
              <a:buChar char="•"/>
            </a:pPr>
            <a:r>
              <a:rPr lang="en-US" sz="1806" spc="-18">
                <a:solidFill>
                  <a:srgbClr val="000000"/>
                </a:solidFill>
                <a:latin typeface="Poppins"/>
              </a:rPr>
              <a:t>cada cluster representa um dia (6 horas) e um leiturista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766694" y="6227657"/>
            <a:ext cx="2607932" cy="1360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90066" indent="-195033" lvl="1">
              <a:lnSpc>
                <a:spcPts val="2673"/>
              </a:lnSpc>
              <a:buFont typeface="Arial"/>
              <a:buChar char="•"/>
            </a:pPr>
            <a:r>
              <a:rPr lang="en-US" sz="1806" spc="-18">
                <a:solidFill>
                  <a:srgbClr val="000000"/>
                </a:solidFill>
                <a:latin typeface="Poppins"/>
              </a:rPr>
              <a:t>Técnica probabilística</a:t>
            </a:r>
          </a:p>
          <a:p>
            <a:pPr algn="l" marL="390066" indent="-195033" lvl="1">
              <a:lnSpc>
                <a:spcPts val="2673"/>
              </a:lnSpc>
              <a:buFont typeface="Arial"/>
              <a:buChar char="•"/>
            </a:pPr>
            <a:r>
              <a:rPr lang="en-US" sz="1806" spc="-18">
                <a:solidFill>
                  <a:srgbClr val="000000"/>
                </a:solidFill>
                <a:latin typeface="Poppins"/>
              </a:rPr>
              <a:t>Encontrar mínimo global da função</a:t>
            </a:r>
          </a:p>
        </p:txBody>
      </p:sp>
      <p:pic>
        <p:nvPicPr>
          <p:cNvPr name="Picture 28" id="2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768174" y="4022626"/>
            <a:ext cx="1615780" cy="1615780"/>
          </a:xfrm>
          <a:prstGeom prst="rect">
            <a:avLst/>
          </a:prstGeom>
        </p:spPr>
      </p:pic>
      <p:grpSp>
        <p:nvGrpSpPr>
          <p:cNvPr name="Group 29" id="29"/>
          <p:cNvGrpSpPr/>
          <p:nvPr/>
        </p:nvGrpSpPr>
        <p:grpSpPr>
          <a:xfrm rot="0">
            <a:off x="14028982" y="4283434"/>
            <a:ext cx="1094163" cy="1094163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  <a:latin typeface="Inter Bold"/>
                </a:rPr>
                <a:t>3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3224804" y="2280651"/>
            <a:ext cx="2702520" cy="1015005"/>
            <a:chOff x="0" y="0"/>
            <a:chExt cx="6248981" cy="234697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31750" y="31750"/>
              <a:ext cx="6185481" cy="2283475"/>
            </a:xfrm>
            <a:custGeom>
              <a:avLst/>
              <a:gdLst/>
              <a:ahLst/>
              <a:cxnLst/>
              <a:rect r="r" b="b" t="t" l="l"/>
              <a:pathLst>
                <a:path h="2283475" w="6185481">
                  <a:moveTo>
                    <a:pt x="6092771" y="2283475"/>
                  </a:moveTo>
                  <a:lnTo>
                    <a:pt x="92710" y="2283475"/>
                  </a:lnTo>
                  <a:cubicBezTo>
                    <a:pt x="41910" y="2283475"/>
                    <a:pt x="0" y="2241565"/>
                    <a:pt x="0" y="21907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091501" y="0"/>
                  </a:lnTo>
                  <a:cubicBezTo>
                    <a:pt x="6142301" y="0"/>
                    <a:pt x="6184211" y="41910"/>
                    <a:pt x="6184211" y="92710"/>
                  </a:cubicBezTo>
                  <a:lnTo>
                    <a:pt x="6184211" y="2189495"/>
                  </a:lnTo>
                  <a:cubicBezTo>
                    <a:pt x="6185481" y="2241565"/>
                    <a:pt x="6143571" y="2283475"/>
                    <a:pt x="6092771" y="228347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6248981" cy="2346975"/>
            </a:xfrm>
            <a:custGeom>
              <a:avLst/>
              <a:gdLst/>
              <a:ahLst/>
              <a:cxnLst/>
              <a:rect r="r" b="b" t="t" l="l"/>
              <a:pathLst>
                <a:path h="2346975" w="6248981">
                  <a:moveTo>
                    <a:pt x="6124521" y="59690"/>
                  </a:moveTo>
                  <a:cubicBezTo>
                    <a:pt x="6160081" y="59690"/>
                    <a:pt x="6189291" y="88900"/>
                    <a:pt x="6189291" y="124460"/>
                  </a:cubicBezTo>
                  <a:lnTo>
                    <a:pt x="6189291" y="2222515"/>
                  </a:lnTo>
                  <a:cubicBezTo>
                    <a:pt x="6189291" y="2258075"/>
                    <a:pt x="6160081" y="2287285"/>
                    <a:pt x="6124521" y="2287285"/>
                  </a:cubicBezTo>
                  <a:lnTo>
                    <a:pt x="124460" y="2287285"/>
                  </a:lnTo>
                  <a:cubicBezTo>
                    <a:pt x="88900" y="2287285"/>
                    <a:pt x="59690" y="2258075"/>
                    <a:pt x="59690" y="222251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124521" y="59690"/>
                  </a:lnTo>
                  <a:moveTo>
                    <a:pt x="61245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222515"/>
                  </a:lnTo>
                  <a:cubicBezTo>
                    <a:pt x="0" y="2291095"/>
                    <a:pt x="55880" y="2346975"/>
                    <a:pt x="124460" y="2346975"/>
                  </a:cubicBezTo>
                  <a:lnTo>
                    <a:pt x="6124521" y="2346975"/>
                  </a:lnTo>
                  <a:cubicBezTo>
                    <a:pt x="6193101" y="2346975"/>
                    <a:pt x="6248981" y="2291095"/>
                    <a:pt x="6248981" y="2222515"/>
                  </a:cubicBezTo>
                  <a:lnTo>
                    <a:pt x="6248981" y="124460"/>
                  </a:lnTo>
                  <a:cubicBezTo>
                    <a:pt x="6248981" y="55880"/>
                    <a:pt x="6193101" y="0"/>
                    <a:pt x="6124521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</p:grpSp>
      <p:sp>
        <p:nvSpPr>
          <p:cNvPr name="AutoShape 35" id="35"/>
          <p:cNvSpPr/>
          <p:nvPr/>
        </p:nvSpPr>
        <p:spPr>
          <a:xfrm>
            <a:off x="14566539" y="3257327"/>
            <a:ext cx="0" cy="413842"/>
          </a:xfrm>
          <a:prstGeom prst="line">
            <a:avLst/>
          </a:prstGeom>
          <a:ln cap="flat" w="19050">
            <a:solidFill>
              <a:srgbClr val="3A6AD6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36" id="36"/>
          <p:cNvSpPr txBox="true"/>
          <p:nvPr/>
        </p:nvSpPr>
        <p:spPr>
          <a:xfrm rot="0">
            <a:off x="13369498" y="2595295"/>
            <a:ext cx="2413132" cy="357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11"/>
              </a:lnSpc>
            </a:pPr>
            <a:r>
              <a:rPr lang="en-US" sz="2176">
                <a:solidFill>
                  <a:srgbClr val="000000"/>
                </a:solidFill>
                <a:latin typeface="Poppins Bold"/>
              </a:rPr>
              <a:t>NN + Two-Opt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3369498" y="5920552"/>
            <a:ext cx="2607932" cy="2039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90066" indent="-195033" lvl="1">
              <a:lnSpc>
                <a:spcPts val="2673"/>
              </a:lnSpc>
              <a:buFont typeface="Arial"/>
              <a:buChar char="•"/>
            </a:pPr>
            <a:r>
              <a:rPr lang="en-US" sz="1806" spc="-18">
                <a:solidFill>
                  <a:srgbClr val="000000"/>
                </a:solidFill>
                <a:latin typeface="Poppins"/>
              </a:rPr>
              <a:t>Inicia com NN - determinação de rotas mais próximas </a:t>
            </a:r>
          </a:p>
          <a:p>
            <a:pPr algn="l" marL="390066" indent="-195033" lvl="1">
              <a:lnSpc>
                <a:spcPts val="2673"/>
              </a:lnSpc>
              <a:buFont typeface="Arial"/>
              <a:buChar char="•"/>
            </a:pPr>
            <a:r>
              <a:rPr lang="en-US" sz="1806" spc="-18">
                <a:solidFill>
                  <a:srgbClr val="000000"/>
                </a:solidFill>
                <a:latin typeface="Poppins"/>
              </a:rPr>
              <a:t>Two-Opt para otimizar as rotas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5585502" y="1059282"/>
            <a:ext cx="7116997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2"/>
              </a:lnSpc>
            </a:pPr>
            <a:r>
              <a:rPr lang="en-US" sz="6418">
                <a:solidFill>
                  <a:srgbClr val="000000"/>
                </a:solidFill>
                <a:latin typeface="Poppins Bold"/>
              </a:rPr>
              <a:t>Algoritmos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>
                <a:solidFill>
                  <a:srgbClr val="FFFFFF"/>
                </a:solidFill>
                <a:latin typeface="Poppins Bold"/>
              </a:rPr>
              <a:t>08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677975" y="4824431"/>
            <a:ext cx="10932049" cy="609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82"/>
              </a:lnSpc>
            </a:pPr>
            <a:r>
              <a:rPr lang="en-US" sz="3818">
                <a:solidFill>
                  <a:srgbClr val="000000"/>
                </a:solidFill>
                <a:latin typeface="Poppins"/>
              </a:rPr>
              <a:t>tempo de execução : 1 min e 6 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17601" y="3085447"/>
            <a:ext cx="14452799" cy="103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2"/>
              </a:lnSpc>
            </a:pPr>
            <a:r>
              <a:rPr lang="en-US" sz="6418">
                <a:solidFill>
                  <a:srgbClr val="000000"/>
                </a:solidFill>
                <a:latin typeface="Poppins Bold"/>
              </a:rPr>
              <a:t>Clusterização 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5121" y="1851662"/>
            <a:ext cx="16962898" cy="3833423"/>
          </a:xfrm>
          <a:custGeom>
            <a:avLst/>
            <a:gdLst/>
            <a:ahLst/>
            <a:cxnLst/>
            <a:rect r="r" b="b" t="t" l="l"/>
            <a:pathLst>
              <a:path h="3833423" w="16962898">
                <a:moveTo>
                  <a:pt x="0" y="0"/>
                </a:moveTo>
                <a:lnTo>
                  <a:pt x="16962898" y="0"/>
                </a:lnTo>
                <a:lnTo>
                  <a:pt x="16962898" y="3833423"/>
                </a:lnTo>
                <a:lnTo>
                  <a:pt x="0" y="38334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0622" y="5686696"/>
            <a:ext cx="16428678" cy="3896129"/>
          </a:xfrm>
          <a:custGeom>
            <a:avLst/>
            <a:gdLst/>
            <a:ahLst/>
            <a:cxnLst/>
            <a:rect r="r" b="b" t="t" l="l"/>
            <a:pathLst>
              <a:path h="3896129" w="16428678">
                <a:moveTo>
                  <a:pt x="0" y="0"/>
                </a:moveTo>
                <a:lnTo>
                  <a:pt x="16428678" y="0"/>
                </a:lnTo>
                <a:lnTo>
                  <a:pt x="16428678" y="3896129"/>
                </a:lnTo>
                <a:lnTo>
                  <a:pt x="0" y="38961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>
                <a:solidFill>
                  <a:srgbClr val="FFFFFF"/>
                </a:solidFill>
                <a:latin typeface="Poppins Bold"/>
              </a:rPr>
              <a:t>08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585502" y="476287"/>
            <a:ext cx="7116997" cy="103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2"/>
              </a:lnSpc>
            </a:pPr>
            <a:r>
              <a:rPr lang="en-US" sz="6418">
                <a:solidFill>
                  <a:srgbClr val="000000"/>
                </a:solidFill>
                <a:latin typeface="Poppins Bold"/>
              </a:rPr>
              <a:t>Clusterização</a:t>
            </a:r>
            <a:r>
              <a:rPr lang="en-US" sz="6418">
                <a:solidFill>
                  <a:srgbClr val="000000"/>
                </a:solidFill>
                <a:latin typeface="Poppins Bold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858022" y="9525675"/>
            <a:ext cx="7429978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Open Sans Bold"/>
              </a:rPr>
              <a:t>300/22 ≈13,6 km/dia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19992" y="0"/>
            <a:ext cx="13648016" cy="13648016"/>
            <a:chOff x="0" y="0"/>
            <a:chExt cx="18197355" cy="18197355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8197355" cy="18197355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F8F8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022482" y="1022482"/>
              <a:ext cx="16152391" cy="16152391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TextBox 9" id="9"/>
          <p:cNvSpPr txBox="true"/>
          <p:nvPr/>
        </p:nvSpPr>
        <p:spPr>
          <a:xfrm rot="0">
            <a:off x="5101668" y="4593449"/>
            <a:ext cx="8084663" cy="1689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50"/>
              </a:lnSpc>
            </a:pPr>
            <a:r>
              <a:rPr lang="en-US" sz="11602">
                <a:solidFill>
                  <a:srgbClr val="3A6AD6"/>
                </a:solidFill>
                <a:latin typeface="Poppins Bold"/>
              </a:rPr>
              <a:t>Aplicação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DAGEwyQEG1I</dc:identifier>
  <dcterms:modified xsi:type="dcterms:W3CDTF">2011-08-01T06:04:30Z</dcterms:modified>
  <cp:revision>1</cp:revision>
  <dc:title>sprint2</dc:title>
</cp:coreProperties>
</file>