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" charset="1" panose="00000500000000000000"/>
      <p:regular r:id="rId17"/>
    </p:embeddedFont>
    <p:embeddedFont>
      <p:font typeface="Garet Bold" charset="1" panose="00000000000000000000"/>
      <p:regular r:id="rId18"/>
    </p:embeddedFont>
    <p:embeddedFont>
      <p:font typeface="Intro Rust" charset="1" panose="000005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  <p:embeddedFont>
      <p:font typeface="Sondos Bold" charset="1" panose="00000800000000000000"/>
      <p:regular r:id="rId22"/>
    </p:embeddedFont>
    <p:embeddedFont>
      <p:font typeface="Sondo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5555" y="8149051"/>
            <a:ext cx="9538405" cy="128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5"/>
              </a:lnSpc>
            </a:pPr>
            <a:r>
              <a:rPr lang="en-US" sz="912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SPRINT 1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19270" y="2652974"/>
            <a:ext cx="4249460" cy="4665742"/>
            <a:chOff x="0" y="0"/>
            <a:chExt cx="5665947" cy="62209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157016"/>
              <a:ext cx="4271022" cy="4271022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6009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2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65947" cy="5616370"/>
            </a:xfrm>
            <a:custGeom>
              <a:avLst/>
              <a:gdLst/>
              <a:ahLst/>
              <a:cxnLst/>
              <a:rect r="r" b="b" t="t" l="l"/>
              <a:pathLst>
                <a:path h="5616370" w="5665947">
                  <a:moveTo>
                    <a:pt x="0" y="0"/>
                  </a:moveTo>
                  <a:lnTo>
                    <a:pt x="5665947" y="0"/>
                  </a:lnTo>
                  <a:lnTo>
                    <a:pt x="5665947" y="5616370"/>
                  </a:lnTo>
                  <a:lnTo>
                    <a:pt x="0" y="5616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18682" y="5295120"/>
              <a:ext cx="4309443" cy="925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24"/>
                </a:lnSpc>
              </a:pPr>
              <a:r>
                <a:rPr lang="en-US" sz="4160">
                  <a:solidFill>
                    <a:srgbClr val="660099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CASCARIAS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374" y="9695399"/>
            <a:ext cx="19029840" cy="591601"/>
            <a:chOff x="0" y="0"/>
            <a:chExt cx="5011974" cy="155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1974" cy="155813"/>
            </a:xfrm>
            <a:custGeom>
              <a:avLst/>
              <a:gdLst/>
              <a:ahLst/>
              <a:cxnLst/>
              <a:rect r="r" b="b" t="t" l="l"/>
              <a:pathLst>
                <a:path h="155813" w="5011974">
                  <a:moveTo>
                    <a:pt x="0" y="0"/>
                  </a:moveTo>
                  <a:lnTo>
                    <a:pt x="5011974" y="0"/>
                  </a:lnTo>
                  <a:lnTo>
                    <a:pt x="5011974" y="155813"/>
                  </a:lnTo>
                  <a:lnTo>
                    <a:pt x="0" y="155813"/>
                  </a:lnTo>
                  <a:close/>
                </a:path>
              </a:pathLst>
            </a:custGeom>
            <a:solidFill>
              <a:srgbClr val="EB3C7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11974" cy="203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8923" y="272600"/>
            <a:ext cx="14533326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999">
                <a:solidFill>
                  <a:srgbClr val="660099"/>
                </a:solidFill>
                <a:latin typeface="Intro Rust"/>
                <a:ea typeface="Intro Rust"/>
                <a:cs typeface="Intro Rust"/>
                <a:sym typeface="Intro Rust"/>
              </a:rPr>
              <a:t>MVP - SPRINT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08468" y="1622195"/>
            <a:ext cx="109142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EC2: Criação de instâncias virtuais na AWS (servidores)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78146" y="3291551"/>
            <a:ext cx="73748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EB3C7D"/>
                </a:solidFill>
                <a:latin typeface="Open Sans"/>
                <a:ea typeface="Open Sans"/>
                <a:cs typeface="Open Sans"/>
                <a:sym typeface="Open Sans"/>
              </a:rPr>
              <a:t>Hospedagem do backend e frontend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8165586" y="2202585"/>
            <a:ext cx="0" cy="1155641"/>
          </a:xfrm>
          <a:prstGeom prst="line">
            <a:avLst/>
          </a:prstGeom>
          <a:ln cap="flat" w="38100">
            <a:solidFill>
              <a:srgbClr val="EB3C7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2708468" y="5317771"/>
            <a:ext cx="111931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RDS: Serviço de banco de dados, permite escalabilidade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35481" y="7194049"/>
            <a:ext cx="90602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EB3C7D"/>
                </a:solidFill>
                <a:latin typeface="Open Sans"/>
                <a:ea typeface="Open Sans"/>
                <a:cs typeface="Open Sans"/>
                <a:sym typeface="Open Sans"/>
              </a:rPr>
              <a:t>Armazenamento e gerenciamento dos dados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165586" y="6041036"/>
            <a:ext cx="0" cy="1076814"/>
          </a:xfrm>
          <a:prstGeom prst="line">
            <a:avLst/>
          </a:prstGeom>
          <a:ln cap="flat" w="38100">
            <a:solidFill>
              <a:srgbClr val="EB3C7D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94976" y="2725224"/>
            <a:ext cx="4620876" cy="5073542"/>
            <a:chOff x="0" y="0"/>
            <a:chExt cx="6161167" cy="676472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70740"/>
              <a:ext cx="4644322" cy="4644322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600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2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61167" cy="6107257"/>
            </a:xfrm>
            <a:custGeom>
              <a:avLst/>
              <a:gdLst/>
              <a:ahLst/>
              <a:cxnLst/>
              <a:rect r="r" b="b" t="t" l="l"/>
              <a:pathLst>
                <a:path h="6107257" w="6161167">
                  <a:moveTo>
                    <a:pt x="0" y="0"/>
                  </a:moveTo>
                  <a:lnTo>
                    <a:pt x="6161167" y="0"/>
                  </a:lnTo>
                  <a:lnTo>
                    <a:pt x="6161167" y="6107257"/>
                  </a:lnTo>
                  <a:lnTo>
                    <a:pt x="0" y="6107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37796" y="5765422"/>
              <a:ext cx="4686102" cy="99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34"/>
                </a:lnSpc>
              </a:pPr>
              <a:r>
                <a:rPr lang="en-US" sz="4524">
                  <a:solidFill>
                    <a:srgbClr val="660099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CASCARIAS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3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1367" y="1935161"/>
            <a:ext cx="3208339" cy="32083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46643" y="6049961"/>
            <a:ext cx="3208339" cy="320833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505" r="0" b="-5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52451" y="1935161"/>
            <a:ext cx="3208339" cy="320833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13767" y="2087561"/>
            <a:ext cx="3208339" cy="320833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982701" y="1935161"/>
            <a:ext cx="3208339" cy="320833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52451" y="6049961"/>
            <a:ext cx="3208339" cy="32083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0827" t="-38258" r="-2743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156340" y="6049961"/>
            <a:ext cx="3208339" cy="320833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-1505364" y="587342"/>
            <a:ext cx="9062568" cy="949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670">
                <a:solidFill>
                  <a:srgbClr val="000000"/>
                </a:solidFill>
                <a:latin typeface="Intro Rust"/>
                <a:ea typeface="Intro Rust"/>
                <a:cs typeface="Intro Rust"/>
                <a:sym typeface="Intro Rust"/>
              </a:rPr>
              <a:t>MEMBROS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164005" y="77768"/>
            <a:ext cx="2943687" cy="2917930"/>
          </a:xfrm>
          <a:custGeom>
            <a:avLst/>
            <a:gdLst/>
            <a:ahLst/>
            <a:cxnLst/>
            <a:rect r="r" b="b" t="t" l="l"/>
            <a:pathLst>
              <a:path h="2917930" w="2943687">
                <a:moveTo>
                  <a:pt x="0" y="0"/>
                </a:moveTo>
                <a:lnTo>
                  <a:pt x="2943687" y="0"/>
                </a:lnTo>
                <a:lnTo>
                  <a:pt x="2943687" y="2917930"/>
                </a:lnTo>
                <a:lnTo>
                  <a:pt x="0" y="2917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374" y="9695399"/>
            <a:ext cx="19029840" cy="591601"/>
            <a:chOff x="0" y="0"/>
            <a:chExt cx="5011974" cy="155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1974" cy="155813"/>
            </a:xfrm>
            <a:custGeom>
              <a:avLst/>
              <a:gdLst/>
              <a:ahLst/>
              <a:cxnLst/>
              <a:rect r="r" b="b" t="t" l="l"/>
              <a:pathLst>
                <a:path h="155813" w="5011974">
                  <a:moveTo>
                    <a:pt x="0" y="0"/>
                  </a:moveTo>
                  <a:lnTo>
                    <a:pt x="5011974" y="0"/>
                  </a:lnTo>
                  <a:lnTo>
                    <a:pt x="5011974" y="155813"/>
                  </a:lnTo>
                  <a:lnTo>
                    <a:pt x="0" y="155813"/>
                  </a:lnTo>
                  <a:close/>
                </a:path>
              </a:pathLst>
            </a:custGeom>
            <a:solidFill>
              <a:srgbClr val="EB3C7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11974" cy="203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12749" y="5460215"/>
            <a:ext cx="3246551" cy="2881314"/>
          </a:xfrm>
          <a:custGeom>
            <a:avLst/>
            <a:gdLst/>
            <a:ahLst/>
            <a:cxnLst/>
            <a:rect r="r" b="b" t="t" l="l"/>
            <a:pathLst>
              <a:path h="2881314" w="3246551">
                <a:moveTo>
                  <a:pt x="0" y="0"/>
                </a:moveTo>
                <a:lnTo>
                  <a:pt x="3246551" y="0"/>
                </a:lnTo>
                <a:lnTo>
                  <a:pt x="3246551" y="2881314"/>
                </a:lnTo>
                <a:lnTo>
                  <a:pt x="0" y="288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906517" y="469669"/>
            <a:ext cx="8115300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999">
                <a:solidFill>
                  <a:srgbClr val="660099"/>
                </a:solidFill>
                <a:latin typeface="Intro Rust"/>
                <a:ea typeface="Intro Rust"/>
                <a:cs typeface="Intro Rust"/>
                <a:sym typeface="Intro Rust"/>
              </a:rPr>
              <a:t>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8678" y="2038234"/>
            <a:ext cx="7525993" cy="19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2827">
                <a:solidFill>
                  <a:srgbClr val="66009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Relevância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Desempenho de vendas comprometido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Experiência do cliente prejudicada 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Risco Operacional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7718022" y="3040545"/>
            <a:ext cx="325793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0975957" y="2038234"/>
            <a:ext cx="5680278" cy="19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2827">
                <a:solidFill>
                  <a:srgbClr val="66009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Impacto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 satisfação do cliente</a:t>
            </a:r>
            <a:r>
              <a:rPr lang="en-US" sz="2827">
                <a:solidFill>
                  <a:srgbClr val="6600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Perda de vendas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Aumento de custos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68678" y="5143500"/>
            <a:ext cx="8410556" cy="3198029"/>
            <a:chOff x="0" y="0"/>
            <a:chExt cx="11214074" cy="426403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11214074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EB3C7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Impacto do projeto sobre a empresa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11534" y="1112110"/>
              <a:ext cx="10791007" cy="3151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Melhoria na eficiência operacional</a:t>
              </a:r>
            </a:p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Aumento na satisfação do cliente</a:t>
              </a:r>
            </a:p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Redução de custos</a:t>
              </a:r>
            </a:p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Maior visibilidade do estoque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374" y="9695399"/>
            <a:ext cx="19029840" cy="591601"/>
            <a:chOff x="0" y="0"/>
            <a:chExt cx="5011974" cy="155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1974" cy="155813"/>
            </a:xfrm>
            <a:custGeom>
              <a:avLst/>
              <a:gdLst/>
              <a:ahLst/>
              <a:cxnLst/>
              <a:rect r="r" b="b" t="t" l="l"/>
              <a:pathLst>
                <a:path h="155813" w="5011974">
                  <a:moveTo>
                    <a:pt x="0" y="0"/>
                  </a:moveTo>
                  <a:lnTo>
                    <a:pt x="5011974" y="0"/>
                  </a:lnTo>
                  <a:lnTo>
                    <a:pt x="5011974" y="155813"/>
                  </a:lnTo>
                  <a:lnTo>
                    <a:pt x="0" y="155813"/>
                  </a:lnTo>
                  <a:close/>
                </a:path>
              </a:pathLst>
            </a:custGeom>
            <a:solidFill>
              <a:srgbClr val="EB3C7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11974" cy="203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2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64590" y="4966298"/>
            <a:ext cx="3394710" cy="4114800"/>
          </a:xfrm>
          <a:custGeom>
            <a:avLst/>
            <a:gdLst/>
            <a:ahLst/>
            <a:cxnLst/>
            <a:rect r="r" b="b" t="t" l="l"/>
            <a:pathLst>
              <a:path h="4114800" w="3394710">
                <a:moveTo>
                  <a:pt x="0" y="0"/>
                </a:moveTo>
                <a:lnTo>
                  <a:pt x="3394710" y="0"/>
                </a:lnTo>
                <a:lnTo>
                  <a:pt x="3394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72600"/>
            <a:ext cx="14533326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999">
                <a:solidFill>
                  <a:srgbClr val="660099"/>
                </a:solidFill>
                <a:latin typeface="Intro Rust"/>
                <a:ea typeface="Intro Rust"/>
                <a:cs typeface="Intro Rust"/>
                <a:sym typeface="Intro Rust"/>
              </a:rPr>
              <a:t>PERSONA: USUÁRIO FINAL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65281" y="1613328"/>
            <a:ext cx="9337559" cy="2947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2827">
                <a:solidFill>
                  <a:srgbClr val="66009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Dores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Prazo de entrega longo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Experiências com estoque desatualizado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Falta de clareza sobre a disponibilidade real dos produtos</a:t>
            </a:r>
          </a:p>
          <a:p>
            <a:pPr algn="just">
              <a:lnSpc>
                <a:spcPts val="39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5015" y="1871885"/>
            <a:ext cx="7312043" cy="19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2827">
                <a:solidFill>
                  <a:srgbClr val="66009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Desejos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Comprar um laptop pelo e-commerce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Receber o produto rapidamente</a:t>
            </a:r>
          </a:p>
          <a:p>
            <a:pPr algn="just" marL="610537" indent="-305268" lvl="1">
              <a:lnSpc>
                <a:spcPts val="3959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Garantir disponibilidade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5015" y="4966298"/>
            <a:ext cx="8999378" cy="3798104"/>
            <a:chOff x="0" y="0"/>
            <a:chExt cx="11999170" cy="506413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11999170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EB3C7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Necessidades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26343" y="1112110"/>
              <a:ext cx="11546484" cy="3952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Experiência de compra fácil e rápida</a:t>
              </a:r>
            </a:p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Atualizações em tempo real sobre o pedido e prazo de entrega</a:t>
              </a:r>
            </a:p>
            <a:p>
              <a:pPr algn="just" marL="734059" indent="-367030" lvl="1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Confiança de que o produto será entregue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3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05127" y="3086100"/>
            <a:ext cx="3086100" cy="4114800"/>
          </a:xfrm>
          <a:custGeom>
            <a:avLst/>
            <a:gdLst/>
            <a:ahLst/>
            <a:cxnLst/>
            <a:rect r="r" b="b" t="t" l="l"/>
            <a:pathLst>
              <a:path h="4114800" w="3086100">
                <a:moveTo>
                  <a:pt x="0" y="0"/>
                </a:moveTo>
                <a:lnTo>
                  <a:pt x="3086100" y="0"/>
                </a:lnTo>
                <a:lnTo>
                  <a:pt x="30861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1999" y="659524"/>
            <a:ext cx="12253748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000000"/>
                </a:solidFill>
                <a:latin typeface="Intro Rust"/>
                <a:ea typeface="Intro Rust"/>
                <a:cs typeface="Intro Rust"/>
                <a:sym typeface="Intro Rust"/>
              </a:rPr>
              <a:t>REQUISITOS DO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6999" y="2441842"/>
            <a:ext cx="8993866" cy="298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8"/>
              </a:lnSpc>
            </a:pPr>
            <a:r>
              <a:rPr lang="en-US" sz="3406">
                <a:solidFill>
                  <a:srgbClr val="000000"/>
                </a:solidFill>
                <a:latin typeface="Sondos Bold"/>
                <a:ea typeface="Sondos Bold"/>
                <a:cs typeface="Sondos Bold"/>
                <a:sym typeface="Sondos Bold"/>
              </a:rPr>
              <a:t>Funcionais 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Sincronização em tempo real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Consulta de estoque por CEP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Visualização de dados em dashboard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Geração e processamento de arquivo de dados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3700" y="5629104"/>
            <a:ext cx="8993866" cy="2380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8"/>
              </a:lnSpc>
            </a:pPr>
            <a:r>
              <a:rPr lang="en-US" sz="3406">
                <a:solidFill>
                  <a:srgbClr val="000000"/>
                </a:solidFill>
                <a:latin typeface="Sondos Bold"/>
                <a:ea typeface="Sondos Bold"/>
                <a:cs typeface="Sondos Bold"/>
                <a:sym typeface="Sondos Bold"/>
              </a:rPr>
              <a:t>Não Funcionais 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Escalabilidade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Disponibilidade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Segurança de dados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3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0636" y="1151846"/>
            <a:ext cx="4336838" cy="3489296"/>
          </a:xfrm>
          <a:custGeom>
            <a:avLst/>
            <a:gdLst/>
            <a:ahLst/>
            <a:cxnLst/>
            <a:rect r="r" b="b" t="t" l="l"/>
            <a:pathLst>
              <a:path h="3489296" w="4336838">
                <a:moveTo>
                  <a:pt x="0" y="0"/>
                </a:moveTo>
                <a:lnTo>
                  <a:pt x="4336838" y="0"/>
                </a:lnTo>
                <a:lnTo>
                  <a:pt x="4336838" y="3489296"/>
                </a:lnTo>
                <a:lnTo>
                  <a:pt x="0" y="348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16535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137" y="529141"/>
            <a:ext cx="10322472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000000"/>
                </a:solidFill>
                <a:latin typeface="Intro Rust"/>
                <a:ea typeface="Intro Rust"/>
                <a:cs typeface="Intro Rust"/>
                <a:sym typeface="Intro Rust"/>
              </a:rPr>
              <a:t>ANÁLISE FINANCEIRA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05654"/>
            <a:ext cx="12149725" cy="478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Dois grandes pilares: </a:t>
            </a:r>
          </a:p>
          <a:p>
            <a:pPr algn="l" marL="1470732" indent="-490244" lvl="2">
              <a:lnSpc>
                <a:spcPts val="4768"/>
              </a:lnSpc>
              <a:buFont typeface="Arial"/>
              <a:buChar char="⚬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Custo de Produção </a:t>
            </a:r>
          </a:p>
          <a:p>
            <a:pPr algn="l" marL="2206099" indent="-551525" lvl="3">
              <a:lnSpc>
                <a:spcPts val="4768"/>
              </a:lnSpc>
              <a:buFont typeface="Arial"/>
              <a:buChar char="￭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Custo de Produção= Horas×Preço por Hora×Dias de Trabalho (Semana)×Número de Semanas×Número de Desenvolvedores</a:t>
            </a:r>
          </a:p>
          <a:p>
            <a:pPr algn="l" marL="2941465" indent="-588293" lvl="4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5×80×5×10×6=R$120.000</a:t>
            </a:r>
          </a:p>
          <a:p>
            <a:pPr algn="l" marL="1470732" indent="-490244" lvl="2">
              <a:lnSpc>
                <a:spcPts val="4768"/>
              </a:lnSpc>
              <a:buFont typeface="Arial"/>
              <a:buChar char="⚬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AWS</a:t>
            </a:r>
          </a:p>
          <a:p>
            <a:pPr algn="l" marL="2206099" indent="-551525" lvl="3">
              <a:lnSpc>
                <a:spcPts val="4768"/>
              </a:lnSpc>
              <a:buFont typeface="Arial"/>
              <a:buChar char="￭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Custo pelo USO das ferramentas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5119" y="5143500"/>
            <a:ext cx="4149456" cy="3656708"/>
          </a:xfrm>
          <a:custGeom>
            <a:avLst/>
            <a:gdLst/>
            <a:ahLst/>
            <a:cxnLst/>
            <a:rect r="r" b="b" t="t" l="l"/>
            <a:pathLst>
              <a:path h="3656708" w="4149456">
                <a:moveTo>
                  <a:pt x="0" y="0"/>
                </a:moveTo>
                <a:lnTo>
                  <a:pt x="4149456" y="0"/>
                </a:lnTo>
                <a:lnTo>
                  <a:pt x="4149456" y="3656708"/>
                </a:lnTo>
                <a:lnTo>
                  <a:pt x="0" y="365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7413" y="575310"/>
            <a:ext cx="11458192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999">
                <a:solidFill>
                  <a:srgbClr val="000000"/>
                </a:solidFill>
                <a:latin typeface="Intro Rust"/>
                <a:ea typeface="Intro Rust"/>
                <a:cs typeface="Intro Rust"/>
                <a:sym typeface="Intro Rust"/>
              </a:rPr>
              <a:t>PRECIFICAÇÃO AWS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19499"/>
            <a:ext cx="10591750" cy="178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Pague pelo o que usar 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Pague menos usando mais </a:t>
            </a:r>
          </a:p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Custo total de propriedade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20947" y="2714000"/>
            <a:ext cx="14574141" cy="62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4399">
                <a:solidFill>
                  <a:srgbClr val="000000"/>
                </a:solidFill>
                <a:latin typeface="Intro Rust"/>
                <a:ea typeface="Intro Rust"/>
                <a:cs typeface="Intro Rust"/>
                <a:sym typeface="Intro Rust"/>
              </a:rPr>
              <a:t>CUSTO TOTAL DE PROPRIEDADE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67575" y="3429105"/>
            <a:ext cx="10591750" cy="178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 Bold"/>
                <a:ea typeface="Sondos Bold"/>
                <a:cs typeface="Sondos Bold"/>
                <a:sym typeface="Sondos Bold"/>
              </a:rPr>
              <a:t>O custo total de propriedade (TCO)</a:t>
            </a: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 é a estimativa financeira para ajudar a identificar custos diretos e indiretos de um sistema.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67575" y="5142817"/>
            <a:ext cx="10591750" cy="298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366" indent="-367683" lvl="1">
              <a:lnSpc>
                <a:spcPts val="4768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Por que usar o TCO?</a:t>
            </a:r>
          </a:p>
          <a:p>
            <a:pPr algn="l" marL="1470732" indent="-490244" lvl="2">
              <a:lnSpc>
                <a:spcPts val="4768"/>
              </a:lnSpc>
              <a:buFont typeface="Arial"/>
              <a:buChar char="⚬"/>
            </a:pPr>
            <a:r>
              <a:rPr lang="en-US" sz="3406">
                <a:solidFill>
                  <a:srgbClr val="000000"/>
                </a:solidFill>
                <a:latin typeface="Sondos"/>
                <a:ea typeface="Sondos"/>
                <a:cs typeface="Sondos"/>
                <a:sym typeface="Sondos"/>
              </a:rPr>
              <a:t>Para comparar os custos da execução de um ambiente de infraestrutura inteiro ou de uma carga de trabalho específica no local em comparação com a AWS</a:t>
            </a:r>
          </a:p>
        </p:txBody>
      </p:sp>
      <p:sp>
        <p:nvSpPr>
          <p:cNvPr name="AutoShape 8" id="8"/>
          <p:cNvSpPr/>
          <p:nvPr/>
        </p:nvSpPr>
        <p:spPr>
          <a:xfrm>
            <a:off x="7467575" y="2486174"/>
            <a:ext cx="0" cy="63140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3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256" y="2012382"/>
            <a:ext cx="14969489" cy="6262236"/>
          </a:xfrm>
          <a:custGeom>
            <a:avLst/>
            <a:gdLst/>
            <a:ahLst/>
            <a:cxnLst/>
            <a:rect r="r" b="b" t="t" l="l"/>
            <a:pathLst>
              <a:path h="6262236" w="14969489">
                <a:moveTo>
                  <a:pt x="0" y="0"/>
                </a:moveTo>
                <a:lnTo>
                  <a:pt x="14969488" y="0"/>
                </a:lnTo>
                <a:lnTo>
                  <a:pt x="14969488" y="6262236"/>
                </a:lnTo>
                <a:lnTo>
                  <a:pt x="0" y="626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3C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6435" y="3274208"/>
            <a:ext cx="7150386" cy="3738583"/>
          </a:xfrm>
          <a:custGeom>
            <a:avLst/>
            <a:gdLst/>
            <a:ahLst/>
            <a:cxnLst/>
            <a:rect r="r" b="b" t="t" l="l"/>
            <a:pathLst>
              <a:path h="3738583" w="7150386">
                <a:moveTo>
                  <a:pt x="0" y="0"/>
                </a:moveTo>
                <a:lnTo>
                  <a:pt x="7150386" y="0"/>
                </a:lnTo>
                <a:lnTo>
                  <a:pt x="7150386" y="3738584"/>
                </a:lnTo>
                <a:lnTo>
                  <a:pt x="0" y="3738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78653" y="2737156"/>
            <a:ext cx="7374876" cy="5056138"/>
          </a:xfrm>
          <a:custGeom>
            <a:avLst/>
            <a:gdLst/>
            <a:ahLst/>
            <a:cxnLst/>
            <a:rect r="r" b="b" t="t" l="l"/>
            <a:pathLst>
              <a:path h="5056138" w="7374876">
                <a:moveTo>
                  <a:pt x="0" y="0"/>
                </a:moveTo>
                <a:lnTo>
                  <a:pt x="7374876" y="0"/>
                </a:lnTo>
                <a:lnTo>
                  <a:pt x="7374876" y="5056138"/>
                </a:lnTo>
                <a:lnTo>
                  <a:pt x="0" y="5056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6435" y="7137702"/>
            <a:ext cx="4987341" cy="39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3"/>
              </a:lnSpc>
            </a:pPr>
            <a:r>
              <a:rPr lang="en-US" sz="23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Economia aproximada: USD159.000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DAGN9IglT3U</dc:identifier>
  <dcterms:modified xsi:type="dcterms:W3CDTF">2011-08-01T06:04:30Z</dcterms:modified>
  <cp:revision>1</cp:revision>
  <dc:title>Sprint 1 - Cascarias</dc:title>
</cp:coreProperties>
</file>