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d2c11e76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d2c11e7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d2c11e76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d2c11e7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d2c11e76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d2c11e7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d2c11e7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d2c11e7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d2c11e7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d2c11e7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d2c11e76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d2c11e76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d2c11e76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d2c11e76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d2c11e76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d2c11e76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d2c11e76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d2c11e7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dfb7510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dfb7510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banditalgs.com/" TargetMode="External"/><Relationship Id="rId4" Type="http://schemas.openxmlformats.org/officeDocument/2006/relationships/hyperlink" Target="https://banditalg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63" name="Shape 63"/>
        <p:cNvGrpSpPr/>
        <p:nvPr/>
      </p:nvGrpSpPr>
      <p:grpSpPr>
        <a:xfrm>
          <a:off x="0" y="0"/>
          <a:ext cx="0" cy="0"/>
          <a:chOff x="0" y="0"/>
          <a:chExt cx="0" cy="0"/>
        </a:xfrm>
      </p:grpSpPr>
      <p:sp>
        <p:nvSpPr>
          <p:cNvPr id="64" name="Google Shape;64;p13"/>
          <p:cNvSpPr txBox="1"/>
          <p:nvPr/>
        </p:nvSpPr>
        <p:spPr>
          <a:xfrm>
            <a:off x="311700" y="252750"/>
            <a:ext cx="8520600" cy="427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t>UNIVERSIDAD ANDINA DEL CUSCO</a:t>
            </a:r>
            <a:endParaRPr/>
          </a:p>
          <a:p>
            <a:pPr indent="0" lvl="0" marL="0" rtl="0" algn="ctr">
              <a:spcBef>
                <a:spcPts val="0"/>
              </a:spcBef>
              <a:spcAft>
                <a:spcPts val="0"/>
              </a:spcAft>
              <a:buNone/>
            </a:pPr>
            <a:r>
              <a:rPr lang="es"/>
              <a:t>FACULTAD DE INGENIERÍA Y ARQUITECTURA</a:t>
            </a:r>
            <a:endParaRPr/>
          </a:p>
          <a:p>
            <a:pPr indent="0" lvl="0" marL="0" rtl="0" algn="ctr">
              <a:spcBef>
                <a:spcPts val="0"/>
              </a:spcBef>
              <a:spcAft>
                <a:spcPts val="0"/>
              </a:spcAft>
              <a:buNone/>
            </a:pPr>
            <a:r>
              <a:rPr lang="es"/>
              <a:t>ESCUELA PROFESIONAL DE INGENIERÍA DE SISTEMAS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s"/>
              <a:t>Modelos de aprendizaje No supervisado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ASIGNATURA: INTELIGENCIA ARTIFICIAL</a:t>
            </a:r>
            <a:endParaRPr/>
          </a:p>
          <a:p>
            <a:pPr indent="0" lvl="0" marL="0" rtl="0" algn="l">
              <a:spcBef>
                <a:spcPts val="0"/>
              </a:spcBef>
              <a:spcAft>
                <a:spcPts val="0"/>
              </a:spcAft>
              <a:buNone/>
            </a:pPr>
            <a:r>
              <a:rPr lang="es"/>
              <a:t>DOCENTE: ESPETIA HUAMANGA HUGO                   </a:t>
            </a:r>
            <a:endParaRPr/>
          </a:p>
          <a:p>
            <a:pPr indent="0" lvl="0" marL="0" rtl="0" algn="l">
              <a:spcBef>
                <a:spcPts val="0"/>
              </a:spcBef>
              <a:spcAft>
                <a:spcPts val="0"/>
              </a:spcAft>
              <a:buNone/>
            </a:pPr>
            <a:r>
              <a:rPr lang="es"/>
              <a:t>ESTUDIANTES:</a:t>
            </a:r>
            <a:endParaRPr/>
          </a:p>
          <a:p>
            <a:pPr indent="0" lvl="0" marL="0" rtl="0" algn="l">
              <a:spcBef>
                <a:spcPts val="0"/>
              </a:spcBef>
              <a:spcAft>
                <a:spcPts val="0"/>
              </a:spcAft>
              <a:buNone/>
            </a:pPr>
            <a:r>
              <a:rPr lang="es"/>
              <a:t>CUSI RONCO JHOEL</a:t>
            </a:r>
            <a:endParaRPr/>
          </a:p>
          <a:p>
            <a:pPr indent="0" lvl="0" marL="0" rtl="0" algn="l">
              <a:spcBef>
                <a:spcPts val="0"/>
              </a:spcBef>
              <a:spcAft>
                <a:spcPts val="0"/>
              </a:spcAft>
              <a:buNone/>
            </a:pPr>
            <a:r>
              <a:rPr lang="es"/>
              <a:t>HUARACHI PUMACHAPI  JUAN ALBERTO </a:t>
            </a:r>
            <a:endParaRPr/>
          </a:p>
          <a:p>
            <a:pPr indent="0" lvl="0" marL="0" rtl="0" algn="l">
              <a:spcBef>
                <a:spcPts val="0"/>
              </a:spcBef>
              <a:spcAft>
                <a:spcPts val="0"/>
              </a:spcAft>
              <a:buNone/>
            </a:pPr>
            <a:r>
              <a:rPr lang="es"/>
              <a:t>MENDOZA CHOQUEHUILLCA ULISES VALENTY</a:t>
            </a:r>
            <a:endParaRPr/>
          </a:p>
          <a:p>
            <a:pPr indent="0" lvl="0" marL="0" rtl="0" algn="ctr">
              <a:spcBef>
                <a:spcPts val="0"/>
              </a:spcBef>
              <a:spcAft>
                <a:spcPts val="0"/>
              </a:spcAft>
              <a:buNone/>
            </a:pPr>
            <a:r>
              <a:rPr lang="es"/>
              <a:t>  CUSCO - PERÚ</a:t>
            </a:r>
            <a:endParaRPr/>
          </a:p>
          <a:p>
            <a:pPr indent="0" lvl="0" marL="0" rtl="0" algn="ctr">
              <a:spcBef>
                <a:spcPts val="0"/>
              </a:spcBef>
              <a:spcAft>
                <a:spcPts val="0"/>
              </a:spcAft>
              <a:buNone/>
            </a:pPr>
            <a:r>
              <a:rPr lang="es"/>
              <a:t>2024</a:t>
            </a:r>
            <a:endParaRPr/>
          </a:p>
        </p:txBody>
      </p:sp>
      <p:pic>
        <p:nvPicPr>
          <p:cNvPr id="65" name="Google Shape;65;p13"/>
          <p:cNvPicPr preferRelativeResize="0"/>
          <p:nvPr/>
        </p:nvPicPr>
        <p:blipFill>
          <a:blip r:embed="rId3">
            <a:alphaModFix/>
          </a:blip>
          <a:stretch>
            <a:fillRect/>
          </a:stretch>
        </p:blipFill>
        <p:spPr>
          <a:xfrm>
            <a:off x="3845675" y="1039175"/>
            <a:ext cx="1275450" cy="120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400"/>
              </a:spcBef>
              <a:spcAft>
                <a:spcPts val="0"/>
              </a:spcAft>
              <a:buNone/>
            </a:pPr>
            <a:r>
              <a:rPr b="1" lang="es" sz="1200">
                <a:latin typeface="Times New Roman"/>
                <a:ea typeface="Times New Roman"/>
                <a:cs typeface="Times New Roman"/>
                <a:sym typeface="Times New Roman"/>
              </a:rPr>
              <a:t>Comparación entre PCA y Multi-Armed Bandit</a:t>
            </a:r>
            <a:endParaRPr b="1" sz="12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s" sz="1200">
                <a:latin typeface="Times New Roman"/>
                <a:ea typeface="Times New Roman"/>
                <a:cs typeface="Times New Roman"/>
                <a:sym typeface="Times New Roman"/>
              </a:rPr>
              <a:t>Aunque </a:t>
            </a:r>
            <a:r>
              <a:rPr b="1" lang="es" sz="1200">
                <a:latin typeface="Times New Roman"/>
                <a:ea typeface="Times New Roman"/>
                <a:cs typeface="Times New Roman"/>
                <a:sym typeface="Times New Roman"/>
              </a:rPr>
              <a:t>PCA</a:t>
            </a:r>
            <a:r>
              <a:rPr lang="es" sz="1200">
                <a:latin typeface="Times New Roman"/>
                <a:ea typeface="Times New Roman"/>
                <a:cs typeface="Times New Roman"/>
                <a:sym typeface="Times New Roman"/>
              </a:rPr>
              <a:t> y </a:t>
            </a:r>
            <a:r>
              <a:rPr b="1" lang="es" sz="1200">
                <a:latin typeface="Times New Roman"/>
                <a:ea typeface="Times New Roman"/>
                <a:cs typeface="Times New Roman"/>
                <a:sym typeface="Times New Roman"/>
              </a:rPr>
              <a:t>MAB</a:t>
            </a:r>
            <a:r>
              <a:rPr lang="es" sz="1200">
                <a:latin typeface="Times New Roman"/>
                <a:ea typeface="Times New Roman"/>
                <a:cs typeface="Times New Roman"/>
                <a:sym typeface="Times New Roman"/>
              </a:rPr>
              <a:t> son modelos y enfoques distintos, ambos son poderosos en el campo de la ciencia de datos:</a:t>
            </a:r>
            <a:endParaRPr sz="1200">
              <a:latin typeface="Times New Roman"/>
              <a:ea typeface="Times New Roman"/>
              <a:cs typeface="Times New Roman"/>
              <a:sym typeface="Times New Roman"/>
            </a:endParaRPr>
          </a:p>
          <a:p>
            <a:pPr indent="-297180" lvl="0" marL="457200" rtl="0" algn="just">
              <a:lnSpc>
                <a:spcPct val="200000"/>
              </a:lnSpc>
              <a:spcBef>
                <a:spcPts val="1200"/>
              </a:spcBef>
              <a:spcAft>
                <a:spcPts val="0"/>
              </a:spcAft>
              <a:buSzPct val="100000"/>
              <a:buFont typeface="Times New Roman"/>
              <a:buChar char="●"/>
            </a:pPr>
            <a:r>
              <a:rPr b="1" lang="es" sz="1200">
                <a:latin typeface="Times New Roman"/>
                <a:ea typeface="Times New Roman"/>
                <a:cs typeface="Times New Roman"/>
                <a:sym typeface="Times New Roman"/>
              </a:rPr>
              <a:t>PCA</a:t>
            </a:r>
            <a:r>
              <a:rPr lang="es" sz="1200">
                <a:latin typeface="Times New Roman"/>
                <a:ea typeface="Times New Roman"/>
                <a:cs typeface="Times New Roman"/>
                <a:sym typeface="Times New Roman"/>
              </a:rPr>
              <a:t> se enfoca en la </a:t>
            </a:r>
            <a:r>
              <a:rPr b="1" lang="es" sz="1200">
                <a:latin typeface="Times New Roman"/>
                <a:ea typeface="Times New Roman"/>
                <a:cs typeface="Times New Roman"/>
                <a:sym typeface="Times New Roman"/>
              </a:rPr>
              <a:t>reducción de dimensionalidad</a:t>
            </a:r>
            <a:r>
              <a:rPr lang="es" sz="1200">
                <a:latin typeface="Times New Roman"/>
                <a:ea typeface="Times New Roman"/>
                <a:cs typeface="Times New Roman"/>
                <a:sym typeface="Times New Roman"/>
              </a:rPr>
              <a:t> y es una técnica de análisis de datos exploratoria que ayuda a simplificar grandes conjuntos de datos, eliminando redundancia y conservando la mayor parte de la información.</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Char char="●"/>
            </a:pPr>
            <a:r>
              <a:rPr b="1" lang="es" sz="1200">
                <a:latin typeface="Times New Roman"/>
                <a:ea typeface="Times New Roman"/>
                <a:cs typeface="Times New Roman"/>
                <a:sym typeface="Times New Roman"/>
              </a:rPr>
              <a:t>MAB</a:t>
            </a:r>
            <a:r>
              <a:rPr lang="es" sz="1200">
                <a:latin typeface="Times New Roman"/>
                <a:ea typeface="Times New Roman"/>
                <a:cs typeface="Times New Roman"/>
                <a:sym typeface="Times New Roman"/>
              </a:rPr>
              <a:t>, por otro lado, es un problema de </a:t>
            </a:r>
            <a:r>
              <a:rPr b="1" lang="es" sz="1200">
                <a:latin typeface="Times New Roman"/>
                <a:ea typeface="Times New Roman"/>
                <a:cs typeface="Times New Roman"/>
                <a:sym typeface="Times New Roman"/>
              </a:rPr>
              <a:t>aprendizaje por refuerzo</a:t>
            </a:r>
            <a:r>
              <a:rPr lang="es" sz="1200">
                <a:latin typeface="Times New Roman"/>
                <a:ea typeface="Times New Roman"/>
                <a:cs typeface="Times New Roman"/>
                <a:sym typeface="Times New Roman"/>
              </a:rPr>
              <a:t> donde el objetivo es maximizar las recompensas mediante la toma de decisiones basadas en la exploración y explotación de diferentes opciones.</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17" name="Google Shape;117;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latin typeface="Times New Roman"/>
                <a:ea typeface="Times New Roman"/>
                <a:cs typeface="Times New Roman"/>
                <a:sym typeface="Times New Roman"/>
              </a:rPr>
              <a:t>BIBLIOGRAFÍA</a:t>
            </a:r>
            <a:endParaRPr>
              <a:latin typeface="Times New Roman"/>
              <a:ea typeface="Times New Roman"/>
              <a:cs typeface="Times New Roman"/>
              <a:sym typeface="Times New Roman"/>
            </a:endParaRPr>
          </a:p>
          <a:p>
            <a:pPr indent="-298450" lvl="0" marL="457200" rtl="0" algn="just">
              <a:lnSpc>
                <a:spcPct val="100000"/>
              </a:lnSpc>
              <a:spcBef>
                <a:spcPts val="1200"/>
              </a:spcBef>
              <a:spcAft>
                <a:spcPts val="0"/>
              </a:spcAft>
              <a:buClr>
                <a:srgbClr val="000000"/>
              </a:buClr>
              <a:buSzPts val="1100"/>
              <a:buFont typeface="Arial"/>
              <a:buChar char="●"/>
            </a:pPr>
            <a:r>
              <a:rPr lang="es" sz="1100">
                <a:solidFill>
                  <a:srgbClr val="000000"/>
                </a:solidFill>
                <a:latin typeface="Arial"/>
                <a:ea typeface="Arial"/>
                <a:cs typeface="Arial"/>
                <a:sym typeface="Arial"/>
              </a:rPr>
              <a:t>Jolliffe, I. T., &amp; Cadima, J. (2021). Principal component analysis: A review and recent developments. </a:t>
            </a:r>
            <a:r>
              <a:rPr i="1" lang="es" sz="1100">
                <a:solidFill>
                  <a:srgbClr val="000000"/>
                </a:solidFill>
                <a:latin typeface="Arial"/>
                <a:ea typeface="Arial"/>
                <a:cs typeface="Arial"/>
                <a:sym typeface="Arial"/>
              </a:rPr>
              <a:t>Philosophical Transactions of the Royal Society A: Mathematical, Physical and Engineering Sciences</a:t>
            </a:r>
            <a:r>
              <a:rPr lang="es" sz="1100">
                <a:solidFill>
                  <a:srgbClr val="000000"/>
                </a:solidFill>
                <a:latin typeface="Arial"/>
                <a:ea typeface="Arial"/>
                <a:cs typeface="Arial"/>
                <a:sym typeface="Arial"/>
              </a:rPr>
              <a:t>, </a:t>
            </a:r>
            <a:r>
              <a:rPr i="1" lang="es" sz="1100">
                <a:solidFill>
                  <a:srgbClr val="000000"/>
                </a:solidFill>
                <a:latin typeface="Arial"/>
                <a:ea typeface="Arial"/>
                <a:cs typeface="Arial"/>
                <a:sym typeface="Arial"/>
              </a:rPr>
              <a:t>379</a:t>
            </a:r>
            <a:r>
              <a:rPr lang="es" sz="1100">
                <a:solidFill>
                  <a:srgbClr val="000000"/>
                </a:solidFill>
                <a:latin typeface="Arial"/>
                <a:ea typeface="Arial"/>
                <a:cs typeface="Arial"/>
                <a:sym typeface="Arial"/>
              </a:rPr>
              <a:t>(2195), 20200202. https://doi.org/10.1098/rsta.2020.0202</a:t>
            </a:r>
            <a:endParaRPr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Wold, S., Esbensen, K., &amp; Geladi, P. (2020). Principal component analysis in chemistry. </a:t>
            </a:r>
            <a:r>
              <a:rPr i="1" lang="es" sz="1100">
                <a:solidFill>
                  <a:srgbClr val="000000"/>
                </a:solidFill>
                <a:latin typeface="Arial"/>
                <a:ea typeface="Arial"/>
                <a:cs typeface="Arial"/>
                <a:sym typeface="Arial"/>
              </a:rPr>
              <a:t>Encyclopedia of Analytical Science</a:t>
            </a:r>
            <a:r>
              <a:rPr lang="es" sz="1100">
                <a:solidFill>
                  <a:srgbClr val="000000"/>
                </a:solidFill>
                <a:latin typeface="Arial"/>
                <a:ea typeface="Arial"/>
                <a:cs typeface="Arial"/>
                <a:sym typeface="Arial"/>
              </a:rPr>
              <a:t>. https://doi.org/10.1016/B978-0-12-409547-2.14482-6</a:t>
            </a:r>
            <a:endParaRPr b="1"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Lattimore, T., &amp; Szepesvári, C. (2020). </a:t>
            </a:r>
            <a:r>
              <a:rPr i="1" lang="es" sz="1100">
                <a:solidFill>
                  <a:srgbClr val="000000"/>
                </a:solidFill>
                <a:latin typeface="Arial"/>
                <a:ea typeface="Arial"/>
                <a:cs typeface="Arial"/>
                <a:sym typeface="Arial"/>
              </a:rPr>
              <a:t>Bandit algorithms</a:t>
            </a:r>
            <a:r>
              <a:rPr lang="es" sz="1100">
                <a:solidFill>
                  <a:srgbClr val="000000"/>
                </a:solidFill>
                <a:latin typeface="Arial"/>
                <a:ea typeface="Arial"/>
                <a:cs typeface="Arial"/>
                <a:sym typeface="Arial"/>
              </a:rPr>
              <a:t>. Cambridge University Press.</a:t>
            </a:r>
            <a:r>
              <a:rPr lang="es"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s" sz="1100" u="sng">
                <a:solidFill>
                  <a:schemeClr val="hlink"/>
                </a:solidFill>
                <a:latin typeface="Arial"/>
                <a:ea typeface="Arial"/>
                <a:cs typeface="Arial"/>
                <a:sym typeface="Arial"/>
                <a:hlinkClick r:id="rId4"/>
              </a:rPr>
              <a:t>https://banditalgs.com/</a:t>
            </a:r>
            <a:endParaRPr sz="1100" u="sng">
              <a:solidFill>
                <a:schemeClr val="hlink"/>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Russo, D. J., Van Roy, B., Kazerouni, A., Osband, I., &amp; Wen, Z. (2020). A tutorial on Thompson sampling. </a:t>
            </a:r>
            <a:r>
              <a:rPr i="1" lang="es" sz="1100">
                <a:solidFill>
                  <a:srgbClr val="000000"/>
                </a:solidFill>
                <a:latin typeface="Arial"/>
                <a:ea typeface="Arial"/>
                <a:cs typeface="Arial"/>
                <a:sym typeface="Arial"/>
              </a:rPr>
              <a:t>Foundations and Trends® in Machine Learning</a:t>
            </a:r>
            <a:r>
              <a:rPr lang="es" sz="1100">
                <a:solidFill>
                  <a:srgbClr val="000000"/>
                </a:solidFill>
                <a:latin typeface="Arial"/>
                <a:ea typeface="Arial"/>
                <a:cs typeface="Arial"/>
                <a:sym typeface="Arial"/>
              </a:rPr>
              <a:t>, </a:t>
            </a:r>
            <a:r>
              <a:rPr i="1" lang="es" sz="1100">
                <a:solidFill>
                  <a:srgbClr val="000000"/>
                </a:solidFill>
                <a:latin typeface="Arial"/>
                <a:ea typeface="Arial"/>
                <a:cs typeface="Arial"/>
                <a:sym typeface="Arial"/>
              </a:rPr>
              <a:t>11</a:t>
            </a:r>
            <a:r>
              <a:rPr lang="es" sz="1100">
                <a:solidFill>
                  <a:srgbClr val="000000"/>
                </a:solidFill>
                <a:latin typeface="Arial"/>
                <a:ea typeface="Arial"/>
                <a:cs typeface="Arial"/>
                <a:sym typeface="Arial"/>
              </a:rPr>
              <a:t>(1), 1-96. https://doi.org/10.1561/2200000070</a:t>
            </a:r>
            <a:endParaRPr sz="1100">
              <a:solidFill>
                <a:srgbClr val="000000"/>
              </a:solidFill>
              <a:latin typeface="Arial"/>
              <a:ea typeface="Arial"/>
              <a:cs typeface="Arial"/>
              <a:sym typeface="Arial"/>
            </a:endParaRPr>
          </a:p>
          <a:p>
            <a:pPr indent="-298450" lvl="0" marL="457200" rtl="0" algn="just">
              <a:lnSpc>
                <a:spcPct val="100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Zhou, S., &amp; Li, J. (2021). Multi-armed bandit problems: Theory and applications. </a:t>
            </a:r>
            <a:r>
              <a:rPr i="1" lang="es" sz="1100">
                <a:solidFill>
                  <a:srgbClr val="000000"/>
                </a:solidFill>
                <a:latin typeface="Arial"/>
                <a:ea typeface="Arial"/>
                <a:cs typeface="Arial"/>
                <a:sym typeface="Arial"/>
              </a:rPr>
              <a:t>IEEE Transactions on Cybernetics</a:t>
            </a:r>
            <a:r>
              <a:rPr lang="es" sz="1100">
                <a:solidFill>
                  <a:srgbClr val="000000"/>
                </a:solidFill>
                <a:latin typeface="Arial"/>
                <a:ea typeface="Arial"/>
                <a:cs typeface="Arial"/>
                <a:sym typeface="Arial"/>
              </a:rPr>
              <a:t>, </a:t>
            </a:r>
            <a:r>
              <a:rPr i="1" lang="es" sz="1100">
                <a:solidFill>
                  <a:srgbClr val="000000"/>
                </a:solidFill>
                <a:latin typeface="Arial"/>
                <a:ea typeface="Arial"/>
                <a:cs typeface="Arial"/>
                <a:sym typeface="Arial"/>
              </a:rPr>
              <a:t>51</a:t>
            </a:r>
            <a:r>
              <a:rPr lang="es" sz="1100">
                <a:solidFill>
                  <a:srgbClr val="000000"/>
                </a:solidFill>
                <a:latin typeface="Arial"/>
                <a:ea typeface="Arial"/>
                <a:cs typeface="Arial"/>
                <a:sym typeface="Arial"/>
              </a:rPr>
              <a:t>(6), 3298-3312. https://doi.org/10.1109/TCYB.2020.3007693</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999963" y="151013"/>
            <a:ext cx="5144075" cy="484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6025" y="909450"/>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400"/>
              </a:spcBef>
              <a:spcAft>
                <a:spcPts val="0"/>
              </a:spcAft>
              <a:buNone/>
            </a:pPr>
            <a:r>
              <a:rPr b="1" lang="es" sz="1200">
                <a:latin typeface="Times New Roman"/>
                <a:ea typeface="Times New Roman"/>
                <a:cs typeface="Times New Roman"/>
                <a:sym typeface="Times New Roman"/>
              </a:rPr>
              <a:t>1. Análisis de Componentes Principales (PCA)</a:t>
            </a:r>
            <a:endParaRPr b="1" sz="12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Definición</a:t>
            </a:r>
            <a:endParaRPr b="1" sz="12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s" sz="1200">
                <a:latin typeface="Times New Roman"/>
                <a:ea typeface="Times New Roman"/>
                <a:cs typeface="Times New Roman"/>
                <a:sym typeface="Times New Roman"/>
              </a:rPr>
              <a:t>El Análisis de Componentes Principales (PCA, por sus siglas en inglés) es una técnica estadística utilizada para reducir la dimensionalidad de un conjunto de datos mientras se conserva la mayor cantidad de información posible. Es especialmente útil cuando se trabaja con datos que tienen muchas variables y se quiere simplificar el análisis, eliminando redundancias y correlaciones.</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Objetivo</a:t>
            </a:r>
            <a:endParaRPr b="1" sz="1200">
              <a:solidFill>
                <a:srgbClr val="000000"/>
              </a:solidFill>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s" sz="1200">
                <a:solidFill>
                  <a:srgbClr val="000000"/>
                </a:solidFill>
                <a:latin typeface="Times New Roman"/>
                <a:ea typeface="Times New Roman"/>
                <a:cs typeface="Times New Roman"/>
                <a:sym typeface="Times New Roman"/>
              </a:rPr>
              <a:t>El objetivo principal del PCA es transformar un conjunto de variables posiblemente correlacionadas en un conjunto más pequeño de variables no correlacionadas llamadas componentes principales. Estas componentes principales son combinaciones lineales de las variables originales y están ordenadas de tal manera que la primera componente explica la mayor cantidad de variabilidad en los datos, la segunda componente explica la siguiente mayor cantidad de variabilidad, y así sucesivamente.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62850"/>
            <a:ext cx="41664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Pasos del PCA</a:t>
            </a:r>
            <a:endParaRPr b="1" sz="1200">
              <a:latin typeface="Times New Roman"/>
              <a:ea typeface="Times New Roman"/>
              <a:cs typeface="Times New Roman"/>
              <a:sym typeface="Times New Roman"/>
            </a:endParaRPr>
          </a:p>
          <a:p>
            <a:pPr indent="-297180" lvl="0" marL="457200" rtl="0" algn="just">
              <a:lnSpc>
                <a:spcPct val="200000"/>
              </a:lnSpc>
              <a:spcBef>
                <a:spcPts val="1200"/>
              </a:spcBef>
              <a:spcAft>
                <a:spcPts val="0"/>
              </a:spcAft>
              <a:buSzPct val="100000"/>
              <a:buFont typeface="Times New Roman"/>
              <a:buAutoNum type="arabicPeriod"/>
            </a:pPr>
            <a:r>
              <a:rPr lang="es" sz="1200">
                <a:latin typeface="Times New Roman"/>
                <a:ea typeface="Times New Roman"/>
                <a:cs typeface="Times New Roman"/>
                <a:sym typeface="Times New Roman"/>
              </a:rPr>
              <a:t>Estandarización de los datos: Dado que PCA está influenciado por la magnitud de las variables, primero se estandarizan los datos para que todas las variables tengan la misma escala.</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AutoNum type="arabicPeriod"/>
            </a:pPr>
            <a:r>
              <a:rPr lang="es" sz="1200">
                <a:latin typeface="Times New Roman"/>
                <a:ea typeface="Times New Roman"/>
                <a:cs typeface="Times New Roman"/>
                <a:sym typeface="Times New Roman"/>
              </a:rPr>
              <a:t>Matriz de covarianza o correlación: Se calcula la matriz de covarianza o correlación de los datos estandarizados. Esta matriz describe las relaciones entre las diferentes variables en el conjunto de datos.</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AutoNum type="arabicPeriod"/>
            </a:pPr>
            <a:r>
              <a:rPr lang="es" sz="1200">
                <a:latin typeface="Times New Roman"/>
                <a:ea typeface="Times New Roman"/>
                <a:cs typeface="Times New Roman"/>
                <a:sym typeface="Times New Roman"/>
              </a:rPr>
              <a:t>Cálculo de valores propios (eigenvalues) y vectores propios (eigenvectors): Los vectores propios representan las direcciones de las nuevas dimensiones (componentes principales), y los valores propios indican la importancia de estas dimensiones en términos de la variabilidad que explican.</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Ventajas del PCA</a:t>
            </a:r>
            <a:endParaRPr b="1"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1200"/>
              </a:spcBef>
              <a:spcAft>
                <a:spcPts val="0"/>
              </a:spcAft>
              <a:buClr>
                <a:srgbClr val="000000"/>
              </a:buClr>
              <a:buSzPts val="1200"/>
              <a:buFont typeface="Times New Roman"/>
              <a:buChar char="●"/>
            </a:pPr>
            <a:r>
              <a:rPr lang="es" sz="1200">
                <a:solidFill>
                  <a:srgbClr val="000000"/>
                </a:solidFill>
                <a:latin typeface="Times New Roman"/>
                <a:ea typeface="Times New Roman"/>
                <a:cs typeface="Times New Roman"/>
                <a:sym typeface="Times New Roman"/>
              </a:rPr>
              <a:t>Reducción de dimensionalidad: Facilita el manejo y análisis de grandes cantidades de datos al reducir su complejidad sin perder mucha información.</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s" sz="1200">
                <a:solidFill>
                  <a:srgbClr val="000000"/>
                </a:solidFill>
                <a:latin typeface="Times New Roman"/>
                <a:ea typeface="Times New Roman"/>
                <a:cs typeface="Times New Roman"/>
                <a:sym typeface="Times New Roman"/>
              </a:rPr>
              <a:t>Eliminación de redundancias: PCA elimina la multicolinealidad al combinar variables correlacionadas en componentes más simples.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s" sz="1200">
                <a:solidFill>
                  <a:srgbClr val="000000"/>
                </a:solidFill>
                <a:latin typeface="Times New Roman"/>
                <a:ea typeface="Times New Roman"/>
                <a:cs typeface="Times New Roman"/>
                <a:sym typeface="Times New Roman"/>
              </a:rPr>
              <a:t>Visualización: Al reducir la dimensionalidad, el PCA puede ayudar a visualizar conjuntos de datos complejos en 2D o 3D.</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Desventajas del PCA</a:t>
            </a:r>
            <a:endParaRPr b="1" sz="1200">
              <a:latin typeface="Times New Roman"/>
              <a:ea typeface="Times New Roman"/>
              <a:cs typeface="Times New Roman"/>
              <a:sym typeface="Times New Roman"/>
            </a:endParaRPr>
          </a:p>
          <a:p>
            <a:pPr indent="-297180" lvl="0" marL="457200" rtl="0" algn="just">
              <a:lnSpc>
                <a:spcPct val="200000"/>
              </a:lnSpc>
              <a:spcBef>
                <a:spcPts val="1200"/>
              </a:spcBef>
              <a:spcAft>
                <a:spcPts val="0"/>
              </a:spcAft>
              <a:buSzPct val="100000"/>
              <a:buFont typeface="Times New Roman"/>
              <a:buChar char="●"/>
            </a:pPr>
            <a:r>
              <a:rPr lang="es" sz="1200">
                <a:latin typeface="Times New Roman"/>
                <a:ea typeface="Times New Roman"/>
                <a:cs typeface="Times New Roman"/>
                <a:sym typeface="Times New Roman"/>
              </a:rPr>
              <a:t>Perdida de interpretabilidad: Las componentes principales son combinaciones lineales de las variables originales, por lo que pueden perder su significado original.</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Char char="●"/>
            </a:pPr>
            <a:r>
              <a:rPr lang="es" sz="1200">
                <a:latin typeface="Times New Roman"/>
                <a:ea typeface="Times New Roman"/>
                <a:cs typeface="Times New Roman"/>
                <a:sym typeface="Times New Roman"/>
              </a:rPr>
              <a:t>Datos lineales: PCA funciona mejor con datos que tienen relaciones lineales entre las variables. No es adecuado para datos no lineales.</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Char char="●"/>
            </a:pPr>
            <a:r>
              <a:rPr lang="es" sz="1200">
                <a:latin typeface="Times New Roman"/>
                <a:ea typeface="Times New Roman"/>
                <a:cs typeface="Times New Roman"/>
                <a:sym typeface="Times New Roman"/>
              </a:rPr>
              <a:t>Sensibilidad al escalado: Si los datos no se estandarizan, las variables con mayor escala influirán más en el resultado del PCA.</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Aplicaciones del PCA</a:t>
            </a:r>
            <a:endParaRPr b="1"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120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Reducción de dimensionalidad para Machine Learning: PCA se utiliza comúnmente antes de aplicar algoritmos de machine learning para simplificar los datos y mejorar el rendimiento.</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Compresión de datos: PCA ayuda a reducir la cantidad de datos sin perder demasiada información.</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Visualización de datos: PCA es útil para crear gráficos en dos o tres dimensiones para datos de alta dimensionalidad, lo que facilita la comprensión de los patrones.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489350" y="189550"/>
            <a:ext cx="6927752"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400"/>
              </a:spcBef>
              <a:spcAft>
                <a:spcPts val="0"/>
              </a:spcAft>
              <a:buNone/>
            </a:pPr>
            <a:r>
              <a:rPr b="1" lang="es" sz="1200">
                <a:latin typeface="Times New Roman"/>
                <a:ea typeface="Times New Roman"/>
                <a:cs typeface="Times New Roman"/>
                <a:sym typeface="Times New Roman"/>
              </a:rPr>
              <a:t>2. Aprendizaje por Refuerzo: Multi-Armed Bandit</a:t>
            </a:r>
            <a:endParaRPr b="1" sz="12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Definición</a:t>
            </a:r>
            <a:endParaRPr b="1" sz="1200">
              <a:latin typeface="Times New Roman"/>
              <a:ea typeface="Times New Roman"/>
              <a:cs typeface="Times New Roman"/>
              <a:sym typeface="Times New Roman"/>
            </a:endParaRPr>
          </a:p>
          <a:p>
            <a:pPr indent="0" lvl="0" marL="0" rtl="0" algn="just">
              <a:lnSpc>
                <a:spcPct val="200000"/>
              </a:lnSpc>
              <a:spcBef>
                <a:spcPts val="1200"/>
              </a:spcBef>
              <a:spcAft>
                <a:spcPts val="0"/>
              </a:spcAft>
              <a:buNone/>
            </a:pPr>
            <a:r>
              <a:rPr lang="es" sz="1200">
                <a:latin typeface="Times New Roman"/>
                <a:ea typeface="Times New Roman"/>
                <a:cs typeface="Times New Roman"/>
                <a:sym typeface="Times New Roman"/>
              </a:rPr>
              <a:t>El Multi-Armed Bandit (MAB) es un tipo de problema de aprendizaje por refuerzo en el cual un agente tiene que tomar una serie de decisiones, y cada acción proporciona una recompensa. El nombre proviene de la analogía con las máquinas tragamonedas ("bandits") en un casino, donde cada máquina tiene una probabilidad diferente de dar una recompensa. El objetivo del agente es maximizar su recompensa a lo largo del tiempo, decidiendo cuál máquina jugar en cada momento.</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4" name="Google Shape;9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Componentes del Problema MAB</a:t>
            </a:r>
            <a:endParaRPr b="1"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1200"/>
              </a:spcBef>
              <a:spcAft>
                <a:spcPts val="0"/>
              </a:spcAft>
              <a:buClr>
                <a:srgbClr val="000000"/>
              </a:buClr>
              <a:buSzPts val="1200"/>
              <a:buFont typeface="Times New Roman"/>
              <a:buAutoNum type="arabicPeriod"/>
            </a:pPr>
            <a:r>
              <a:rPr lang="es" sz="1200">
                <a:solidFill>
                  <a:srgbClr val="000000"/>
                </a:solidFill>
                <a:latin typeface="Times New Roman"/>
                <a:ea typeface="Times New Roman"/>
                <a:cs typeface="Times New Roman"/>
                <a:sym typeface="Times New Roman"/>
              </a:rPr>
              <a:t>Agente: Es el que toma las decisiones. En el contexto de un bandit, el agente debe seleccionar entre varias acciones (brazos de la máquina tragamonedas).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AutoNum type="arabicPeriod"/>
            </a:pPr>
            <a:r>
              <a:rPr lang="es" sz="1200">
                <a:solidFill>
                  <a:srgbClr val="000000"/>
                </a:solidFill>
                <a:latin typeface="Times New Roman"/>
                <a:ea typeface="Times New Roman"/>
                <a:cs typeface="Times New Roman"/>
                <a:sym typeface="Times New Roman"/>
              </a:rPr>
              <a:t>Acciones (brazos): En cada instante, el agente elige una acción de un conjunto finito. Cada brazo tiene una recompensa esperada diferente y desconocida.</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AutoNum type="arabicPeriod"/>
            </a:pPr>
            <a:r>
              <a:rPr lang="es" sz="1200">
                <a:solidFill>
                  <a:srgbClr val="000000"/>
                </a:solidFill>
                <a:latin typeface="Times New Roman"/>
                <a:ea typeface="Times New Roman"/>
                <a:cs typeface="Times New Roman"/>
                <a:sym typeface="Times New Roman"/>
              </a:rPr>
              <a:t>Recompensa: Cada vez que el agente selecciona una acción, recibe una recompensa. El objetivo es maximizar las recompensas acumuladas con el tiempo.</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Enfoques para Resolver Multi-Armed Bandit</a:t>
            </a:r>
            <a:endParaRPr b="1" sz="1200">
              <a:latin typeface="Times New Roman"/>
              <a:ea typeface="Times New Roman"/>
              <a:cs typeface="Times New Roman"/>
              <a:sym typeface="Times New Roman"/>
            </a:endParaRPr>
          </a:p>
          <a:p>
            <a:pPr indent="-297180" lvl="0" marL="457200" rtl="0" algn="just">
              <a:lnSpc>
                <a:spcPct val="200000"/>
              </a:lnSpc>
              <a:spcBef>
                <a:spcPts val="1200"/>
              </a:spcBef>
              <a:spcAft>
                <a:spcPts val="0"/>
              </a:spcAft>
              <a:buSzPct val="100000"/>
              <a:buFont typeface="Times New Roman"/>
              <a:buChar char="●"/>
            </a:pPr>
            <a:r>
              <a:rPr lang="es" sz="1200">
                <a:latin typeface="Times New Roman"/>
                <a:ea typeface="Times New Roman"/>
                <a:cs typeface="Times New Roman"/>
                <a:sym typeface="Times New Roman"/>
              </a:rPr>
              <a:t>Epsilon-Greedy: Este es un enfoque simple en el que el agente, en la mayoría de las veces (1-ε, donde ε es un pequeño número), selecciona la mejor opción conocida (explota lo que ya sabe), y el resto del tiempo (ε) selecciona una opción al azar para explorar nuevas posibilidades.</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Char char="●"/>
            </a:pPr>
            <a:r>
              <a:rPr lang="es" sz="1200">
                <a:latin typeface="Times New Roman"/>
                <a:ea typeface="Times New Roman"/>
                <a:cs typeface="Times New Roman"/>
                <a:sym typeface="Times New Roman"/>
              </a:rPr>
              <a:t>Thompson Sampling: Esta técnica utiliza probabilidad bayesiana para seleccionar acciones, eligiendo aquellas que tienen la mayor probabilidad de ser óptimas según las creencias actuales del agente.</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Ventajas del MAB</a:t>
            </a:r>
            <a:endParaRPr b="1"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1200"/>
              </a:spcBef>
              <a:spcAft>
                <a:spcPts val="0"/>
              </a:spcAft>
              <a:buClr>
                <a:srgbClr val="000000"/>
              </a:buClr>
              <a:buSzPts val="1200"/>
              <a:buFont typeface="Times New Roman"/>
              <a:buChar char="●"/>
            </a:pPr>
            <a:r>
              <a:rPr lang="es" sz="1200">
                <a:solidFill>
                  <a:srgbClr val="000000"/>
                </a:solidFill>
                <a:latin typeface="Times New Roman"/>
                <a:ea typeface="Times New Roman"/>
                <a:cs typeface="Times New Roman"/>
                <a:sym typeface="Times New Roman"/>
              </a:rPr>
              <a:t>Eficiencia: A diferencia de otros algoritmos de aprendizaje por refuerzo que requieren modelar el entorno, MAB se enfoca únicamente en la selección de acciones basadas en recompensas observadas.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s" sz="1200">
                <a:solidFill>
                  <a:srgbClr val="000000"/>
                </a:solidFill>
                <a:latin typeface="Times New Roman"/>
                <a:ea typeface="Times New Roman"/>
                <a:cs typeface="Times New Roman"/>
                <a:sym typeface="Times New Roman"/>
              </a:rPr>
              <a:t>Adaptabilidad: MAB es adecuado para entornos donde las decisiones deben tomarse rápidamente y los resultados son observados directamente, como en sistemas de recomendación o en la asignación de recursos.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just">
              <a:lnSpc>
                <a:spcPct val="200000"/>
              </a:lnSpc>
              <a:spcBef>
                <a:spcPts val="1200"/>
              </a:spcBef>
              <a:spcAft>
                <a:spcPts val="0"/>
              </a:spcAft>
              <a:buNone/>
            </a:pPr>
            <a:r>
              <a:rPr b="1" lang="es" sz="1200">
                <a:latin typeface="Times New Roman"/>
                <a:ea typeface="Times New Roman"/>
                <a:cs typeface="Times New Roman"/>
                <a:sym typeface="Times New Roman"/>
              </a:rPr>
              <a:t>Desventajas del MAB</a:t>
            </a:r>
            <a:endParaRPr b="1" sz="1200">
              <a:latin typeface="Times New Roman"/>
              <a:ea typeface="Times New Roman"/>
              <a:cs typeface="Times New Roman"/>
              <a:sym typeface="Times New Roman"/>
            </a:endParaRPr>
          </a:p>
          <a:p>
            <a:pPr indent="-297180" lvl="0" marL="457200" rtl="0" algn="just">
              <a:lnSpc>
                <a:spcPct val="200000"/>
              </a:lnSpc>
              <a:spcBef>
                <a:spcPts val="1200"/>
              </a:spcBef>
              <a:spcAft>
                <a:spcPts val="0"/>
              </a:spcAft>
              <a:buSzPct val="100000"/>
              <a:buFont typeface="Times New Roman"/>
              <a:buChar char="●"/>
            </a:pPr>
            <a:r>
              <a:rPr lang="es" sz="1200">
                <a:latin typeface="Times New Roman"/>
                <a:ea typeface="Times New Roman"/>
                <a:cs typeface="Times New Roman"/>
                <a:sym typeface="Times New Roman"/>
              </a:rPr>
              <a:t>No modela secuencias de decisiones: A diferencia de otros métodos de aprendizaje por refuerzo, el MAB no tiene en cuenta el impacto de las decisiones a largo plazo. No tiene un "estado" que recordar.</a:t>
            </a:r>
            <a:endParaRPr sz="1200">
              <a:latin typeface="Times New Roman"/>
              <a:ea typeface="Times New Roman"/>
              <a:cs typeface="Times New Roman"/>
              <a:sym typeface="Times New Roman"/>
            </a:endParaRPr>
          </a:p>
          <a:p>
            <a:pPr indent="-297180" lvl="0" marL="457200" rtl="0" algn="just">
              <a:lnSpc>
                <a:spcPct val="200000"/>
              </a:lnSpc>
              <a:spcBef>
                <a:spcPts val="0"/>
              </a:spcBef>
              <a:spcAft>
                <a:spcPts val="0"/>
              </a:spcAft>
              <a:buSzPct val="100000"/>
              <a:buFont typeface="Times New Roman"/>
              <a:buChar char="●"/>
            </a:pPr>
            <a:r>
              <a:rPr lang="es" sz="1200">
                <a:latin typeface="Times New Roman"/>
                <a:ea typeface="Times New Roman"/>
                <a:cs typeface="Times New Roman"/>
                <a:sym typeface="Times New Roman"/>
              </a:rPr>
              <a:t>Recompensas fijas: El MAB asume que las recompensas asociadas con cada acción son fijas o cambian lentamente, lo que puede no ser siempre el caso en problemas reales.</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6" name="Google Shape;106;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200000"/>
              </a:lnSpc>
              <a:spcBef>
                <a:spcPts val="1200"/>
              </a:spcBef>
              <a:spcAft>
                <a:spcPts val="0"/>
              </a:spcAft>
              <a:buNone/>
            </a:pPr>
            <a:r>
              <a:rPr b="1" lang="es" sz="1200">
                <a:solidFill>
                  <a:srgbClr val="000000"/>
                </a:solidFill>
                <a:latin typeface="Times New Roman"/>
                <a:ea typeface="Times New Roman"/>
                <a:cs typeface="Times New Roman"/>
                <a:sym typeface="Times New Roman"/>
              </a:rPr>
              <a:t>Aplicaciones del Multi-Armed Bandit</a:t>
            </a:r>
            <a:endParaRPr b="1" sz="1200">
              <a:solidFill>
                <a:srgbClr val="000000"/>
              </a:solidFill>
              <a:latin typeface="Times New Roman"/>
              <a:ea typeface="Times New Roman"/>
              <a:cs typeface="Times New Roman"/>
              <a:sym typeface="Times New Roman"/>
            </a:endParaRPr>
          </a:p>
          <a:p>
            <a:pPr indent="-293370" lvl="0" marL="457200" rtl="0" algn="just">
              <a:lnSpc>
                <a:spcPct val="200000"/>
              </a:lnSpc>
              <a:spcBef>
                <a:spcPts val="120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Sistemas de recomendación: MAB es utilizado en plataformas como Amazon o Netflix para probar y ajustar las recomendaciones de productos o películas en función del comportamiento del usuario.</a:t>
            </a:r>
            <a:endParaRPr sz="1200">
              <a:solidFill>
                <a:srgbClr val="000000"/>
              </a:solidFill>
              <a:latin typeface="Times New Roman"/>
              <a:ea typeface="Times New Roman"/>
              <a:cs typeface="Times New Roman"/>
              <a:sym typeface="Times New Roman"/>
            </a:endParaRPr>
          </a:p>
          <a:p>
            <a:pPr indent="-293370" lvl="0" marL="457200" rtl="0" algn="just">
              <a:lnSpc>
                <a:spcPct val="200000"/>
              </a:lnSpc>
              <a:spcBef>
                <a:spcPts val="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Optimización de anuncios online: En la publicidad online, MAB se utiliza para determinar qué anuncios mostrar en una página web para maximizar los clics o conversiones.</a:t>
            </a:r>
            <a:endParaRPr sz="1200">
              <a:solidFill>
                <a:srgbClr val="000000"/>
              </a:solidFill>
              <a:latin typeface="Times New Roman"/>
              <a:ea typeface="Times New Roman"/>
              <a:cs typeface="Times New Roman"/>
              <a:sym typeface="Times New Roman"/>
            </a:endParaRPr>
          </a:p>
          <a:p>
            <a:pPr indent="-293370" lvl="0" marL="457200" rtl="0" algn="just">
              <a:lnSpc>
                <a:spcPct val="200000"/>
              </a:lnSpc>
              <a:spcBef>
                <a:spcPts val="0"/>
              </a:spcBef>
              <a:spcAft>
                <a:spcPts val="0"/>
              </a:spcAft>
              <a:buClr>
                <a:srgbClr val="000000"/>
              </a:buClr>
              <a:buSzPct val="100000"/>
              <a:buFont typeface="Times New Roman"/>
              <a:buChar char="●"/>
            </a:pPr>
            <a:r>
              <a:rPr lang="es" sz="1200">
                <a:solidFill>
                  <a:srgbClr val="000000"/>
                </a:solidFill>
                <a:latin typeface="Times New Roman"/>
                <a:ea typeface="Times New Roman"/>
                <a:cs typeface="Times New Roman"/>
                <a:sym typeface="Times New Roman"/>
              </a:rPr>
              <a:t>Pruebas A/B dinámicas: En lugar de probar dos variantes de manera estática, el MAB permite probar múltiples versiones simultáneamente y ajustar el tráfico hacia la mejor opción en tiempo real.</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718725" y="96700"/>
            <a:ext cx="8143038"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