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4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020cd2c0f_1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0020cd2c0f_1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0020cd2c0f_1_1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020cd2c0f_1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0020cd2c0f_1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0370d808e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00370d808e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0370d808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00370d808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866442" y="1085851"/>
            <a:ext cx="6620968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66442" y="3583035"/>
            <a:ext cx="6620968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27700" y="1539694"/>
            <a:ext cx="6711654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866443" y="2146301"/>
            <a:ext cx="6620967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866442" y="3583036"/>
            <a:ext cx="6620968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827700" y="1545432"/>
            <a:ext cx="3298113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241975" y="1542070"/>
            <a:ext cx="3298115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27700" y="1428750"/>
            <a:ext cx="3298112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827700" y="1885950"/>
            <a:ext cx="3298113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95" name="Google Shape;95;p19"/>
          <p:cNvSpPr txBox="1"/>
          <p:nvPr>
            <p:ph idx="3" type="body"/>
          </p:nvPr>
        </p:nvSpPr>
        <p:spPr>
          <a:xfrm>
            <a:off x="4241976" y="1428750"/>
            <a:ext cx="329811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6" name="Google Shape;96;p19"/>
          <p:cNvSpPr txBox="1"/>
          <p:nvPr>
            <p:ph idx="4" type="body"/>
          </p:nvPr>
        </p:nvSpPr>
        <p:spPr>
          <a:xfrm>
            <a:off x="4241976" y="1885950"/>
            <a:ext cx="3298113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866441" y="1085850"/>
            <a:ext cx="2551462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589397" y="1085850"/>
            <a:ext cx="3898013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866441" y="2346961"/>
            <a:ext cx="2551462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865656" y="1390644"/>
            <a:ext cx="3820674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5213517" y="857250"/>
            <a:ext cx="2400925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66441" y="2743200"/>
            <a:ext cx="3814728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866443" y="3600440"/>
            <a:ext cx="6620967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866442" y="514350"/>
            <a:ext cx="6620968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866443" y="4025494"/>
            <a:ext cx="6620966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866442" y="1085850"/>
            <a:ext cx="6620968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866442" y="2743200"/>
            <a:ext cx="6620968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81409" y="1085850"/>
            <a:ext cx="6001049" cy="1742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448177" y="2828381"/>
            <a:ext cx="5540814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866442" y="3262993"/>
            <a:ext cx="6620968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673897" y="728440"/>
            <a:ext cx="60159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6999690" y="1960340"/>
            <a:ext cx="601591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866442" y="2343151"/>
            <a:ext cx="6620968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66442" y="3583036"/>
            <a:ext cx="6620968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74834" y="1485900"/>
            <a:ext cx="221072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89475" y="2000250"/>
            <a:ext cx="2196084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7"/>
          <p:cNvSpPr txBox="1"/>
          <p:nvPr>
            <p:ph idx="3" type="body"/>
          </p:nvPr>
        </p:nvSpPr>
        <p:spPr>
          <a:xfrm>
            <a:off x="2913504" y="1485900"/>
            <a:ext cx="22027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52" name="Google Shape;152;p27"/>
          <p:cNvSpPr txBox="1"/>
          <p:nvPr>
            <p:ph idx="4" type="body"/>
          </p:nvPr>
        </p:nvSpPr>
        <p:spPr>
          <a:xfrm>
            <a:off x="2905586" y="2000250"/>
            <a:ext cx="2210671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5344917" y="1485900"/>
            <a:ext cx="219965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54" name="Google Shape;154;p27"/>
          <p:cNvSpPr txBox="1"/>
          <p:nvPr>
            <p:ph idx="6" type="body"/>
          </p:nvPr>
        </p:nvSpPr>
        <p:spPr>
          <a:xfrm>
            <a:off x="5344917" y="2000250"/>
            <a:ext cx="2199658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55" name="Google Shape;155;p27"/>
          <p:cNvCxnSpPr/>
          <p:nvPr/>
        </p:nvCxnSpPr>
        <p:spPr>
          <a:xfrm>
            <a:off x="2795334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522303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7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89475" y="3188212"/>
            <a:ext cx="2205612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63" name="Google Shape;163;p28"/>
          <p:cNvSpPr/>
          <p:nvPr>
            <p:ph idx="2" type="pic"/>
          </p:nvPr>
        </p:nvSpPr>
        <p:spPr>
          <a:xfrm>
            <a:off x="489475" y="1657350"/>
            <a:ext cx="2205612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64" name="Google Shape;164;p28"/>
          <p:cNvSpPr txBox="1"/>
          <p:nvPr>
            <p:ph idx="3" type="body"/>
          </p:nvPr>
        </p:nvSpPr>
        <p:spPr>
          <a:xfrm>
            <a:off x="489475" y="3620409"/>
            <a:ext cx="2205612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5" name="Google Shape;165;p28"/>
          <p:cNvSpPr txBox="1"/>
          <p:nvPr>
            <p:ph idx="4" type="body"/>
          </p:nvPr>
        </p:nvSpPr>
        <p:spPr>
          <a:xfrm>
            <a:off x="2917792" y="3188212"/>
            <a:ext cx="219846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66" name="Google Shape;166;p28"/>
          <p:cNvSpPr/>
          <p:nvPr>
            <p:ph idx="5" type="pic"/>
          </p:nvPr>
        </p:nvSpPr>
        <p:spPr>
          <a:xfrm>
            <a:off x="2917791" y="1657350"/>
            <a:ext cx="2198466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67" name="Google Shape;167;p28"/>
          <p:cNvSpPr txBox="1"/>
          <p:nvPr>
            <p:ph idx="6" type="body"/>
          </p:nvPr>
        </p:nvSpPr>
        <p:spPr>
          <a:xfrm>
            <a:off x="2916776" y="3620408"/>
            <a:ext cx="220137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body"/>
          </p:nvPr>
        </p:nvSpPr>
        <p:spPr>
          <a:xfrm>
            <a:off x="5344917" y="3188212"/>
            <a:ext cx="219965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69" name="Google Shape;169;p28"/>
          <p:cNvSpPr/>
          <p:nvPr>
            <p:ph idx="8" type="pic"/>
          </p:nvPr>
        </p:nvSpPr>
        <p:spPr>
          <a:xfrm>
            <a:off x="5344916" y="1657350"/>
            <a:ext cx="2199658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28"/>
          <p:cNvSpPr txBox="1"/>
          <p:nvPr>
            <p:ph idx="9" type="body"/>
          </p:nvPr>
        </p:nvSpPr>
        <p:spPr>
          <a:xfrm>
            <a:off x="5344824" y="3620407"/>
            <a:ext cx="2202571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71" name="Google Shape;171;p28"/>
          <p:cNvCxnSpPr/>
          <p:nvPr/>
        </p:nvCxnSpPr>
        <p:spPr>
          <a:xfrm>
            <a:off x="2795334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522303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8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 rot="5400000">
            <a:off x="2610222" y="-242828"/>
            <a:ext cx="314661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 rot="5400000">
            <a:off x="4702382" y="1850061"/>
            <a:ext cx="4369594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 rot="5400000">
            <a:off x="1217706" y="-148327"/>
            <a:ext cx="4112351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299432" y="1257300"/>
            <a:ext cx="2819400" cy="211455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5689832" y="-342900"/>
            <a:ext cx="1600200" cy="1200150"/>
          </a:xfrm>
          <a:prstGeom prst="ellipse">
            <a:avLst/>
          </a:prstGeom>
          <a:gradFill>
            <a:gsLst>
              <a:gs pos="0">
                <a:srgbClr val="FAC867">
                  <a:alpha val="13725"/>
                </a:srgbClr>
              </a:gs>
              <a:gs pos="36000">
                <a:srgbClr val="FAC867">
                  <a:alpha val="6666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6299432" y="4572000"/>
            <a:ext cx="990600" cy="742950"/>
          </a:xfrm>
          <a:prstGeom prst="ellipse">
            <a:avLst/>
          </a:prstGeom>
          <a:gradFill>
            <a:gsLst>
              <a:gs pos="0">
                <a:srgbClr val="FAC867">
                  <a:alpha val="9803"/>
                </a:srgbClr>
              </a:gs>
              <a:gs pos="31000">
                <a:srgbClr val="FAC867">
                  <a:alpha val="4705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-153988" y="2000250"/>
            <a:ext cx="4191000" cy="3143250"/>
          </a:xfrm>
          <a:prstGeom prst="ellipse">
            <a:avLst/>
          </a:prstGeom>
          <a:gradFill>
            <a:gsLst>
              <a:gs pos="0">
                <a:srgbClr val="FAC867">
                  <a:alpha val="10980"/>
                </a:srgbClr>
              </a:gs>
              <a:gs pos="36000">
                <a:srgbClr val="FAC867">
                  <a:alpha val="9803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839788" y="2171700"/>
            <a:ext cx="2362200" cy="1771650"/>
          </a:xfrm>
          <a:prstGeom prst="ellipse">
            <a:avLst/>
          </a:prstGeom>
          <a:gradFill>
            <a:gsLst>
              <a:gs pos="0">
                <a:srgbClr val="FAC867">
                  <a:alpha val="7843"/>
                </a:srgbClr>
              </a:gs>
              <a:gs pos="36000">
                <a:srgbClr val="FAC867">
                  <a:alpha val="7843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745644" y="0"/>
            <a:ext cx="685800" cy="8245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27700" y="1539694"/>
            <a:ext cx="6711654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1691680" y="465516"/>
            <a:ext cx="602039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DEL PROYECTO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1493973" y="1331997"/>
            <a:ext cx="6020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“Desarrollo de un Sistema Inteligente para la Asistencia Interactiva en Trámites Administrativos Universitarios mediante Guías Conversacionales”</a:t>
            </a:r>
            <a:endParaRPr b="1" sz="2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r>
              <a:rPr b="1" i="0" lang="e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09</a:t>
            </a:r>
            <a:r>
              <a:rPr b="1" i="0" lang="e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309280" y="709125"/>
            <a:ext cx="7538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romanUcPeriod"/>
            </a:pPr>
            <a:r>
              <a:rPr b="1"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estamos haciendo bien?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ha avanzado significativamente en el desarrollo del sistema, alcanzando un 100% de progreso en T01 y un 100% en T05.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colaboración entre los miembros del equipo ha sido efectiva, contribuyendo a un ambiente de trabajo positivo.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/>
        </p:nvSpPr>
        <p:spPr>
          <a:xfrm>
            <a:off x="309280" y="200425"/>
            <a:ext cx="75381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II.	Qué podemos hacer mejor?</a:t>
            </a:r>
            <a:endParaRPr b="1"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Personas: Fomentar una mayor participación en las discusiones para asegurar que todas las voces sean escuchadas.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</a:t>
            </a: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s: Mejorar la comunicación entre diferentes grupos involucrados en el proyecto para evitar malentendidos.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Procesos: Evaluar y optimizar los procesos de trabajo para aumentar la eficiencia, especialmente en T02 y T03, que tienen un progreso del </a:t>
            </a: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</a:t>
            </a:r>
            <a:r>
              <a:rPr b="0" i="0" lang="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y </a:t>
            </a: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</a:t>
            </a:r>
            <a:r>
              <a:rPr b="0" i="0" lang="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%, respectivamente.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</a:t>
            </a:r>
            <a:r>
              <a:rPr b="0" i="0" lang="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s:</a:t>
            </a: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**********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/>
        </p:nvSpPr>
        <p:spPr>
          <a:xfrm>
            <a:off x="309280" y="200425"/>
            <a:ext cx="75381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III.	Lecciones aprendida: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importancia de establecer hitos claros y alcanzables, como se ha reflejado en el cronograma, para medir el progreso y mantener la motivación del equipo.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 a adaptarse a los cambios y desafíos que surgen durante el desarrollo, como se evidenció en el progreso variable de las tareas.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