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62" r:id="rId2"/>
    <p:sldId id="267" r:id="rId3"/>
    <p:sldId id="276" r:id="rId4"/>
    <p:sldId id="280" r:id="rId5"/>
    <p:sldId id="281" r:id="rId6"/>
    <p:sldId id="282" r:id="rId7"/>
    <p:sldId id="279" r:id="rId8"/>
    <p:sldId id="277" r:id="rId9"/>
    <p:sldId id="278" r:id="rId10"/>
    <p:sldId id="264" r:id="rId11"/>
    <p:sldId id="271" r:id="rId12"/>
    <p:sldId id="272" r:id="rId13"/>
    <p:sldId id="273" r:id="rId14"/>
    <p:sldId id="274" r:id="rId15"/>
    <p:sldId id="275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6" r:id="rId25"/>
    <p:sldId id="297" r:id="rId26"/>
    <p:sldId id="298" r:id="rId27"/>
    <p:sldId id="299" r:id="rId28"/>
    <p:sldId id="300" r:id="rId29"/>
    <p:sldId id="295" r:id="rId30"/>
    <p:sldId id="291" r:id="rId31"/>
    <p:sldId id="292" r:id="rId32"/>
    <p:sldId id="293" r:id="rId33"/>
    <p:sldId id="294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E2AC00"/>
    <a:srgbClr val="E7B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62" autoAdjust="0"/>
  </p:normalViewPr>
  <p:slideViewPr>
    <p:cSldViewPr>
      <p:cViewPr>
        <p:scale>
          <a:sx n="100" d="100"/>
          <a:sy n="100" d="100"/>
        </p:scale>
        <p:origin x="432" y="-504"/>
      </p:cViewPr>
      <p:guideLst/>
    </p:cSldViewPr>
  </p:slideViewPr>
  <p:outlineViewPr>
    <p:cViewPr>
      <p:scale>
        <a:sx n="33" d="100"/>
        <a:sy n="33" d="100"/>
      </p:scale>
      <p:origin x="30" y="80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1890" y="-11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F1145-443F-4B80-B08D-3CA288F8CC3E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844824" y="8829229"/>
            <a:ext cx="2971800" cy="288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18146" y="8829229"/>
            <a:ext cx="818566" cy="279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7FB2-1151-40C7-A5CE-D86E2C88A0B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8147" y="8740845"/>
            <a:ext cx="6830585" cy="45719"/>
          </a:xfrm>
          <a:prstGeom prst="rect">
            <a:avLst/>
          </a:prstGeom>
          <a:solidFill>
            <a:srgbClr val="E7B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8146" y="8695126"/>
            <a:ext cx="683058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latin typeface="Arial Narrow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1248" y="8831486"/>
            <a:ext cx="1084012" cy="28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3363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E5E72-52AB-4A8D-A88E-353E10DAD130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2" name="Espaço Reservado para Rodapé 3"/>
          <p:cNvSpPr>
            <a:spLocks noGrp="1"/>
          </p:cNvSpPr>
          <p:nvPr>
            <p:ph type="ftr" sz="quarter" idx="4"/>
          </p:nvPr>
        </p:nvSpPr>
        <p:spPr>
          <a:xfrm>
            <a:off x="1844824" y="8829229"/>
            <a:ext cx="2971800" cy="288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endParaRPr lang="pt-BR"/>
          </a:p>
        </p:txBody>
      </p:sp>
      <p:sp>
        <p:nvSpPr>
          <p:cNvPr id="13" name="Espaço Reservado para Número de Slide 4"/>
          <p:cNvSpPr>
            <a:spLocks noGrp="1"/>
          </p:cNvSpPr>
          <p:nvPr>
            <p:ph type="sldNum" sz="quarter" idx="5"/>
          </p:nvPr>
        </p:nvSpPr>
        <p:spPr>
          <a:xfrm>
            <a:off x="18146" y="8829229"/>
            <a:ext cx="818566" cy="279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7FB2-1151-40C7-A5CE-D86E2C88A0B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8147" y="8740845"/>
            <a:ext cx="6830585" cy="45719"/>
          </a:xfrm>
          <a:prstGeom prst="rect">
            <a:avLst/>
          </a:prstGeom>
          <a:solidFill>
            <a:srgbClr val="E7B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8146" y="8695126"/>
            <a:ext cx="683058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latin typeface="Arial Narrow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1248" y="8831486"/>
            <a:ext cx="1084012" cy="28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354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presentaçã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992" y="2872953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7992" y="458112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tângulo 3"/>
          <p:cNvSpPr/>
          <p:nvPr userDrawn="1"/>
        </p:nvSpPr>
        <p:spPr>
          <a:xfrm>
            <a:off x="0" y="1933824"/>
            <a:ext cx="7164288" cy="479548"/>
          </a:xfrm>
          <a:prstGeom prst="rect">
            <a:avLst/>
          </a:prstGeom>
          <a:solidFill>
            <a:srgbClr val="E7B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 userDrawn="1"/>
        </p:nvSpPr>
        <p:spPr>
          <a:xfrm>
            <a:off x="-1" y="1892672"/>
            <a:ext cx="91440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latin typeface="Arial Narrow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596" y="1995531"/>
            <a:ext cx="1356948" cy="35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 userDrawn="1"/>
        </p:nvSpPr>
        <p:spPr>
          <a:xfrm>
            <a:off x="-11112" y="2413372"/>
            <a:ext cx="9155112" cy="52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latin typeface="Arial Narrow" pitchFamily="34" charset="0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8645617" y="1933824"/>
            <a:ext cx="496795" cy="479548"/>
          </a:xfrm>
          <a:prstGeom prst="rect">
            <a:avLst/>
          </a:prstGeom>
          <a:solidFill>
            <a:srgbClr val="E7B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2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95736" y="6558510"/>
            <a:ext cx="5112568" cy="27607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pt-BR" smtClean="0"/>
              <a:t>Rodapé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60512" y="6562702"/>
            <a:ext cx="1547192" cy="2681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58E700F-56A9-4386-B967-F3C35D14F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80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274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95736" y="6558510"/>
            <a:ext cx="5112568" cy="27607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pt-BR" smtClean="0"/>
              <a:t>Rodapé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60512" y="6562702"/>
            <a:ext cx="1547192" cy="2681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58E700F-56A9-4386-B967-F3C35D14F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11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666528" cy="5851525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47048" cy="5851525"/>
          </a:xfrm>
        </p:spPr>
        <p:txBody>
          <a:bodyPr vert="eaVer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95736" y="6558510"/>
            <a:ext cx="5112568" cy="27607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pt-BR" smtClean="0"/>
              <a:t>Rodapé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60512" y="6562702"/>
            <a:ext cx="1547192" cy="2681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58E700F-56A9-4386-B967-F3C35D14F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4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resentaçã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992" y="3724127"/>
            <a:ext cx="7772400" cy="712985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7992" y="453650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8682694" y="2795635"/>
            <a:ext cx="450193" cy="640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2423" y="1291502"/>
            <a:ext cx="4957417" cy="130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tângulo 12"/>
          <p:cNvSpPr/>
          <p:nvPr userDrawn="1"/>
        </p:nvSpPr>
        <p:spPr>
          <a:xfrm>
            <a:off x="-11112" y="3436095"/>
            <a:ext cx="8964488" cy="188640"/>
          </a:xfrm>
          <a:prstGeom prst="rect">
            <a:avLst/>
          </a:prstGeom>
          <a:solidFill>
            <a:srgbClr val="E7B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7081168" y="3004047"/>
            <a:ext cx="1872208" cy="432048"/>
          </a:xfrm>
          <a:prstGeom prst="rect">
            <a:avLst/>
          </a:prstGeom>
          <a:solidFill>
            <a:srgbClr val="E7B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 userDrawn="1"/>
        </p:nvSpPr>
        <p:spPr>
          <a:xfrm>
            <a:off x="7225184" y="3148063"/>
            <a:ext cx="1584176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latin typeface="Arial Narrow" pitchFamily="34" charset="0"/>
              </a:rPr>
              <a:t>www.intelity.com.br</a:t>
            </a:r>
            <a:endParaRPr lang="pt-BR" sz="1100" b="1" dirty="0">
              <a:latin typeface="Arial Narrow" pitchFamily="34" charset="0"/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-11112" y="3390376"/>
            <a:ext cx="723629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latin typeface="Arial Narrow" pitchFamily="34" charset="0"/>
            </a:endParaRPr>
          </a:p>
        </p:txBody>
      </p:sp>
      <p:sp>
        <p:nvSpPr>
          <p:cNvPr id="17" name="Triângulo retângulo 16"/>
          <p:cNvSpPr/>
          <p:nvPr userDrawn="1"/>
        </p:nvSpPr>
        <p:spPr>
          <a:xfrm>
            <a:off x="8665344" y="2788023"/>
            <a:ext cx="288032" cy="216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327992" y="6391100"/>
            <a:ext cx="4214812" cy="217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Mês / 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316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95736" y="6558510"/>
            <a:ext cx="5112568" cy="27607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pt-BR" smtClean="0"/>
              <a:t>Rodapé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60512" y="6562702"/>
            <a:ext cx="1547192" cy="2681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58E700F-56A9-4386-B967-F3C35D14F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9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4906888" cy="634082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pt-BR" dirty="0" smtClean="0"/>
              <a:t>Clique para editar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95736" y="6558510"/>
            <a:ext cx="5112568" cy="27607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pt-BR" smtClean="0"/>
              <a:t>Rodapé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60512" y="6562702"/>
            <a:ext cx="1547192" cy="2681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58E700F-56A9-4386-B967-F3C35D14F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44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4906888" cy="634082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pt-BR" dirty="0" smtClean="0"/>
              <a:t>Clique para editar 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95736" y="6558510"/>
            <a:ext cx="5112568" cy="27607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pt-BR" smtClean="0"/>
              <a:t>Rodapé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60512" y="6562702"/>
            <a:ext cx="1547192" cy="2681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58E700F-56A9-4386-B967-F3C35D14F0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457200" y="1124744"/>
            <a:ext cx="40386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31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4906888" cy="634082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pt-BR" dirty="0" smtClean="0"/>
              <a:t>Clique para editar 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95736" y="6558510"/>
            <a:ext cx="5112568" cy="27607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pt-BR" smtClean="0"/>
              <a:t>Rodapé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60512" y="6562702"/>
            <a:ext cx="1547192" cy="2681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58E700F-56A9-4386-B967-F3C35D14F0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33252"/>
            <a:ext cx="4040188" cy="762099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10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95350"/>
            <a:ext cx="4040188" cy="43419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133252"/>
            <a:ext cx="4041775" cy="762099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12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895350"/>
            <a:ext cx="4041775" cy="4341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3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95736" y="6558510"/>
            <a:ext cx="5112568" cy="27607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pt-BR" smtClean="0"/>
              <a:t>Rodapé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60512" y="6562702"/>
            <a:ext cx="1547192" cy="2681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58E700F-56A9-4386-B967-F3C35D14F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05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4906888" cy="634082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pt-BR" dirty="0" smtClean="0"/>
              <a:t>Clique para editar 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95736" y="6558510"/>
            <a:ext cx="5112568" cy="27607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pt-BR" smtClean="0"/>
              <a:t>Rodapé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60512" y="6562702"/>
            <a:ext cx="1547192" cy="2681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58E700F-56A9-4386-B967-F3C35D14F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95736" y="6558510"/>
            <a:ext cx="5112568" cy="27607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pt-BR" smtClean="0"/>
              <a:t>Rodapé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60512" y="6562702"/>
            <a:ext cx="1547192" cy="2681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58E700F-56A9-4386-B967-F3C35D14F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35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633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471265"/>
            <a:ext cx="9144000" cy="45719"/>
          </a:xfrm>
          <a:prstGeom prst="rect">
            <a:avLst/>
          </a:prstGeom>
          <a:solidFill>
            <a:srgbClr val="E7B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-1" y="6425546"/>
            <a:ext cx="91440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latin typeface="Arial Narrow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4492" y="6553805"/>
            <a:ext cx="1084012" cy="28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282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3" r:id="rId3"/>
    <p:sldLayoutId id="2147483662" r:id="rId4"/>
    <p:sldLayoutId id="2147483672" r:id="rId5"/>
    <p:sldLayoutId id="2147483673" r:id="rId6"/>
    <p:sldLayoutId id="2147483668" r:id="rId7"/>
    <p:sldLayoutId id="2147483674" r:id="rId8"/>
    <p:sldLayoutId id="2147483667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Mini Workshop TFS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4628728"/>
            <a:ext cx="8496944" cy="1752600"/>
          </a:xfrm>
        </p:spPr>
        <p:txBody>
          <a:bodyPr/>
          <a:lstStyle/>
          <a:p>
            <a:r>
              <a:rPr lang="pt-BR" dirty="0" smtClean="0"/>
              <a:t>Familiarização equipe multiplataforma ao TFS</a:t>
            </a:r>
            <a:endParaRPr lang="pt-BR" sz="1800" dirty="0" smtClean="0"/>
          </a:p>
          <a:p>
            <a:r>
              <a:rPr lang="pt-BR" sz="1800" dirty="0" smtClean="0"/>
              <a:t>12/08/2017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3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Recebendo Invite ao TFS da Intelity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en-US" sz="1400" cap="small" dirty="0" smtClean="0"/>
              <a:t>O </a:t>
            </a:r>
            <a:r>
              <a:rPr lang="en-US" sz="1400" cap="small" dirty="0" err="1" smtClean="0"/>
              <a:t>administrador</a:t>
            </a:r>
            <a:r>
              <a:rPr lang="en-US" sz="1400" cap="small" dirty="0" smtClean="0"/>
              <a:t> do TFS </a:t>
            </a:r>
            <a:r>
              <a:rPr lang="en-US" sz="1400" cap="small" dirty="0" err="1" smtClean="0"/>
              <a:t>irá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adicioná</a:t>
            </a:r>
            <a:r>
              <a:rPr lang="en-US" sz="1400" cap="small" dirty="0" smtClean="0"/>
              <a:t>-lo </a:t>
            </a:r>
            <a:r>
              <a:rPr lang="en-US" sz="1400" cap="small" dirty="0" err="1" smtClean="0"/>
              <a:t>como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usuário</a:t>
            </a:r>
            <a:r>
              <a:rPr lang="en-US" sz="1400" cap="small" dirty="0" smtClean="0"/>
              <a:t> da </a:t>
            </a:r>
            <a:r>
              <a:rPr lang="en-US" sz="1400" cap="small" dirty="0" err="1" smtClean="0"/>
              <a:t>área</a:t>
            </a:r>
            <a:r>
              <a:rPr lang="en-US" sz="1400" cap="small" dirty="0" smtClean="0"/>
              <a:t> de TFS da Intelity;</a:t>
            </a:r>
          </a:p>
          <a:p>
            <a:r>
              <a:rPr lang="en-US" sz="1400" cap="small" dirty="0" err="1" smtClean="0"/>
              <a:t>Você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receberá</a:t>
            </a:r>
            <a:r>
              <a:rPr lang="en-US" sz="1400" cap="small" dirty="0" smtClean="0"/>
              <a:t> o Invite </a:t>
            </a:r>
            <a:r>
              <a:rPr lang="en-US" sz="1400" cap="small" dirty="0" err="1" smtClean="0"/>
              <a:t>na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caixa</a:t>
            </a:r>
            <a:r>
              <a:rPr lang="en-US" sz="1400" cap="small" dirty="0" smtClean="0"/>
              <a:t> de </a:t>
            </a:r>
            <a:r>
              <a:rPr lang="en-US" sz="1400" cap="small" dirty="0" err="1" smtClean="0"/>
              <a:t>correio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cadastrada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como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usuário</a:t>
            </a:r>
            <a:r>
              <a:rPr lang="en-US" sz="1400" cap="small" dirty="0" smtClean="0"/>
              <a:t> pela Intelity;</a:t>
            </a:r>
          </a:p>
          <a:p>
            <a:r>
              <a:rPr lang="en-US" sz="1400" cap="small" dirty="0" smtClean="0"/>
              <a:t>Click </a:t>
            </a:r>
            <a:r>
              <a:rPr lang="en-US" sz="1400" cap="small" dirty="0" err="1" smtClean="0"/>
              <a:t>em</a:t>
            </a:r>
            <a:r>
              <a:rPr lang="en-US" sz="1400" cap="small" dirty="0" smtClean="0"/>
              <a:t> “Join now” para </a:t>
            </a:r>
            <a:r>
              <a:rPr lang="en-US" sz="1400" cap="small" dirty="0" err="1" smtClean="0"/>
              <a:t>cadastrar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uma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senha</a:t>
            </a:r>
            <a:r>
              <a:rPr lang="en-US" sz="1400" cap="small" dirty="0" smtClean="0"/>
              <a:t> de </a:t>
            </a:r>
            <a:r>
              <a:rPr lang="en-US" sz="1400" cap="small" dirty="0" err="1" smtClean="0"/>
              <a:t>acesso</a:t>
            </a:r>
            <a:r>
              <a:rPr lang="en-US" sz="1400" cap="small" dirty="0" smtClean="0"/>
              <a:t>;</a:t>
            </a:r>
          </a:p>
          <a:p>
            <a:endParaRPr lang="en-US" cap="small" dirty="0"/>
          </a:p>
          <a:p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26" y="1753816"/>
            <a:ext cx="7993795" cy="4521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eta para baixo 7"/>
          <p:cNvSpPr/>
          <p:nvPr/>
        </p:nvSpPr>
        <p:spPr>
          <a:xfrm rot="18464688">
            <a:off x="1921626" y="512655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9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Acessando os projetos </a:t>
            </a:r>
            <a:r>
              <a:rPr lang="pt-BR" cap="small" dirty="0" smtClean="0"/>
              <a:t>autorizados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en-US" sz="1400" cap="small" dirty="0" err="1" smtClean="0"/>
              <a:t>Apos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cadastrar</a:t>
            </a:r>
            <a:r>
              <a:rPr lang="en-US" sz="1400" cap="small" dirty="0" smtClean="0"/>
              <a:t> a </a:t>
            </a:r>
            <a:r>
              <a:rPr lang="en-US" sz="1400" cap="small" dirty="0" err="1" smtClean="0"/>
              <a:t>senha</a:t>
            </a:r>
            <a:r>
              <a:rPr lang="en-US" sz="1400" cap="small" dirty="0" smtClean="0"/>
              <a:t> no TFS </a:t>
            </a:r>
            <a:r>
              <a:rPr lang="en-US" sz="1400" cap="small" dirty="0" err="1" smtClean="0"/>
              <a:t>você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deverá</a:t>
            </a:r>
            <a:r>
              <a:rPr lang="en-US" sz="1400" cap="small" dirty="0" smtClean="0"/>
              <a:t> se </a:t>
            </a:r>
            <a:r>
              <a:rPr lang="en-US" sz="1400" cap="small" dirty="0" err="1" smtClean="0"/>
              <a:t>conectar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ao</a:t>
            </a:r>
            <a:r>
              <a:rPr lang="en-US" sz="1400" cap="small" dirty="0" smtClean="0"/>
              <a:t> TFS </a:t>
            </a:r>
            <a:r>
              <a:rPr lang="en-US" sz="1400" cap="small" dirty="0" err="1" smtClean="0"/>
              <a:t>pelo</a:t>
            </a:r>
            <a:r>
              <a:rPr lang="en-US" sz="1400" cap="small" dirty="0" smtClean="0"/>
              <a:t> Visual Studio</a:t>
            </a:r>
            <a:endParaRPr lang="en-US" cap="small" dirty="0"/>
          </a:p>
          <a:p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48" y="1524005"/>
            <a:ext cx="4505116" cy="447994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Seta para baixo 10"/>
          <p:cNvSpPr/>
          <p:nvPr/>
        </p:nvSpPr>
        <p:spPr>
          <a:xfrm rot="18464688">
            <a:off x="2601086" y="3475945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0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52317"/>
            <a:ext cx="6449604" cy="468499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Acessando os projetos </a:t>
            </a:r>
            <a:r>
              <a:rPr lang="pt-BR" cap="small" dirty="0" smtClean="0"/>
              <a:t>autorizados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en-US" sz="1400" cap="small" dirty="0" err="1" smtClean="0"/>
              <a:t>Ao</a:t>
            </a:r>
            <a:r>
              <a:rPr lang="en-US" sz="1400" cap="small" dirty="0" smtClean="0"/>
              <a:t> se </a:t>
            </a:r>
            <a:r>
              <a:rPr lang="en-US" sz="1400" cap="small" dirty="0" err="1" smtClean="0"/>
              <a:t>conectar</a:t>
            </a:r>
            <a:r>
              <a:rPr lang="en-US" sz="1400" cap="small" dirty="0" smtClean="0"/>
              <a:t>, a </a:t>
            </a:r>
            <a:r>
              <a:rPr lang="en-US" sz="1400" cap="small" dirty="0" err="1" smtClean="0"/>
              <a:t>lista</a:t>
            </a:r>
            <a:r>
              <a:rPr lang="en-US" sz="1400" cap="small" dirty="0" smtClean="0"/>
              <a:t> de </a:t>
            </a:r>
            <a:r>
              <a:rPr lang="en-US" sz="1400" cap="small" dirty="0" err="1" smtClean="0"/>
              <a:t>projetos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autorizados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será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exibida</a:t>
            </a:r>
            <a:r>
              <a:rPr lang="en-US" sz="1400" cap="small" dirty="0" smtClean="0"/>
              <a:t>;</a:t>
            </a:r>
          </a:p>
          <a:p>
            <a:r>
              <a:rPr lang="en-US" sz="1400" cap="small" dirty="0" err="1" smtClean="0"/>
              <a:t>Selecione</a:t>
            </a:r>
            <a:r>
              <a:rPr lang="en-US" sz="1400" cap="small" dirty="0" smtClean="0"/>
              <a:t> o </a:t>
            </a:r>
            <a:r>
              <a:rPr lang="en-US" sz="1400" cap="small" dirty="0" err="1" smtClean="0"/>
              <a:t>projeto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desejado</a:t>
            </a:r>
            <a:r>
              <a:rPr lang="en-US" sz="1400" cap="small" dirty="0" smtClean="0"/>
              <a:t> e </a:t>
            </a:r>
            <a:r>
              <a:rPr lang="en-US" sz="1400" cap="small" dirty="0" err="1" smtClean="0"/>
              <a:t>em</a:t>
            </a:r>
            <a:r>
              <a:rPr lang="en-US" sz="1400" cap="small" dirty="0" smtClean="0"/>
              <a:t> Connect</a:t>
            </a:r>
            <a:endParaRPr lang="en-US" cap="small" dirty="0"/>
          </a:p>
          <a:p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</p:txBody>
      </p:sp>
      <p:sp>
        <p:nvSpPr>
          <p:cNvPr id="7" name="Seta para baixo 6"/>
          <p:cNvSpPr/>
          <p:nvPr/>
        </p:nvSpPr>
        <p:spPr>
          <a:xfrm rot="3254571">
            <a:off x="6184004" y="2519264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8464688">
            <a:off x="5554902" y="5474639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en-US" sz="1400" cap="small" dirty="0" err="1" smtClean="0"/>
              <a:t>Após</a:t>
            </a:r>
            <a:r>
              <a:rPr lang="en-US" sz="1400" cap="small" dirty="0" smtClean="0"/>
              <a:t> de </a:t>
            </a:r>
            <a:r>
              <a:rPr lang="en-US" sz="1400" cap="small" dirty="0" err="1" smtClean="0"/>
              <a:t>conectar</a:t>
            </a:r>
            <a:r>
              <a:rPr lang="en-US" sz="1400" cap="small" dirty="0" smtClean="0"/>
              <a:t>, </a:t>
            </a:r>
            <a:r>
              <a:rPr lang="en-US" sz="1400" cap="small" dirty="0" err="1" smtClean="0"/>
              <a:t>será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necessário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mapear</a:t>
            </a:r>
            <a:r>
              <a:rPr lang="en-US" sz="1400" cap="small" dirty="0" smtClean="0"/>
              <a:t> a </a:t>
            </a:r>
            <a:r>
              <a:rPr lang="en-US" sz="1400" cap="small" dirty="0" err="1" smtClean="0"/>
              <a:t>cenexão</a:t>
            </a:r>
            <a:r>
              <a:rPr lang="en-US" sz="1400" cap="small" dirty="0" smtClean="0"/>
              <a:t> do </a:t>
            </a:r>
            <a:r>
              <a:rPr lang="en-US" sz="1400" cap="small" dirty="0" err="1" smtClean="0"/>
              <a:t>projeto</a:t>
            </a:r>
            <a:r>
              <a:rPr lang="en-US" sz="1400" cap="small" dirty="0"/>
              <a:t>;</a:t>
            </a:r>
            <a:endParaRPr lang="en-US" sz="1400" cap="small" dirty="0" smtClean="0"/>
          </a:p>
          <a:p>
            <a:r>
              <a:rPr lang="en-US" sz="1400" cap="small" dirty="0" err="1" smtClean="0"/>
              <a:t>Selecione</a:t>
            </a:r>
            <a:r>
              <a:rPr lang="en-US" sz="1400" cap="small" dirty="0" smtClean="0"/>
              <a:t> a pasta local </a:t>
            </a:r>
            <a:r>
              <a:rPr lang="en-US" sz="1400" cap="small" dirty="0" err="1" smtClean="0"/>
              <a:t>onde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deseja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baixar</a:t>
            </a:r>
            <a:r>
              <a:rPr lang="en-US" sz="1400" cap="small" dirty="0" smtClean="0"/>
              <a:t> o </a:t>
            </a:r>
            <a:r>
              <a:rPr lang="en-US" sz="1400" cap="small" dirty="0" err="1" smtClean="0"/>
              <a:t>projeto</a:t>
            </a:r>
            <a:r>
              <a:rPr lang="en-US" sz="1400" cap="small" dirty="0" smtClean="0"/>
              <a:t>;</a:t>
            </a:r>
            <a:endParaRPr lang="en-US" sz="1400" cap="small" dirty="0"/>
          </a:p>
          <a:p>
            <a:r>
              <a:rPr lang="en-US" sz="1400" cap="small" dirty="0" smtClean="0"/>
              <a:t>Click </a:t>
            </a:r>
            <a:r>
              <a:rPr lang="en-US" sz="1400" cap="small" dirty="0" err="1" smtClean="0"/>
              <a:t>em</a:t>
            </a:r>
            <a:r>
              <a:rPr lang="en-US" sz="1400" cap="small" dirty="0" smtClean="0"/>
              <a:t> “Map &amp; Get” para </a:t>
            </a:r>
            <a:r>
              <a:rPr lang="en-US" sz="1400" cap="small" dirty="0" err="1" smtClean="0"/>
              <a:t>mapear</a:t>
            </a:r>
            <a:r>
              <a:rPr lang="en-US" sz="1400" cap="small" dirty="0" smtClean="0"/>
              <a:t> e </a:t>
            </a:r>
            <a:r>
              <a:rPr lang="en-US" sz="1400" cap="small" dirty="0" err="1" smtClean="0"/>
              <a:t>obter</a:t>
            </a:r>
            <a:r>
              <a:rPr lang="en-US" sz="1400" cap="small" dirty="0" smtClean="0"/>
              <a:t> a </a:t>
            </a:r>
            <a:r>
              <a:rPr lang="en-US" sz="1400" cap="small" dirty="0" err="1" smtClean="0"/>
              <a:t>versão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atual</a:t>
            </a:r>
            <a:r>
              <a:rPr lang="en-US" sz="1400" cap="small" dirty="0" smtClean="0"/>
              <a:t> do </a:t>
            </a:r>
            <a:r>
              <a:rPr lang="en-US" sz="1400" cap="small" dirty="0" err="1" smtClean="0"/>
              <a:t>projeto</a:t>
            </a:r>
            <a:r>
              <a:rPr lang="en-US" sz="1400" cap="small" dirty="0" smtClean="0"/>
              <a:t>;</a:t>
            </a:r>
            <a:endParaRPr lang="en-US" cap="small" dirty="0"/>
          </a:p>
          <a:p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01" y="1897454"/>
            <a:ext cx="4358423" cy="412383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Baixando e compartilhando projetos no TFS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7" name="Seta para baixo 6"/>
          <p:cNvSpPr/>
          <p:nvPr/>
        </p:nvSpPr>
        <p:spPr>
          <a:xfrm rot="3254571">
            <a:off x="6171074" y="3171012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8464688">
            <a:off x="2096536" y="3603652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3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24546"/>
            <a:ext cx="7848872" cy="359133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en-US" sz="1400" cap="small" dirty="0" err="1" smtClean="0"/>
              <a:t>Após</a:t>
            </a:r>
            <a:r>
              <a:rPr lang="en-US" sz="1400" cap="small" dirty="0" smtClean="0"/>
              <a:t> o download do </a:t>
            </a:r>
            <a:r>
              <a:rPr lang="en-US" sz="1400" cap="small" dirty="0" err="1" smtClean="0"/>
              <a:t>projeto</a:t>
            </a:r>
            <a:r>
              <a:rPr lang="en-US" sz="1400" cap="small" dirty="0" smtClean="0"/>
              <a:t>, é </a:t>
            </a:r>
            <a:r>
              <a:rPr lang="en-US" sz="1400" cap="small" dirty="0" err="1" smtClean="0"/>
              <a:t>necessário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abrir</a:t>
            </a:r>
            <a:r>
              <a:rPr lang="en-US" sz="1400" cap="small" dirty="0" smtClean="0"/>
              <a:t> a </a:t>
            </a:r>
            <a:r>
              <a:rPr lang="en-US" sz="1400" cap="small" dirty="0" err="1" smtClean="0"/>
              <a:t>soluction</a:t>
            </a:r>
            <a:r>
              <a:rPr lang="en-US" sz="1400" cap="small" dirty="0" smtClean="0"/>
              <a:t> do </a:t>
            </a:r>
            <a:r>
              <a:rPr lang="en-US" sz="1400" cap="small" dirty="0" err="1" smtClean="0"/>
              <a:t>diretório</a:t>
            </a:r>
            <a:r>
              <a:rPr lang="en-US" sz="1400" cap="small" dirty="0" smtClean="0"/>
              <a:t> que </a:t>
            </a:r>
            <a:r>
              <a:rPr lang="en-US" sz="1400" cap="small" dirty="0" err="1" smtClean="0"/>
              <a:t>foi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mapeado</a:t>
            </a:r>
            <a:r>
              <a:rPr lang="en-US" sz="1400" cap="small" dirty="0" smtClean="0"/>
              <a:t> para </a:t>
            </a:r>
            <a:r>
              <a:rPr lang="en-US" sz="1400" cap="small" dirty="0" err="1" smtClean="0"/>
              <a:t>este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projeto</a:t>
            </a:r>
            <a:r>
              <a:rPr lang="en-US" sz="1400" cap="small" dirty="0" smtClean="0"/>
              <a:t>;</a:t>
            </a:r>
          </a:p>
          <a:p>
            <a:pPr marL="0" indent="0">
              <a:buNone/>
            </a:pPr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Baixando e compartilhando projetos no TFS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7" name="Seta para baixo 6"/>
          <p:cNvSpPr/>
          <p:nvPr/>
        </p:nvSpPr>
        <p:spPr>
          <a:xfrm rot="3254571">
            <a:off x="6243082" y="2250505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8464688">
            <a:off x="4918117" y="1310132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254571">
            <a:off x="7488323" y="440652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0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en-US" sz="1400" cap="small" dirty="0" err="1" smtClean="0"/>
              <a:t>Você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verá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os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símbolos</a:t>
            </a:r>
            <a:r>
              <a:rPr lang="en-US" sz="1400" cap="small" dirty="0" smtClean="0"/>
              <a:t> do TFS </a:t>
            </a:r>
            <a:r>
              <a:rPr lang="en-US" sz="1400" cap="small" dirty="0" err="1" smtClean="0"/>
              <a:t>ao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lado</a:t>
            </a:r>
            <a:r>
              <a:rPr lang="en-US" sz="1400" cap="small" dirty="0" smtClean="0"/>
              <a:t> de </a:t>
            </a:r>
            <a:r>
              <a:rPr lang="en-US" sz="1400" cap="small" dirty="0" err="1" smtClean="0"/>
              <a:t>cada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arquivo</a:t>
            </a:r>
            <a:r>
              <a:rPr lang="en-US" sz="1400" cap="small" dirty="0" smtClean="0"/>
              <a:t>. </a:t>
            </a:r>
          </a:p>
          <a:p>
            <a:r>
              <a:rPr lang="en-US" sz="1400" cap="small" dirty="0" smtClean="0"/>
              <a:t>O </a:t>
            </a:r>
            <a:r>
              <a:rPr lang="en-US" sz="1400" cap="small" dirty="0" err="1" smtClean="0"/>
              <a:t>símbolo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cadeado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significa</a:t>
            </a:r>
            <a:r>
              <a:rPr lang="en-US" sz="1400" cap="small" dirty="0" smtClean="0"/>
              <a:t> que </a:t>
            </a:r>
            <a:r>
              <a:rPr lang="en-US" sz="1400" cap="small" dirty="0" err="1" smtClean="0"/>
              <a:t>você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não</a:t>
            </a:r>
            <a:r>
              <a:rPr lang="en-US" sz="1400" cap="small" dirty="0" smtClean="0"/>
              <a:t> fez </a:t>
            </a:r>
            <a:r>
              <a:rPr lang="en-US" sz="1400" cap="small" dirty="0" err="1" smtClean="0"/>
              <a:t>alterações</a:t>
            </a:r>
            <a:r>
              <a:rPr lang="en-US" sz="1400" cap="small" dirty="0" smtClean="0"/>
              <a:t> no </a:t>
            </a:r>
            <a:r>
              <a:rPr lang="en-US" sz="1400" cap="small" dirty="0" err="1" smtClean="0"/>
              <a:t>arquivo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desde</a:t>
            </a:r>
            <a:r>
              <a:rPr lang="en-US" sz="1400" cap="small" dirty="0" smtClean="0"/>
              <a:t> a </a:t>
            </a:r>
            <a:r>
              <a:rPr lang="en-US" sz="1400" cap="small" dirty="0" err="1" smtClean="0"/>
              <a:t>última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vez</a:t>
            </a:r>
            <a:r>
              <a:rPr lang="en-US" sz="1400" cap="small" dirty="0" smtClean="0"/>
              <a:t> que </a:t>
            </a:r>
            <a:r>
              <a:rPr lang="en-US" sz="1400" cap="small" dirty="0" err="1" smtClean="0"/>
              <a:t>realizou</a:t>
            </a:r>
            <a:r>
              <a:rPr lang="en-US" sz="1400" cap="small" dirty="0" smtClean="0"/>
              <a:t> o get da </a:t>
            </a:r>
            <a:r>
              <a:rPr lang="en-US" sz="1400" cap="small" dirty="0" err="1" smtClean="0"/>
              <a:t>versão</a:t>
            </a:r>
            <a:r>
              <a:rPr lang="en-US" sz="1400" cap="small" dirty="0" smtClean="0"/>
              <a:t>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916832"/>
            <a:ext cx="3946867" cy="41764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Baixando e compartilhando projetos no TFS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8464688">
            <a:off x="2504305" y="3145220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7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en-US" sz="1400" cap="small" dirty="0" smtClean="0"/>
              <a:t>Agora que </a:t>
            </a:r>
            <a:r>
              <a:rPr lang="en-US" sz="1400" cap="small" dirty="0" err="1" smtClean="0"/>
              <a:t>vimos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como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adicionar</a:t>
            </a:r>
            <a:r>
              <a:rPr lang="en-US" sz="1400" cap="small" dirty="0" smtClean="0"/>
              <a:t> e se </a:t>
            </a:r>
            <a:r>
              <a:rPr lang="en-US" sz="1400" cap="small" dirty="0" err="1" smtClean="0"/>
              <a:t>inscrever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em</a:t>
            </a:r>
            <a:r>
              <a:rPr lang="en-US" sz="1400" cap="small" dirty="0" smtClean="0"/>
              <a:t> um </a:t>
            </a:r>
            <a:r>
              <a:rPr lang="en-US" sz="1400" cap="small" dirty="0" err="1" smtClean="0"/>
              <a:t>projeto</a:t>
            </a:r>
            <a:r>
              <a:rPr lang="pt-BR" sz="1400" cap="small" dirty="0" smtClean="0"/>
              <a:t> no TFS, vamos a alguns exemplos de </a:t>
            </a:r>
            <a:r>
              <a:rPr lang="pt-BR" sz="1400" cap="small" dirty="0" err="1" smtClean="0"/>
              <a:t>versinamento</a:t>
            </a:r>
            <a:r>
              <a:rPr lang="pt-BR" sz="1400" cap="small" dirty="0" smtClean="0"/>
              <a:t> e compartilhamento de versões e alterações;</a:t>
            </a:r>
          </a:p>
          <a:p>
            <a:r>
              <a:rPr lang="pt-BR" sz="1400" cap="small" dirty="0" smtClean="0"/>
              <a:t>Para este exercício vamos supor 2 usuários </a:t>
            </a:r>
            <a:r>
              <a:rPr lang="pt-BR" sz="1400" cap="small" dirty="0" err="1" smtClean="0"/>
              <a:t>realiando</a:t>
            </a:r>
            <a:r>
              <a:rPr lang="pt-BR" sz="1400" cap="small" dirty="0" smtClean="0"/>
              <a:t> alterações no mesmo projeto conectados ao TFS, para entendimento chamaremos de “Usuário 1” e “Usuário 2”;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Exercícios alterações e </a:t>
            </a:r>
            <a:r>
              <a:rPr lang="pt-BR" cap="small" dirty="0" smtClean="0"/>
              <a:t>versionamento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9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pt-BR" sz="1400" cap="small" dirty="0" smtClean="0"/>
              <a:t>Usuário 1 Faz alterações na </a:t>
            </a:r>
            <a:r>
              <a:rPr lang="pt-BR" sz="1400" cap="small" dirty="0" err="1" smtClean="0"/>
              <a:t>aliquita</a:t>
            </a:r>
            <a:r>
              <a:rPr lang="pt-BR" sz="1400" cap="small" dirty="0" smtClean="0"/>
              <a:t> do IR da </a:t>
            </a:r>
            <a:r>
              <a:rPr lang="pt-BR" sz="1400" cap="small" dirty="0" err="1" smtClean="0"/>
              <a:t>apicação</a:t>
            </a:r>
            <a:r>
              <a:rPr lang="pt-BR" sz="1400" cap="small" dirty="0" smtClean="0"/>
              <a:t>;</a:t>
            </a:r>
          </a:p>
          <a:p>
            <a:r>
              <a:rPr lang="pt-BR" sz="1400" cap="small" dirty="0" smtClean="0"/>
              <a:t>Note que antes de realizar a alteração o símbolo do TFS continua com o cadeado, significando que não foi realizada alterações neste arquivo;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Exercícios alterações e </a:t>
            </a:r>
            <a:r>
              <a:rPr lang="pt-BR" cap="small" dirty="0" smtClean="0"/>
              <a:t>versionamento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010242"/>
            <a:ext cx="7776865" cy="27361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Seta para baixo 5"/>
          <p:cNvSpPr/>
          <p:nvPr/>
        </p:nvSpPr>
        <p:spPr>
          <a:xfrm rot="18464688">
            <a:off x="5920166" y="2771631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9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pt-BR" sz="1400" cap="small" dirty="0" smtClean="0"/>
              <a:t>Usuário 1 Faz alterações na </a:t>
            </a:r>
            <a:r>
              <a:rPr lang="pt-BR" sz="1400" cap="small" dirty="0" err="1" smtClean="0"/>
              <a:t>aliquota</a:t>
            </a:r>
            <a:r>
              <a:rPr lang="pt-BR" sz="1400" cap="small" dirty="0" smtClean="0"/>
              <a:t> </a:t>
            </a:r>
            <a:r>
              <a:rPr lang="pt-BR" sz="1400" cap="small" dirty="0" smtClean="0"/>
              <a:t>do IR da aplicação;</a:t>
            </a:r>
          </a:p>
          <a:p>
            <a:r>
              <a:rPr lang="pt-BR" sz="1400" cap="small" dirty="0" smtClean="0"/>
              <a:t>Note que após realizar a alteração o símbolo do TFS muda para um Check, significando que este arquivo tem alterações pendente de envio ao TFS</a:t>
            </a:r>
            <a:r>
              <a:rPr lang="pt-BR" sz="1400" cap="small" dirty="0"/>
              <a:t>;</a:t>
            </a:r>
            <a:endParaRPr lang="pt-BR" sz="1400" cap="small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Exercícios alterações e </a:t>
            </a:r>
            <a:r>
              <a:rPr lang="pt-BR" cap="small" dirty="0" smtClean="0"/>
              <a:t>versionamento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844824"/>
            <a:ext cx="7714249" cy="27363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Seta para baixo 5"/>
          <p:cNvSpPr/>
          <p:nvPr/>
        </p:nvSpPr>
        <p:spPr>
          <a:xfrm rot="18464688">
            <a:off x="5522026" y="2417615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4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pt-BR" sz="1400" cap="small" dirty="0" smtClean="0"/>
              <a:t>Após testes Usuário 1 deve realizar o upload das alterações selecionando na soluction com o botão direito do mouse e selecionando “Check In”;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Exercícios alterações e </a:t>
            </a:r>
            <a:r>
              <a:rPr lang="pt-BR" cap="small" dirty="0" smtClean="0"/>
              <a:t>versionamento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700808"/>
            <a:ext cx="7776864" cy="34015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Seta para baixo 5"/>
          <p:cNvSpPr/>
          <p:nvPr/>
        </p:nvSpPr>
        <p:spPr>
          <a:xfrm rot="2790591">
            <a:off x="5804960" y="3901851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0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7" name="Espaço Reservado para Conteúdo 4"/>
          <p:cNvSpPr>
            <a:spLocks noGrp="1"/>
          </p:cNvSpPr>
          <p:nvPr>
            <p:ph sz="half" idx="4294967295"/>
          </p:nvPr>
        </p:nvSpPr>
        <p:spPr>
          <a:xfrm>
            <a:off x="457200" y="908720"/>
            <a:ext cx="8147248" cy="5328591"/>
          </a:xfrm>
          <a:prstGeom prst="rect">
            <a:avLst/>
          </a:prstGeom>
        </p:spPr>
        <p:txBody>
          <a:bodyPr/>
          <a:lstStyle/>
          <a:p>
            <a:r>
              <a:rPr lang="pt-BR" sz="2000" cap="small" dirty="0" smtClean="0"/>
              <a:t>Adicionando </a:t>
            </a:r>
            <a:r>
              <a:rPr lang="pt-BR" sz="2000" cap="small" dirty="0"/>
              <a:t>projetos ao </a:t>
            </a:r>
            <a:r>
              <a:rPr lang="pt-BR" sz="2000" cap="small" dirty="0" smtClean="0"/>
              <a:t>TFS</a:t>
            </a:r>
          </a:p>
          <a:p>
            <a:r>
              <a:rPr lang="pt-BR" sz="2000" cap="small" dirty="0"/>
              <a:t>Recebendo Invite ao TFS da Intelity </a:t>
            </a:r>
            <a:endParaRPr lang="pt-BR" sz="2000" cap="small" dirty="0" smtClean="0"/>
          </a:p>
          <a:p>
            <a:r>
              <a:rPr lang="pt-BR" sz="2000" cap="small" dirty="0" smtClean="0"/>
              <a:t>Acessando os projetos autorizados</a:t>
            </a:r>
          </a:p>
          <a:p>
            <a:r>
              <a:rPr lang="pt-BR" sz="2000" cap="small" dirty="0" smtClean="0"/>
              <a:t>Baixando e compartilhando projetos no TFS</a:t>
            </a:r>
          </a:p>
          <a:p>
            <a:r>
              <a:rPr lang="pt-BR" sz="2000" cap="small" dirty="0" smtClean="0"/>
              <a:t>Exercícios alterações e versionamento</a:t>
            </a:r>
          </a:p>
          <a:p>
            <a:r>
              <a:rPr lang="pt-BR" sz="2000" cap="small" dirty="0"/>
              <a:t>Exercício com conflito de versões</a:t>
            </a:r>
            <a:endParaRPr lang="pt-BR" sz="2000" cap="small" dirty="0" smtClean="0"/>
          </a:p>
          <a:p>
            <a:r>
              <a:rPr lang="pt-BR" sz="2000" cap="small" dirty="0" smtClean="0"/>
              <a:t>Trabalhando com branchs (Versões estáveis)</a:t>
            </a:r>
          </a:p>
          <a:p>
            <a:r>
              <a:rPr lang="pt-BR" sz="2000" cap="small" dirty="0" smtClean="0"/>
              <a:t>Alterando </a:t>
            </a:r>
            <a:r>
              <a:rPr lang="pt-BR" sz="2000" cap="small" dirty="0" err="1" smtClean="0"/>
              <a:t>branch</a:t>
            </a:r>
            <a:r>
              <a:rPr lang="pt-BR" sz="2000" cap="small" dirty="0" smtClean="0"/>
              <a:t> e realizando Merge ao desenvolvimento</a:t>
            </a:r>
          </a:p>
          <a:p>
            <a:r>
              <a:rPr lang="pt-BR" sz="2000" cap="small" dirty="0"/>
              <a:t>Boas condutas na utilização do </a:t>
            </a:r>
            <a:r>
              <a:rPr lang="pt-BR" sz="2000" cap="small" dirty="0" smtClean="0"/>
              <a:t>TFS</a:t>
            </a:r>
          </a:p>
          <a:p>
            <a:r>
              <a:rPr lang="pt-BR" sz="2000" cap="small" dirty="0"/>
              <a:t>Para se </a:t>
            </a:r>
            <a:r>
              <a:rPr lang="pt-BR" sz="2000" cap="small" dirty="0" smtClean="0"/>
              <a:t>aprofundar</a:t>
            </a:r>
          </a:p>
          <a:p>
            <a:r>
              <a:rPr lang="pt-BR" sz="2000" cap="small" dirty="0" smtClean="0"/>
              <a:t>Dúvidas</a:t>
            </a:r>
            <a:endParaRPr lang="pt-BR" sz="2000" cap="small" dirty="0"/>
          </a:p>
          <a:p>
            <a:endParaRPr lang="pt-BR" sz="2000" cap="small" dirty="0"/>
          </a:p>
        </p:txBody>
      </p:sp>
    </p:spTree>
    <p:extLst>
      <p:ext uri="{BB962C8B-B14F-4D97-AF65-F5344CB8AC3E}">
        <p14:creationId xmlns:p14="http://schemas.microsoft.com/office/powerpoint/2010/main" val="42161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pt-BR" sz="1400" cap="small" dirty="0" smtClean="0"/>
              <a:t>Após solicitar o “Check In” será apresentada a tela do “Team Explorer” indicando os arquivos e ações que serão realizadas. Em nosso exemplo, apenas alteração do arquivo “</a:t>
            </a:r>
            <a:r>
              <a:rPr lang="pt-BR" sz="1400" cap="small" dirty="0" err="1" smtClean="0"/>
              <a:t>frmPrincipal.cs</a:t>
            </a:r>
            <a:r>
              <a:rPr lang="pt-BR" sz="1400" cap="small" dirty="0" smtClean="0"/>
              <a:t>”;</a:t>
            </a:r>
          </a:p>
          <a:p>
            <a:r>
              <a:rPr lang="pt-BR" sz="1400" cap="small" dirty="0" smtClean="0"/>
              <a:t>Usuário 1 deve preencher um comentário que indique as alterações </a:t>
            </a:r>
            <a:r>
              <a:rPr lang="pt-BR" sz="1400" cap="small" dirty="0" smtClean="0"/>
              <a:t>realizadas </a:t>
            </a:r>
            <a:r>
              <a:rPr lang="pt-BR" sz="1400" cap="small" dirty="0" smtClean="0"/>
              <a:t>e clicar em “Check In”;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Exercícios alterações e </a:t>
            </a:r>
            <a:r>
              <a:rPr lang="pt-BR" cap="small" dirty="0" smtClean="0"/>
              <a:t>versionamento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90011"/>
            <a:ext cx="8064896" cy="284759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Seta para baixo 5"/>
          <p:cNvSpPr/>
          <p:nvPr/>
        </p:nvSpPr>
        <p:spPr>
          <a:xfrm rot="2790591">
            <a:off x="6813072" y="3829843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2790591">
            <a:off x="6381025" y="245065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8879897">
            <a:off x="5601116" y="2826829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0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pt-BR" sz="1400" cap="small" dirty="0" smtClean="0"/>
              <a:t>O </a:t>
            </a:r>
            <a:r>
              <a:rPr lang="pt-BR" sz="1400" cap="small" dirty="0" smtClean="0"/>
              <a:t>Usuário </a:t>
            </a:r>
            <a:r>
              <a:rPr lang="pt-BR" sz="1400" cap="small" dirty="0" smtClean="0"/>
              <a:t>2 deve realizar o “</a:t>
            </a:r>
            <a:r>
              <a:rPr lang="pt-BR" sz="1400" cap="small" dirty="0" err="1" smtClean="0"/>
              <a:t>Get</a:t>
            </a:r>
            <a:r>
              <a:rPr lang="pt-BR" sz="1400" cap="small" dirty="0" smtClean="0"/>
              <a:t> </a:t>
            </a:r>
            <a:r>
              <a:rPr lang="pt-BR" sz="1400" cap="small" dirty="0" err="1" smtClean="0"/>
              <a:t>Latest</a:t>
            </a:r>
            <a:r>
              <a:rPr lang="pt-BR" sz="1400" cap="small" dirty="0" smtClean="0"/>
              <a:t> </a:t>
            </a:r>
            <a:r>
              <a:rPr lang="pt-BR" sz="1400" cap="small" dirty="0" err="1" smtClean="0"/>
              <a:t>Version</a:t>
            </a:r>
            <a:r>
              <a:rPr lang="pt-BR" sz="1400" cap="small" dirty="0" smtClean="0"/>
              <a:t>” para receber as alterações realizadas por outros usuários;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Exercícios alterações e </a:t>
            </a:r>
            <a:r>
              <a:rPr lang="pt-BR" cap="small" dirty="0" smtClean="0"/>
              <a:t>versionamento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61" y="1575397"/>
            <a:ext cx="7747904" cy="273529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Seta para baixo 5"/>
          <p:cNvSpPr/>
          <p:nvPr/>
        </p:nvSpPr>
        <p:spPr>
          <a:xfrm rot="2790591">
            <a:off x="5948976" y="3469804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0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pt-BR" sz="1400" cap="small" dirty="0" smtClean="0"/>
              <a:t>Após realizar o “</a:t>
            </a:r>
            <a:r>
              <a:rPr lang="pt-BR" sz="1400" cap="small" dirty="0" err="1" smtClean="0"/>
              <a:t>Get</a:t>
            </a:r>
            <a:r>
              <a:rPr lang="pt-BR" sz="1400" cap="small" dirty="0" smtClean="0"/>
              <a:t> </a:t>
            </a:r>
            <a:r>
              <a:rPr lang="pt-BR" sz="1400" cap="small" dirty="0" err="1" smtClean="0"/>
              <a:t>Latest</a:t>
            </a:r>
            <a:r>
              <a:rPr lang="pt-BR" sz="1400" cap="small" dirty="0" smtClean="0"/>
              <a:t> </a:t>
            </a:r>
            <a:r>
              <a:rPr lang="pt-BR" sz="1400" cap="small" dirty="0" err="1" smtClean="0"/>
              <a:t>Version</a:t>
            </a:r>
            <a:r>
              <a:rPr lang="pt-BR" sz="1400" cap="small" dirty="0" smtClean="0"/>
              <a:t>” o Usuário 2 receberá as mudanças realizadas apelo Usuário 1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Exercícios alterações e </a:t>
            </a:r>
            <a:r>
              <a:rPr lang="pt-BR" cap="small" dirty="0" smtClean="0"/>
              <a:t>versionamento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9" y="1830876"/>
            <a:ext cx="7735867" cy="27502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Seta para baixo 5"/>
          <p:cNvSpPr/>
          <p:nvPr/>
        </p:nvSpPr>
        <p:spPr>
          <a:xfrm rot="2790591">
            <a:off x="2723918" y="2677715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8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pt-BR" sz="1400" cap="small" dirty="0" smtClean="0"/>
              <a:t>Algumas vezes é possível que dois desenvolvedores façam alterações no mesmo arquivo fonte. Ao solicitar o “Check-In” o usuário será alertado sobre estes conflitos e será apresentada uma tela de resolução de conflitos;</a:t>
            </a:r>
          </a:p>
          <a:p>
            <a:r>
              <a:rPr lang="pt-BR" sz="1400" cap="small" dirty="0" smtClean="0"/>
              <a:t>Vamos supor que o Usuário 1 fez as seguintes alterações no código do arquivo </a:t>
            </a:r>
            <a:r>
              <a:rPr lang="pt-BR" sz="1400" cap="small" dirty="0" err="1" smtClean="0"/>
              <a:t>frmPrincipal.cs</a:t>
            </a:r>
            <a:r>
              <a:rPr lang="pt-BR" sz="1400" cap="small" dirty="0" smtClean="0"/>
              <a:t>;</a:t>
            </a:r>
          </a:p>
          <a:p>
            <a:endParaRPr lang="pt-BR" sz="1400" cap="small" dirty="0" smtClean="0"/>
          </a:p>
          <a:p>
            <a:endParaRPr lang="pt-BR" sz="1400" cap="small" dirty="0"/>
          </a:p>
          <a:p>
            <a:endParaRPr lang="pt-BR" sz="1400" cap="small" dirty="0" smtClean="0"/>
          </a:p>
          <a:p>
            <a:endParaRPr lang="pt-BR" sz="1400" cap="small" dirty="0"/>
          </a:p>
          <a:p>
            <a:endParaRPr lang="pt-BR" sz="1400" cap="small" dirty="0" smtClean="0"/>
          </a:p>
          <a:p>
            <a:endParaRPr lang="pt-BR" sz="1400" cap="small" dirty="0"/>
          </a:p>
          <a:p>
            <a:r>
              <a:rPr lang="pt-BR" sz="1400" cap="small" dirty="0" smtClean="0"/>
              <a:t>Vamos </a:t>
            </a:r>
            <a:r>
              <a:rPr lang="pt-BR" sz="1400" cap="small" dirty="0"/>
              <a:t>supor que </a:t>
            </a:r>
            <a:r>
              <a:rPr lang="pt-BR" sz="1400" cap="small" dirty="0" smtClean="0"/>
              <a:t>ao mesmo tempo o </a:t>
            </a:r>
            <a:r>
              <a:rPr lang="pt-BR" sz="1400" cap="small" dirty="0"/>
              <a:t>Usuário </a:t>
            </a:r>
            <a:r>
              <a:rPr lang="pt-BR" sz="1400" cap="small" dirty="0" smtClean="0"/>
              <a:t>2 </a:t>
            </a:r>
            <a:r>
              <a:rPr lang="pt-BR" sz="1400" cap="small" dirty="0"/>
              <a:t>fez as seguintes alterações no código do arquivo </a:t>
            </a:r>
            <a:r>
              <a:rPr lang="pt-BR" sz="1400" cap="small" dirty="0" err="1"/>
              <a:t>frmPrincipal.cs</a:t>
            </a:r>
            <a:r>
              <a:rPr lang="pt-BR" sz="1400" cap="small" dirty="0" smtClean="0"/>
              <a:t>;</a:t>
            </a:r>
          </a:p>
          <a:p>
            <a:endParaRPr lang="pt-BR" sz="1400" cap="small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 smtClean="0"/>
              <a:t>Exercício com conflito de versões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22" y="1913507"/>
            <a:ext cx="2902682" cy="14598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Seta para baixo 8"/>
          <p:cNvSpPr/>
          <p:nvPr/>
        </p:nvSpPr>
        <p:spPr>
          <a:xfrm rot="2790591">
            <a:off x="2608866" y="2590080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84" y="4005063"/>
            <a:ext cx="3528392" cy="21952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Seta para baixo 10"/>
          <p:cNvSpPr/>
          <p:nvPr/>
        </p:nvSpPr>
        <p:spPr>
          <a:xfrm rot="2790591">
            <a:off x="3500705" y="3859619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 rot="2790591">
            <a:off x="2409404" y="5143500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pt-BR" sz="1400" cap="small" dirty="0" smtClean="0"/>
              <a:t>O usuário 1 realiza o “</a:t>
            </a:r>
            <a:r>
              <a:rPr lang="pt-BR" sz="1400" cap="small" dirty="0" err="1" smtClean="0"/>
              <a:t>Check</a:t>
            </a:r>
            <a:r>
              <a:rPr lang="pt-BR" sz="1400" cap="small" dirty="0" smtClean="0"/>
              <a:t> In” antes do Usuário 2;</a:t>
            </a:r>
          </a:p>
          <a:p>
            <a:r>
              <a:rPr lang="pt-BR" sz="1400" cap="small" dirty="0" smtClean="0"/>
              <a:t>Quando usuário 2 vai realizar o “</a:t>
            </a:r>
            <a:r>
              <a:rPr lang="pt-BR" sz="1400" cap="small" dirty="0" err="1" smtClean="0"/>
              <a:t>Check</a:t>
            </a:r>
            <a:r>
              <a:rPr lang="pt-BR" sz="1400" cap="small" dirty="0" smtClean="0"/>
              <a:t> In” é avisado de conflitos, porém, neste caso, os conflitos serão resolvidos automaticamente, porque, embora tenham modificado o mesmo arquivo, não fizeram modificações no mesmo bloco de código;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 smtClean="0"/>
              <a:t>Exercício com conflito de versões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2790591">
            <a:off x="3500705" y="3859619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99" y="1984996"/>
            <a:ext cx="3391373" cy="3667637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2790591">
            <a:off x="3518779" y="245450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22" y="1970270"/>
            <a:ext cx="4150079" cy="250621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4" name="Seta para baixo 13"/>
          <p:cNvSpPr/>
          <p:nvPr/>
        </p:nvSpPr>
        <p:spPr>
          <a:xfrm rot="2790591">
            <a:off x="7082514" y="194803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 rot="2790591">
            <a:off x="6244432" y="2783341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2790591">
            <a:off x="6273615" y="3693480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pt-BR" sz="1400" cap="small" dirty="0" smtClean="0"/>
              <a:t>Vamos supor agora que o Usuário 1 fez as seguintes alterações no código do arquivo </a:t>
            </a:r>
            <a:r>
              <a:rPr lang="pt-BR" sz="1400" cap="small" dirty="0" err="1" smtClean="0"/>
              <a:t>frmPrincipal.cs</a:t>
            </a:r>
            <a:r>
              <a:rPr lang="pt-BR" sz="1400" cap="small" dirty="0" smtClean="0"/>
              <a:t>;</a:t>
            </a:r>
          </a:p>
          <a:p>
            <a:endParaRPr lang="pt-BR" sz="1400" cap="small" dirty="0" smtClean="0"/>
          </a:p>
          <a:p>
            <a:endParaRPr lang="pt-BR" sz="1400" cap="small" dirty="0"/>
          </a:p>
          <a:p>
            <a:endParaRPr lang="pt-BR" sz="1400" cap="small" dirty="0" smtClean="0"/>
          </a:p>
          <a:p>
            <a:pPr marL="0" indent="0">
              <a:buNone/>
            </a:pPr>
            <a:endParaRPr lang="pt-BR" sz="1400" cap="small" dirty="0"/>
          </a:p>
          <a:p>
            <a:r>
              <a:rPr lang="pt-BR" sz="1400" cap="small" dirty="0"/>
              <a:t>Vamos supor que ao mesmo tempo o Usuário 2 fez as seguintes alterações no código do arquivo </a:t>
            </a:r>
            <a:r>
              <a:rPr lang="pt-BR" sz="1400" cap="small" dirty="0" err="1"/>
              <a:t>frmPrincipal.cs</a:t>
            </a:r>
            <a:r>
              <a:rPr lang="pt-BR" sz="1400" cap="small" dirty="0" smtClean="0"/>
              <a:t>;</a:t>
            </a:r>
          </a:p>
          <a:p>
            <a:endParaRPr lang="pt-BR" sz="1400" cap="small" dirty="0"/>
          </a:p>
          <a:p>
            <a:endParaRPr lang="pt-BR" sz="1400" cap="small" dirty="0" smtClean="0"/>
          </a:p>
          <a:p>
            <a:endParaRPr lang="pt-BR" sz="1400" cap="small" dirty="0"/>
          </a:p>
          <a:p>
            <a:endParaRPr lang="pt-BR" sz="1400" cap="small" dirty="0" smtClean="0"/>
          </a:p>
          <a:p>
            <a:r>
              <a:rPr lang="pt-BR" sz="1400" b="1" cap="small" dirty="0" smtClean="0"/>
              <a:t>Como procedimento este tipo de conduta deve ser fortemente evitada, porém o TFS oferece boas ferramentas de resolução de conflitos.</a:t>
            </a:r>
            <a:endParaRPr lang="pt-BR" sz="1400" b="1" cap="small" dirty="0"/>
          </a:p>
          <a:p>
            <a:endParaRPr lang="pt-BR" sz="1400" cap="small" dirty="0" smtClean="0"/>
          </a:p>
          <a:p>
            <a:endParaRPr lang="pt-BR" sz="1400" cap="small" dirty="0"/>
          </a:p>
          <a:p>
            <a:endParaRPr lang="pt-BR" sz="1400" cap="small" dirty="0" smtClean="0"/>
          </a:p>
          <a:p>
            <a:pPr marL="0" indent="0">
              <a:buNone/>
            </a:pPr>
            <a:endParaRPr lang="pt-BR" sz="1400" cap="small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 smtClean="0"/>
              <a:t>Exercício com conflito de versões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21" y="1259511"/>
            <a:ext cx="3038475" cy="8286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2828985"/>
            <a:ext cx="3086100" cy="8001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Seta para baixo 10"/>
          <p:cNvSpPr/>
          <p:nvPr/>
        </p:nvSpPr>
        <p:spPr>
          <a:xfrm rot="2790591">
            <a:off x="2583591" y="1229592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 rot="2790591">
            <a:off x="2571872" y="2749724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pt-BR" sz="1400" cap="small" dirty="0"/>
              <a:t>O usuário 1 realiza o “</a:t>
            </a:r>
            <a:r>
              <a:rPr lang="pt-BR" sz="1400" cap="small" dirty="0" err="1"/>
              <a:t>Check</a:t>
            </a:r>
            <a:r>
              <a:rPr lang="pt-BR" sz="1400" cap="small" dirty="0"/>
              <a:t> In” antes do Usuário 2;</a:t>
            </a:r>
          </a:p>
          <a:p>
            <a:r>
              <a:rPr lang="pt-BR" sz="1400" cap="small" dirty="0"/>
              <a:t>Quando usuário 2 vai realizar o “</a:t>
            </a:r>
            <a:r>
              <a:rPr lang="pt-BR" sz="1400" cap="small" dirty="0" err="1"/>
              <a:t>Check</a:t>
            </a:r>
            <a:r>
              <a:rPr lang="pt-BR" sz="1400" cap="small" dirty="0"/>
              <a:t> In” é avisado de conflitos, porém, neste caso, os conflitos </a:t>
            </a:r>
            <a:r>
              <a:rPr lang="pt-BR" sz="1400" cap="small" dirty="0" smtClean="0"/>
              <a:t>não podem ser resolvidos automaticamente</a:t>
            </a:r>
            <a:r>
              <a:rPr lang="pt-BR" sz="1400" cap="small" dirty="0"/>
              <a:t>, </a:t>
            </a:r>
            <a:r>
              <a:rPr lang="pt-BR" sz="1400" cap="small" dirty="0" smtClean="0"/>
              <a:t>porque ambos fizeram </a:t>
            </a:r>
            <a:r>
              <a:rPr lang="pt-BR" sz="1400" cap="small" dirty="0"/>
              <a:t>modificações no mesmo bloco de código</a:t>
            </a:r>
            <a:r>
              <a:rPr lang="pt-BR" sz="1400" cap="small" dirty="0" smtClean="0"/>
              <a:t>;</a:t>
            </a:r>
          </a:p>
          <a:p>
            <a:r>
              <a:rPr lang="pt-BR" sz="1400" cap="small" dirty="0" smtClean="0"/>
              <a:t>Neste caso a seguinte tela de solução de conflitos manuais é apresentada;</a:t>
            </a:r>
          </a:p>
          <a:p>
            <a:r>
              <a:rPr lang="pt-BR" sz="1400" cap="small" dirty="0" smtClean="0"/>
              <a:t>Você poderá </a:t>
            </a:r>
            <a:r>
              <a:rPr lang="pt-BR" sz="1400" cap="small" dirty="0" smtClean="0"/>
              <a:t>escolher em “manter o código atual do TFS”, </a:t>
            </a:r>
            <a:r>
              <a:rPr lang="pt-BR" sz="1400" cap="small" dirty="0"/>
              <a:t>“manter o código atual </a:t>
            </a:r>
            <a:r>
              <a:rPr lang="pt-BR" sz="1400" cap="small" dirty="0" smtClean="0"/>
              <a:t>local”, ou “Fazer o Merge manualmente”;</a:t>
            </a:r>
            <a:endParaRPr lang="pt-BR" sz="1400" cap="small" dirty="0"/>
          </a:p>
          <a:p>
            <a:endParaRPr lang="pt-BR" sz="1400" cap="small" dirty="0" smtClean="0"/>
          </a:p>
          <a:p>
            <a:endParaRPr lang="pt-BR" sz="1400" cap="small" dirty="0"/>
          </a:p>
          <a:p>
            <a:endParaRPr lang="pt-BR" sz="1400" cap="small" dirty="0" smtClean="0"/>
          </a:p>
          <a:p>
            <a:pPr marL="0" indent="0">
              <a:buNone/>
            </a:pPr>
            <a:endParaRPr lang="pt-BR" sz="1400" cap="small" dirty="0"/>
          </a:p>
          <a:p>
            <a:endParaRPr lang="pt-BR" sz="1400" cap="small" dirty="0" smtClean="0"/>
          </a:p>
          <a:p>
            <a:endParaRPr lang="pt-BR" sz="1400" cap="small" dirty="0"/>
          </a:p>
          <a:p>
            <a:endParaRPr lang="pt-BR" sz="1400" cap="small" dirty="0" smtClean="0"/>
          </a:p>
          <a:p>
            <a:pPr marL="0" indent="0">
              <a:buNone/>
            </a:pPr>
            <a:endParaRPr lang="pt-BR" sz="1400" cap="small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 smtClean="0"/>
              <a:t>Exercício com conflito de versões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61" y="2600709"/>
            <a:ext cx="8162304" cy="212443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Seta para baixo 10"/>
          <p:cNvSpPr/>
          <p:nvPr/>
        </p:nvSpPr>
        <p:spPr>
          <a:xfrm rot="2790591">
            <a:off x="2780624" y="3181771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2790591">
            <a:off x="3882752" y="3181771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2790591">
            <a:off x="4984880" y="3181771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7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pt-BR" sz="1400" cap="small" dirty="0" smtClean="0"/>
              <a:t>Utilizando a ferramenta de resolução de conflitos manuais</a:t>
            </a:r>
          </a:p>
          <a:p>
            <a:r>
              <a:rPr lang="pt-BR" sz="1400" cap="small" dirty="0" smtClean="0"/>
              <a:t>Opção 1, selecionando o código do servidor: </a:t>
            </a:r>
          </a:p>
          <a:p>
            <a:endParaRPr lang="pt-BR" sz="1400" cap="small" dirty="0"/>
          </a:p>
          <a:p>
            <a:endParaRPr lang="pt-BR" sz="1400" cap="small" dirty="0" smtClean="0"/>
          </a:p>
          <a:p>
            <a:endParaRPr lang="pt-BR" sz="1400" cap="small" dirty="0"/>
          </a:p>
          <a:p>
            <a:endParaRPr lang="pt-BR" sz="1400" cap="small" dirty="0" smtClean="0"/>
          </a:p>
          <a:p>
            <a:pPr marL="0" indent="0">
              <a:buNone/>
            </a:pPr>
            <a:endParaRPr lang="pt-BR" sz="1400" cap="small" dirty="0"/>
          </a:p>
          <a:p>
            <a:endParaRPr lang="pt-BR" sz="1400" cap="small" dirty="0" smtClean="0"/>
          </a:p>
          <a:p>
            <a:endParaRPr lang="pt-BR" sz="1400" cap="small" dirty="0"/>
          </a:p>
          <a:p>
            <a:endParaRPr lang="pt-BR" sz="1400" cap="small" dirty="0" smtClean="0"/>
          </a:p>
          <a:p>
            <a:pPr marL="0" indent="0">
              <a:buNone/>
            </a:pPr>
            <a:endParaRPr lang="pt-BR" sz="1400" cap="small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 smtClean="0"/>
              <a:t>Exercício com conflito de versões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7632848" cy="34299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Seta para baixo 10"/>
          <p:cNvSpPr/>
          <p:nvPr/>
        </p:nvSpPr>
        <p:spPr>
          <a:xfrm rot="2790591">
            <a:off x="764401" y="2524100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2790591">
            <a:off x="3068656" y="414566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2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pt-BR" sz="1400" cap="small" dirty="0" smtClean="0"/>
              <a:t>Utilizando a ferramenta de resolução de conflitos manuais</a:t>
            </a:r>
          </a:p>
          <a:p>
            <a:r>
              <a:rPr lang="pt-BR" sz="1400" cap="small" dirty="0" smtClean="0"/>
              <a:t>Opção 2, selecionando o código local: </a:t>
            </a:r>
          </a:p>
          <a:p>
            <a:endParaRPr lang="pt-BR" sz="1400" cap="small" dirty="0"/>
          </a:p>
          <a:p>
            <a:endParaRPr lang="pt-BR" sz="1400" cap="small" dirty="0" smtClean="0"/>
          </a:p>
          <a:p>
            <a:endParaRPr lang="pt-BR" sz="1400" cap="small" dirty="0"/>
          </a:p>
          <a:p>
            <a:endParaRPr lang="pt-BR" sz="1400" cap="small" dirty="0" smtClean="0"/>
          </a:p>
          <a:p>
            <a:pPr marL="0" indent="0">
              <a:buNone/>
            </a:pPr>
            <a:endParaRPr lang="pt-BR" sz="1400" cap="small" dirty="0"/>
          </a:p>
          <a:p>
            <a:endParaRPr lang="pt-BR" sz="1400" cap="small" dirty="0" smtClean="0"/>
          </a:p>
          <a:p>
            <a:endParaRPr lang="pt-BR" sz="1400" cap="small" dirty="0"/>
          </a:p>
          <a:p>
            <a:endParaRPr lang="pt-BR" sz="1400" cap="small" dirty="0" smtClean="0"/>
          </a:p>
          <a:p>
            <a:pPr marL="0" indent="0">
              <a:buNone/>
            </a:pPr>
            <a:endParaRPr lang="pt-BR" sz="1400" cap="small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 smtClean="0"/>
              <a:t>Exercício com conflito de versões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61" y="1555328"/>
            <a:ext cx="7654011" cy="337227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Seta para baixo 10"/>
          <p:cNvSpPr/>
          <p:nvPr/>
        </p:nvSpPr>
        <p:spPr>
          <a:xfrm rot="2790591">
            <a:off x="4635183" y="2524100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2790591">
            <a:off x="3068656" y="414566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pt-BR" sz="1400" cap="small" dirty="0" smtClean="0"/>
              <a:t>Próxima sessão...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Trabalhando com branchs (Versões estáveis</a:t>
            </a:r>
            <a:r>
              <a:rPr lang="pt-BR" cap="small" dirty="0" smtClean="0"/>
              <a:t>)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4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Adicionando projetos ao TFS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en-US" sz="1400" cap="small" dirty="0" err="1" smtClean="0"/>
              <a:t>Conectado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ao</a:t>
            </a:r>
            <a:r>
              <a:rPr lang="en-US" sz="1400" cap="small" dirty="0" smtClean="0"/>
              <a:t> TFS (</a:t>
            </a:r>
            <a:r>
              <a:rPr lang="en-US" sz="1400" cap="small" dirty="0" err="1" smtClean="0"/>
              <a:t>este</a:t>
            </a:r>
            <a:r>
              <a:rPr lang="en-US" sz="1400" cap="small" dirty="0" smtClean="0"/>
              <a:t> item </a:t>
            </a:r>
            <a:r>
              <a:rPr lang="en-US" sz="1400" cap="small" dirty="0" err="1" smtClean="0"/>
              <a:t>será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visto</a:t>
            </a:r>
            <a:r>
              <a:rPr lang="en-US" sz="1400" cap="small" dirty="0" smtClean="0"/>
              <a:t> a </a:t>
            </a:r>
            <a:r>
              <a:rPr lang="en-US" sz="1400" cap="small" dirty="0" err="1" smtClean="0"/>
              <a:t>frente</a:t>
            </a:r>
            <a:r>
              <a:rPr lang="en-US" sz="1400" cap="small" dirty="0" smtClean="0"/>
              <a:t>) e com um </a:t>
            </a:r>
            <a:r>
              <a:rPr lang="en-US" sz="1400" cap="small" dirty="0" err="1" smtClean="0"/>
              <a:t>projeto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criado</a:t>
            </a:r>
            <a:r>
              <a:rPr lang="en-US" sz="1400" cap="small" dirty="0" smtClean="0"/>
              <a:t> do TFS </a:t>
            </a:r>
            <a:r>
              <a:rPr lang="en-US" sz="1400" cap="small" dirty="0" err="1" smtClean="0"/>
              <a:t>conectado</a:t>
            </a:r>
            <a:r>
              <a:rPr lang="en-US" sz="1400" cap="small" dirty="0" smtClean="0"/>
              <a:t> é </a:t>
            </a:r>
            <a:r>
              <a:rPr lang="en-US" sz="1400" cap="small" dirty="0" err="1" smtClean="0"/>
              <a:t>possível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adicionar</a:t>
            </a:r>
            <a:r>
              <a:rPr lang="en-US" sz="1400" cap="small" dirty="0" smtClean="0"/>
              <a:t> um </a:t>
            </a:r>
            <a:r>
              <a:rPr lang="en-US" sz="1400" cap="small" dirty="0" err="1" smtClean="0"/>
              <a:t>projeto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ao</a:t>
            </a:r>
            <a:r>
              <a:rPr lang="en-US" sz="1400" cap="small" dirty="0" smtClean="0"/>
              <a:t> TFS;</a:t>
            </a:r>
          </a:p>
          <a:p>
            <a:r>
              <a:rPr lang="en-US" sz="1400" cap="small" dirty="0" err="1" smtClean="0"/>
              <a:t>Abra</a:t>
            </a:r>
            <a:r>
              <a:rPr lang="en-US" sz="1400" cap="small" dirty="0" smtClean="0"/>
              <a:t> a </a:t>
            </a:r>
            <a:r>
              <a:rPr lang="en-US" sz="1400" cap="small" dirty="0" err="1" smtClean="0"/>
              <a:t>soluction</a:t>
            </a:r>
            <a:r>
              <a:rPr lang="en-US" sz="1400" cap="small" dirty="0" smtClean="0"/>
              <a:t> que </a:t>
            </a:r>
            <a:r>
              <a:rPr lang="en-US" sz="1400" cap="small" dirty="0" err="1" smtClean="0"/>
              <a:t>deseja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adiconar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ao</a:t>
            </a:r>
            <a:r>
              <a:rPr lang="en-US" sz="1400" cap="small" dirty="0" smtClean="0"/>
              <a:t> TFS, </a:t>
            </a:r>
            <a:r>
              <a:rPr lang="en-US" sz="1400" cap="small" dirty="0" err="1" smtClean="0"/>
              <a:t>seleciona</a:t>
            </a:r>
            <a:r>
              <a:rPr lang="en-US" sz="1400" cap="small" dirty="0" smtClean="0"/>
              <a:t> a </a:t>
            </a:r>
            <a:r>
              <a:rPr lang="en-US" sz="1400" cap="small" dirty="0" err="1" smtClean="0"/>
              <a:t>soluction</a:t>
            </a:r>
            <a:r>
              <a:rPr lang="en-US" sz="1400" cap="small" dirty="0" smtClean="0"/>
              <a:t> e com o </a:t>
            </a:r>
            <a:r>
              <a:rPr lang="en-US" sz="1400" cap="small" dirty="0" err="1" smtClean="0"/>
              <a:t>botão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direito</a:t>
            </a:r>
            <a:r>
              <a:rPr lang="en-US" sz="1400" cap="small" dirty="0" smtClean="0"/>
              <a:t> do mouse </a:t>
            </a:r>
            <a:r>
              <a:rPr lang="en-US" sz="1400" cap="small" dirty="0" err="1" smtClean="0"/>
              <a:t>selecione</a:t>
            </a:r>
            <a:r>
              <a:rPr lang="en-US" sz="1400" cap="small" dirty="0" smtClean="0"/>
              <a:t> o idem “Add </a:t>
            </a:r>
            <a:r>
              <a:rPr lang="en-US" sz="1400" cap="small" dirty="0" err="1" smtClean="0"/>
              <a:t>Soluction</a:t>
            </a:r>
            <a:r>
              <a:rPr lang="en-US" sz="1400" cap="small" dirty="0" smtClean="0"/>
              <a:t> to Source Control”;</a:t>
            </a:r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4798"/>
            <a:ext cx="7876914" cy="352444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Seta para baixo 8"/>
          <p:cNvSpPr/>
          <p:nvPr/>
        </p:nvSpPr>
        <p:spPr>
          <a:xfrm rot="18464688">
            <a:off x="4064459" y="4251724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5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pt-BR" sz="1400" cap="small" dirty="0" smtClean="0"/>
              <a:t>Próxima sessão...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634082"/>
          </a:xfrm>
        </p:spPr>
        <p:txBody>
          <a:bodyPr/>
          <a:lstStyle/>
          <a:p>
            <a:r>
              <a:rPr lang="pt-BR" cap="small" dirty="0" smtClean="0"/>
              <a:t>Alterando </a:t>
            </a:r>
            <a:r>
              <a:rPr lang="pt-BR" cap="small" dirty="0" err="1"/>
              <a:t>branch</a:t>
            </a:r>
            <a:r>
              <a:rPr lang="pt-BR" cap="small" dirty="0"/>
              <a:t> e realizando Merge ao desenvolvimento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pt-BR" sz="1400" cap="small" dirty="0" smtClean="0"/>
              <a:t>Realizar “</a:t>
            </a:r>
            <a:r>
              <a:rPr lang="pt-BR" sz="1400" cap="small" dirty="0" err="1" smtClean="0"/>
              <a:t>Check</a:t>
            </a:r>
            <a:r>
              <a:rPr lang="pt-BR" sz="1400" cap="small" dirty="0" smtClean="0"/>
              <a:t> In” ao final de cada dia;</a:t>
            </a:r>
          </a:p>
          <a:p>
            <a:r>
              <a:rPr lang="pt-BR" sz="1400" cap="small" dirty="0" smtClean="0"/>
              <a:t>Realizar “</a:t>
            </a:r>
            <a:r>
              <a:rPr lang="pt-BR" sz="1400" cap="small" dirty="0" err="1" smtClean="0"/>
              <a:t>Get</a:t>
            </a:r>
            <a:r>
              <a:rPr lang="pt-BR" sz="1400" cap="small" dirty="0" smtClean="0"/>
              <a:t> </a:t>
            </a:r>
            <a:r>
              <a:rPr lang="pt-BR" sz="1400" cap="small" dirty="0" err="1" smtClean="0"/>
              <a:t>Latest</a:t>
            </a:r>
            <a:r>
              <a:rPr lang="pt-BR" sz="1400" cap="small" dirty="0" smtClean="0"/>
              <a:t> </a:t>
            </a:r>
            <a:r>
              <a:rPr lang="pt-BR" sz="1400" cap="small" dirty="0" err="1" smtClean="0"/>
              <a:t>Version</a:t>
            </a:r>
            <a:r>
              <a:rPr lang="pt-BR" sz="1400" cap="small" dirty="0" smtClean="0"/>
              <a:t>” no início de cada dia;</a:t>
            </a:r>
          </a:p>
          <a:p>
            <a:r>
              <a:rPr lang="pt-BR" sz="1400" cap="small" dirty="0" smtClean="0"/>
              <a:t>Realizar </a:t>
            </a:r>
            <a:r>
              <a:rPr lang="pt-BR" sz="1400" cap="small" dirty="0" smtClean="0"/>
              <a:t>“Check In” somente após realizar testes das alterações sem erros de compilação;</a:t>
            </a:r>
          </a:p>
          <a:p>
            <a:pPr marL="0" indent="0">
              <a:buNone/>
            </a:pPr>
            <a:endParaRPr lang="pt-BR" sz="1400" cap="small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634082"/>
          </a:xfrm>
        </p:spPr>
        <p:txBody>
          <a:bodyPr/>
          <a:lstStyle/>
          <a:p>
            <a:r>
              <a:rPr lang="pt-BR" cap="small" dirty="0" smtClean="0"/>
              <a:t>Boas condutas na utilização do TFS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4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pt-BR" sz="1400" cap="small" dirty="0" smtClean="0"/>
              <a:t>O TFS é muito mais que um sistema de versionamento de fontes. Nele é possível </a:t>
            </a:r>
            <a:r>
              <a:rPr lang="pt-BR" sz="1400" cap="small" dirty="0" err="1" smtClean="0"/>
              <a:t>cadstrar</a:t>
            </a:r>
            <a:r>
              <a:rPr lang="pt-BR" sz="1400" cap="small" dirty="0" smtClean="0"/>
              <a:t> </a:t>
            </a:r>
            <a:r>
              <a:rPr lang="pt-BR" sz="1400" cap="small" dirty="0" err="1" smtClean="0"/>
              <a:t>Taks</a:t>
            </a:r>
            <a:r>
              <a:rPr lang="pt-BR" sz="1400" cap="small" dirty="0" smtClean="0"/>
              <a:t> e ou controlar o desenvolvimento de aplicações em métodos ágeis, existindo inclusive um tipo de projeto </a:t>
            </a:r>
            <a:r>
              <a:rPr lang="pt-BR" sz="1400" cap="small" dirty="0" err="1" smtClean="0"/>
              <a:t>Scrum</a:t>
            </a:r>
            <a:r>
              <a:rPr lang="pt-BR" sz="1400" cap="small" dirty="0" smtClean="0"/>
              <a:t> onde é possível cadastrar e controlar as Histórias, </a:t>
            </a:r>
            <a:r>
              <a:rPr lang="pt-BR" sz="1400" cap="small" dirty="0" err="1" smtClean="0"/>
              <a:t>Aprints</a:t>
            </a:r>
            <a:r>
              <a:rPr lang="pt-BR" sz="1400" cap="small" dirty="0" smtClean="0"/>
              <a:t> e </a:t>
            </a:r>
            <a:r>
              <a:rPr lang="pt-BR" sz="1400" cap="small" dirty="0" err="1" smtClean="0"/>
              <a:t>Tasks</a:t>
            </a:r>
            <a:r>
              <a:rPr lang="pt-BR" sz="1400" cap="small" dirty="0" smtClean="0"/>
              <a:t> do projeto;</a:t>
            </a:r>
          </a:p>
          <a:p>
            <a:pPr marL="0" indent="0">
              <a:buNone/>
            </a:pPr>
            <a:endParaRPr lang="pt-BR" sz="1400" cap="small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634082"/>
          </a:xfrm>
        </p:spPr>
        <p:txBody>
          <a:bodyPr/>
          <a:lstStyle/>
          <a:p>
            <a:r>
              <a:rPr lang="pt-BR" cap="small" dirty="0" smtClean="0"/>
              <a:t>Para se aprofundar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634082"/>
          </a:xfrm>
        </p:spPr>
        <p:txBody>
          <a:bodyPr/>
          <a:lstStyle/>
          <a:p>
            <a:r>
              <a:rPr lang="pt-BR" cap="small" dirty="0" smtClean="0"/>
              <a:t>Duvidas?</a:t>
            </a:r>
            <a:endParaRPr lang="pt-BR" cap="small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2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Adicionando projetos ao TFS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en-US" sz="1400" cap="small" dirty="0" err="1" smtClean="0"/>
              <a:t>Após</a:t>
            </a:r>
            <a:r>
              <a:rPr lang="en-US" sz="1400" cap="small" dirty="0" smtClean="0"/>
              <a:t> solicitor a </a:t>
            </a:r>
            <a:r>
              <a:rPr lang="en-US" sz="1400" cap="small" dirty="0" err="1" smtClean="0"/>
              <a:t>adição</a:t>
            </a:r>
            <a:r>
              <a:rPr lang="en-US" sz="1400" cap="small" dirty="0" smtClean="0"/>
              <a:t> da soluction no TFS </a:t>
            </a:r>
            <a:r>
              <a:rPr lang="en-US" sz="1400" cap="small" dirty="0" err="1" smtClean="0"/>
              <a:t>você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deverá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selecionar</a:t>
            </a:r>
            <a:r>
              <a:rPr lang="en-US" sz="1400" cap="small" dirty="0" smtClean="0"/>
              <a:t> o </a:t>
            </a:r>
            <a:r>
              <a:rPr lang="en-US" sz="1400" cap="small" dirty="0" err="1" smtClean="0"/>
              <a:t>projeto</a:t>
            </a:r>
            <a:r>
              <a:rPr lang="en-US" sz="1400" cap="small" dirty="0" smtClean="0"/>
              <a:t> e local do TFS </a:t>
            </a:r>
            <a:r>
              <a:rPr lang="en-US" sz="1400" cap="small" dirty="0" err="1" smtClean="0"/>
              <a:t>onde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deseja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armazenar</a:t>
            </a:r>
            <a:r>
              <a:rPr lang="en-US" sz="1400" cap="small" dirty="0" smtClean="0"/>
              <a:t> </a:t>
            </a:r>
            <a:r>
              <a:rPr lang="en-US" sz="1400" cap="small" dirty="0" smtClean="0"/>
              <a:t>a soluction;</a:t>
            </a:r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330" y="1772816"/>
            <a:ext cx="4146987" cy="423305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Seta para baixo 8"/>
          <p:cNvSpPr/>
          <p:nvPr/>
        </p:nvSpPr>
        <p:spPr>
          <a:xfrm rot="2869234">
            <a:off x="3939055" y="2953191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6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Adicionando projetos ao TFS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en-US" sz="1400" cap="small" dirty="0" err="1" smtClean="0"/>
              <a:t>Caso</a:t>
            </a:r>
            <a:r>
              <a:rPr lang="en-US" sz="1400" cap="small" dirty="0" smtClean="0"/>
              <a:t> ache </a:t>
            </a:r>
            <a:r>
              <a:rPr lang="en-US" sz="1400" cap="small" dirty="0" err="1" smtClean="0"/>
              <a:t>necessário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você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poderá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criar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uma</a:t>
            </a:r>
            <a:r>
              <a:rPr lang="en-US" sz="1400" cap="small" dirty="0" smtClean="0"/>
              <a:t> nova pasta para </a:t>
            </a:r>
            <a:r>
              <a:rPr lang="en-US" sz="1400" cap="small" dirty="0" err="1" smtClean="0"/>
              <a:t>armazenar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os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fontes</a:t>
            </a:r>
            <a:r>
              <a:rPr lang="en-US" sz="1400" cap="small" dirty="0" smtClean="0"/>
              <a:t> da </a:t>
            </a:r>
            <a:r>
              <a:rPr lang="en-US" sz="1400" cap="small" dirty="0" err="1" smtClean="0"/>
              <a:t>soluction</a:t>
            </a:r>
            <a:r>
              <a:rPr lang="en-US" sz="1400" cap="small" dirty="0" smtClean="0"/>
              <a:t>;</a:t>
            </a:r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4588"/>
            <a:ext cx="3672408" cy="37486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Seta para baixo 8"/>
          <p:cNvSpPr/>
          <p:nvPr/>
        </p:nvSpPr>
        <p:spPr>
          <a:xfrm rot="2869234">
            <a:off x="1845140" y="3293964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958" y="1617673"/>
            <a:ext cx="3679458" cy="375553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Seta para baixo 9"/>
          <p:cNvSpPr/>
          <p:nvPr/>
        </p:nvSpPr>
        <p:spPr>
          <a:xfrm rot="19636766">
            <a:off x="4876080" y="2757717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8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Adicionando projetos ao TFS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en-US" sz="1400" cap="small" dirty="0" err="1" smtClean="0"/>
              <a:t>Após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localizar</a:t>
            </a:r>
            <a:r>
              <a:rPr lang="en-US" sz="1400" cap="small" dirty="0" smtClean="0"/>
              <a:t> o </a:t>
            </a:r>
            <a:r>
              <a:rPr lang="en-US" sz="1400" cap="small" dirty="0" err="1" smtClean="0"/>
              <a:t>projeto</a:t>
            </a:r>
            <a:r>
              <a:rPr lang="en-US" sz="1400" cap="small" dirty="0"/>
              <a:t>,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selecione</a:t>
            </a:r>
            <a:r>
              <a:rPr lang="en-US" sz="1400" cap="small" dirty="0" smtClean="0"/>
              <a:t> a pasta </a:t>
            </a:r>
            <a:r>
              <a:rPr lang="en-US" sz="1400" cap="small" dirty="0" err="1" smtClean="0"/>
              <a:t>onde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deseja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realizar</a:t>
            </a:r>
            <a:r>
              <a:rPr lang="en-US" sz="1400" cap="small" dirty="0" smtClean="0"/>
              <a:t> o upload da soluction click </a:t>
            </a:r>
            <a:r>
              <a:rPr lang="en-US" sz="1400" cap="small" dirty="0" err="1" smtClean="0"/>
              <a:t>em</a:t>
            </a:r>
            <a:r>
              <a:rPr lang="en-US" sz="1400" cap="small" dirty="0" smtClean="0"/>
              <a:t> </a:t>
            </a:r>
            <a:r>
              <a:rPr lang="en-US" sz="1400" cap="small" dirty="0" smtClean="0"/>
              <a:t>OK</a:t>
            </a:r>
            <a:r>
              <a:rPr lang="en-US" sz="1400" cap="small" dirty="0" smtClean="0"/>
              <a:t>;</a:t>
            </a:r>
            <a:endParaRPr lang="en-US" cap="small" dirty="0" smtClean="0"/>
          </a:p>
          <a:p>
            <a:endParaRPr lang="en-US" cap="small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367212"/>
            <a:ext cx="4545464" cy="4648186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2869234">
            <a:off x="3430157" y="2958180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8982088">
            <a:off x="5009056" y="5246879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8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Adicionando projetos ao TFS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en-US" sz="1400" cap="small" dirty="0" err="1"/>
              <a:t>Após</a:t>
            </a:r>
            <a:r>
              <a:rPr lang="en-US" sz="1400" cap="small" dirty="0"/>
              <a:t> </a:t>
            </a:r>
            <a:r>
              <a:rPr lang="en-US" sz="1400" cap="small" dirty="0" err="1" smtClean="0"/>
              <a:t>adicionar</a:t>
            </a:r>
            <a:r>
              <a:rPr lang="en-US" sz="1400" cap="small" dirty="0" smtClean="0"/>
              <a:t> a </a:t>
            </a:r>
            <a:r>
              <a:rPr lang="en-US" sz="1400" cap="small" dirty="0" err="1" smtClean="0"/>
              <a:t>soluction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você</a:t>
            </a:r>
            <a:r>
              <a:rPr lang="en-US" sz="1400" cap="small" dirty="0" smtClean="0"/>
              <a:t> </a:t>
            </a:r>
            <a:r>
              <a:rPr lang="en-US" sz="1400" cap="small" dirty="0" err="1"/>
              <a:t>verá</a:t>
            </a:r>
            <a:r>
              <a:rPr lang="en-US" sz="1400" cap="small" dirty="0"/>
              <a:t> </a:t>
            </a:r>
            <a:r>
              <a:rPr lang="en-US" sz="1400" cap="small" dirty="0" err="1"/>
              <a:t>os</a:t>
            </a:r>
            <a:r>
              <a:rPr lang="en-US" sz="1400" cap="small" dirty="0"/>
              <a:t> </a:t>
            </a:r>
            <a:r>
              <a:rPr lang="en-US" sz="1400" cap="small" dirty="0" err="1"/>
              <a:t>símbolos</a:t>
            </a:r>
            <a:r>
              <a:rPr lang="en-US" sz="1400" cap="small" dirty="0"/>
              <a:t> do TFS </a:t>
            </a:r>
            <a:r>
              <a:rPr lang="en-US" sz="1400" cap="small" dirty="0" err="1"/>
              <a:t>ao</a:t>
            </a:r>
            <a:r>
              <a:rPr lang="en-US" sz="1400" cap="small" dirty="0"/>
              <a:t> </a:t>
            </a:r>
            <a:r>
              <a:rPr lang="en-US" sz="1400" cap="small" dirty="0" err="1"/>
              <a:t>lado</a:t>
            </a:r>
            <a:r>
              <a:rPr lang="en-US" sz="1400" cap="small" dirty="0"/>
              <a:t> de </a:t>
            </a:r>
            <a:r>
              <a:rPr lang="en-US" sz="1400" cap="small" dirty="0" err="1"/>
              <a:t>cada</a:t>
            </a:r>
            <a:r>
              <a:rPr lang="en-US" sz="1400" cap="small" dirty="0"/>
              <a:t> </a:t>
            </a:r>
            <a:r>
              <a:rPr lang="en-US" sz="1400" cap="small" dirty="0" err="1"/>
              <a:t>arquivo</a:t>
            </a:r>
            <a:r>
              <a:rPr lang="en-US" sz="1400" cap="small" dirty="0"/>
              <a:t>. </a:t>
            </a:r>
          </a:p>
          <a:p>
            <a:r>
              <a:rPr lang="en-US" sz="1400" cap="small" dirty="0"/>
              <a:t>O </a:t>
            </a:r>
            <a:r>
              <a:rPr lang="en-US" sz="1400" cap="small" dirty="0" err="1" smtClean="0"/>
              <a:t>símbolo</a:t>
            </a:r>
            <a:r>
              <a:rPr lang="en-US" sz="1400" cap="small" dirty="0" smtClean="0"/>
              <a:t> + (</a:t>
            </a:r>
            <a:r>
              <a:rPr lang="en-US" sz="1400" cap="small" dirty="0" err="1" smtClean="0"/>
              <a:t>mais</a:t>
            </a:r>
            <a:r>
              <a:rPr lang="en-US" sz="1400" cap="small" dirty="0" smtClean="0"/>
              <a:t>) </a:t>
            </a:r>
            <a:r>
              <a:rPr lang="en-US" sz="1400" cap="small" dirty="0" err="1" smtClean="0"/>
              <a:t>significa</a:t>
            </a:r>
            <a:r>
              <a:rPr lang="en-US" sz="1400" cap="small" dirty="0" smtClean="0"/>
              <a:t> </a:t>
            </a:r>
            <a:r>
              <a:rPr lang="en-US" sz="1400" cap="small" dirty="0"/>
              <a:t>que </a:t>
            </a:r>
            <a:r>
              <a:rPr lang="en-US" sz="1400" cap="small" dirty="0" err="1"/>
              <a:t>você</a:t>
            </a:r>
            <a:r>
              <a:rPr lang="en-US" sz="1400" cap="small" dirty="0"/>
              <a:t> </a:t>
            </a:r>
            <a:r>
              <a:rPr lang="en-US" sz="1400" cap="small" dirty="0" err="1"/>
              <a:t>não</a:t>
            </a:r>
            <a:r>
              <a:rPr lang="en-US" sz="1400" cap="small" dirty="0"/>
              <a:t> fez </a:t>
            </a:r>
            <a:r>
              <a:rPr lang="en-US" sz="1400" cap="small" dirty="0" smtClean="0"/>
              <a:t>o “Check In” do </a:t>
            </a:r>
            <a:r>
              <a:rPr lang="en-US" sz="1400" cap="small" dirty="0" err="1" smtClean="0"/>
              <a:t>arquivo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nehuma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vez</a:t>
            </a:r>
            <a:r>
              <a:rPr lang="en-US" sz="1400" cap="small" dirty="0" smtClean="0"/>
              <a:t>, </a:t>
            </a:r>
            <a:r>
              <a:rPr lang="en-US" sz="1400" cap="small" dirty="0" err="1" smtClean="0"/>
              <a:t>ou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seja</a:t>
            </a:r>
            <a:r>
              <a:rPr lang="en-US" sz="1400" cap="small" dirty="0" smtClean="0"/>
              <a:t>, </a:t>
            </a:r>
            <a:r>
              <a:rPr lang="en-US" sz="1400" cap="small" dirty="0" err="1" smtClean="0"/>
              <a:t>este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arquivo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ainda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não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está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armazenado</a:t>
            </a:r>
            <a:r>
              <a:rPr lang="en-US" sz="1400" cap="small" dirty="0" smtClean="0"/>
              <a:t> no TFS;</a:t>
            </a:r>
          </a:p>
          <a:p>
            <a:endParaRPr lang="en-US" cap="small" dirty="0" smtClean="0"/>
          </a:p>
          <a:p>
            <a:endParaRPr lang="en-US" cap="small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269" y="1939475"/>
            <a:ext cx="4137913" cy="4009805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18464688">
            <a:off x="2397837" y="2822300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Adicionando projetos ao TFS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en-US" sz="1400" cap="small" dirty="0" err="1" smtClean="0"/>
              <a:t>Após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adicionar</a:t>
            </a:r>
            <a:r>
              <a:rPr lang="en-US" sz="1400" cap="small" dirty="0" smtClean="0"/>
              <a:t> o </a:t>
            </a:r>
            <a:r>
              <a:rPr lang="en-US" sz="1400" cap="small" dirty="0" err="1" smtClean="0"/>
              <a:t>projeto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ao</a:t>
            </a:r>
            <a:r>
              <a:rPr lang="en-US" sz="1400" cap="small" dirty="0" smtClean="0"/>
              <a:t> TFS </a:t>
            </a:r>
            <a:r>
              <a:rPr lang="en-US" sz="1400" cap="small" dirty="0" err="1" smtClean="0"/>
              <a:t>você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deverá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realizar</a:t>
            </a:r>
            <a:r>
              <a:rPr lang="en-US" sz="1400" cap="small" dirty="0" smtClean="0"/>
              <a:t> </a:t>
            </a:r>
            <a:r>
              <a:rPr lang="en-US" sz="1400" cap="small" dirty="0" smtClean="0"/>
              <a:t>o </a:t>
            </a:r>
            <a:r>
              <a:rPr lang="en-US" sz="1400" cap="small" dirty="0" err="1" smtClean="0"/>
              <a:t>primeiro</a:t>
            </a:r>
            <a:r>
              <a:rPr lang="en-US" sz="1400" cap="small" dirty="0" smtClean="0"/>
              <a:t> check in da </a:t>
            </a:r>
            <a:r>
              <a:rPr lang="en-US" sz="1400" cap="small" dirty="0" err="1" smtClean="0"/>
              <a:t>soluction</a:t>
            </a:r>
            <a:r>
              <a:rPr lang="en-US" sz="1400" cap="small" dirty="0" smtClean="0"/>
              <a:t> para realizer o upload da </a:t>
            </a:r>
            <a:r>
              <a:rPr lang="en-US" sz="1400" cap="small" dirty="0" err="1" smtClean="0"/>
              <a:t>soluction</a:t>
            </a:r>
            <a:r>
              <a:rPr lang="en-US" sz="1400" cap="small" dirty="0" smtClean="0"/>
              <a:t> </a:t>
            </a:r>
            <a:r>
              <a:rPr lang="en-US" sz="1400" cap="small" dirty="0" err="1" smtClean="0"/>
              <a:t>ao</a:t>
            </a:r>
            <a:r>
              <a:rPr lang="en-US" sz="1400" cap="small" dirty="0" smtClean="0"/>
              <a:t> TFS;</a:t>
            </a:r>
            <a:endParaRPr lang="en-US" cap="small" dirty="0" smtClean="0"/>
          </a:p>
          <a:p>
            <a:endParaRPr lang="en-US" cap="small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6" y="2080287"/>
            <a:ext cx="7887215" cy="289691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Seta para baixo 8"/>
          <p:cNvSpPr/>
          <p:nvPr/>
        </p:nvSpPr>
        <p:spPr>
          <a:xfrm rot="18464688">
            <a:off x="3882752" y="4214527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4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634082"/>
          </a:xfrm>
        </p:spPr>
        <p:txBody>
          <a:bodyPr/>
          <a:lstStyle/>
          <a:p>
            <a:r>
              <a:rPr lang="pt-BR" cap="small" dirty="0"/>
              <a:t>Adicionando projetos ao TFS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00F-56A9-4386-B967-F3C35D14F0FE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7200" y="908720"/>
            <a:ext cx="8147248" cy="5328591"/>
          </a:xfrm>
        </p:spPr>
        <p:txBody>
          <a:bodyPr/>
          <a:lstStyle/>
          <a:p>
            <a:r>
              <a:rPr lang="en-US" sz="1400" cap="small" dirty="0" err="1" smtClean="0"/>
              <a:t>Após</a:t>
            </a:r>
            <a:r>
              <a:rPr lang="en-US" sz="1400" cap="small" dirty="0" smtClean="0"/>
              <a:t> o upload </a:t>
            </a:r>
            <a:r>
              <a:rPr lang="en-US" sz="1400" cap="small" dirty="0" err="1" smtClean="0"/>
              <a:t>você</a:t>
            </a:r>
            <a:r>
              <a:rPr lang="en-US" sz="1400" cap="small" dirty="0" smtClean="0"/>
              <a:t> </a:t>
            </a:r>
            <a:r>
              <a:rPr lang="en-US" sz="1400" cap="small" dirty="0" err="1"/>
              <a:t>verá</a:t>
            </a:r>
            <a:r>
              <a:rPr lang="en-US" sz="1400" cap="small" dirty="0"/>
              <a:t> </a:t>
            </a:r>
            <a:r>
              <a:rPr lang="en-US" sz="1400" cap="small" dirty="0" err="1"/>
              <a:t>os</a:t>
            </a:r>
            <a:r>
              <a:rPr lang="en-US" sz="1400" cap="small" dirty="0"/>
              <a:t> </a:t>
            </a:r>
            <a:r>
              <a:rPr lang="en-US" sz="1400" cap="small" dirty="0" err="1"/>
              <a:t>símbolos</a:t>
            </a:r>
            <a:r>
              <a:rPr lang="en-US" sz="1400" cap="small" dirty="0"/>
              <a:t> do TFS </a:t>
            </a:r>
            <a:r>
              <a:rPr lang="en-US" sz="1400" cap="small" dirty="0" err="1"/>
              <a:t>ao</a:t>
            </a:r>
            <a:r>
              <a:rPr lang="en-US" sz="1400" cap="small" dirty="0"/>
              <a:t> </a:t>
            </a:r>
            <a:r>
              <a:rPr lang="en-US" sz="1400" cap="small" dirty="0" err="1"/>
              <a:t>lado</a:t>
            </a:r>
            <a:r>
              <a:rPr lang="en-US" sz="1400" cap="small" dirty="0"/>
              <a:t> de </a:t>
            </a:r>
            <a:r>
              <a:rPr lang="en-US" sz="1400" cap="small" dirty="0" err="1"/>
              <a:t>cada</a:t>
            </a:r>
            <a:r>
              <a:rPr lang="en-US" sz="1400" cap="small" dirty="0"/>
              <a:t> </a:t>
            </a:r>
            <a:r>
              <a:rPr lang="en-US" sz="1400" cap="small" dirty="0" err="1"/>
              <a:t>arquivo</a:t>
            </a:r>
            <a:r>
              <a:rPr lang="en-US" sz="1400" cap="small" dirty="0"/>
              <a:t>. </a:t>
            </a:r>
          </a:p>
          <a:p>
            <a:r>
              <a:rPr lang="en-US" sz="1400" cap="small" dirty="0"/>
              <a:t>O </a:t>
            </a:r>
            <a:r>
              <a:rPr lang="en-US" sz="1400" cap="small" dirty="0" err="1"/>
              <a:t>cadeado</a:t>
            </a:r>
            <a:r>
              <a:rPr lang="en-US" sz="1400" cap="small" dirty="0"/>
              <a:t> </a:t>
            </a:r>
            <a:r>
              <a:rPr lang="en-US" sz="1400" cap="small" dirty="0" err="1"/>
              <a:t>significa</a:t>
            </a:r>
            <a:r>
              <a:rPr lang="en-US" sz="1400" cap="small" dirty="0"/>
              <a:t> que </a:t>
            </a:r>
            <a:r>
              <a:rPr lang="en-US" sz="1400" cap="small" dirty="0" err="1"/>
              <a:t>você</a:t>
            </a:r>
            <a:r>
              <a:rPr lang="en-US" sz="1400" cap="small" dirty="0"/>
              <a:t> </a:t>
            </a:r>
            <a:r>
              <a:rPr lang="en-US" sz="1400" cap="small" dirty="0" err="1"/>
              <a:t>não</a:t>
            </a:r>
            <a:r>
              <a:rPr lang="en-US" sz="1400" cap="small" dirty="0"/>
              <a:t> fez </a:t>
            </a:r>
            <a:r>
              <a:rPr lang="en-US" sz="1400" cap="small" dirty="0" err="1"/>
              <a:t>alterações</a:t>
            </a:r>
            <a:r>
              <a:rPr lang="en-US" sz="1400" cap="small" dirty="0"/>
              <a:t> no </a:t>
            </a:r>
            <a:r>
              <a:rPr lang="en-US" sz="1400" cap="small" dirty="0" err="1"/>
              <a:t>arquivo</a:t>
            </a:r>
            <a:r>
              <a:rPr lang="en-US" sz="1400" cap="small" dirty="0"/>
              <a:t> </a:t>
            </a:r>
            <a:r>
              <a:rPr lang="en-US" sz="1400" cap="small" dirty="0" err="1"/>
              <a:t>desde</a:t>
            </a:r>
            <a:r>
              <a:rPr lang="en-US" sz="1400" cap="small" dirty="0"/>
              <a:t> a </a:t>
            </a:r>
            <a:r>
              <a:rPr lang="en-US" sz="1400" cap="small" dirty="0" err="1"/>
              <a:t>última</a:t>
            </a:r>
            <a:r>
              <a:rPr lang="en-US" sz="1400" cap="small" dirty="0"/>
              <a:t> </a:t>
            </a:r>
            <a:r>
              <a:rPr lang="en-US" sz="1400" cap="small" dirty="0" err="1"/>
              <a:t>vez</a:t>
            </a:r>
            <a:r>
              <a:rPr lang="en-US" sz="1400" cap="small" dirty="0"/>
              <a:t> que </a:t>
            </a:r>
            <a:r>
              <a:rPr lang="en-US" sz="1400" cap="small" dirty="0" err="1"/>
              <a:t>realizou</a:t>
            </a:r>
            <a:r>
              <a:rPr lang="en-US" sz="1400" cap="small" dirty="0"/>
              <a:t> o get da </a:t>
            </a:r>
            <a:r>
              <a:rPr lang="en-US" sz="1400" cap="small" dirty="0" err="1"/>
              <a:t>versão</a:t>
            </a:r>
            <a:r>
              <a:rPr lang="en-US" sz="1400" cap="small" dirty="0" smtClean="0"/>
              <a:t>;</a:t>
            </a:r>
            <a:endParaRPr lang="en-US" cap="small" dirty="0" smtClean="0"/>
          </a:p>
          <a:p>
            <a:endParaRPr lang="en-US" cap="small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98" y="1686818"/>
            <a:ext cx="4712462" cy="375840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Seta para baixo 8"/>
          <p:cNvSpPr/>
          <p:nvPr/>
        </p:nvSpPr>
        <p:spPr>
          <a:xfrm rot="18464688">
            <a:off x="2397837" y="3038324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3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6248</TotalTime>
  <Words>1285</Words>
  <Application>Microsoft Office PowerPoint</Application>
  <PresentationFormat>Apresentação na tela (4:3)</PresentationFormat>
  <Paragraphs>175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Arial Narrow</vt:lpstr>
      <vt:lpstr>Calibri</vt:lpstr>
      <vt:lpstr>1_Tema do Office</vt:lpstr>
      <vt:lpstr>Mini Workshop TFS</vt:lpstr>
      <vt:lpstr>Agenda</vt:lpstr>
      <vt:lpstr>Adicionando projetos ao TFS</vt:lpstr>
      <vt:lpstr>Adicionando projetos ao TFS</vt:lpstr>
      <vt:lpstr>Adicionando projetos ao TFS</vt:lpstr>
      <vt:lpstr>Adicionando projetos ao TFS</vt:lpstr>
      <vt:lpstr>Adicionando projetos ao TFS</vt:lpstr>
      <vt:lpstr>Adicionando projetos ao TFS</vt:lpstr>
      <vt:lpstr>Adicionando projetos ao TFS</vt:lpstr>
      <vt:lpstr>Recebendo Invite ao TFS da Intelity</vt:lpstr>
      <vt:lpstr>Acessando os projetos autorizados</vt:lpstr>
      <vt:lpstr>Acessando os projetos autorizados</vt:lpstr>
      <vt:lpstr>Baixando e compartilhando projetos no TFS</vt:lpstr>
      <vt:lpstr>Baixando e compartilhando projetos no TFS</vt:lpstr>
      <vt:lpstr>Baixando e compartilhando projetos no TFS</vt:lpstr>
      <vt:lpstr>Exercícios alterações e versionamento</vt:lpstr>
      <vt:lpstr>Exercícios alterações e versionamento</vt:lpstr>
      <vt:lpstr>Exercícios alterações e versionamento</vt:lpstr>
      <vt:lpstr>Exercícios alterações e versionamento</vt:lpstr>
      <vt:lpstr>Exercícios alterações e versionamento</vt:lpstr>
      <vt:lpstr>Exercícios alterações e versionamento</vt:lpstr>
      <vt:lpstr>Exercícios alterações e versionamento</vt:lpstr>
      <vt:lpstr>Exercício com conflito de versões</vt:lpstr>
      <vt:lpstr>Exercício com conflito de versões</vt:lpstr>
      <vt:lpstr>Exercício com conflito de versões</vt:lpstr>
      <vt:lpstr>Exercício com conflito de versões</vt:lpstr>
      <vt:lpstr>Exercício com conflito de versões</vt:lpstr>
      <vt:lpstr>Exercício com conflito de versões</vt:lpstr>
      <vt:lpstr>Trabalhando com branchs (Versões estáveis)</vt:lpstr>
      <vt:lpstr>Alterando branch e realizando Merge ao desenvolvimento</vt:lpstr>
      <vt:lpstr>Boas condutas na utilização do TFS</vt:lpstr>
      <vt:lpstr>Para se aprofundar</vt:lpstr>
      <vt:lpstr>Duvidas?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Flavio Almeida</dc:creator>
  <cp:lastModifiedBy>Alessandro Rioboo</cp:lastModifiedBy>
  <cp:revision>377</cp:revision>
  <dcterms:created xsi:type="dcterms:W3CDTF">2012-05-14T18:25:47Z</dcterms:created>
  <dcterms:modified xsi:type="dcterms:W3CDTF">2017-08-21T13:25:58Z</dcterms:modified>
</cp:coreProperties>
</file>