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8" r:id="rId4"/>
    <p:sldId id="274" r:id="rId5"/>
    <p:sldId id="271" r:id="rId6"/>
    <p:sldId id="260" r:id="rId7"/>
    <p:sldId id="261" r:id="rId8"/>
    <p:sldId id="262" r:id="rId9"/>
    <p:sldId id="280" r:id="rId10"/>
    <p:sldId id="278" r:id="rId11"/>
    <p:sldId id="264" r:id="rId12"/>
    <p:sldId id="276" r:id="rId13"/>
    <p:sldId id="273" r:id="rId14"/>
    <p:sldId id="266" r:id="rId15"/>
    <p:sldId id="277" r:id="rId16"/>
    <p:sldId id="272" r:id="rId17"/>
    <p:sldId id="27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6" d="100"/>
          <a:sy n="66" d="100"/>
        </p:scale>
        <p:origin x="103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43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0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34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1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8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65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0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0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38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9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9A872F-D9CB-4186-9C25-671FAF4AFD8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F8702-7773-3A45-21FF-C56FB13C5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Platform based on Cdm8 processor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6DCD7E-8511-54CD-F927-FBFEF5996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Repin</a:t>
            </a:r>
            <a:r>
              <a:rPr lang="en-US" dirty="0"/>
              <a:t> Nikolay</a:t>
            </a:r>
          </a:p>
          <a:p>
            <a:r>
              <a:rPr lang="en-US" dirty="0" err="1"/>
              <a:t>Tatarinov</a:t>
            </a:r>
            <a:r>
              <a:rPr lang="en-US" dirty="0"/>
              <a:t> Nikita</a:t>
            </a:r>
          </a:p>
          <a:p>
            <a:r>
              <a:rPr lang="en-US" dirty="0"/>
              <a:t>Group 21213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C0C0CB-470F-6F3C-071C-7EFA28A13426}"/>
              </a:ext>
            </a:extLst>
          </p:cNvPr>
          <p:cNvSpPr/>
          <p:nvPr/>
        </p:nvSpPr>
        <p:spPr>
          <a:xfrm>
            <a:off x="234042" y="-43543"/>
            <a:ext cx="642257" cy="694508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0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8351B-378F-67E0-6EE3-CD9E7B01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extension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BDAD8E-F512-1DF8-0509-81A8B16D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57" y="3096905"/>
            <a:ext cx="3367042" cy="300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71923-ED7C-9945-8FE6-EA336EA41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51" y="646744"/>
            <a:ext cx="5963475" cy="5564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E4A8E-65A4-2C7E-48C8-9E0DF8CFFFED}"/>
              </a:ext>
            </a:extLst>
          </p:cNvPr>
          <p:cNvSpPr txBox="1"/>
          <p:nvPr/>
        </p:nvSpPr>
        <p:spPr>
          <a:xfrm>
            <a:off x="667232" y="1817915"/>
            <a:ext cx="3243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Syntax Highlighting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Snippets</a:t>
            </a:r>
            <a:endParaRPr lang="ru-RU" sz="2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A93D186-CE30-F700-AD39-E190E072360A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D474C-90BE-0440-D452-4921A1FF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CD4709-E1EA-C0DF-51D1-C10FE13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44" y="167191"/>
            <a:ext cx="7006441" cy="652361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2E2689-168A-F730-4CCE-07F1D1EE8876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7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966C2-D473-BFA0-F80F-AE502BB5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B5B3EA-16C5-7586-9E42-3A7923685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33" y="142155"/>
            <a:ext cx="10311534" cy="6573689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9C3354-487C-34B8-F7EC-6CDCDF042500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127A8-3F59-69DB-749A-017BFD78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 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FD551-0C90-3FCB-18F1-E57AEA53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657" cy="4351338"/>
          </a:xfrm>
        </p:spPr>
        <p:txBody>
          <a:bodyPr/>
          <a:lstStyle/>
          <a:p>
            <a:r>
              <a:rPr lang="en-US" dirty="0"/>
              <a:t>Soviet/Russian variant</a:t>
            </a:r>
          </a:p>
          <a:p>
            <a:r>
              <a:rPr lang="en-US" dirty="0"/>
              <a:t>Involves a lot of graphics</a:t>
            </a:r>
          </a:p>
          <a:p>
            <a:r>
              <a:rPr lang="en-US" dirty="0"/>
              <a:t>Uses a lot of memory</a:t>
            </a:r>
            <a:endParaRPr lang="ru-RU" dirty="0"/>
          </a:p>
        </p:txBody>
      </p:sp>
      <p:pic>
        <p:nvPicPr>
          <p:cNvPr id="1030" name="Picture 6" descr="520 Battleship Game Stock Photos and Images - 123RF">
            <a:extLst>
              <a:ext uri="{FF2B5EF4-FFF2-40B4-BE49-F238E27FC236}">
                <a16:creationId xmlns:a16="http://schemas.microsoft.com/office/drawing/2014/main" id="{1DBB4AEA-2230-45A7-E107-AC2A0985D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6" t="8475" r="27365" b="15715"/>
          <a:stretch/>
        </p:blipFill>
        <p:spPr bwMode="auto">
          <a:xfrm>
            <a:off x="6288636" y="1133701"/>
            <a:ext cx="4705937" cy="4590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DA1F79-9DC9-3B31-3B02-7132EDB2B952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7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9C41D-AFAB-99FF-2F53-1DCD8EFB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20" y="953587"/>
            <a:ext cx="2913851" cy="1325562"/>
          </a:xfrm>
        </p:spPr>
        <p:txBody>
          <a:bodyPr/>
          <a:lstStyle/>
          <a:p>
            <a:r>
              <a:rPr lang="en-US" dirty="0"/>
              <a:t>Programs structure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7478C3-6ACD-922D-576D-7D0CA6B8F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5055" r="20290" b="5507"/>
          <a:stretch/>
        </p:blipFill>
        <p:spPr>
          <a:xfrm>
            <a:off x="5006633" y="682594"/>
            <a:ext cx="5731325" cy="549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02D6FF-7403-83C2-0574-7A21E19988B7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7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6945B-E54A-6474-B28E-0B8934D9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logic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0DF886-2498-6BB2-BD4B-D3AD41A11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83" y="177566"/>
            <a:ext cx="7655148" cy="650286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7EF63B-E698-27AB-ABCB-04BE8F5AFDC2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78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71B3B-BDEE-88EA-0A87-4066CAD7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18"/>
            <a:ext cx="10515600" cy="1325562"/>
          </a:xfrm>
        </p:spPr>
        <p:txBody>
          <a:bodyPr/>
          <a:lstStyle/>
          <a:p>
            <a:r>
              <a:rPr lang="en-US" dirty="0"/>
              <a:t>AI logic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2ADDC93-4A9E-A7F3-8639-5B7516CB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-1"/>
            <a:ext cx="9144000" cy="6813957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7AB90F5-C6B9-A371-CD39-EBDADC86CB4B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52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69BBF-17FB-CFBC-9397-29EEDEBF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preprocessor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16320-AF29-4AB0-C394-E3F6D530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constants</a:t>
            </a:r>
          </a:p>
          <a:p>
            <a:r>
              <a:rPr lang="en-US" dirty="0"/>
              <a:t>Libraries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A3E7D1-F405-F863-25FC-0D44F2D02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" b="20550"/>
          <a:stretch/>
        </p:blipFill>
        <p:spPr>
          <a:xfrm>
            <a:off x="4430485" y="1664127"/>
            <a:ext cx="7467603" cy="3529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2713EA-B6B0-14F0-58EB-8C254F1B6A89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06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8CF20-FD76-276E-C3CC-6DD5F95F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84030-C5C9-AE5D-92F1-A6458206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C54C9A-7F5B-BC95-3A87-7BE35770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677863"/>
            <a:ext cx="7146536" cy="541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065938-0017-94D6-66EA-EA48C9700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1" y="1828800"/>
            <a:ext cx="4141540" cy="4029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50995E-F90F-D829-3A5C-2BC6D1BC022D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1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0851A-69BE-3873-4CB5-6B27539E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73" y="2766219"/>
            <a:ext cx="4776826" cy="132556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Let’s go to Logisim!</a:t>
            </a:r>
            <a:endParaRPr lang="ru-RU" sz="4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C8592F-A055-0665-489D-68456B1D91DD}"/>
              </a:ext>
            </a:extLst>
          </p:cNvPr>
          <p:cNvSpPr/>
          <p:nvPr/>
        </p:nvSpPr>
        <p:spPr>
          <a:xfrm>
            <a:off x="234042" y="-43543"/>
            <a:ext cx="642257" cy="694508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2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5BF7B-381B-046F-97C1-C16E2DD6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227BF-13AD-69AB-1B87-ACBA5E82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 we deiced not to design proprietary devices, but to develop a universal platform, that have a lot of applications and can be configured to solve different tasks.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53B7CA-EF02-8422-C77A-BE90A8C5E8A7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DE857-BB15-1284-12F3-0D22A7B4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E3C3E-B152-AB08-B210-18848926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scheme consists of modules (devices) connected only with wires with no additional elements</a:t>
            </a:r>
          </a:p>
          <a:p>
            <a:r>
              <a:rPr lang="en-US" dirty="0"/>
              <a:t>Just like devices on system bus of regular PC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761420-899B-A268-51EA-B9D2B0A4A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3844581"/>
            <a:ext cx="11993649" cy="246731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26FD7-D6BD-59EB-FFD5-6AA8C502F10C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E5456-ECF3-6020-B2F4-987BBFBC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this platform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42DB3-6D03-D4BE-047A-42D27FE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controller</a:t>
            </a:r>
          </a:p>
          <a:p>
            <a:r>
              <a:rPr lang="en-US" dirty="0"/>
              <a:t>Expandable ROM and RAM</a:t>
            </a:r>
            <a:r>
              <a:rPr lang="ru-RU" dirty="0"/>
              <a:t> </a:t>
            </a:r>
            <a:r>
              <a:rPr lang="en-US" dirty="0"/>
              <a:t>both up 32 KB</a:t>
            </a:r>
          </a:p>
          <a:p>
            <a:r>
              <a:rPr lang="en-US" dirty="0"/>
              <a:t>A lot of other useful peripheral devices</a:t>
            </a:r>
          </a:p>
          <a:p>
            <a:pPr lvl="1"/>
            <a:r>
              <a:rPr lang="en-US" dirty="0"/>
              <a:t>Joystick, Terminal, Keypad Controllers</a:t>
            </a:r>
          </a:p>
          <a:p>
            <a:pPr lvl="1"/>
            <a:r>
              <a:rPr lang="en-US" dirty="0"/>
              <a:t>Interrupt Arbiter</a:t>
            </a:r>
          </a:p>
          <a:p>
            <a:pPr lvl="1"/>
            <a:r>
              <a:rPr lang="en-US" dirty="0"/>
              <a:t>Random number generator</a:t>
            </a:r>
          </a:p>
          <a:p>
            <a:pPr lvl="1"/>
            <a:r>
              <a:rPr lang="en-US" dirty="0"/>
              <a:t>Hex and 7-segment display drivers</a:t>
            </a:r>
          </a:p>
          <a:p>
            <a:pPr lvl="1"/>
            <a:r>
              <a:rPr lang="en-US" dirty="0"/>
              <a:t>16-bit Math Coprocessor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321B08-084D-AC01-8AB9-89D841CEAD52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68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6AD5A-C34C-141B-A28A-12769F77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ADA7F-4113-E1EE-499D-6663BEA0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r>
              <a:rPr lang="en-US" dirty="0"/>
              <a:t>32x32 or 30x32 pixels</a:t>
            </a:r>
          </a:p>
          <a:p>
            <a:r>
              <a:rPr lang="en-US" dirty="0"/>
              <a:t>1 or 8 colors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B7CFF7-6438-E2F4-7AB3-0F4F4AD21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59" y="1114992"/>
            <a:ext cx="6030167" cy="442974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D3975F-792A-7F0B-B39A-4EF374927E0B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2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2AFEC7-1341-637E-2380-39112B81D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5" y="276225"/>
            <a:ext cx="5248275" cy="65817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6CC67-26A5-F49D-A59D-211FC94E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1457" cy="1325563"/>
          </a:xfrm>
        </p:spPr>
        <p:txBody>
          <a:bodyPr/>
          <a:lstStyle/>
          <a:p>
            <a:r>
              <a:rPr lang="en-US" dirty="0"/>
              <a:t>Our approach to memory banks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BA9EB-2D89-D40A-906B-BB024ECF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2714" cy="4351338"/>
          </a:xfrm>
        </p:spPr>
        <p:txBody>
          <a:bodyPr>
            <a:normAutofit/>
          </a:bodyPr>
          <a:lstStyle/>
          <a:p>
            <a:r>
              <a:rPr lang="en-US" dirty="0"/>
              <a:t>Banks are independent 256 bytes sections of ROM</a:t>
            </a:r>
          </a:p>
          <a:p>
            <a:r>
              <a:rPr lang="en-US" dirty="0"/>
              <a:t>We can jump from random place of one bank to random place of other bank</a:t>
            </a:r>
          </a:p>
          <a:p>
            <a:r>
              <a:rPr lang="en-US" dirty="0"/>
              <a:t>We can return from bank to the place where we had been before</a:t>
            </a:r>
          </a:p>
          <a:p>
            <a:r>
              <a:rPr lang="en-US" dirty="0"/>
              <a:t>Supports recursive calls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6A9397-88FB-A5BC-5480-B06C18BC5F4B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5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133F8-DE7A-76C8-B9BF-85EBF550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F9C22-0173-91B1-205A-A1580B59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 image consists of continuous</a:t>
            </a:r>
            <a:r>
              <a:rPr lang="ru-RU" dirty="0"/>
              <a:t> 256 </a:t>
            </a:r>
            <a:r>
              <a:rPr lang="en-US" dirty="0"/>
              <a:t>byte modules</a:t>
            </a:r>
          </a:p>
          <a:p>
            <a:r>
              <a:rPr lang="en-US" dirty="0" err="1"/>
              <a:t>Cocol</a:t>
            </a:r>
            <a:r>
              <a:rPr lang="en-US" dirty="0"/>
              <a:t> (standard linker) can’t generate images larger than 256 bytes.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DE97C-52A3-D6F4-8ED0-02D51881D56D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01FBA-7D16-F69A-5B33-C567AD001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3" y="1595438"/>
            <a:ext cx="6819900" cy="45815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B5570-5D2E-CDD5-99C2-48E18F8A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cocomake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7F97E-F273-6E9D-8D34-E2F072BE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8857" cy="4351338"/>
          </a:xfrm>
        </p:spPr>
        <p:txBody>
          <a:bodyPr/>
          <a:lstStyle/>
          <a:p>
            <a:r>
              <a:rPr lang="en-US" dirty="0"/>
              <a:t>Configurable build system that can produce imager larger that 256 bytes</a:t>
            </a:r>
          </a:p>
          <a:p>
            <a:r>
              <a:rPr lang="en-US" dirty="0"/>
              <a:t>Incremental</a:t>
            </a:r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6BFC1E-4F57-EA4E-1926-0B847420FFB0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4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B5DCF-0BFF-2C2F-5634-7816B28A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building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50FC19-E74A-E5E8-9C51-6D15F994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404152"/>
            <a:ext cx="10636696" cy="3114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D6DE36-5AE5-99E1-901F-2CBF1EFDDDF2}"/>
              </a:ext>
            </a:extLst>
          </p:cNvPr>
          <p:cNvSpPr/>
          <p:nvPr/>
        </p:nvSpPr>
        <p:spPr>
          <a:xfrm rot="2700000">
            <a:off x="172141" y="-641689"/>
            <a:ext cx="642257" cy="229894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620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137</TotalTime>
  <Words>246</Words>
  <Application>Microsoft Office PowerPoint</Application>
  <PresentationFormat>Широкоэкранный</PresentationFormat>
  <Paragraphs>49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 2</vt:lpstr>
      <vt:lpstr>HDOfficeLightV0</vt:lpstr>
      <vt:lpstr>Modular Platform based on Cdm8 processor</vt:lpstr>
      <vt:lpstr>Idea</vt:lpstr>
      <vt:lpstr>Modular</vt:lpstr>
      <vt:lpstr>Features of this platform</vt:lpstr>
      <vt:lpstr>Display</vt:lpstr>
      <vt:lpstr>Our approach to memory banks</vt:lpstr>
      <vt:lpstr>Problem</vt:lpstr>
      <vt:lpstr>Solution: cocomake</vt:lpstr>
      <vt:lpstr>Incremental building</vt:lpstr>
      <vt:lpstr>VS Code extension</vt:lpstr>
      <vt:lpstr>Scheme</vt:lpstr>
      <vt:lpstr>Презентация PowerPoint</vt:lpstr>
      <vt:lpstr>Battleship Game</vt:lpstr>
      <vt:lpstr>Programs structure</vt:lpstr>
      <vt:lpstr>Game logic</vt:lpstr>
      <vt:lpstr>AI logic</vt:lpstr>
      <vt:lpstr>C preprocessor </vt:lpstr>
      <vt:lpstr>Code samples</vt:lpstr>
      <vt:lpstr>Let’s go to Logisim!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Modular Platform based on Cdm8 processor</dc:title>
  <dc:creator>comp_i5</dc:creator>
  <cp:lastModifiedBy>comp_i5</cp:lastModifiedBy>
  <cp:revision>5</cp:revision>
  <dcterms:created xsi:type="dcterms:W3CDTF">2022-05-10T09:39:06Z</dcterms:created>
  <dcterms:modified xsi:type="dcterms:W3CDTF">2022-05-15T18:59:44Z</dcterms:modified>
</cp:coreProperties>
</file>