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5" r:id="rId9"/>
    <p:sldId id="262" r:id="rId10"/>
    <p:sldId id="263" r:id="rId11"/>
    <p:sldId id="264" r:id="rId12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1194" y="6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ED954C-10E3-4794-AF02-6AC87502A2A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C59EE4-30A1-4570-A69D-FF2BFA49F336}">
      <dgm:prSet/>
      <dgm:spPr/>
      <dgm:t>
        <a:bodyPr/>
        <a:lstStyle/>
        <a:p>
          <a:r>
            <a:rPr lang="en-US"/>
            <a:t>Fire Spread Simulation Grid (before and after predictions).</a:t>
          </a:r>
        </a:p>
      </dgm:t>
    </dgm:pt>
    <dgm:pt modelId="{DD051F83-CBC8-4131-9F26-91F05B27A592}" type="parTrans" cxnId="{55704863-349F-453C-A3F9-3289CFF8434F}">
      <dgm:prSet/>
      <dgm:spPr/>
      <dgm:t>
        <a:bodyPr/>
        <a:lstStyle/>
        <a:p>
          <a:endParaRPr lang="en-US"/>
        </a:p>
      </dgm:t>
    </dgm:pt>
    <dgm:pt modelId="{FC4E1586-647E-45CF-8DB3-DAED4B6AE5EF}" type="sibTrans" cxnId="{55704863-349F-453C-A3F9-3289CFF8434F}">
      <dgm:prSet/>
      <dgm:spPr/>
      <dgm:t>
        <a:bodyPr/>
        <a:lstStyle/>
        <a:p>
          <a:endParaRPr lang="en-US"/>
        </a:p>
      </dgm:t>
    </dgm:pt>
    <dgm:pt modelId="{8C3CB339-87D2-4012-9373-301874746BAB}">
      <dgm:prSet/>
      <dgm:spPr/>
      <dgm:t>
        <a:bodyPr/>
        <a:lstStyle/>
        <a:p>
          <a:r>
            <a:rPr lang="en-US" dirty="0"/>
            <a:t>Comparison with real wildfire cases → Validates accuracy.</a:t>
          </a:r>
        </a:p>
      </dgm:t>
    </dgm:pt>
    <dgm:pt modelId="{33328379-FC69-405A-B49F-91657C8808C0}" type="parTrans" cxnId="{6CC959E6-CD88-4DA5-B280-256787708227}">
      <dgm:prSet/>
      <dgm:spPr/>
      <dgm:t>
        <a:bodyPr/>
        <a:lstStyle/>
        <a:p>
          <a:endParaRPr lang="en-US"/>
        </a:p>
      </dgm:t>
    </dgm:pt>
    <dgm:pt modelId="{F902CF97-E10B-4ED4-913F-73E02BCA829B}" type="sibTrans" cxnId="{6CC959E6-CD88-4DA5-B280-256787708227}">
      <dgm:prSet/>
      <dgm:spPr/>
      <dgm:t>
        <a:bodyPr/>
        <a:lstStyle/>
        <a:p>
          <a:endParaRPr lang="en-US"/>
        </a:p>
      </dgm:t>
    </dgm:pt>
    <dgm:pt modelId="{7354EAB6-9439-4311-9069-88CBEAC87A42}" type="pres">
      <dgm:prSet presAssocID="{ACED954C-10E3-4794-AF02-6AC87502A2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C4D224-AC36-4E4A-80DA-C95276BC716A}" type="pres">
      <dgm:prSet presAssocID="{A7C59EE4-30A1-4570-A69D-FF2BFA49F336}" presName="hierRoot1" presStyleCnt="0"/>
      <dgm:spPr/>
    </dgm:pt>
    <dgm:pt modelId="{BF003FFF-B294-4DA9-8BA6-FB5FDC151C83}" type="pres">
      <dgm:prSet presAssocID="{A7C59EE4-30A1-4570-A69D-FF2BFA49F336}" presName="composite" presStyleCnt="0"/>
      <dgm:spPr/>
    </dgm:pt>
    <dgm:pt modelId="{94BA745A-5DF2-4C62-9E48-253F88423B09}" type="pres">
      <dgm:prSet presAssocID="{A7C59EE4-30A1-4570-A69D-FF2BFA49F336}" presName="background" presStyleLbl="node0" presStyleIdx="0" presStyleCnt="2"/>
      <dgm:spPr/>
    </dgm:pt>
    <dgm:pt modelId="{4EDAEA2F-EAD0-4112-8970-FA7C741CD391}" type="pres">
      <dgm:prSet presAssocID="{A7C59EE4-30A1-4570-A69D-FF2BFA49F336}" presName="text" presStyleLbl="fgAcc0" presStyleIdx="0" presStyleCnt="2">
        <dgm:presLayoutVars>
          <dgm:chPref val="3"/>
        </dgm:presLayoutVars>
      </dgm:prSet>
      <dgm:spPr/>
    </dgm:pt>
    <dgm:pt modelId="{9F05FDF9-D65F-4AFA-87F1-1ACA5AA7DCCA}" type="pres">
      <dgm:prSet presAssocID="{A7C59EE4-30A1-4570-A69D-FF2BFA49F336}" presName="hierChild2" presStyleCnt="0"/>
      <dgm:spPr/>
    </dgm:pt>
    <dgm:pt modelId="{5C5CDF85-14E6-4546-BDCA-CF6DDDBEB258}" type="pres">
      <dgm:prSet presAssocID="{8C3CB339-87D2-4012-9373-301874746BAB}" presName="hierRoot1" presStyleCnt="0"/>
      <dgm:spPr/>
    </dgm:pt>
    <dgm:pt modelId="{EEDA6578-EF15-478B-8570-7AB5DF78FB1F}" type="pres">
      <dgm:prSet presAssocID="{8C3CB339-87D2-4012-9373-301874746BAB}" presName="composite" presStyleCnt="0"/>
      <dgm:spPr/>
    </dgm:pt>
    <dgm:pt modelId="{5A22F19B-2DD2-46DC-B8C8-FE050DC5734D}" type="pres">
      <dgm:prSet presAssocID="{8C3CB339-87D2-4012-9373-301874746BAB}" presName="background" presStyleLbl="node0" presStyleIdx="1" presStyleCnt="2"/>
      <dgm:spPr/>
    </dgm:pt>
    <dgm:pt modelId="{5AB27082-7CC8-4C3E-A283-4CE3C1E09E5E}" type="pres">
      <dgm:prSet presAssocID="{8C3CB339-87D2-4012-9373-301874746BAB}" presName="text" presStyleLbl="fgAcc0" presStyleIdx="1" presStyleCnt="2">
        <dgm:presLayoutVars>
          <dgm:chPref val="3"/>
        </dgm:presLayoutVars>
      </dgm:prSet>
      <dgm:spPr/>
    </dgm:pt>
    <dgm:pt modelId="{1ED26676-57EB-43F7-A15D-8507B9FAE04F}" type="pres">
      <dgm:prSet presAssocID="{8C3CB339-87D2-4012-9373-301874746BAB}" presName="hierChild2" presStyleCnt="0"/>
      <dgm:spPr/>
    </dgm:pt>
  </dgm:ptLst>
  <dgm:cxnLst>
    <dgm:cxn modelId="{4784170A-0BA7-4EB7-B73C-1D11420867AA}" type="presOf" srcId="{8C3CB339-87D2-4012-9373-301874746BAB}" destId="{5AB27082-7CC8-4C3E-A283-4CE3C1E09E5E}" srcOrd="0" destOrd="0" presId="urn:microsoft.com/office/officeart/2005/8/layout/hierarchy1"/>
    <dgm:cxn modelId="{55704863-349F-453C-A3F9-3289CFF8434F}" srcId="{ACED954C-10E3-4794-AF02-6AC87502A2AA}" destId="{A7C59EE4-30A1-4570-A69D-FF2BFA49F336}" srcOrd="0" destOrd="0" parTransId="{DD051F83-CBC8-4131-9F26-91F05B27A592}" sibTransId="{FC4E1586-647E-45CF-8DB3-DAED4B6AE5EF}"/>
    <dgm:cxn modelId="{444377C9-1C7B-45C1-ADAB-7A1CFBE6A5B5}" type="presOf" srcId="{A7C59EE4-30A1-4570-A69D-FF2BFA49F336}" destId="{4EDAEA2F-EAD0-4112-8970-FA7C741CD391}" srcOrd="0" destOrd="0" presId="urn:microsoft.com/office/officeart/2005/8/layout/hierarchy1"/>
    <dgm:cxn modelId="{6CC959E6-CD88-4DA5-B280-256787708227}" srcId="{ACED954C-10E3-4794-AF02-6AC87502A2AA}" destId="{8C3CB339-87D2-4012-9373-301874746BAB}" srcOrd="1" destOrd="0" parTransId="{33328379-FC69-405A-B49F-91657C8808C0}" sibTransId="{F902CF97-E10B-4ED4-913F-73E02BCA829B}"/>
    <dgm:cxn modelId="{A16558F8-1E81-4FC9-90EB-CE53C53B05F9}" type="presOf" srcId="{ACED954C-10E3-4794-AF02-6AC87502A2AA}" destId="{7354EAB6-9439-4311-9069-88CBEAC87A42}" srcOrd="0" destOrd="0" presId="urn:microsoft.com/office/officeart/2005/8/layout/hierarchy1"/>
    <dgm:cxn modelId="{551F6BA9-CD01-464B-9AE0-53842298736E}" type="presParOf" srcId="{7354EAB6-9439-4311-9069-88CBEAC87A42}" destId="{2AC4D224-AC36-4E4A-80DA-C95276BC716A}" srcOrd="0" destOrd="0" presId="urn:microsoft.com/office/officeart/2005/8/layout/hierarchy1"/>
    <dgm:cxn modelId="{83DB9ED1-9D73-4913-AB89-19E279160CF2}" type="presParOf" srcId="{2AC4D224-AC36-4E4A-80DA-C95276BC716A}" destId="{BF003FFF-B294-4DA9-8BA6-FB5FDC151C83}" srcOrd="0" destOrd="0" presId="urn:microsoft.com/office/officeart/2005/8/layout/hierarchy1"/>
    <dgm:cxn modelId="{DF3C55BA-5FD3-4F33-834D-826809D5C799}" type="presParOf" srcId="{BF003FFF-B294-4DA9-8BA6-FB5FDC151C83}" destId="{94BA745A-5DF2-4C62-9E48-253F88423B09}" srcOrd="0" destOrd="0" presId="urn:microsoft.com/office/officeart/2005/8/layout/hierarchy1"/>
    <dgm:cxn modelId="{5745EB0D-A7AF-4041-9C6E-E093604DABC4}" type="presParOf" srcId="{BF003FFF-B294-4DA9-8BA6-FB5FDC151C83}" destId="{4EDAEA2F-EAD0-4112-8970-FA7C741CD391}" srcOrd="1" destOrd="0" presId="urn:microsoft.com/office/officeart/2005/8/layout/hierarchy1"/>
    <dgm:cxn modelId="{230596FA-7CF6-47AB-8033-D9A7DEB3EC00}" type="presParOf" srcId="{2AC4D224-AC36-4E4A-80DA-C95276BC716A}" destId="{9F05FDF9-D65F-4AFA-87F1-1ACA5AA7DCCA}" srcOrd="1" destOrd="0" presId="urn:microsoft.com/office/officeart/2005/8/layout/hierarchy1"/>
    <dgm:cxn modelId="{82D2E0F5-27AC-4A34-9741-5BF97382431D}" type="presParOf" srcId="{7354EAB6-9439-4311-9069-88CBEAC87A42}" destId="{5C5CDF85-14E6-4546-BDCA-CF6DDDBEB258}" srcOrd="1" destOrd="0" presId="urn:microsoft.com/office/officeart/2005/8/layout/hierarchy1"/>
    <dgm:cxn modelId="{64D4B955-FE8C-4224-971B-56CD6A91B527}" type="presParOf" srcId="{5C5CDF85-14E6-4546-BDCA-CF6DDDBEB258}" destId="{EEDA6578-EF15-478B-8570-7AB5DF78FB1F}" srcOrd="0" destOrd="0" presId="urn:microsoft.com/office/officeart/2005/8/layout/hierarchy1"/>
    <dgm:cxn modelId="{5C53AADE-1DC6-4E13-B666-30B1CE916D9A}" type="presParOf" srcId="{EEDA6578-EF15-478B-8570-7AB5DF78FB1F}" destId="{5A22F19B-2DD2-46DC-B8C8-FE050DC5734D}" srcOrd="0" destOrd="0" presId="urn:microsoft.com/office/officeart/2005/8/layout/hierarchy1"/>
    <dgm:cxn modelId="{1FF99760-1195-40DD-BA97-2311C608A93C}" type="presParOf" srcId="{EEDA6578-EF15-478B-8570-7AB5DF78FB1F}" destId="{5AB27082-7CC8-4C3E-A283-4CE3C1E09E5E}" srcOrd="1" destOrd="0" presId="urn:microsoft.com/office/officeart/2005/8/layout/hierarchy1"/>
    <dgm:cxn modelId="{5FA5711F-C098-4A7D-BA9F-F7299C031549}" type="presParOf" srcId="{5C5CDF85-14E6-4546-BDCA-CF6DDDBEB258}" destId="{1ED26676-57EB-43F7-A15D-8507B9FAE0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90F2C5-0391-4DB6-BCC9-599A01EB97D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E2B985-1810-4249-9E3B-8EB146BA8717}">
      <dgm:prSet/>
      <dgm:spPr/>
      <dgm:t>
        <a:bodyPr/>
        <a:lstStyle/>
        <a:p>
          <a:r>
            <a:rPr lang="en-US"/>
            <a:t>Handles uncertainty better than rule-based models.</a:t>
          </a:r>
        </a:p>
      </dgm:t>
    </dgm:pt>
    <dgm:pt modelId="{6F5F9BF6-B57D-40AB-A511-53091F87392C}" type="parTrans" cxnId="{252D43BA-FAB7-488B-A786-175FC1302E88}">
      <dgm:prSet/>
      <dgm:spPr/>
      <dgm:t>
        <a:bodyPr/>
        <a:lstStyle/>
        <a:p>
          <a:endParaRPr lang="en-US"/>
        </a:p>
      </dgm:t>
    </dgm:pt>
    <dgm:pt modelId="{721E5D1F-BB50-42C5-B159-CB0F42415869}" type="sibTrans" cxnId="{252D43BA-FAB7-488B-A786-175FC1302E88}">
      <dgm:prSet/>
      <dgm:spPr/>
      <dgm:t>
        <a:bodyPr/>
        <a:lstStyle/>
        <a:p>
          <a:endParaRPr lang="en-US"/>
        </a:p>
      </dgm:t>
    </dgm:pt>
    <dgm:pt modelId="{8B245C39-7D91-4DE4-8E80-568B210BBEC2}">
      <dgm:prSet/>
      <dgm:spPr/>
      <dgm:t>
        <a:bodyPr/>
        <a:lstStyle/>
        <a:p>
          <a:r>
            <a:rPr lang="en-US"/>
            <a:t>Computationally efficient compared to PDE-based simulations.</a:t>
          </a:r>
        </a:p>
      </dgm:t>
    </dgm:pt>
    <dgm:pt modelId="{864C7FF5-32A3-4B16-A16B-282B3E582621}" type="parTrans" cxnId="{236FEBC4-3E1A-4FEB-BCCF-A638EBC00F46}">
      <dgm:prSet/>
      <dgm:spPr/>
      <dgm:t>
        <a:bodyPr/>
        <a:lstStyle/>
        <a:p>
          <a:endParaRPr lang="en-US"/>
        </a:p>
      </dgm:t>
    </dgm:pt>
    <dgm:pt modelId="{43D1A161-BFA9-4119-9DC4-1E4E5DD18AFF}" type="sibTrans" cxnId="{236FEBC4-3E1A-4FEB-BCCF-A638EBC00F46}">
      <dgm:prSet/>
      <dgm:spPr/>
      <dgm:t>
        <a:bodyPr/>
        <a:lstStyle/>
        <a:p>
          <a:endParaRPr lang="en-US"/>
        </a:p>
      </dgm:t>
    </dgm:pt>
    <dgm:pt modelId="{BB961BBE-D3DA-4071-AB6C-8A2D87BA7E27}">
      <dgm:prSet/>
      <dgm:spPr/>
      <dgm:t>
        <a:bodyPr/>
        <a:lstStyle/>
        <a:p>
          <a:r>
            <a:rPr lang="en-US"/>
            <a:t>Scalable to different terrains and environmental factors.</a:t>
          </a:r>
        </a:p>
      </dgm:t>
    </dgm:pt>
    <dgm:pt modelId="{1B9FE995-C570-42E9-93C6-C76687EFCBB3}" type="parTrans" cxnId="{546AF818-0446-4C17-AB26-EE0A49FF86A4}">
      <dgm:prSet/>
      <dgm:spPr/>
      <dgm:t>
        <a:bodyPr/>
        <a:lstStyle/>
        <a:p>
          <a:endParaRPr lang="en-US"/>
        </a:p>
      </dgm:t>
    </dgm:pt>
    <dgm:pt modelId="{FA81A341-0407-4063-8983-2C946415442E}" type="sibTrans" cxnId="{546AF818-0446-4C17-AB26-EE0A49FF86A4}">
      <dgm:prSet/>
      <dgm:spPr/>
      <dgm:t>
        <a:bodyPr/>
        <a:lstStyle/>
        <a:p>
          <a:endParaRPr lang="en-US"/>
        </a:p>
      </dgm:t>
    </dgm:pt>
    <dgm:pt modelId="{B28D4B6F-3461-4A76-9E8B-F2F84D4BF8D4}">
      <dgm:prSet/>
      <dgm:spPr/>
      <dgm:t>
        <a:bodyPr/>
        <a:lstStyle/>
        <a:p>
          <a:r>
            <a:rPr lang="en-US"/>
            <a:t>Provides interpretable probabilistic decision-making for fire response.</a:t>
          </a:r>
        </a:p>
      </dgm:t>
    </dgm:pt>
    <dgm:pt modelId="{B311CA2A-8475-4883-8975-26638BE2F710}" type="parTrans" cxnId="{49AED20D-1E71-41BF-9589-61BD859518D3}">
      <dgm:prSet/>
      <dgm:spPr/>
      <dgm:t>
        <a:bodyPr/>
        <a:lstStyle/>
        <a:p>
          <a:endParaRPr lang="en-US"/>
        </a:p>
      </dgm:t>
    </dgm:pt>
    <dgm:pt modelId="{4846A1F1-445B-46B1-8BC3-7016C975D0BE}" type="sibTrans" cxnId="{49AED20D-1E71-41BF-9589-61BD859518D3}">
      <dgm:prSet/>
      <dgm:spPr/>
      <dgm:t>
        <a:bodyPr/>
        <a:lstStyle/>
        <a:p>
          <a:endParaRPr lang="en-US"/>
        </a:p>
      </dgm:t>
    </dgm:pt>
    <dgm:pt modelId="{D07D0CDE-555F-4ACD-A4E6-2118B5EC7461}" type="pres">
      <dgm:prSet presAssocID="{8D90F2C5-0391-4DB6-BCC9-599A01EB97DF}" presName="vert0" presStyleCnt="0">
        <dgm:presLayoutVars>
          <dgm:dir/>
          <dgm:animOne val="branch"/>
          <dgm:animLvl val="lvl"/>
        </dgm:presLayoutVars>
      </dgm:prSet>
      <dgm:spPr/>
    </dgm:pt>
    <dgm:pt modelId="{8FFD5C83-9200-4B48-B483-215FFFED6FFF}" type="pres">
      <dgm:prSet presAssocID="{23E2B985-1810-4249-9E3B-8EB146BA8717}" presName="thickLine" presStyleLbl="alignNode1" presStyleIdx="0" presStyleCnt="4"/>
      <dgm:spPr/>
    </dgm:pt>
    <dgm:pt modelId="{C0A47CEC-6501-4252-B0C1-F2664980FA41}" type="pres">
      <dgm:prSet presAssocID="{23E2B985-1810-4249-9E3B-8EB146BA8717}" presName="horz1" presStyleCnt="0"/>
      <dgm:spPr/>
    </dgm:pt>
    <dgm:pt modelId="{B30358B5-E22C-4A5F-B85C-8FB02D088766}" type="pres">
      <dgm:prSet presAssocID="{23E2B985-1810-4249-9E3B-8EB146BA8717}" presName="tx1" presStyleLbl="revTx" presStyleIdx="0" presStyleCnt="4"/>
      <dgm:spPr/>
    </dgm:pt>
    <dgm:pt modelId="{DA4BD6ED-777F-493F-A6C0-56EB75EF5051}" type="pres">
      <dgm:prSet presAssocID="{23E2B985-1810-4249-9E3B-8EB146BA8717}" presName="vert1" presStyleCnt="0"/>
      <dgm:spPr/>
    </dgm:pt>
    <dgm:pt modelId="{23129532-038E-4621-A085-19B71855D2E7}" type="pres">
      <dgm:prSet presAssocID="{8B245C39-7D91-4DE4-8E80-568B210BBEC2}" presName="thickLine" presStyleLbl="alignNode1" presStyleIdx="1" presStyleCnt="4"/>
      <dgm:spPr/>
    </dgm:pt>
    <dgm:pt modelId="{2FECDA22-6309-4278-BC6E-A4188CAB7A00}" type="pres">
      <dgm:prSet presAssocID="{8B245C39-7D91-4DE4-8E80-568B210BBEC2}" presName="horz1" presStyleCnt="0"/>
      <dgm:spPr/>
    </dgm:pt>
    <dgm:pt modelId="{9B517680-AFB4-4796-A81F-07E369154B50}" type="pres">
      <dgm:prSet presAssocID="{8B245C39-7D91-4DE4-8E80-568B210BBEC2}" presName="tx1" presStyleLbl="revTx" presStyleIdx="1" presStyleCnt="4"/>
      <dgm:spPr/>
    </dgm:pt>
    <dgm:pt modelId="{B66E719C-7464-4FEB-901C-FA9D13189275}" type="pres">
      <dgm:prSet presAssocID="{8B245C39-7D91-4DE4-8E80-568B210BBEC2}" presName="vert1" presStyleCnt="0"/>
      <dgm:spPr/>
    </dgm:pt>
    <dgm:pt modelId="{A0C6BE14-B2FD-4A89-B546-3C3BF42AA8A0}" type="pres">
      <dgm:prSet presAssocID="{BB961BBE-D3DA-4071-AB6C-8A2D87BA7E27}" presName="thickLine" presStyleLbl="alignNode1" presStyleIdx="2" presStyleCnt="4"/>
      <dgm:spPr/>
    </dgm:pt>
    <dgm:pt modelId="{12CF95DA-BF84-4320-9CA7-3F44061CA01C}" type="pres">
      <dgm:prSet presAssocID="{BB961BBE-D3DA-4071-AB6C-8A2D87BA7E27}" presName="horz1" presStyleCnt="0"/>
      <dgm:spPr/>
    </dgm:pt>
    <dgm:pt modelId="{53736B2A-84CB-4AFB-8AB6-ADED9E9F151C}" type="pres">
      <dgm:prSet presAssocID="{BB961BBE-D3DA-4071-AB6C-8A2D87BA7E27}" presName="tx1" presStyleLbl="revTx" presStyleIdx="2" presStyleCnt="4"/>
      <dgm:spPr/>
    </dgm:pt>
    <dgm:pt modelId="{3141AA87-5331-47C1-A177-EA3AE14C6B57}" type="pres">
      <dgm:prSet presAssocID="{BB961BBE-D3DA-4071-AB6C-8A2D87BA7E27}" presName="vert1" presStyleCnt="0"/>
      <dgm:spPr/>
    </dgm:pt>
    <dgm:pt modelId="{D4032A08-1111-416D-813C-6C1B7A032D11}" type="pres">
      <dgm:prSet presAssocID="{B28D4B6F-3461-4A76-9E8B-F2F84D4BF8D4}" presName="thickLine" presStyleLbl="alignNode1" presStyleIdx="3" presStyleCnt="4"/>
      <dgm:spPr/>
    </dgm:pt>
    <dgm:pt modelId="{A1C4DFA0-BE02-4284-8F3F-19A6D0D64278}" type="pres">
      <dgm:prSet presAssocID="{B28D4B6F-3461-4A76-9E8B-F2F84D4BF8D4}" presName="horz1" presStyleCnt="0"/>
      <dgm:spPr/>
    </dgm:pt>
    <dgm:pt modelId="{9432B9F2-F99B-4090-AE30-3DCDB20431A0}" type="pres">
      <dgm:prSet presAssocID="{B28D4B6F-3461-4A76-9E8B-F2F84D4BF8D4}" presName="tx1" presStyleLbl="revTx" presStyleIdx="3" presStyleCnt="4"/>
      <dgm:spPr/>
    </dgm:pt>
    <dgm:pt modelId="{41099471-E6F4-4928-BDE5-936200D72B58}" type="pres">
      <dgm:prSet presAssocID="{B28D4B6F-3461-4A76-9E8B-F2F84D4BF8D4}" presName="vert1" presStyleCnt="0"/>
      <dgm:spPr/>
    </dgm:pt>
  </dgm:ptLst>
  <dgm:cxnLst>
    <dgm:cxn modelId="{49AED20D-1E71-41BF-9589-61BD859518D3}" srcId="{8D90F2C5-0391-4DB6-BCC9-599A01EB97DF}" destId="{B28D4B6F-3461-4A76-9E8B-F2F84D4BF8D4}" srcOrd="3" destOrd="0" parTransId="{B311CA2A-8475-4883-8975-26638BE2F710}" sibTransId="{4846A1F1-445B-46B1-8BC3-7016C975D0BE}"/>
    <dgm:cxn modelId="{546AF818-0446-4C17-AB26-EE0A49FF86A4}" srcId="{8D90F2C5-0391-4DB6-BCC9-599A01EB97DF}" destId="{BB961BBE-D3DA-4071-AB6C-8A2D87BA7E27}" srcOrd="2" destOrd="0" parTransId="{1B9FE995-C570-42E9-93C6-C76687EFCBB3}" sibTransId="{FA81A341-0407-4063-8983-2C946415442E}"/>
    <dgm:cxn modelId="{152A1E42-D4E4-498E-8721-5751FC4D11A4}" type="presOf" srcId="{8B245C39-7D91-4DE4-8E80-568B210BBEC2}" destId="{9B517680-AFB4-4796-A81F-07E369154B50}" srcOrd="0" destOrd="0" presId="urn:microsoft.com/office/officeart/2008/layout/LinedList"/>
    <dgm:cxn modelId="{1C3D15A3-0450-4D4E-9564-DFC9171B3A3F}" type="presOf" srcId="{23E2B985-1810-4249-9E3B-8EB146BA8717}" destId="{B30358B5-E22C-4A5F-B85C-8FB02D088766}" srcOrd="0" destOrd="0" presId="urn:microsoft.com/office/officeart/2008/layout/LinedList"/>
    <dgm:cxn modelId="{10C11DA8-9383-4D25-817F-BD859C64658A}" type="presOf" srcId="{8D90F2C5-0391-4DB6-BCC9-599A01EB97DF}" destId="{D07D0CDE-555F-4ACD-A4E6-2118B5EC7461}" srcOrd="0" destOrd="0" presId="urn:microsoft.com/office/officeart/2008/layout/LinedList"/>
    <dgm:cxn modelId="{252D43BA-FAB7-488B-A786-175FC1302E88}" srcId="{8D90F2C5-0391-4DB6-BCC9-599A01EB97DF}" destId="{23E2B985-1810-4249-9E3B-8EB146BA8717}" srcOrd="0" destOrd="0" parTransId="{6F5F9BF6-B57D-40AB-A511-53091F87392C}" sibTransId="{721E5D1F-BB50-42C5-B159-CB0F42415869}"/>
    <dgm:cxn modelId="{2DA1AEBB-7399-4E27-9494-BFA6119B86EF}" type="presOf" srcId="{B28D4B6F-3461-4A76-9E8B-F2F84D4BF8D4}" destId="{9432B9F2-F99B-4090-AE30-3DCDB20431A0}" srcOrd="0" destOrd="0" presId="urn:microsoft.com/office/officeart/2008/layout/LinedList"/>
    <dgm:cxn modelId="{236FEBC4-3E1A-4FEB-BCCF-A638EBC00F46}" srcId="{8D90F2C5-0391-4DB6-BCC9-599A01EB97DF}" destId="{8B245C39-7D91-4DE4-8E80-568B210BBEC2}" srcOrd="1" destOrd="0" parTransId="{864C7FF5-32A3-4B16-A16B-282B3E582621}" sibTransId="{43D1A161-BFA9-4119-9DC4-1E4E5DD18AFF}"/>
    <dgm:cxn modelId="{18CE51EB-E1B6-4022-AFF6-30FF170AF417}" type="presOf" srcId="{BB961BBE-D3DA-4071-AB6C-8A2D87BA7E27}" destId="{53736B2A-84CB-4AFB-8AB6-ADED9E9F151C}" srcOrd="0" destOrd="0" presId="urn:microsoft.com/office/officeart/2008/layout/LinedList"/>
    <dgm:cxn modelId="{5CAC6950-094D-4F74-B1FF-82DD8772ADBF}" type="presParOf" srcId="{D07D0CDE-555F-4ACD-A4E6-2118B5EC7461}" destId="{8FFD5C83-9200-4B48-B483-215FFFED6FFF}" srcOrd="0" destOrd="0" presId="urn:microsoft.com/office/officeart/2008/layout/LinedList"/>
    <dgm:cxn modelId="{9159B62E-F5CF-48BA-ABF3-6A60A92EC108}" type="presParOf" srcId="{D07D0CDE-555F-4ACD-A4E6-2118B5EC7461}" destId="{C0A47CEC-6501-4252-B0C1-F2664980FA41}" srcOrd="1" destOrd="0" presId="urn:microsoft.com/office/officeart/2008/layout/LinedList"/>
    <dgm:cxn modelId="{AEAC6EF8-DA7C-411A-9054-E7B09670BC87}" type="presParOf" srcId="{C0A47CEC-6501-4252-B0C1-F2664980FA41}" destId="{B30358B5-E22C-4A5F-B85C-8FB02D088766}" srcOrd="0" destOrd="0" presId="urn:microsoft.com/office/officeart/2008/layout/LinedList"/>
    <dgm:cxn modelId="{214D32E8-FB90-40C0-9E56-36BB18F82784}" type="presParOf" srcId="{C0A47CEC-6501-4252-B0C1-F2664980FA41}" destId="{DA4BD6ED-777F-493F-A6C0-56EB75EF5051}" srcOrd="1" destOrd="0" presId="urn:microsoft.com/office/officeart/2008/layout/LinedList"/>
    <dgm:cxn modelId="{1B16AFC9-69DB-440C-9AB7-5BEB1E74D303}" type="presParOf" srcId="{D07D0CDE-555F-4ACD-A4E6-2118B5EC7461}" destId="{23129532-038E-4621-A085-19B71855D2E7}" srcOrd="2" destOrd="0" presId="urn:microsoft.com/office/officeart/2008/layout/LinedList"/>
    <dgm:cxn modelId="{551A52EB-4CF5-4A9C-94F9-ECD62DC5E2F5}" type="presParOf" srcId="{D07D0CDE-555F-4ACD-A4E6-2118B5EC7461}" destId="{2FECDA22-6309-4278-BC6E-A4188CAB7A00}" srcOrd="3" destOrd="0" presId="urn:microsoft.com/office/officeart/2008/layout/LinedList"/>
    <dgm:cxn modelId="{AE96D9C6-1004-4960-A5BF-7FE22EE480F3}" type="presParOf" srcId="{2FECDA22-6309-4278-BC6E-A4188CAB7A00}" destId="{9B517680-AFB4-4796-A81F-07E369154B50}" srcOrd="0" destOrd="0" presId="urn:microsoft.com/office/officeart/2008/layout/LinedList"/>
    <dgm:cxn modelId="{CF304B4A-F0DE-46B0-A006-9888F5C836FE}" type="presParOf" srcId="{2FECDA22-6309-4278-BC6E-A4188CAB7A00}" destId="{B66E719C-7464-4FEB-901C-FA9D13189275}" srcOrd="1" destOrd="0" presId="urn:microsoft.com/office/officeart/2008/layout/LinedList"/>
    <dgm:cxn modelId="{E37E806F-99CA-4932-A699-D316E40D43D5}" type="presParOf" srcId="{D07D0CDE-555F-4ACD-A4E6-2118B5EC7461}" destId="{A0C6BE14-B2FD-4A89-B546-3C3BF42AA8A0}" srcOrd="4" destOrd="0" presId="urn:microsoft.com/office/officeart/2008/layout/LinedList"/>
    <dgm:cxn modelId="{1EF005FF-4EDF-40FD-A104-1ACFA258A60A}" type="presParOf" srcId="{D07D0CDE-555F-4ACD-A4E6-2118B5EC7461}" destId="{12CF95DA-BF84-4320-9CA7-3F44061CA01C}" srcOrd="5" destOrd="0" presId="urn:microsoft.com/office/officeart/2008/layout/LinedList"/>
    <dgm:cxn modelId="{5FF7B200-B838-403A-8A2F-BE861E905EAD}" type="presParOf" srcId="{12CF95DA-BF84-4320-9CA7-3F44061CA01C}" destId="{53736B2A-84CB-4AFB-8AB6-ADED9E9F151C}" srcOrd="0" destOrd="0" presId="urn:microsoft.com/office/officeart/2008/layout/LinedList"/>
    <dgm:cxn modelId="{C42ACA48-71AD-4FF3-9C16-E1AF86B77FE3}" type="presParOf" srcId="{12CF95DA-BF84-4320-9CA7-3F44061CA01C}" destId="{3141AA87-5331-47C1-A177-EA3AE14C6B57}" srcOrd="1" destOrd="0" presId="urn:microsoft.com/office/officeart/2008/layout/LinedList"/>
    <dgm:cxn modelId="{A7B2188F-7514-42BF-934A-9673BA40FAD7}" type="presParOf" srcId="{D07D0CDE-555F-4ACD-A4E6-2118B5EC7461}" destId="{D4032A08-1111-416D-813C-6C1B7A032D11}" srcOrd="6" destOrd="0" presId="urn:microsoft.com/office/officeart/2008/layout/LinedList"/>
    <dgm:cxn modelId="{6E0EF43B-3DD8-48BC-A188-F29F576B9AD5}" type="presParOf" srcId="{D07D0CDE-555F-4ACD-A4E6-2118B5EC7461}" destId="{A1C4DFA0-BE02-4284-8F3F-19A6D0D64278}" srcOrd="7" destOrd="0" presId="urn:microsoft.com/office/officeart/2008/layout/LinedList"/>
    <dgm:cxn modelId="{70B93AC9-9FBA-4E4F-8CA1-5421318D4803}" type="presParOf" srcId="{A1C4DFA0-BE02-4284-8F3F-19A6D0D64278}" destId="{9432B9F2-F99B-4090-AE30-3DCDB20431A0}" srcOrd="0" destOrd="0" presId="urn:microsoft.com/office/officeart/2008/layout/LinedList"/>
    <dgm:cxn modelId="{1C85B521-BE06-4788-853A-8148D6669302}" type="presParOf" srcId="{A1C4DFA0-BE02-4284-8F3F-19A6D0D64278}" destId="{41099471-E6F4-4928-BDE5-936200D72B5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A745A-5DF2-4C62-9E48-253F88423B09}">
      <dsp:nvSpPr>
        <dsp:cNvPr id="0" name=""/>
        <dsp:cNvSpPr/>
      </dsp:nvSpPr>
      <dsp:spPr>
        <a:xfrm>
          <a:off x="421" y="327707"/>
          <a:ext cx="1478998" cy="939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AEA2F-EAD0-4112-8970-FA7C741CD391}">
      <dsp:nvSpPr>
        <dsp:cNvPr id="0" name=""/>
        <dsp:cNvSpPr/>
      </dsp:nvSpPr>
      <dsp:spPr>
        <a:xfrm>
          <a:off x="164754" y="483823"/>
          <a:ext cx="1478998" cy="939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Fire Spread Simulation Grid (before and after predictions).</a:t>
          </a:r>
        </a:p>
      </dsp:txBody>
      <dsp:txXfrm>
        <a:off x="192261" y="511330"/>
        <a:ext cx="1423984" cy="884149"/>
      </dsp:txXfrm>
    </dsp:sp>
    <dsp:sp modelId="{5A22F19B-2DD2-46DC-B8C8-FE050DC5734D}">
      <dsp:nvSpPr>
        <dsp:cNvPr id="0" name=""/>
        <dsp:cNvSpPr/>
      </dsp:nvSpPr>
      <dsp:spPr>
        <a:xfrm>
          <a:off x="1808086" y="327707"/>
          <a:ext cx="1478998" cy="939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27082-7CC8-4C3E-A283-4CE3C1E09E5E}">
      <dsp:nvSpPr>
        <dsp:cNvPr id="0" name=""/>
        <dsp:cNvSpPr/>
      </dsp:nvSpPr>
      <dsp:spPr>
        <a:xfrm>
          <a:off x="1972419" y="483823"/>
          <a:ext cx="1478998" cy="939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Comparison with real wildfire cases → Validates accuracy.</a:t>
          </a:r>
        </a:p>
      </dsp:txBody>
      <dsp:txXfrm>
        <a:off x="1999926" y="511330"/>
        <a:ext cx="1423984" cy="884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D5C83-9200-4B48-B483-215FFFED6FFF}">
      <dsp:nvSpPr>
        <dsp:cNvPr id="0" name=""/>
        <dsp:cNvSpPr/>
      </dsp:nvSpPr>
      <dsp:spPr>
        <a:xfrm>
          <a:off x="0" y="0"/>
          <a:ext cx="20053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358B5-E22C-4A5F-B85C-8FB02D088766}">
      <dsp:nvSpPr>
        <dsp:cNvPr id="0" name=""/>
        <dsp:cNvSpPr/>
      </dsp:nvSpPr>
      <dsp:spPr>
        <a:xfrm>
          <a:off x="0" y="0"/>
          <a:ext cx="2005393" cy="571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Handles uncertainty better than rule-based models.</a:t>
          </a:r>
        </a:p>
      </dsp:txBody>
      <dsp:txXfrm>
        <a:off x="0" y="0"/>
        <a:ext cx="2005393" cy="571023"/>
      </dsp:txXfrm>
    </dsp:sp>
    <dsp:sp modelId="{23129532-038E-4621-A085-19B71855D2E7}">
      <dsp:nvSpPr>
        <dsp:cNvPr id="0" name=""/>
        <dsp:cNvSpPr/>
      </dsp:nvSpPr>
      <dsp:spPr>
        <a:xfrm>
          <a:off x="0" y="571023"/>
          <a:ext cx="20053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17680-AFB4-4796-A81F-07E369154B50}">
      <dsp:nvSpPr>
        <dsp:cNvPr id="0" name=""/>
        <dsp:cNvSpPr/>
      </dsp:nvSpPr>
      <dsp:spPr>
        <a:xfrm>
          <a:off x="0" y="571023"/>
          <a:ext cx="2005393" cy="571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Computationally efficient compared to PDE-based simulations.</a:t>
          </a:r>
        </a:p>
      </dsp:txBody>
      <dsp:txXfrm>
        <a:off x="0" y="571023"/>
        <a:ext cx="2005393" cy="571023"/>
      </dsp:txXfrm>
    </dsp:sp>
    <dsp:sp modelId="{A0C6BE14-B2FD-4A89-B546-3C3BF42AA8A0}">
      <dsp:nvSpPr>
        <dsp:cNvPr id="0" name=""/>
        <dsp:cNvSpPr/>
      </dsp:nvSpPr>
      <dsp:spPr>
        <a:xfrm>
          <a:off x="0" y="1142047"/>
          <a:ext cx="20053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36B2A-84CB-4AFB-8AB6-ADED9E9F151C}">
      <dsp:nvSpPr>
        <dsp:cNvPr id="0" name=""/>
        <dsp:cNvSpPr/>
      </dsp:nvSpPr>
      <dsp:spPr>
        <a:xfrm>
          <a:off x="0" y="1142047"/>
          <a:ext cx="2005393" cy="571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Scalable to different terrains and environmental factors.</a:t>
          </a:r>
        </a:p>
      </dsp:txBody>
      <dsp:txXfrm>
        <a:off x="0" y="1142047"/>
        <a:ext cx="2005393" cy="571023"/>
      </dsp:txXfrm>
    </dsp:sp>
    <dsp:sp modelId="{D4032A08-1111-416D-813C-6C1B7A032D11}">
      <dsp:nvSpPr>
        <dsp:cNvPr id="0" name=""/>
        <dsp:cNvSpPr/>
      </dsp:nvSpPr>
      <dsp:spPr>
        <a:xfrm>
          <a:off x="0" y="1713071"/>
          <a:ext cx="20053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2B9F2-F99B-4090-AE30-3DCDB20431A0}">
      <dsp:nvSpPr>
        <dsp:cNvPr id="0" name=""/>
        <dsp:cNvSpPr/>
      </dsp:nvSpPr>
      <dsp:spPr>
        <a:xfrm>
          <a:off x="0" y="1713071"/>
          <a:ext cx="2005393" cy="571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Provides interpretable probabilistic decision-making for fire response.</a:t>
          </a:r>
        </a:p>
      </dsp:txBody>
      <dsp:txXfrm>
        <a:off x="0" y="1713071"/>
        <a:ext cx="2005393" cy="57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7761" y="921484"/>
            <a:ext cx="3352165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416687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1957" y="1188794"/>
            <a:ext cx="3385185" cy="866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fc.gov/fire-information/statistics/wildfires" TargetMode="External"/><Relationship Id="rId2" Type="http://schemas.openxmlformats.org/officeDocument/2006/relationships/hyperlink" Target="https://www.everycrsreport.com/reports/IF1024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topics/computer-science/markov-decision-process" TargetMode="External"/><Relationship Id="rId5" Type="http://schemas.openxmlformats.org/officeDocument/2006/relationships/hyperlink" Target="https://www.earthdata.nasa.gov/data/tools/firms" TargetMode="External"/><Relationship Id="rId4" Type="http://schemas.openxmlformats.org/officeDocument/2006/relationships/hyperlink" Target="https://open.alberta.ca/dataset/a221e7a0-4f46-4be7-9c5a-e29de9a3447e/resource/1b635b8b-a937-4be4-857e-8aeef77365d2/download/fp-historical-wildfire-data-dictionary-2006-2024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Layout" Target="../slideLayouts/slideLayout3.xml"/><Relationship Id="rId7" Type="http://schemas.openxmlformats.org/officeDocument/2006/relationships/diagramColors" Target="../diagrams/colors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76910" marR="5080" indent="-664845">
              <a:lnSpc>
                <a:spcPct val="106700"/>
              </a:lnSpc>
              <a:spcBef>
                <a:spcPts val="20"/>
              </a:spcBef>
            </a:pPr>
            <a:r>
              <a:rPr spc="-10" dirty="0"/>
              <a:t>Probabilistic</a:t>
            </a:r>
            <a:r>
              <a:rPr spc="-65" dirty="0"/>
              <a:t> </a:t>
            </a:r>
            <a:r>
              <a:rPr spc="-10" dirty="0"/>
              <a:t>Wildfire</a:t>
            </a:r>
            <a:r>
              <a:rPr spc="-55" dirty="0"/>
              <a:t> Spread </a:t>
            </a:r>
            <a:r>
              <a:rPr spc="-10" dirty="0"/>
              <a:t>Modeling</a:t>
            </a:r>
            <a:r>
              <a:rPr spc="-55" dirty="0"/>
              <a:t> </a:t>
            </a:r>
            <a:r>
              <a:rPr spc="-20" dirty="0"/>
              <a:t>Using </a:t>
            </a:r>
            <a:r>
              <a:rPr spc="-10" dirty="0"/>
              <a:t>Markov</a:t>
            </a:r>
            <a:r>
              <a:rPr spc="-70" dirty="0"/>
              <a:t> </a:t>
            </a:r>
            <a:r>
              <a:rPr spc="-30" dirty="0"/>
              <a:t>Decision</a:t>
            </a:r>
            <a:r>
              <a:rPr spc="-7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297" y="1642731"/>
            <a:ext cx="2180590" cy="735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Kaushal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Sambanna,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Devansh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Makam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100" dirty="0">
                <a:latin typeface="Tahoma"/>
                <a:cs typeface="Tahoma"/>
              </a:rPr>
              <a:t>March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3,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2025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Future</a:t>
            </a:r>
            <a:r>
              <a:rPr spc="-25" dirty="0"/>
              <a:t> </a:t>
            </a:r>
            <a:r>
              <a:rPr dirty="0"/>
              <a:t>Outlook</a:t>
            </a:r>
            <a:r>
              <a:rPr spc="-25" dirty="0"/>
              <a:t> </a:t>
            </a:r>
            <a:r>
              <a:rPr spc="120" dirty="0"/>
              <a:t>&amp;</a:t>
            </a:r>
            <a:r>
              <a:rPr spc="-20" dirty="0"/>
              <a:t> Applications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3850" y="678132"/>
            <a:ext cx="3385185" cy="210448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5265" indent="-177165">
              <a:lnSpc>
                <a:spcPct val="3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10" dirty="0"/>
              <a:t>Train</a:t>
            </a:r>
            <a:r>
              <a:rPr sz="1100" spc="-45" dirty="0"/>
              <a:t> </a:t>
            </a:r>
            <a:r>
              <a:rPr sz="1100" spc="-10" dirty="0"/>
              <a:t>on</a:t>
            </a:r>
            <a:r>
              <a:rPr sz="1100" spc="-45" dirty="0"/>
              <a:t> real-</a:t>
            </a:r>
            <a:r>
              <a:rPr sz="1100" spc="-25" dirty="0"/>
              <a:t>time</a:t>
            </a:r>
            <a:r>
              <a:rPr sz="1100" spc="-45" dirty="0"/>
              <a:t> </a:t>
            </a:r>
            <a:r>
              <a:rPr sz="1100" spc="-20" dirty="0"/>
              <a:t>satellite</a:t>
            </a:r>
            <a:r>
              <a:rPr sz="1100" spc="-45" dirty="0"/>
              <a:t> </a:t>
            </a:r>
            <a:r>
              <a:rPr sz="1100" spc="-10" dirty="0"/>
              <a:t>data</a:t>
            </a:r>
            <a:r>
              <a:rPr sz="1100" spc="-40" dirty="0"/>
              <a:t> </a:t>
            </a:r>
            <a:r>
              <a:rPr sz="1100" spc="-20" dirty="0"/>
              <a:t>for</a:t>
            </a:r>
            <a:r>
              <a:rPr sz="1100" spc="-45" dirty="0"/>
              <a:t> </a:t>
            </a:r>
            <a:r>
              <a:rPr sz="1100" spc="-20" dirty="0"/>
              <a:t>better</a:t>
            </a:r>
            <a:r>
              <a:rPr sz="1100" spc="-45" dirty="0"/>
              <a:t> </a:t>
            </a:r>
            <a:r>
              <a:rPr sz="1100" spc="-10" dirty="0"/>
              <a:t>predictions.</a:t>
            </a:r>
            <a:endParaRPr sz="1100" dirty="0"/>
          </a:p>
          <a:p>
            <a:pPr marL="215265" indent="-177165">
              <a:lnSpc>
                <a:spcPct val="3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5" dirty="0"/>
              <a:t>Integrate </a:t>
            </a:r>
            <a:r>
              <a:rPr sz="1100" dirty="0"/>
              <a:t>with</a:t>
            </a:r>
            <a:r>
              <a:rPr sz="1100" spc="-40" dirty="0"/>
              <a:t> </a:t>
            </a:r>
            <a:r>
              <a:rPr sz="1100" dirty="0"/>
              <a:t>AI</a:t>
            </a:r>
            <a:r>
              <a:rPr sz="1100" spc="-40" dirty="0"/>
              <a:t> </a:t>
            </a:r>
            <a:r>
              <a:rPr sz="1100" spc="-20" dirty="0"/>
              <a:t>for</a:t>
            </a:r>
            <a:r>
              <a:rPr sz="1100" spc="-45" dirty="0"/>
              <a:t> </a:t>
            </a:r>
            <a:r>
              <a:rPr sz="1100" spc="-35" dirty="0"/>
              <a:t>adaptive</a:t>
            </a:r>
            <a:r>
              <a:rPr sz="1100" spc="-40" dirty="0"/>
              <a:t> </a:t>
            </a:r>
            <a:r>
              <a:rPr sz="1100" spc="-20" dirty="0"/>
              <a:t>fire</a:t>
            </a:r>
            <a:r>
              <a:rPr sz="1100" spc="-40" dirty="0"/>
              <a:t> </a:t>
            </a:r>
            <a:r>
              <a:rPr sz="1100" spc="-10" dirty="0"/>
              <a:t>mitigation.</a:t>
            </a:r>
            <a:endParaRPr sz="1100" dirty="0"/>
          </a:p>
          <a:p>
            <a:pPr marL="215265" indent="-177165">
              <a:lnSpc>
                <a:spcPct val="3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5" dirty="0"/>
              <a:t>Emergency</a:t>
            </a:r>
            <a:r>
              <a:rPr sz="1100" spc="-20" dirty="0"/>
              <a:t> </a:t>
            </a:r>
            <a:r>
              <a:rPr sz="1100" spc="-35" dirty="0"/>
              <a:t>planning,</a:t>
            </a:r>
            <a:r>
              <a:rPr sz="1100" spc="-15" dirty="0"/>
              <a:t> </a:t>
            </a:r>
            <a:r>
              <a:rPr sz="1100" spc="-45" dirty="0"/>
              <a:t>real-</a:t>
            </a:r>
            <a:r>
              <a:rPr sz="1100" spc="-25" dirty="0"/>
              <a:t>time</a:t>
            </a:r>
            <a:r>
              <a:rPr sz="1100" spc="-10" dirty="0"/>
              <a:t> </a:t>
            </a:r>
            <a:r>
              <a:rPr sz="1100" spc="-25" dirty="0"/>
              <a:t>wildfire</a:t>
            </a:r>
            <a:r>
              <a:rPr sz="1100" spc="-15" dirty="0"/>
              <a:t> </a:t>
            </a:r>
            <a:r>
              <a:rPr sz="1100" spc="-10" dirty="0"/>
              <a:t>tracking.</a:t>
            </a:r>
            <a:endParaRPr sz="1100" dirty="0"/>
          </a:p>
          <a:p>
            <a:pPr marL="215265" indent="-177165">
              <a:lnSpc>
                <a:spcPct val="3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10" dirty="0"/>
              <a:t>Climate</a:t>
            </a:r>
            <a:r>
              <a:rPr sz="1100" spc="-45" dirty="0"/>
              <a:t> </a:t>
            </a:r>
            <a:r>
              <a:rPr sz="1100" spc="-20" dirty="0"/>
              <a:t>impact</a:t>
            </a:r>
            <a:r>
              <a:rPr sz="1100" spc="-40" dirty="0"/>
              <a:t> </a:t>
            </a:r>
            <a:r>
              <a:rPr sz="1100" spc="-35" dirty="0"/>
              <a:t>analysis</a:t>
            </a:r>
            <a:r>
              <a:rPr sz="1100" spc="-50" dirty="0"/>
              <a:t> </a:t>
            </a:r>
            <a:r>
              <a:rPr sz="1100" spc="-10" dirty="0"/>
              <a:t>on</a:t>
            </a:r>
            <a:r>
              <a:rPr sz="1100" spc="-40" dirty="0"/>
              <a:t> </a:t>
            </a:r>
            <a:r>
              <a:rPr sz="1100" spc="-25" dirty="0"/>
              <a:t>wildfire</a:t>
            </a:r>
            <a:r>
              <a:rPr sz="1100" spc="-45" dirty="0"/>
              <a:t> </a:t>
            </a:r>
            <a:r>
              <a:rPr sz="1100" spc="-10" dirty="0"/>
              <a:t>risks.</a:t>
            </a:r>
            <a:endParaRPr sz="1100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181" y="656043"/>
            <a:ext cx="4016693" cy="214866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5265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endParaRPr lang="en-US" sz="1100" spc="-55" dirty="0">
              <a:latin typeface="Tahoma"/>
              <a:cs typeface="Tahoma"/>
            </a:endParaRPr>
          </a:p>
          <a:p>
            <a:pPr marL="266700" indent="-2286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lang="en-US" sz="1100" spc="-55" dirty="0">
                <a:latin typeface="Tahoma"/>
                <a:cs typeface="Tahoma"/>
                <a:hlinkClick r:id="rId2"/>
              </a:rPr>
              <a:t>https://www.everycrsreport.com/reports/IF10244.html</a:t>
            </a:r>
            <a:endParaRPr lang="en-US" sz="1100" spc="-55" dirty="0">
              <a:latin typeface="Tahoma"/>
              <a:cs typeface="Tahoma"/>
            </a:endParaRPr>
          </a:p>
          <a:p>
            <a:pPr marL="266700" indent="-2286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lang="en-US" sz="1100" spc="-55" dirty="0">
                <a:latin typeface="Tahoma"/>
                <a:cs typeface="Tahoma"/>
                <a:hlinkClick r:id="rId3"/>
              </a:rPr>
              <a:t>https://www.nifc.gov/fire-information/statistics/wildfires</a:t>
            </a:r>
            <a:endParaRPr lang="en-US" sz="1100" spc="-55" dirty="0">
              <a:latin typeface="Tahoma"/>
              <a:cs typeface="Tahoma"/>
            </a:endParaRPr>
          </a:p>
          <a:p>
            <a:pPr marL="266700" indent="-2286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lang="en-US" sz="1100" spc="-55" dirty="0">
                <a:latin typeface="Tahoma"/>
                <a:cs typeface="Tahoma"/>
                <a:hlinkClick r:id="rId4"/>
              </a:rPr>
              <a:t>https://open.alberta.ca/dataset/a221e7a0-4f46-4be7-9c5a-e29de9a3447e/resource/1b635b8b-a937-4be4-857e-8aeef77365d2/download/fp-historical-wildfire-data-dictionary-2006-2024.pdf</a:t>
            </a:r>
            <a:endParaRPr lang="en-US" sz="1100" spc="-55" dirty="0">
              <a:latin typeface="Tahoma"/>
              <a:cs typeface="Tahoma"/>
            </a:endParaRPr>
          </a:p>
          <a:p>
            <a:pPr marL="266700" indent="-2286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lang="en-US" sz="1100" spc="-55" dirty="0">
                <a:latin typeface="Tahoma"/>
                <a:cs typeface="Tahoma"/>
                <a:hlinkClick r:id="rId5"/>
              </a:rPr>
              <a:t>https://www.earthdata.nasa.gov/data/tools/firms</a:t>
            </a:r>
            <a:endParaRPr lang="en-US" sz="1100" spc="-55" dirty="0">
              <a:latin typeface="Tahoma"/>
              <a:cs typeface="Tahoma"/>
            </a:endParaRPr>
          </a:p>
          <a:p>
            <a:pPr marL="266700" indent="-2286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lang="en-US" sz="1100" spc="-55" dirty="0">
                <a:latin typeface="Tahoma"/>
                <a:cs typeface="Tahoma"/>
                <a:hlinkClick r:id="rId6"/>
              </a:rPr>
              <a:t>https://www.sciencedirect.com/topics/computer-science/markov-decision-process</a:t>
            </a:r>
            <a:endParaRPr lang="en-US" sz="1100" spc="-55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tabLst>
                <a:tab pos="215265" algn="l"/>
              </a:tabLst>
            </a:pPr>
            <a:endParaRPr lang="en-US" sz="1100" spc="-55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4166870" cy="24447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Bef>
                <a:spcPts val="135"/>
              </a:spcBef>
            </a:pPr>
            <a:r>
              <a:rPr lang="en-US" b="0" i="0" spc="-20">
                <a:latin typeface="Tahoma"/>
                <a:ea typeface="+mj-ea"/>
                <a:cs typeface="Tahoma"/>
              </a:rPr>
              <a:t>Problem</a:t>
            </a:r>
            <a:r>
              <a:rPr lang="en-US" b="0" i="0" spc="-5">
                <a:latin typeface="Tahoma"/>
                <a:ea typeface="+mj-ea"/>
                <a:cs typeface="Tahoma"/>
              </a:rPr>
              <a:t> </a:t>
            </a:r>
            <a:r>
              <a:rPr lang="en-US" b="0" i="0" spc="-20">
                <a:latin typeface="Tahoma"/>
                <a:ea typeface="+mj-ea"/>
                <a:cs typeface="Tahoma"/>
              </a:rPr>
              <a:t>Definition</a:t>
            </a:r>
            <a:r>
              <a:rPr lang="en-US" b="0" i="0">
                <a:latin typeface="Tahoma"/>
                <a:ea typeface="+mj-ea"/>
                <a:cs typeface="Tahoma"/>
              </a:rPr>
              <a:t> </a:t>
            </a:r>
            <a:r>
              <a:rPr lang="en-US" b="0" i="0" spc="120">
                <a:latin typeface="Tahoma"/>
                <a:ea typeface="+mj-ea"/>
                <a:cs typeface="Tahoma"/>
              </a:rPr>
              <a:t>&amp;</a:t>
            </a:r>
            <a:r>
              <a:rPr lang="en-US" b="0" i="0" spc="-5">
                <a:latin typeface="Tahoma"/>
                <a:ea typeface="+mj-ea"/>
                <a:cs typeface="Tahoma"/>
              </a:rPr>
              <a:t> </a:t>
            </a:r>
            <a:r>
              <a:rPr lang="en-US" b="0" i="0" spc="-35">
                <a:latin typeface="Tahoma"/>
                <a:ea typeface="+mj-ea"/>
                <a:cs typeface="Tahoma"/>
              </a:rPr>
              <a:t>Significance</a:t>
            </a:r>
          </a:p>
        </p:txBody>
      </p:sp>
      <p:pic>
        <p:nvPicPr>
          <p:cNvPr id="2050" name="Picture 2" descr="Wildfire Statistics - EveryCRSReport.com">
            <a:extLst>
              <a:ext uri="{FF2B5EF4-FFF2-40B4-BE49-F238E27FC236}">
                <a16:creationId xmlns:a16="http://schemas.microsoft.com/office/drawing/2014/main" id="{28019FAA-B016-19A8-A51B-F232CA7AD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505" y="1400627"/>
            <a:ext cx="2005393" cy="107478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marR="362585" indent="-177165"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14629" algn="l"/>
              </a:tabLst>
            </a:pPr>
            <a:r>
              <a:rPr lang="en-US" sz="1100" b="0" i="0" spc="-20">
                <a:solidFill>
                  <a:schemeClr val="tx1"/>
                </a:solidFill>
                <a:latin typeface="Tahoma"/>
                <a:ea typeface="+mn-ea"/>
                <a:cs typeface="Tahoma"/>
              </a:rPr>
              <a:t>Wildfires</a:t>
            </a:r>
            <a:r>
              <a:rPr lang="en-US" sz="1100" b="0" i="0" spc="-30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 spc="-60">
                <a:solidFill>
                  <a:schemeClr val="tx1"/>
                </a:solidFill>
                <a:latin typeface="Tahoma"/>
                <a:ea typeface="+mn-ea"/>
                <a:cs typeface="Tahoma"/>
              </a:rPr>
              <a:t>are</a:t>
            </a:r>
            <a:r>
              <a:rPr lang="en-US" sz="1100" b="0" i="0" spc="-20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 spc="-40">
                <a:solidFill>
                  <a:schemeClr val="tx1"/>
                </a:solidFill>
                <a:latin typeface="Tahoma"/>
                <a:ea typeface="+mn-ea"/>
                <a:cs typeface="Tahoma"/>
              </a:rPr>
              <a:t>increasing</a:t>
            </a:r>
            <a:r>
              <a:rPr lang="en-US" sz="1100" b="0" i="0" spc="-25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>
                <a:solidFill>
                  <a:schemeClr val="tx1"/>
                </a:solidFill>
                <a:latin typeface="Tahoma"/>
                <a:ea typeface="+mn-ea"/>
                <a:cs typeface="Tahoma"/>
              </a:rPr>
              <a:t>in</a:t>
            </a:r>
            <a:r>
              <a:rPr lang="en-US" sz="1100" b="0" i="0" spc="-20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 spc="-50">
                <a:solidFill>
                  <a:schemeClr val="tx1"/>
                </a:solidFill>
                <a:latin typeface="Tahoma"/>
                <a:ea typeface="+mn-ea"/>
                <a:cs typeface="Tahoma"/>
              </a:rPr>
              <a:t>frequency</a:t>
            </a:r>
            <a:r>
              <a:rPr lang="en-US" sz="1100" b="0" i="0" spc="-20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 spc="-35">
                <a:solidFill>
                  <a:schemeClr val="tx1"/>
                </a:solidFill>
                <a:latin typeface="Tahoma"/>
                <a:ea typeface="+mn-ea"/>
                <a:cs typeface="Tahoma"/>
              </a:rPr>
              <a:t>and</a:t>
            </a:r>
            <a:r>
              <a:rPr lang="en-US" sz="1100" b="0" i="0" spc="-25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 spc="-40">
                <a:solidFill>
                  <a:schemeClr val="tx1"/>
                </a:solidFill>
                <a:latin typeface="Tahoma"/>
                <a:ea typeface="+mn-ea"/>
                <a:cs typeface="Tahoma"/>
              </a:rPr>
              <a:t>severity</a:t>
            </a:r>
            <a:r>
              <a:rPr lang="en-US" sz="1100" b="0" i="0" spc="-20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 spc="-50">
                <a:solidFill>
                  <a:schemeClr val="tx1"/>
                </a:solidFill>
                <a:latin typeface="Tahoma"/>
                <a:ea typeface="+mn-ea"/>
                <a:cs typeface="Tahoma"/>
              </a:rPr>
              <a:t>due</a:t>
            </a:r>
            <a:r>
              <a:rPr lang="en-US" sz="1100" b="0" i="0" spc="-20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 spc="-25">
                <a:solidFill>
                  <a:schemeClr val="tx1"/>
                </a:solidFill>
                <a:latin typeface="Tahoma"/>
                <a:ea typeface="+mn-ea"/>
                <a:cs typeface="Tahoma"/>
              </a:rPr>
              <a:t>to </a:t>
            </a:r>
            <a:r>
              <a:rPr lang="en-US" sz="1100" b="0" i="0" spc="-20">
                <a:solidFill>
                  <a:schemeClr val="tx1"/>
                </a:solidFill>
                <a:latin typeface="Tahoma"/>
                <a:ea typeface="+mn-ea"/>
                <a:cs typeface="Tahoma"/>
              </a:rPr>
              <a:t>climate</a:t>
            </a:r>
            <a:r>
              <a:rPr lang="en-US" sz="1100" b="0" i="0" spc="-50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 spc="-10">
                <a:solidFill>
                  <a:schemeClr val="tx1"/>
                </a:solidFill>
                <a:latin typeface="Tahoma"/>
                <a:ea typeface="+mn-ea"/>
                <a:cs typeface="Tahoma"/>
              </a:rPr>
              <a:t>change.</a:t>
            </a:r>
            <a:endParaRPr lang="en-US" sz="1100" b="0" i="0">
              <a:solidFill>
                <a:schemeClr val="tx1"/>
              </a:solidFill>
              <a:latin typeface="Tahoma"/>
              <a:ea typeface="+mn-ea"/>
              <a:cs typeface="Tahoma"/>
            </a:endParaRPr>
          </a:p>
          <a:p>
            <a:pPr indent="-177165"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lang="en-US" sz="1100" b="0" i="0" spc="-50">
                <a:solidFill>
                  <a:schemeClr val="tx1"/>
                </a:solidFill>
                <a:latin typeface="Tahoma"/>
                <a:ea typeface="+mn-ea"/>
                <a:cs typeface="Tahoma"/>
              </a:rPr>
              <a:t>Causes</a:t>
            </a:r>
            <a:r>
              <a:rPr lang="en-US" sz="1100" b="0" i="0" spc="-30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 spc="-55">
                <a:solidFill>
                  <a:schemeClr val="tx1"/>
                </a:solidFill>
                <a:latin typeface="Tahoma"/>
                <a:ea typeface="+mn-ea"/>
                <a:cs typeface="Tahoma"/>
              </a:rPr>
              <a:t>massive</a:t>
            </a:r>
            <a:r>
              <a:rPr lang="en-US" sz="1100" b="0" i="0" spc="-10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 spc="-35">
                <a:solidFill>
                  <a:schemeClr val="tx1"/>
                </a:solidFill>
                <a:latin typeface="Tahoma"/>
                <a:ea typeface="+mn-ea"/>
                <a:cs typeface="Tahoma"/>
              </a:rPr>
              <a:t>ecological,</a:t>
            </a:r>
            <a:r>
              <a:rPr lang="en-US" sz="1100" b="0" i="0" spc="-10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 spc="-40">
                <a:solidFill>
                  <a:schemeClr val="tx1"/>
                </a:solidFill>
                <a:latin typeface="Tahoma"/>
                <a:ea typeface="+mn-ea"/>
                <a:cs typeface="Tahoma"/>
              </a:rPr>
              <a:t>economic,</a:t>
            </a:r>
            <a:r>
              <a:rPr lang="en-US" sz="1100" b="0" i="0" spc="-10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 spc="-35">
                <a:solidFill>
                  <a:schemeClr val="tx1"/>
                </a:solidFill>
                <a:latin typeface="Tahoma"/>
                <a:ea typeface="+mn-ea"/>
                <a:cs typeface="Tahoma"/>
              </a:rPr>
              <a:t>and</a:t>
            </a:r>
            <a:r>
              <a:rPr lang="en-US" sz="1100" b="0" i="0" spc="-10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 spc="-40">
                <a:solidFill>
                  <a:schemeClr val="tx1"/>
                </a:solidFill>
                <a:latin typeface="Tahoma"/>
                <a:ea typeface="+mn-ea"/>
                <a:cs typeface="Tahoma"/>
              </a:rPr>
              <a:t>human</a:t>
            </a:r>
            <a:r>
              <a:rPr lang="en-US" sz="1100" b="0" i="0" spc="-10">
                <a:solidFill>
                  <a:schemeClr val="tx1"/>
                </a:solidFill>
                <a:latin typeface="Tahoma"/>
                <a:ea typeface="+mn-ea"/>
                <a:cs typeface="Tahoma"/>
              </a:rPr>
              <a:t> losses.</a:t>
            </a:r>
            <a:endParaRPr lang="en-US" sz="1100" b="0" i="0">
              <a:solidFill>
                <a:schemeClr val="tx1"/>
              </a:solidFill>
              <a:latin typeface="Tahoma"/>
              <a:ea typeface="+mn-ea"/>
              <a:cs typeface="Tahoma"/>
            </a:endParaRPr>
          </a:p>
          <a:p>
            <a:pPr indent="-177165">
              <a:spcBef>
                <a:spcPts val="33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lang="en-US" sz="1100" b="0" i="0" spc="-25">
                <a:solidFill>
                  <a:schemeClr val="tx1"/>
                </a:solidFill>
                <a:latin typeface="Tahoma"/>
                <a:ea typeface="+mn-ea"/>
                <a:cs typeface="Tahoma"/>
              </a:rPr>
              <a:t>Effective </a:t>
            </a:r>
            <a:r>
              <a:rPr lang="en-US" sz="1100" b="0" i="0" spc="-30">
                <a:solidFill>
                  <a:schemeClr val="tx1"/>
                </a:solidFill>
                <a:latin typeface="Tahoma"/>
                <a:ea typeface="+mn-ea"/>
                <a:cs typeface="Tahoma"/>
              </a:rPr>
              <a:t>prediction</a:t>
            </a:r>
            <a:r>
              <a:rPr lang="en-US" sz="1100" b="0" i="0" spc="-20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 spc="-50">
                <a:solidFill>
                  <a:schemeClr val="tx1"/>
                </a:solidFill>
                <a:latin typeface="Tahoma"/>
                <a:ea typeface="+mn-ea"/>
                <a:cs typeface="Tahoma"/>
              </a:rPr>
              <a:t>models</a:t>
            </a:r>
            <a:r>
              <a:rPr lang="en-US" sz="1100" b="0" i="0" spc="-25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 spc="-60">
                <a:solidFill>
                  <a:schemeClr val="tx1"/>
                </a:solidFill>
                <a:latin typeface="Tahoma"/>
                <a:ea typeface="+mn-ea"/>
                <a:cs typeface="Tahoma"/>
              </a:rPr>
              <a:t>are</a:t>
            </a:r>
            <a:r>
              <a:rPr lang="en-US" sz="1100" b="0" i="0" spc="-20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 spc="-35">
                <a:solidFill>
                  <a:schemeClr val="tx1"/>
                </a:solidFill>
                <a:latin typeface="Tahoma"/>
                <a:ea typeface="+mn-ea"/>
                <a:cs typeface="Tahoma"/>
              </a:rPr>
              <a:t>essential</a:t>
            </a:r>
            <a:r>
              <a:rPr lang="en-US" sz="1100" b="0" i="0" spc="-25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 spc="-20">
                <a:solidFill>
                  <a:schemeClr val="tx1"/>
                </a:solidFill>
                <a:latin typeface="Tahoma"/>
                <a:ea typeface="+mn-ea"/>
                <a:cs typeface="Tahoma"/>
              </a:rPr>
              <a:t>for </a:t>
            </a:r>
            <a:r>
              <a:rPr lang="en-US" sz="1100" b="0" i="0" spc="-35">
                <a:solidFill>
                  <a:schemeClr val="tx1"/>
                </a:solidFill>
                <a:latin typeface="Tahoma"/>
                <a:ea typeface="+mn-ea"/>
                <a:cs typeface="Tahoma"/>
              </a:rPr>
              <a:t>disaster</a:t>
            </a:r>
            <a:r>
              <a:rPr lang="en-US" sz="1100" b="0" i="0" spc="-20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 spc="-30">
                <a:solidFill>
                  <a:schemeClr val="tx1"/>
                </a:solidFill>
                <a:latin typeface="Tahoma"/>
                <a:ea typeface="+mn-ea"/>
                <a:cs typeface="Tahoma"/>
              </a:rPr>
              <a:t>response.</a:t>
            </a:r>
            <a:endParaRPr lang="en-US" sz="1100" b="0" i="0">
              <a:solidFill>
                <a:schemeClr val="tx1"/>
              </a:solidFill>
              <a:latin typeface="Tahoma"/>
              <a:ea typeface="+mn-ea"/>
              <a:cs typeface="Tahoma"/>
            </a:endParaRPr>
          </a:p>
          <a:p>
            <a:pPr marR="241300" indent="-177165"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14629" algn="l"/>
              </a:tabLst>
            </a:pPr>
            <a:r>
              <a:rPr lang="en-US" sz="1100" b="0" i="0" spc="-20">
                <a:solidFill>
                  <a:schemeClr val="tx1"/>
                </a:solidFill>
                <a:latin typeface="Tahoma"/>
                <a:ea typeface="+mn-ea"/>
                <a:cs typeface="Tahoma"/>
              </a:rPr>
              <a:t>Traditional </a:t>
            </a:r>
            <a:r>
              <a:rPr lang="en-US" sz="1100" b="0" i="0" spc="-50">
                <a:solidFill>
                  <a:schemeClr val="tx1"/>
                </a:solidFill>
                <a:latin typeface="Tahoma"/>
                <a:ea typeface="+mn-ea"/>
                <a:cs typeface="Tahoma"/>
              </a:rPr>
              <a:t>models</a:t>
            </a:r>
            <a:r>
              <a:rPr lang="en-US" sz="1100" b="0" i="0" spc="-20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 spc="-40">
                <a:solidFill>
                  <a:schemeClr val="tx1"/>
                </a:solidFill>
                <a:latin typeface="Tahoma"/>
                <a:ea typeface="+mn-ea"/>
                <a:cs typeface="Tahoma"/>
              </a:rPr>
              <a:t>struggle</a:t>
            </a:r>
            <a:r>
              <a:rPr lang="en-US" sz="1100" b="0" i="0" spc="-15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>
                <a:solidFill>
                  <a:schemeClr val="tx1"/>
                </a:solidFill>
                <a:latin typeface="Tahoma"/>
                <a:ea typeface="+mn-ea"/>
                <a:cs typeface="Tahoma"/>
              </a:rPr>
              <a:t>with</a:t>
            </a:r>
            <a:r>
              <a:rPr lang="en-US" sz="1100" b="0" i="0" spc="-15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 spc="-35">
                <a:solidFill>
                  <a:schemeClr val="tx1"/>
                </a:solidFill>
                <a:latin typeface="Tahoma"/>
                <a:ea typeface="+mn-ea"/>
                <a:cs typeface="Tahoma"/>
              </a:rPr>
              <a:t>uncertainty</a:t>
            </a:r>
            <a:r>
              <a:rPr lang="en-US" sz="1100" b="0" i="0" spc="-20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>
                <a:solidFill>
                  <a:schemeClr val="tx1"/>
                </a:solidFill>
                <a:latin typeface="Tahoma"/>
                <a:ea typeface="+mn-ea"/>
                <a:cs typeface="Tahoma"/>
              </a:rPr>
              <a:t>in</a:t>
            </a:r>
            <a:r>
              <a:rPr lang="en-US" sz="1100" b="0" i="0" spc="-15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 spc="-20">
                <a:solidFill>
                  <a:schemeClr val="tx1"/>
                </a:solidFill>
                <a:latin typeface="Tahoma"/>
                <a:ea typeface="+mn-ea"/>
                <a:cs typeface="Tahoma"/>
              </a:rPr>
              <a:t>fire</a:t>
            </a:r>
            <a:r>
              <a:rPr lang="en-US" sz="1100" b="0" i="0" spc="-15">
                <a:solidFill>
                  <a:schemeClr val="tx1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US" sz="1100" b="0" i="0" spc="-55">
                <a:solidFill>
                  <a:schemeClr val="tx1"/>
                </a:solidFill>
                <a:latin typeface="Tahoma"/>
                <a:ea typeface="+mn-ea"/>
                <a:cs typeface="Tahoma"/>
              </a:rPr>
              <a:t>spread </a:t>
            </a:r>
            <a:r>
              <a:rPr lang="en-US" sz="1100" b="0" i="0" spc="-10">
                <a:solidFill>
                  <a:schemeClr val="tx1"/>
                </a:solidFill>
                <a:latin typeface="Tahoma"/>
                <a:ea typeface="+mn-ea"/>
                <a:cs typeface="Tahoma"/>
              </a:rPr>
              <a:t>behavior.</a:t>
            </a:r>
            <a:endParaRPr lang="en-US" sz="1100" b="0" i="0">
              <a:solidFill>
                <a:schemeClr val="tx1"/>
              </a:solidFill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60445" y="3358384"/>
            <a:ext cx="203200" cy="55880"/>
            <a:chOff x="3260445" y="3358384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23614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31425" y="3357119"/>
            <a:ext cx="203200" cy="58419"/>
            <a:chOff x="3531425" y="3357119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20326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1425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7626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02393" y="3357119"/>
            <a:ext cx="203200" cy="48260"/>
            <a:chOff x="3802393" y="3357119"/>
            <a:chExt cx="203200" cy="48260"/>
          </a:xfrm>
        </p:grpSpPr>
        <p:sp>
          <p:nvSpPr>
            <p:cNvPr id="13" name="object 13"/>
            <p:cNvSpPr/>
            <p:nvPr/>
          </p:nvSpPr>
          <p:spPr>
            <a:xfrm>
              <a:off x="3878593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2393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414957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17" name="object 17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8334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Existing</a:t>
            </a:r>
            <a:r>
              <a:rPr spc="-35" dirty="0"/>
              <a:t> </a:t>
            </a:r>
            <a:r>
              <a:rPr spc="-50" dirty="0"/>
              <a:t>Approaches</a:t>
            </a:r>
            <a:r>
              <a:rPr spc="-35" dirty="0"/>
              <a:t> </a:t>
            </a:r>
            <a:r>
              <a:rPr spc="120" dirty="0"/>
              <a:t>&amp;</a:t>
            </a:r>
            <a:r>
              <a:rPr spc="-35" dirty="0"/>
              <a:t> </a:t>
            </a:r>
            <a:r>
              <a:rPr dirty="0"/>
              <a:t>Their</a:t>
            </a:r>
            <a:r>
              <a:rPr spc="-30" dirty="0"/>
              <a:t> </a:t>
            </a:r>
            <a:r>
              <a:rPr spc="-10" dirty="0"/>
              <a:t>Mathematical</a:t>
            </a:r>
            <a:r>
              <a:rPr spc="-35" dirty="0"/>
              <a:t> </a:t>
            </a:r>
            <a:r>
              <a:rPr spc="-10" dirty="0"/>
              <a:t>Models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34594" y="298092"/>
            <a:ext cx="3938904" cy="144013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85"/>
              </a:spcBef>
              <a:tabLst>
                <a:tab pos="219075" algn="l"/>
              </a:tabLst>
            </a:pPr>
            <a:r>
              <a:rPr lang="en-US" sz="800" b="1" spc="-35" dirty="0">
                <a:latin typeface="Arial"/>
                <a:cs typeface="Arial"/>
              </a:rPr>
              <a:t>A. </a:t>
            </a:r>
            <a:r>
              <a:rPr sz="800" b="1" spc="-35" dirty="0">
                <a:latin typeface="Arial"/>
                <a:cs typeface="Arial"/>
              </a:rPr>
              <a:t>Cellular</a:t>
            </a:r>
            <a:r>
              <a:rPr sz="800" b="1" spc="9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Automata</a:t>
            </a:r>
            <a:r>
              <a:rPr sz="800" b="1" spc="9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(CA)</a:t>
            </a:r>
            <a:r>
              <a:rPr sz="800" b="1" spc="95" dirty="0">
                <a:latin typeface="Arial"/>
                <a:cs typeface="Arial"/>
              </a:rPr>
              <a:t> </a:t>
            </a:r>
            <a:r>
              <a:rPr sz="800" b="1" spc="-10" dirty="0">
                <a:latin typeface="Arial"/>
                <a:cs typeface="Arial"/>
              </a:rPr>
              <a:t>Models</a:t>
            </a:r>
            <a:endParaRPr sz="800" dirty="0">
              <a:latin typeface="Arial"/>
              <a:cs typeface="Arial"/>
            </a:endParaRPr>
          </a:p>
          <a:p>
            <a:pPr marL="302260" marR="17780" lvl="1" indent="-177165">
              <a:lnSpc>
                <a:spcPct val="102699"/>
              </a:lnSpc>
              <a:spcBef>
                <a:spcPts val="50"/>
              </a:spcBef>
              <a:buClr>
                <a:srgbClr val="3333B2"/>
              </a:buClr>
              <a:buFont typeface="Lucida Sans Unicode"/>
              <a:buChar char="►"/>
              <a:tabLst>
                <a:tab pos="302260" algn="l"/>
              </a:tabLst>
            </a:pPr>
            <a:r>
              <a:rPr sz="800" dirty="0">
                <a:latin typeface="Tahoma"/>
                <a:cs typeface="Tahoma"/>
              </a:rPr>
              <a:t>Fire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70" dirty="0">
                <a:latin typeface="Tahoma"/>
                <a:cs typeface="Tahoma"/>
              </a:rPr>
              <a:t>spread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is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modeled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using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a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40" dirty="0">
                <a:latin typeface="Tahoma"/>
                <a:cs typeface="Tahoma"/>
              </a:rPr>
              <a:t>discrete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grid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system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65" dirty="0">
                <a:latin typeface="Tahoma"/>
                <a:cs typeface="Tahoma"/>
              </a:rPr>
              <a:t>where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each </a:t>
            </a:r>
            <a:r>
              <a:rPr sz="800" spc="-10" dirty="0">
                <a:latin typeface="Tahoma"/>
                <a:cs typeface="Tahoma"/>
              </a:rPr>
              <a:t>cell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35" dirty="0">
                <a:latin typeface="Tahoma"/>
                <a:cs typeface="Tahoma"/>
              </a:rPr>
              <a:t>follows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55" dirty="0">
                <a:latin typeface="Tahoma"/>
                <a:cs typeface="Tahoma"/>
              </a:rPr>
              <a:t>predefined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transition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rules.</a:t>
            </a:r>
            <a:endParaRPr sz="800" dirty="0">
              <a:latin typeface="Tahoma"/>
              <a:cs typeface="Tahoma"/>
            </a:endParaRPr>
          </a:p>
          <a:p>
            <a:pPr marL="302260" lvl="1" indent="-177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302260" algn="l"/>
              </a:tabLst>
            </a:pPr>
            <a:r>
              <a:rPr sz="800" dirty="0">
                <a:latin typeface="Tahoma"/>
                <a:cs typeface="Tahoma"/>
              </a:rPr>
              <a:t>State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transition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equation:</a:t>
            </a:r>
            <a:endParaRPr sz="800" dirty="0">
              <a:latin typeface="Tahoma"/>
              <a:cs typeface="Tahoma"/>
            </a:endParaRPr>
          </a:p>
          <a:p>
            <a:pPr marL="1035685">
              <a:lnSpc>
                <a:spcPct val="100000"/>
              </a:lnSpc>
              <a:spcBef>
                <a:spcPts val="530"/>
              </a:spcBef>
            </a:pPr>
            <a:r>
              <a:rPr sz="800" i="1" dirty="0">
                <a:latin typeface="Arial"/>
                <a:cs typeface="Arial"/>
              </a:rPr>
              <a:t>S</a:t>
            </a:r>
            <a:r>
              <a:rPr sz="800" i="1" baseline="-10416" dirty="0">
                <a:latin typeface="Trebuchet MS"/>
                <a:cs typeface="Trebuchet MS"/>
              </a:rPr>
              <a:t>t</a:t>
            </a:r>
            <a:r>
              <a:rPr sz="800" baseline="-10416" dirty="0">
                <a:latin typeface="Tahoma"/>
                <a:cs typeface="Tahoma"/>
              </a:rPr>
              <a:t>+1</a:t>
            </a:r>
            <a:r>
              <a:rPr sz="800" dirty="0">
                <a:latin typeface="Tahoma"/>
                <a:cs typeface="Tahoma"/>
              </a:rPr>
              <a:t>(</a:t>
            </a:r>
            <a:r>
              <a:rPr sz="800" i="1" dirty="0">
                <a:latin typeface="Arial"/>
                <a:cs typeface="Arial"/>
              </a:rPr>
              <a:t>x</a:t>
            </a:r>
            <a:r>
              <a:rPr sz="800" i="1" dirty="0">
                <a:latin typeface="Georgia"/>
                <a:cs typeface="Georgia"/>
              </a:rPr>
              <a:t>,</a:t>
            </a:r>
            <a:r>
              <a:rPr sz="800" i="1" spc="-60" dirty="0">
                <a:latin typeface="Georgia"/>
                <a:cs typeface="Georgia"/>
              </a:rPr>
              <a:t> </a:t>
            </a:r>
            <a:r>
              <a:rPr sz="800" i="1" spc="-55" dirty="0">
                <a:latin typeface="Arial"/>
                <a:cs typeface="Arial"/>
              </a:rPr>
              <a:t>y</a:t>
            </a:r>
            <a:r>
              <a:rPr sz="800" i="1" spc="-175" dirty="0">
                <a:latin typeface="Arial"/>
                <a:cs typeface="Arial"/>
              </a:rPr>
              <a:t> </a:t>
            </a:r>
            <a:r>
              <a:rPr sz="800" dirty="0">
                <a:latin typeface="Tahoma"/>
                <a:cs typeface="Tahoma"/>
              </a:rPr>
              <a:t>)</a:t>
            </a:r>
            <a:r>
              <a:rPr sz="800" spc="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=</a:t>
            </a:r>
            <a:r>
              <a:rPr sz="800" spc="5" dirty="0">
                <a:latin typeface="Tahoma"/>
                <a:cs typeface="Tahoma"/>
              </a:rPr>
              <a:t> </a:t>
            </a:r>
            <a:r>
              <a:rPr sz="800" i="1" dirty="0">
                <a:latin typeface="Arial"/>
                <a:cs typeface="Arial"/>
              </a:rPr>
              <a:t>f</a:t>
            </a:r>
            <a:r>
              <a:rPr sz="800" i="1" spc="-40" dirty="0">
                <a:latin typeface="Arial"/>
                <a:cs typeface="Arial"/>
              </a:rPr>
              <a:t> </a:t>
            </a:r>
            <a:r>
              <a:rPr sz="800" spc="-65" dirty="0">
                <a:latin typeface="Tahoma"/>
                <a:cs typeface="Tahoma"/>
              </a:rPr>
              <a:t>(</a:t>
            </a:r>
            <a:r>
              <a:rPr sz="800" i="1" spc="-65" dirty="0">
                <a:latin typeface="Arial"/>
                <a:cs typeface="Arial"/>
              </a:rPr>
              <a:t>S</a:t>
            </a:r>
            <a:r>
              <a:rPr sz="800" i="1" spc="-97" baseline="-10416" dirty="0">
                <a:latin typeface="Trebuchet MS"/>
                <a:cs typeface="Trebuchet MS"/>
              </a:rPr>
              <a:t>t</a:t>
            </a:r>
            <a:r>
              <a:rPr sz="800" i="1" spc="-172" baseline="-10416" dirty="0">
                <a:latin typeface="Trebuchet MS"/>
                <a:cs typeface="Trebuchet MS"/>
              </a:rPr>
              <a:t> </a:t>
            </a:r>
            <a:r>
              <a:rPr sz="800" dirty="0">
                <a:latin typeface="Tahoma"/>
                <a:cs typeface="Tahoma"/>
              </a:rPr>
              <a:t>(</a:t>
            </a:r>
            <a:r>
              <a:rPr sz="800" i="1" dirty="0">
                <a:latin typeface="Arial"/>
                <a:cs typeface="Arial"/>
              </a:rPr>
              <a:t>x</a:t>
            </a:r>
            <a:r>
              <a:rPr sz="800" i="1" dirty="0">
                <a:latin typeface="Georgia"/>
                <a:cs typeface="Georgia"/>
              </a:rPr>
              <a:t>,</a:t>
            </a:r>
            <a:r>
              <a:rPr sz="800" i="1" spc="-60" dirty="0">
                <a:latin typeface="Georgia"/>
                <a:cs typeface="Georgia"/>
              </a:rPr>
              <a:t> </a:t>
            </a:r>
            <a:r>
              <a:rPr sz="800" i="1" spc="-55" dirty="0">
                <a:latin typeface="Arial"/>
                <a:cs typeface="Arial"/>
              </a:rPr>
              <a:t>y</a:t>
            </a:r>
            <a:r>
              <a:rPr sz="800" i="1" spc="-175" dirty="0">
                <a:latin typeface="Arial"/>
                <a:cs typeface="Arial"/>
              </a:rPr>
              <a:t> </a:t>
            </a:r>
            <a:r>
              <a:rPr sz="800" spc="-10" dirty="0">
                <a:latin typeface="Tahoma"/>
                <a:cs typeface="Tahoma"/>
              </a:rPr>
              <a:t>)</a:t>
            </a:r>
            <a:r>
              <a:rPr sz="800" i="1" spc="-10" dirty="0">
                <a:latin typeface="Georgia"/>
                <a:cs typeface="Georgia"/>
              </a:rPr>
              <a:t>,</a:t>
            </a:r>
            <a:r>
              <a:rPr sz="800" i="1" spc="-60" dirty="0">
                <a:latin typeface="Georgia"/>
                <a:cs typeface="Georgia"/>
              </a:rPr>
              <a:t> </a:t>
            </a:r>
            <a:r>
              <a:rPr sz="800" i="1" spc="-90" dirty="0">
                <a:latin typeface="Arial"/>
                <a:cs typeface="Arial"/>
              </a:rPr>
              <a:t>S</a:t>
            </a:r>
            <a:r>
              <a:rPr sz="800" i="1" spc="-135" baseline="-10416" dirty="0">
                <a:latin typeface="Trebuchet MS"/>
                <a:cs typeface="Trebuchet MS"/>
              </a:rPr>
              <a:t>t</a:t>
            </a:r>
            <a:r>
              <a:rPr sz="800" i="1" spc="-179" baseline="-10416" dirty="0">
                <a:latin typeface="Trebuchet MS"/>
                <a:cs typeface="Trebuchet MS"/>
              </a:rPr>
              <a:t> </a:t>
            </a:r>
            <a:r>
              <a:rPr sz="800" dirty="0">
                <a:latin typeface="Tahoma"/>
                <a:cs typeface="Tahoma"/>
              </a:rPr>
              <a:t>(</a:t>
            </a:r>
            <a:r>
              <a:rPr sz="800" i="1" dirty="0">
                <a:latin typeface="Arial"/>
                <a:cs typeface="Arial"/>
              </a:rPr>
              <a:t>N</a:t>
            </a:r>
            <a:r>
              <a:rPr sz="800" dirty="0">
                <a:latin typeface="Tahoma"/>
                <a:cs typeface="Tahoma"/>
              </a:rPr>
              <a:t>(</a:t>
            </a:r>
            <a:r>
              <a:rPr sz="800" i="1" dirty="0">
                <a:latin typeface="Arial"/>
                <a:cs typeface="Arial"/>
              </a:rPr>
              <a:t>x</a:t>
            </a:r>
            <a:r>
              <a:rPr sz="800" i="1" dirty="0">
                <a:latin typeface="Georgia"/>
                <a:cs typeface="Georgia"/>
              </a:rPr>
              <a:t>,</a:t>
            </a:r>
            <a:r>
              <a:rPr sz="800" i="1" spc="-55" dirty="0">
                <a:latin typeface="Georgia"/>
                <a:cs typeface="Georgia"/>
              </a:rPr>
              <a:t> </a:t>
            </a:r>
            <a:r>
              <a:rPr sz="800" i="1" spc="-55" dirty="0">
                <a:latin typeface="Arial"/>
                <a:cs typeface="Arial"/>
              </a:rPr>
              <a:t>y</a:t>
            </a:r>
            <a:r>
              <a:rPr sz="800" i="1" spc="-175" dirty="0">
                <a:latin typeface="Arial"/>
                <a:cs typeface="Arial"/>
              </a:rPr>
              <a:t> </a:t>
            </a:r>
            <a:r>
              <a:rPr sz="800" spc="-25" dirty="0">
                <a:latin typeface="Tahoma"/>
                <a:cs typeface="Tahoma"/>
              </a:rPr>
              <a:t>)))</a:t>
            </a:r>
            <a:endParaRPr sz="800" dirty="0">
              <a:latin typeface="Tahoma"/>
              <a:cs typeface="Tahoma"/>
            </a:endParaRPr>
          </a:p>
          <a:p>
            <a:pPr marL="302260" marR="259079" lvl="1" indent="-177165">
              <a:lnSpc>
                <a:spcPct val="102600"/>
              </a:lnSpc>
              <a:spcBef>
                <a:spcPts val="500"/>
              </a:spcBef>
              <a:buClr>
                <a:srgbClr val="3333B2"/>
              </a:buClr>
              <a:buFont typeface="Lucida Sans Unicode"/>
              <a:buChar char="►"/>
              <a:tabLst>
                <a:tab pos="302260" algn="l"/>
              </a:tabLst>
            </a:pPr>
            <a:r>
              <a:rPr sz="800" b="1" spc="-25" dirty="0">
                <a:latin typeface="Arial"/>
                <a:cs typeface="Arial"/>
              </a:rPr>
              <a:t>Limitations:</a:t>
            </a:r>
            <a:r>
              <a:rPr sz="800" b="1" spc="105" dirty="0">
                <a:latin typeface="Arial"/>
                <a:cs typeface="Arial"/>
              </a:rPr>
              <a:t> </a:t>
            </a:r>
            <a:r>
              <a:rPr sz="800" spc="-20" dirty="0">
                <a:latin typeface="Tahoma"/>
                <a:cs typeface="Tahoma"/>
              </a:rPr>
              <a:t>Fixed</a:t>
            </a:r>
            <a:r>
              <a:rPr sz="800" spc="-35" dirty="0">
                <a:latin typeface="Tahoma"/>
                <a:cs typeface="Tahoma"/>
              </a:rPr>
              <a:t> rules,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55" dirty="0">
                <a:latin typeface="Tahoma"/>
                <a:cs typeface="Tahoma"/>
              </a:rPr>
              <a:t>does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not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adapt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well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to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real-</a:t>
            </a:r>
            <a:r>
              <a:rPr sz="800" spc="-20" dirty="0">
                <a:latin typeface="Tahoma"/>
                <a:cs typeface="Tahoma"/>
              </a:rPr>
              <a:t>time </a:t>
            </a:r>
            <a:r>
              <a:rPr sz="800" spc="-40" dirty="0">
                <a:latin typeface="Tahoma"/>
                <a:cs typeface="Tahoma"/>
              </a:rPr>
              <a:t>environmental</a:t>
            </a:r>
            <a:r>
              <a:rPr sz="800" spc="-1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changes.</a:t>
            </a:r>
            <a:endParaRPr sz="800" dirty="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85"/>
              </a:spcBef>
              <a:tabLst>
                <a:tab pos="219075" algn="l"/>
              </a:tabLst>
            </a:pPr>
            <a:r>
              <a:rPr lang="en-US" sz="800" b="1" spc="-45" dirty="0">
                <a:latin typeface="Arial"/>
                <a:cs typeface="Arial"/>
              </a:rPr>
              <a:t>B. </a:t>
            </a:r>
            <a:r>
              <a:rPr sz="800" b="1" spc="-45" dirty="0">
                <a:latin typeface="Arial"/>
                <a:cs typeface="Arial"/>
              </a:rPr>
              <a:t>Physical</a:t>
            </a:r>
            <a:r>
              <a:rPr sz="800" b="1" spc="-5" dirty="0">
                <a:latin typeface="Arial"/>
                <a:cs typeface="Arial"/>
              </a:rPr>
              <a:t> </a:t>
            </a:r>
            <a:r>
              <a:rPr sz="800" b="1" spc="-10" dirty="0">
                <a:latin typeface="Arial"/>
                <a:cs typeface="Arial"/>
              </a:rPr>
              <a:t>Fluid</a:t>
            </a:r>
            <a:r>
              <a:rPr sz="800" b="1" dirty="0">
                <a:latin typeface="Arial"/>
                <a:cs typeface="Arial"/>
              </a:rPr>
              <a:t> </a:t>
            </a:r>
            <a:r>
              <a:rPr sz="800" b="1" spc="-40" dirty="0">
                <a:latin typeface="Arial"/>
                <a:cs typeface="Arial"/>
              </a:rPr>
              <a:t>Dynamics</a:t>
            </a:r>
            <a:r>
              <a:rPr sz="800" b="1" spc="-5" dirty="0">
                <a:latin typeface="Arial"/>
                <a:cs typeface="Arial"/>
              </a:rPr>
              <a:t> </a:t>
            </a:r>
            <a:r>
              <a:rPr sz="800" b="1" spc="-20" dirty="0">
                <a:latin typeface="Arial"/>
                <a:cs typeface="Arial"/>
              </a:rPr>
              <a:t>Models</a:t>
            </a:r>
            <a:r>
              <a:rPr sz="800" b="1" dirty="0">
                <a:latin typeface="Arial"/>
                <a:cs typeface="Arial"/>
              </a:rPr>
              <a:t> </a:t>
            </a:r>
            <a:r>
              <a:rPr sz="800" b="1" spc="-20" dirty="0">
                <a:latin typeface="Arial"/>
                <a:cs typeface="Arial"/>
              </a:rPr>
              <a:t>(PDE-</a:t>
            </a:r>
            <a:r>
              <a:rPr sz="800" b="1" spc="-10" dirty="0">
                <a:latin typeface="Arial"/>
                <a:cs typeface="Arial"/>
              </a:rPr>
              <a:t>based)</a:t>
            </a:r>
            <a:endParaRPr sz="800" dirty="0">
              <a:latin typeface="Arial"/>
              <a:cs typeface="Arial"/>
            </a:endParaRPr>
          </a:p>
          <a:p>
            <a:pPr marL="302260" marR="334645" lvl="1" indent="-177165">
              <a:lnSpc>
                <a:spcPct val="102600"/>
              </a:lnSpc>
              <a:spcBef>
                <a:spcPts val="50"/>
              </a:spcBef>
              <a:buClr>
                <a:srgbClr val="3333B2"/>
              </a:buClr>
              <a:buFont typeface="Lucida Sans Unicode"/>
              <a:buChar char="►"/>
              <a:tabLst>
                <a:tab pos="302260" algn="l"/>
              </a:tabLst>
            </a:pPr>
            <a:r>
              <a:rPr sz="800" spc="-50" dirty="0">
                <a:latin typeface="Tahoma"/>
                <a:cs typeface="Tahoma"/>
              </a:rPr>
              <a:t>Uses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35" dirty="0">
                <a:latin typeface="Tahoma"/>
                <a:cs typeface="Tahoma"/>
              </a:rPr>
              <a:t>differential</a:t>
            </a:r>
            <a:r>
              <a:rPr sz="800" spc="-15" dirty="0">
                <a:latin typeface="Tahoma"/>
                <a:cs typeface="Tahoma"/>
              </a:rPr>
              <a:t> </a:t>
            </a:r>
            <a:r>
              <a:rPr sz="800" spc="-40" dirty="0">
                <a:latin typeface="Tahoma"/>
                <a:cs typeface="Tahoma"/>
              </a:rPr>
              <a:t>equations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to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spc="-35" dirty="0">
                <a:latin typeface="Tahoma"/>
                <a:cs typeface="Tahoma"/>
              </a:rPr>
              <a:t>model</a:t>
            </a:r>
            <a:r>
              <a:rPr sz="800" spc="-20" dirty="0">
                <a:latin typeface="Tahoma"/>
                <a:cs typeface="Tahoma"/>
              </a:rPr>
              <a:t> fire</a:t>
            </a:r>
            <a:r>
              <a:rPr sz="800" spc="-15" dirty="0">
                <a:latin typeface="Tahoma"/>
                <a:cs typeface="Tahoma"/>
              </a:rPr>
              <a:t> </a:t>
            </a:r>
            <a:r>
              <a:rPr sz="800" spc="-65" dirty="0">
                <a:latin typeface="Tahoma"/>
                <a:cs typeface="Tahoma"/>
              </a:rPr>
              <a:t>spread</a:t>
            </a:r>
            <a:r>
              <a:rPr sz="800" spc="-15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as</a:t>
            </a:r>
            <a:r>
              <a:rPr sz="800" spc="-1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a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heat </a:t>
            </a:r>
            <a:r>
              <a:rPr sz="800" spc="-35" dirty="0">
                <a:latin typeface="Tahoma"/>
                <a:cs typeface="Tahoma"/>
              </a:rPr>
              <a:t>transfer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process.</a:t>
            </a:r>
            <a:endParaRPr sz="800" dirty="0">
              <a:latin typeface="Tahoma"/>
              <a:cs typeface="Tahoma"/>
            </a:endParaRPr>
          </a:p>
          <a:p>
            <a:pPr marL="302260" lvl="1" indent="-17716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►"/>
              <a:tabLst>
                <a:tab pos="302260" algn="l"/>
              </a:tabLst>
            </a:pPr>
            <a:r>
              <a:rPr sz="800" spc="-40" dirty="0">
                <a:latin typeface="Tahoma"/>
                <a:cs typeface="Tahoma"/>
              </a:rPr>
              <a:t>Governing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equation: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30575" y="1958975"/>
            <a:ext cx="143306" cy="45719"/>
          </a:xfrm>
          <a:custGeom>
            <a:avLst/>
            <a:gdLst/>
            <a:ahLst/>
            <a:cxnLst/>
            <a:rect l="l" t="t" r="r" b="b"/>
            <a:pathLst>
              <a:path w="194310">
                <a:moveTo>
                  <a:pt x="0" y="0"/>
                </a:moveTo>
                <a:lnTo>
                  <a:pt x="19406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20159" y="1766018"/>
            <a:ext cx="201295" cy="30585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800" i="1" spc="-25" dirty="0">
                <a:latin typeface="Georgia"/>
                <a:cs typeface="Georgia"/>
              </a:rPr>
              <a:t>∂</a:t>
            </a:r>
            <a:r>
              <a:rPr sz="800" i="1" spc="-25" dirty="0">
                <a:latin typeface="Arial"/>
                <a:cs typeface="Arial"/>
              </a:rPr>
              <a:t>T</a:t>
            </a:r>
            <a:endParaRPr sz="800" dirty="0">
              <a:latin typeface="Arial"/>
              <a:cs typeface="Arial"/>
            </a:endParaRPr>
          </a:p>
          <a:p>
            <a:pPr marL="38735">
              <a:lnSpc>
                <a:spcPct val="100000"/>
              </a:lnSpc>
              <a:spcBef>
                <a:spcPts val="170"/>
              </a:spcBef>
            </a:pPr>
            <a:r>
              <a:rPr sz="800" i="1" spc="-25" dirty="0">
                <a:latin typeface="Georgia"/>
                <a:cs typeface="Georgia"/>
              </a:rPr>
              <a:t>∂</a:t>
            </a:r>
            <a:r>
              <a:rPr sz="800" i="1" spc="-25" dirty="0">
                <a:latin typeface="Arial"/>
                <a:cs typeface="Arial"/>
              </a:rPr>
              <a:t>t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95450" y="1851619"/>
            <a:ext cx="1073785" cy="1346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Tahoma"/>
                <a:cs typeface="Tahoma"/>
              </a:rPr>
              <a:t>=</a:t>
            </a:r>
            <a:r>
              <a:rPr sz="800" spc="-10" dirty="0">
                <a:latin typeface="Tahoma"/>
                <a:cs typeface="Tahoma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∇</a:t>
            </a:r>
            <a:r>
              <a:rPr sz="800" spc="-85" dirty="0">
                <a:latin typeface="Lucida Sans Unicode"/>
                <a:cs typeface="Lucida Sans Unicode"/>
              </a:rPr>
              <a:t> </a:t>
            </a:r>
            <a:r>
              <a:rPr sz="800" spc="-400" dirty="0">
                <a:latin typeface="Lucida Sans Unicode"/>
                <a:cs typeface="Lucida Sans Unicode"/>
              </a:rPr>
              <a:t>·</a:t>
            </a:r>
            <a:r>
              <a:rPr sz="800" spc="-80" dirty="0">
                <a:latin typeface="Lucida Sans Unicode"/>
                <a:cs typeface="Lucida Sans Unicode"/>
              </a:rPr>
              <a:t> </a:t>
            </a:r>
            <a:r>
              <a:rPr lang="en-US" sz="800" spc="-80" dirty="0">
                <a:latin typeface="Lucida Sans Unicode"/>
                <a:cs typeface="Lucida Sans Unicode"/>
              </a:rPr>
              <a:t> </a:t>
            </a:r>
            <a:r>
              <a:rPr sz="800" dirty="0">
                <a:latin typeface="Tahoma"/>
                <a:cs typeface="Tahoma"/>
              </a:rPr>
              <a:t>(</a:t>
            </a:r>
            <a:r>
              <a:rPr sz="800" i="1" dirty="0">
                <a:latin typeface="Arial"/>
                <a:cs typeface="Arial"/>
              </a:rPr>
              <a:t>k</a:t>
            </a:r>
            <a:r>
              <a:rPr sz="800" dirty="0">
                <a:latin typeface="Lucida Sans Unicode"/>
                <a:cs typeface="Lucida Sans Unicode"/>
              </a:rPr>
              <a:t>∇</a:t>
            </a:r>
            <a:r>
              <a:rPr sz="800" i="1" dirty="0">
                <a:latin typeface="Arial"/>
                <a:cs typeface="Arial"/>
              </a:rPr>
              <a:t>T</a:t>
            </a:r>
            <a:r>
              <a:rPr sz="800" i="1" spc="-145" dirty="0">
                <a:latin typeface="Arial"/>
                <a:cs typeface="Arial"/>
              </a:rPr>
              <a:t> </a:t>
            </a:r>
            <a:r>
              <a:rPr sz="800" spc="-10" dirty="0">
                <a:latin typeface="Tahoma"/>
                <a:cs typeface="Tahoma"/>
              </a:rPr>
              <a:t>)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+</a:t>
            </a:r>
            <a:r>
              <a:rPr sz="800" spc="-80" dirty="0">
                <a:latin typeface="Tahoma"/>
                <a:cs typeface="Tahoma"/>
              </a:rPr>
              <a:t> </a:t>
            </a:r>
            <a:r>
              <a:rPr sz="800" i="1" spc="-50" dirty="0">
                <a:latin typeface="Arial"/>
                <a:cs typeface="Arial"/>
              </a:rPr>
              <a:t>Q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4594" y="2094844"/>
            <a:ext cx="3912870" cy="11994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4960" marR="214629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800" b="1" spc="-25" dirty="0">
                <a:latin typeface="Arial"/>
                <a:cs typeface="Arial"/>
              </a:rPr>
              <a:t>Limitations:</a:t>
            </a:r>
            <a:r>
              <a:rPr sz="800" b="1" spc="125" dirty="0">
                <a:latin typeface="Arial"/>
                <a:cs typeface="Arial"/>
              </a:rPr>
              <a:t> </a:t>
            </a:r>
            <a:r>
              <a:rPr sz="800" spc="-25" dirty="0">
                <a:latin typeface="Tahoma"/>
                <a:cs typeface="Tahoma"/>
              </a:rPr>
              <a:t>Computationally</a:t>
            </a:r>
            <a:r>
              <a:rPr sz="800" spc="-15" dirty="0">
                <a:latin typeface="Tahoma"/>
                <a:cs typeface="Tahoma"/>
              </a:rPr>
              <a:t> </a:t>
            </a:r>
            <a:r>
              <a:rPr sz="800" spc="-55" dirty="0">
                <a:latin typeface="Tahoma"/>
                <a:cs typeface="Tahoma"/>
              </a:rPr>
              <a:t>expensive,</a:t>
            </a:r>
            <a:r>
              <a:rPr sz="800" spc="-1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requires</a:t>
            </a:r>
            <a:r>
              <a:rPr sz="800" spc="-15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detailed </a:t>
            </a:r>
            <a:r>
              <a:rPr sz="800" spc="-40" dirty="0">
                <a:latin typeface="Tahoma"/>
                <a:cs typeface="Tahoma"/>
              </a:rPr>
              <a:t>environmental</a:t>
            </a:r>
            <a:r>
              <a:rPr sz="800" spc="-10" dirty="0">
                <a:latin typeface="Tahoma"/>
                <a:cs typeface="Tahoma"/>
              </a:rPr>
              <a:t> </a:t>
            </a:r>
            <a:r>
              <a:rPr sz="800" spc="-35" dirty="0">
                <a:latin typeface="Tahoma"/>
                <a:cs typeface="Tahoma"/>
              </a:rPr>
              <a:t>and</a:t>
            </a:r>
            <a:r>
              <a:rPr sz="800" spc="-10" dirty="0">
                <a:latin typeface="Tahoma"/>
                <a:cs typeface="Tahoma"/>
              </a:rPr>
              <a:t> </a:t>
            </a:r>
            <a:r>
              <a:rPr sz="800" spc="-35" dirty="0">
                <a:latin typeface="Tahoma"/>
                <a:cs typeface="Tahoma"/>
              </a:rPr>
              <a:t>topographical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data.</a:t>
            </a:r>
            <a:endParaRPr sz="8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z="800" b="1" dirty="0">
                <a:latin typeface="Arial"/>
                <a:cs typeface="Arial"/>
              </a:rPr>
              <a:t>C.</a:t>
            </a:r>
            <a:r>
              <a:rPr sz="800" b="1" spc="4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Deep</a:t>
            </a:r>
            <a:r>
              <a:rPr sz="800" b="1" spc="40" dirty="0">
                <a:latin typeface="Arial"/>
                <a:cs typeface="Arial"/>
              </a:rPr>
              <a:t> </a:t>
            </a:r>
            <a:r>
              <a:rPr sz="800" b="1" spc="-60" dirty="0">
                <a:latin typeface="Arial"/>
                <a:cs typeface="Arial"/>
              </a:rPr>
              <a:t>Learning-</a:t>
            </a:r>
            <a:r>
              <a:rPr sz="800" b="1" spc="-40" dirty="0">
                <a:latin typeface="Arial"/>
                <a:cs typeface="Arial"/>
              </a:rPr>
              <a:t>Based</a:t>
            </a:r>
            <a:r>
              <a:rPr sz="800" b="1" spc="45" dirty="0">
                <a:latin typeface="Arial"/>
                <a:cs typeface="Arial"/>
              </a:rPr>
              <a:t> </a:t>
            </a:r>
            <a:r>
              <a:rPr sz="800" b="1" spc="-10" dirty="0">
                <a:latin typeface="Arial"/>
                <a:cs typeface="Arial"/>
              </a:rPr>
              <a:t>Models</a:t>
            </a:r>
            <a:endParaRPr sz="800" dirty="0">
              <a:latin typeface="Arial"/>
              <a:cs typeface="Arial"/>
            </a:endParaRPr>
          </a:p>
          <a:p>
            <a:pPr marL="314960" indent="-177165">
              <a:lnSpc>
                <a:spcPct val="100000"/>
              </a:lnSpc>
              <a:spcBef>
                <a:spcPts val="85"/>
              </a:spcBef>
              <a:buClr>
                <a:srgbClr val="3333B2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800" spc="-10" dirty="0">
                <a:latin typeface="Tahoma"/>
                <a:cs typeface="Tahoma"/>
              </a:rPr>
              <a:t>Predicts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fire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-65" dirty="0">
                <a:latin typeface="Tahoma"/>
                <a:cs typeface="Tahoma"/>
              </a:rPr>
              <a:t>spread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spc="-40" dirty="0">
                <a:latin typeface="Tahoma"/>
                <a:cs typeface="Tahoma"/>
              </a:rPr>
              <a:t>using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historical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data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35" dirty="0">
                <a:latin typeface="Tahoma"/>
                <a:cs typeface="Tahoma"/>
              </a:rPr>
              <a:t>and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35" dirty="0">
                <a:latin typeface="Tahoma"/>
                <a:cs typeface="Tahoma"/>
              </a:rPr>
              <a:t>neural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net</a:t>
            </a:r>
            <a:r>
              <a:rPr sz="800" u="heavy" spc="-20" dirty="0">
                <a:uFill>
                  <a:solidFill>
                    <a:srgbClr val="D6D6EF"/>
                  </a:solidFill>
                </a:uFill>
                <a:latin typeface="Tahoma"/>
                <a:cs typeface="Tahoma"/>
              </a:rPr>
              <a:t>w</a:t>
            </a:r>
            <a:r>
              <a:rPr sz="800" spc="-20" dirty="0">
                <a:latin typeface="Tahoma"/>
                <a:cs typeface="Tahoma"/>
              </a:rPr>
              <a:t>orks</a:t>
            </a:r>
            <a:r>
              <a:rPr sz="800" u="heavy" spc="-20" dirty="0">
                <a:uFill>
                  <a:solidFill>
                    <a:srgbClr val="ADADE0"/>
                  </a:solidFill>
                </a:uFill>
                <a:latin typeface="Tahoma"/>
                <a:cs typeface="Tahoma"/>
                <a:hlinkClick r:id="rId2" action="ppaction://hlinksldjump"/>
              </a:rPr>
              <a:t>.</a:t>
            </a:r>
            <a:endParaRPr lang="en-US" sz="800" u="heavy" spc="-20" dirty="0">
              <a:uFill>
                <a:solidFill>
                  <a:srgbClr val="ADADE0"/>
                </a:solidFill>
              </a:uFill>
              <a:latin typeface="Tahoma"/>
              <a:cs typeface="Tahoma"/>
            </a:endParaRPr>
          </a:p>
          <a:p>
            <a:pPr marL="314960" indent="-177165">
              <a:lnSpc>
                <a:spcPct val="100000"/>
              </a:lnSpc>
              <a:spcBef>
                <a:spcPts val="85"/>
              </a:spcBef>
              <a:buClr>
                <a:srgbClr val="3333B2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800" dirty="0">
                <a:latin typeface="Tahoma"/>
                <a:cs typeface="Tahoma"/>
              </a:rPr>
              <a:t>Temporal prediction using RNNs:</a:t>
            </a:r>
          </a:p>
          <a:p>
            <a:pPr marL="137795" algn="ctr">
              <a:spcBef>
                <a:spcPts val="85"/>
              </a:spcBef>
              <a:buClr>
                <a:srgbClr val="3333B2"/>
              </a:buClr>
              <a:tabLst>
                <a:tab pos="314960" algn="l"/>
              </a:tabLst>
            </a:pPr>
            <a:r>
              <a:rPr lang="en-US" sz="800" dirty="0" err="1">
                <a:latin typeface="Tahoma"/>
                <a:cs typeface="Tahoma"/>
              </a:rPr>
              <a:t>H</a:t>
            </a:r>
            <a:r>
              <a:rPr lang="en-US" sz="800" baseline="-25000" dirty="0" err="1">
                <a:latin typeface="Tahoma"/>
                <a:cs typeface="Tahoma"/>
              </a:rPr>
              <a:t>t</a:t>
            </a:r>
            <a:r>
              <a:rPr lang="en-US" sz="800" baseline="-25000" dirty="0">
                <a:latin typeface="Tahoma"/>
                <a:cs typeface="Tahoma"/>
              </a:rPr>
              <a:t> </a:t>
            </a:r>
            <a:r>
              <a:rPr lang="en-US" sz="800" dirty="0">
                <a:latin typeface="Tahoma"/>
                <a:cs typeface="Tahoma"/>
              </a:rPr>
              <a:t>= </a:t>
            </a:r>
            <a:r>
              <a:rPr lang="en-US" sz="800" dirty="0" err="1">
                <a:latin typeface="Tahoma"/>
                <a:cs typeface="Tahoma"/>
              </a:rPr>
              <a:t>W</a:t>
            </a:r>
            <a:r>
              <a:rPr lang="en-US" sz="800" baseline="-25000" dirty="0" err="1">
                <a:latin typeface="Tahoma"/>
                <a:cs typeface="Tahoma"/>
              </a:rPr>
              <a:t>h</a:t>
            </a:r>
            <a:r>
              <a:rPr lang="en-US" sz="800" baseline="-25000" dirty="0">
                <a:latin typeface="Tahoma"/>
                <a:cs typeface="Tahoma"/>
              </a:rPr>
              <a:t> </a:t>
            </a:r>
            <a:r>
              <a:rPr lang="en-US" sz="800" dirty="0">
                <a:latin typeface="Tahoma"/>
                <a:cs typeface="Tahoma"/>
              </a:rPr>
              <a:t>H</a:t>
            </a:r>
            <a:r>
              <a:rPr lang="en-US" sz="800" baseline="-25000" dirty="0">
                <a:latin typeface="Tahoma"/>
                <a:cs typeface="Tahoma"/>
              </a:rPr>
              <a:t>t-1 </a:t>
            </a:r>
            <a:r>
              <a:rPr lang="en-US" sz="800" dirty="0">
                <a:latin typeface="Tahoma"/>
                <a:cs typeface="Tahoma"/>
              </a:rPr>
              <a:t>+ </a:t>
            </a:r>
            <a:r>
              <a:rPr lang="en-US" sz="800" dirty="0" err="1">
                <a:latin typeface="Tahoma"/>
                <a:cs typeface="Tahoma"/>
              </a:rPr>
              <a:t>W</a:t>
            </a:r>
            <a:r>
              <a:rPr lang="en-US" sz="800" baseline="-25000" dirty="0" err="1">
                <a:latin typeface="Tahoma"/>
                <a:cs typeface="Tahoma"/>
              </a:rPr>
              <a:t>x</a:t>
            </a:r>
            <a:r>
              <a:rPr lang="en-US" sz="800" dirty="0">
                <a:latin typeface="Tahoma"/>
                <a:cs typeface="Tahoma"/>
              </a:rPr>
              <a:t> </a:t>
            </a:r>
            <a:r>
              <a:rPr lang="en-US" sz="800" dirty="0" err="1">
                <a:latin typeface="Tahoma"/>
                <a:cs typeface="Tahoma"/>
              </a:rPr>
              <a:t>X</a:t>
            </a:r>
            <a:r>
              <a:rPr lang="en-US" sz="800" baseline="-25000" dirty="0" err="1">
                <a:latin typeface="Tahoma"/>
                <a:cs typeface="Tahoma"/>
              </a:rPr>
              <a:t>t</a:t>
            </a:r>
            <a:r>
              <a:rPr lang="en-US" sz="800" baseline="-25000" dirty="0">
                <a:latin typeface="Tahoma"/>
                <a:cs typeface="Tahoma"/>
              </a:rPr>
              <a:t>  </a:t>
            </a:r>
            <a:r>
              <a:rPr lang="en-US" sz="800" dirty="0">
                <a:latin typeface="Tahoma"/>
                <a:cs typeface="Tahoma"/>
              </a:rPr>
              <a:t>+ </a:t>
            </a:r>
            <a:r>
              <a:rPr lang="en-US" sz="800" dirty="0" err="1">
                <a:latin typeface="Tahoma"/>
                <a:cs typeface="Tahoma"/>
              </a:rPr>
              <a:t>b</a:t>
            </a:r>
            <a:r>
              <a:rPr lang="en-US" sz="800" baseline="-25000" dirty="0" err="1">
                <a:latin typeface="Tahoma"/>
                <a:cs typeface="Tahoma"/>
              </a:rPr>
              <a:t>h</a:t>
            </a:r>
            <a:endParaRPr lang="en-US" sz="800" baseline="-25000" dirty="0">
              <a:latin typeface="Tahoma"/>
              <a:cs typeface="Tahoma"/>
            </a:endParaRPr>
          </a:p>
          <a:p>
            <a:pPr marL="314960" indent="-177165">
              <a:lnSpc>
                <a:spcPct val="100000"/>
              </a:lnSpc>
              <a:spcBef>
                <a:spcPts val="85"/>
              </a:spcBef>
              <a:buClr>
                <a:srgbClr val="3333B2"/>
              </a:buClr>
              <a:buFont typeface="Lucida Sans Unicode"/>
              <a:buChar char="►"/>
              <a:tabLst>
                <a:tab pos="314960" algn="l"/>
              </a:tabLst>
            </a:pPr>
            <a:endParaRPr lang="en-US" sz="800" dirty="0">
              <a:latin typeface="Tahoma"/>
              <a:cs typeface="Tahoma"/>
            </a:endParaRPr>
          </a:p>
          <a:p>
            <a:pPr marL="314960" indent="-177165">
              <a:lnSpc>
                <a:spcPct val="100000"/>
              </a:lnSpc>
              <a:spcBef>
                <a:spcPts val="85"/>
              </a:spcBef>
              <a:buClr>
                <a:srgbClr val="3333B2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800" dirty="0">
                <a:latin typeface="Tahoma"/>
                <a:cs typeface="Tahoma"/>
              </a:rPr>
              <a:t>Limitation: Requires large labeled datasets, </a:t>
            </a:r>
            <a:r>
              <a:rPr lang="en-US" sz="800" dirty="0" err="1">
                <a:latin typeface="Tahoma"/>
                <a:cs typeface="Tahoma"/>
              </a:rPr>
              <a:t>lacksinterpretability</a:t>
            </a:r>
            <a:r>
              <a:rPr lang="en-US" sz="800" dirty="0">
                <a:latin typeface="Tahoma"/>
                <a:cs typeface="Tahoma"/>
              </a:rPr>
              <a:t>, poor generalization to new environments.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Our</a:t>
            </a:r>
            <a:r>
              <a:rPr spc="-50" dirty="0"/>
              <a:t> </a:t>
            </a:r>
            <a:r>
              <a:rPr dirty="0"/>
              <a:t>Model:</a:t>
            </a:r>
            <a:r>
              <a:rPr spc="85" dirty="0"/>
              <a:t> </a:t>
            </a:r>
            <a:r>
              <a:rPr spc="-10" dirty="0"/>
              <a:t>Markov</a:t>
            </a:r>
            <a:r>
              <a:rPr spc="-45" dirty="0"/>
              <a:t> </a:t>
            </a:r>
            <a:r>
              <a:rPr spc="-30" dirty="0"/>
              <a:t>Decision</a:t>
            </a:r>
            <a:r>
              <a:rPr spc="-50" dirty="0"/>
              <a:t> </a:t>
            </a:r>
            <a:r>
              <a:rPr spc="-25" dirty="0"/>
              <a:t>Process</a:t>
            </a:r>
            <a:r>
              <a:rPr spc="-45" dirty="0"/>
              <a:t> </a:t>
            </a:r>
            <a:r>
              <a:rPr spc="60" dirty="0"/>
              <a:t>(MDP)</a:t>
            </a:r>
            <a:r>
              <a:rPr spc="-45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802498"/>
            <a:ext cx="3721735" cy="10382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b="1" dirty="0">
                <a:latin typeface="Arial"/>
                <a:cs typeface="Arial"/>
              </a:rPr>
              <a:t>Why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MDP?</a:t>
            </a:r>
            <a:endParaRPr sz="1100">
              <a:latin typeface="Arial"/>
              <a:cs typeface="Arial"/>
            </a:endParaRPr>
          </a:p>
          <a:p>
            <a:pPr marL="31496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dirty="0">
                <a:latin typeface="Tahoma"/>
                <a:cs typeface="Tahoma"/>
              </a:rPr>
              <a:t>Fire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spread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stochastic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→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Tahoma"/>
                <a:cs typeface="Tahoma"/>
              </a:rPr>
              <a:t>MDP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models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uncertainty.</a:t>
            </a:r>
            <a:endParaRPr sz="1100">
              <a:latin typeface="Tahoma"/>
              <a:cs typeface="Tahoma"/>
            </a:endParaRPr>
          </a:p>
          <a:p>
            <a:pPr marL="314960" marR="30480" indent="-1771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spc="-25" dirty="0">
                <a:latin typeface="Tahoma"/>
                <a:cs typeface="Tahoma"/>
              </a:rPr>
              <a:t>Dynamically </a:t>
            </a:r>
            <a:r>
              <a:rPr sz="1100" spc="-40" dirty="0">
                <a:latin typeface="Tahoma"/>
                <a:cs typeface="Tahoma"/>
              </a:rPr>
              <a:t>updates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fire</a:t>
            </a:r>
            <a:r>
              <a:rPr sz="1100" spc="-25" dirty="0">
                <a:latin typeface="Tahoma"/>
                <a:cs typeface="Tahoma"/>
              </a:rPr>
              <a:t> transitions </a:t>
            </a:r>
            <a:r>
              <a:rPr sz="1100" spc="-60" dirty="0">
                <a:latin typeface="Tahoma"/>
                <a:cs typeface="Tahoma"/>
              </a:rPr>
              <a:t>based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probabilistic </a:t>
            </a:r>
            <a:r>
              <a:rPr sz="1100" spc="-10" dirty="0">
                <a:latin typeface="Tahoma"/>
                <a:cs typeface="Tahoma"/>
              </a:rPr>
              <a:t>learning.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b="1" spc="-10" dirty="0">
                <a:latin typeface="Arial"/>
                <a:cs typeface="Arial"/>
              </a:rPr>
              <a:t>Mathematical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Formulation:</a:t>
            </a:r>
            <a:endParaRPr sz="11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711479" y="1959697"/>
                <a:ext cx="3575050" cy="54502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90"/>
                  </a:spcBef>
                  <a:tabLst>
                    <a:tab pos="3359150" algn="l"/>
                  </a:tabLst>
                </a:pPr>
                <a:r>
                  <a:rPr sz="1100" i="1" spc="-10" dirty="0">
                    <a:latin typeface="Arial"/>
                    <a:cs typeface="Arial"/>
                  </a:rPr>
                  <a:t>P</a:t>
                </a:r>
                <a:r>
                  <a:rPr sz="1100" spc="-10" dirty="0">
                    <a:latin typeface="Tahoma"/>
                    <a:cs typeface="Tahoma"/>
                  </a:rPr>
                  <a:t>(</a:t>
                </a:r>
                <a:r>
                  <a:rPr sz="1100" i="1" spc="-10" dirty="0">
                    <a:latin typeface="Arial"/>
                    <a:cs typeface="Arial"/>
                  </a:rPr>
                  <a:t>s</a:t>
                </a:r>
                <a:r>
                  <a:rPr sz="1200" i="1" spc="-15" baseline="31250" dirty="0">
                    <a:latin typeface="Arial"/>
                    <a:cs typeface="Arial"/>
                  </a:rPr>
                  <a:t>′</a:t>
                </a:r>
                <a:r>
                  <a:rPr sz="1100" spc="-10" dirty="0">
                    <a:latin typeface="Lucida Sans Unicode"/>
                    <a:cs typeface="Lucida Sans Unicode"/>
                  </a:rPr>
                  <a:t>|</a:t>
                </a:r>
                <a:r>
                  <a:rPr sz="1100" i="1" spc="-10" dirty="0">
                    <a:latin typeface="Arial"/>
                    <a:cs typeface="Arial"/>
                  </a:rPr>
                  <a:t>s</a:t>
                </a:r>
                <a:r>
                  <a:rPr sz="1100" i="1" spc="-10" dirty="0">
                    <a:latin typeface="Georgia"/>
                    <a:cs typeface="Georgia"/>
                  </a:rPr>
                  <a:t>,</a:t>
                </a:r>
                <a:r>
                  <a:rPr sz="1100" i="1" spc="-50" dirty="0">
                    <a:latin typeface="Georgia"/>
                    <a:cs typeface="Georgia"/>
                  </a:rPr>
                  <a:t> </a:t>
                </a:r>
                <a:r>
                  <a:rPr sz="1100" i="1" spc="-45" dirty="0">
                    <a:latin typeface="Arial"/>
                    <a:cs typeface="Arial"/>
                  </a:rPr>
                  <a:t>a</a:t>
                </a:r>
                <a:r>
                  <a:rPr sz="1100" spc="-45" dirty="0">
                    <a:latin typeface="Tahoma"/>
                    <a:cs typeface="Tahoma"/>
                  </a:rPr>
                  <a:t>)</a:t>
                </a:r>
                <a:r>
                  <a:rPr sz="1100" spc="25" dirty="0">
                    <a:latin typeface="Tahoma"/>
                    <a:cs typeface="Tahoma"/>
                  </a:rPr>
                  <a:t> </a:t>
                </a:r>
                <a:r>
                  <a:rPr sz="1100" dirty="0">
                    <a:latin typeface="Tahoma"/>
                    <a:cs typeface="Tahoma"/>
                  </a:rPr>
                  <a:t>=</a:t>
                </a:r>
                <a:r>
                  <a:rPr sz="1100" spc="15" dirty="0">
                    <a:latin typeface="Tahoma"/>
                    <a:cs typeface="Tahoma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f</a:t>
                </a:r>
                <a:r>
                  <a:rPr sz="1100" i="1" spc="-20" dirty="0">
                    <a:latin typeface="Arial"/>
                    <a:cs typeface="Arial"/>
                  </a:rPr>
                  <a:t> </a:t>
                </a:r>
                <a:r>
                  <a:rPr sz="1100" spc="-40" dirty="0">
                    <a:latin typeface="Tahoma"/>
                    <a:cs typeface="Tahoma"/>
                  </a:rPr>
                  <a:t>(</a:t>
                </a:r>
                <a:r>
                  <a:rPr sz="1100" i="1" spc="-40" dirty="0">
                    <a:latin typeface="Arial"/>
                    <a:cs typeface="Arial"/>
                  </a:rPr>
                  <a:t>Terrain</a:t>
                </a:r>
                <a:r>
                  <a:rPr sz="1100" i="1" spc="-40" dirty="0">
                    <a:latin typeface="Georgia"/>
                    <a:cs typeface="Georgia"/>
                  </a:rPr>
                  <a:t>,</a:t>
                </a:r>
                <a:r>
                  <a:rPr sz="1100" i="1" spc="-50" dirty="0">
                    <a:latin typeface="Georgia"/>
                    <a:cs typeface="Georgia"/>
                  </a:rPr>
                  <a:t> </a:t>
                </a:r>
                <a:r>
                  <a:rPr sz="1100" i="1" spc="-10" dirty="0">
                    <a:latin typeface="Arial"/>
                    <a:cs typeface="Arial"/>
                  </a:rPr>
                  <a:t>Wind</a:t>
                </a:r>
                <a:r>
                  <a:rPr sz="1100" i="1" spc="-10" dirty="0">
                    <a:latin typeface="Georgia"/>
                    <a:cs typeface="Georgia"/>
                  </a:rPr>
                  <a:t>,</a:t>
                </a:r>
                <a:r>
                  <a:rPr sz="1100" i="1" spc="-45" dirty="0">
                    <a:latin typeface="Georgia"/>
                    <a:cs typeface="Georgia"/>
                  </a:rPr>
                  <a:t> </a:t>
                </a:r>
                <a:r>
                  <a:rPr sz="1100" i="1" spc="-30" dirty="0">
                    <a:latin typeface="Arial"/>
                    <a:cs typeface="Arial"/>
                  </a:rPr>
                  <a:t>Moisture</a:t>
                </a:r>
                <a:r>
                  <a:rPr sz="1100" i="1" spc="-30" dirty="0">
                    <a:latin typeface="Georgia"/>
                    <a:cs typeface="Georgia"/>
                  </a:rPr>
                  <a:t>,</a:t>
                </a:r>
                <a:r>
                  <a:rPr sz="1100" i="1" spc="-50" dirty="0">
                    <a:latin typeface="Georgia"/>
                    <a:cs typeface="Georgia"/>
                  </a:rPr>
                  <a:t> </a:t>
                </a:r>
                <a:r>
                  <a:rPr sz="1100" i="1" spc="-10" dirty="0">
                    <a:latin typeface="Arial"/>
                    <a:cs typeface="Arial"/>
                  </a:rPr>
                  <a:t>Temperature</a:t>
                </a:r>
                <a:r>
                  <a:rPr sz="1100" spc="-10" dirty="0">
                    <a:latin typeface="Tahoma"/>
                    <a:cs typeface="Tahoma"/>
                  </a:rPr>
                  <a:t>)</a:t>
                </a:r>
                <a:r>
                  <a:rPr sz="1100" dirty="0">
                    <a:latin typeface="Tahoma"/>
                    <a:cs typeface="Tahoma"/>
                  </a:rPr>
                  <a:t>	</a:t>
                </a:r>
                <a:r>
                  <a:rPr sz="1100" spc="-25" dirty="0">
                    <a:latin typeface="Tahoma"/>
                    <a:cs typeface="Tahoma"/>
                  </a:rPr>
                  <a:t>(1)</a:t>
                </a:r>
                <a:endParaRPr lang="en-US" sz="1100" spc="-25" dirty="0">
                  <a:latin typeface="Tahoma"/>
                  <a:cs typeface="Tahoma"/>
                </a:endParaRPr>
              </a:p>
              <a:p>
                <a:pPr marL="50800">
                  <a:lnSpc>
                    <a:spcPct val="100000"/>
                  </a:lnSpc>
                  <a:spcBef>
                    <a:spcPts val="90"/>
                  </a:spcBef>
                  <a:tabLst>
                    <a:tab pos="3359150" algn="l"/>
                  </a:tabLst>
                </a:pPr>
                <a:endParaRPr lang="en-US" sz="1100" spc="-25" dirty="0">
                  <a:latin typeface="Tahoma"/>
                  <a:cs typeface="Tahoma"/>
                </a:endParaRPr>
              </a:p>
              <a:p>
                <a:pPr marL="50800" algn="ctr">
                  <a:lnSpc>
                    <a:spcPct val="100000"/>
                  </a:lnSpc>
                  <a:spcBef>
                    <a:spcPts val="90"/>
                  </a:spcBef>
                  <a:tabLst>
                    <a:tab pos="3359150" algn="l"/>
                  </a:tabLst>
                </a:pPr>
                <a:r>
                  <a:rPr lang="en-US" sz="1100" dirty="0"/>
                  <a:t>R(s, a) = −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sz="1100" dirty="0"/>
                  <a:t>(fire risk at s)</a:t>
                </a:r>
                <a:endParaRPr sz="1100" dirty="0">
                  <a:latin typeface="Tahoma"/>
                  <a:cs typeface="Tahoma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79" y="1959697"/>
                <a:ext cx="3575050" cy="545021"/>
              </a:xfrm>
              <a:prstGeom prst="rect">
                <a:avLst/>
              </a:prstGeom>
              <a:blipFill>
                <a:blip r:embed="rId2"/>
                <a:stretch>
                  <a:fillRect l="-1195" t="-8889" r="-119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4058234" y="2291637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(2)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Mathematical</a:t>
            </a:r>
            <a:r>
              <a:rPr spc="-65" dirty="0"/>
              <a:t> </a:t>
            </a:r>
            <a:r>
              <a:rPr dirty="0"/>
              <a:t>Model</a:t>
            </a:r>
            <a:r>
              <a:rPr spc="-60" dirty="0"/>
              <a:t> </a:t>
            </a:r>
            <a:r>
              <a:rPr spc="-5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79765"/>
            <a:ext cx="2279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Fire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Spread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Probability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Calculation: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820" y="1313597"/>
            <a:ext cx="29565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15" baseline="10101" dirty="0">
                <a:latin typeface="Arial"/>
                <a:cs typeface="Arial"/>
              </a:rPr>
              <a:t>P</a:t>
            </a:r>
            <a:r>
              <a:rPr sz="800" spc="-10" dirty="0">
                <a:latin typeface="Tahoma"/>
                <a:cs typeface="Tahoma"/>
              </a:rPr>
              <a:t>spread</a:t>
            </a:r>
            <a:r>
              <a:rPr sz="800" spc="-15" dirty="0">
                <a:latin typeface="Tahoma"/>
                <a:cs typeface="Tahoma"/>
              </a:rPr>
              <a:t> </a:t>
            </a:r>
            <a:r>
              <a:rPr sz="1650" baseline="10101" dirty="0">
                <a:latin typeface="Tahoma"/>
                <a:cs typeface="Tahoma"/>
              </a:rPr>
              <a:t>=</a:t>
            </a:r>
            <a:r>
              <a:rPr sz="1650" spc="-112" baseline="10101" dirty="0">
                <a:latin typeface="Tahoma"/>
                <a:cs typeface="Tahoma"/>
              </a:rPr>
              <a:t> </a:t>
            </a:r>
            <a:r>
              <a:rPr sz="1650" i="1" baseline="10101" dirty="0">
                <a:latin typeface="Arial"/>
                <a:cs typeface="Arial"/>
              </a:rPr>
              <a:t>P</a:t>
            </a:r>
            <a:r>
              <a:rPr sz="800" dirty="0">
                <a:latin typeface="Tahoma"/>
                <a:cs typeface="Tahoma"/>
              </a:rPr>
              <a:t>terrain</a:t>
            </a:r>
            <a:r>
              <a:rPr sz="800" spc="10" dirty="0">
                <a:latin typeface="Tahoma"/>
                <a:cs typeface="Tahoma"/>
              </a:rPr>
              <a:t> </a:t>
            </a:r>
            <a:r>
              <a:rPr sz="1650" spc="-52" baseline="10101" dirty="0">
                <a:latin typeface="Lucida Sans Unicode"/>
                <a:cs typeface="Lucida Sans Unicode"/>
              </a:rPr>
              <a:t>×</a:t>
            </a:r>
            <a:r>
              <a:rPr sz="1650" spc="-157" baseline="10101" dirty="0">
                <a:latin typeface="Lucida Sans Unicode"/>
                <a:cs typeface="Lucida Sans Unicode"/>
              </a:rPr>
              <a:t> </a:t>
            </a:r>
            <a:r>
              <a:rPr sz="1650" i="1" baseline="10101" dirty="0">
                <a:latin typeface="Arial"/>
                <a:cs typeface="Arial"/>
              </a:rPr>
              <a:t>P</a:t>
            </a:r>
            <a:r>
              <a:rPr sz="800" dirty="0">
                <a:latin typeface="Tahoma"/>
                <a:cs typeface="Tahoma"/>
              </a:rPr>
              <a:t>wind</a:t>
            </a:r>
            <a:r>
              <a:rPr sz="800" spc="10" dirty="0">
                <a:latin typeface="Tahoma"/>
                <a:cs typeface="Tahoma"/>
              </a:rPr>
              <a:t> </a:t>
            </a:r>
            <a:r>
              <a:rPr sz="1650" spc="-52" baseline="10101" dirty="0">
                <a:latin typeface="Lucida Sans Unicode"/>
                <a:cs typeface="Lucida Sans Unicode"/>
              </a:rPr>
              <a:t>×</a:t>
            </a:r>
            <a:r>
              <a:rPr sz="1650" spc="-157" baseline="10101" dirty="0">
                <a:latin typeface="Lucida Sans Unicode"/>
                <a:cs typeface="Lucida Sans Unicode"/>
              </a:rPr>
              <a:t> </a:t>
            </a:r>
            <a:r>
              <a:rPr sz="1650" i="1" spc="-15" baseline="10101" dirty="0">
                <a:latin typeface="Arial"/>
                <a:cs typeface="Arial"/>
              </a:rPr>
              <a:t>P</a:t>
            </a:r>
            <a:r>
              <a:rPr sz="800" spc="-10" dirty="0">
                <a:latin typeface="Tahoma"/>
                <a:cs typeface="Tahoma"/>
              </a:rPr>
              <a:t>moisture</a:t>
            </a:r>
            <a:r>
              <a:rPr sz="800" spc="10" dirty="0">
                <a:latin typeface="Tahoma"/>
                <a:cs typeface="Tahoma"/>
              </a:rPr>
              <a:t> </a:t>
            </a:r>
            <a:r>
              <a:rPr sz="1650" spc="-52" baseline="10101" dirty="0">
                <a:latin typeface="Lucida Sans Unicode"/>
                <a:cs typeface="Lucida Sans Unicode"/>
              </a:rPr>
              <a:t>×</a:t>
            </a:r>
            <a:r>
              <a:rPr sz="1650" spc="-157" baseline="10101" dirty="0">
                <a:latin typeface="Lucida Sans Unicode"/>
                <a:cs typeface="Lucida Sans Unicode"/>
              </a:rPr>
              <a:t> </a:t>
            </a:r>
            <a:r>
              <a:rPr sz="1650" i="1" spc="-15" baseline="10101" dirty="0">
                <a:latin typeface="Arial"/>
                <a:cs typeface="Arial"/>
              </a:rPr>
              <a:t>P</a:t>
            </a:r>
            <a:r>
              <a:rPr sz="800" spc="-10" dirty="0">
                <a:latin typeface="Tahoma"/>
                <a:cs typeface="Tahoma"/>
              </a:rPr>
              <a:t>temperature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8272" y="1291029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(3)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602281"/>
            <a:ext cx="25298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5" dirty="0">
                <a:latin typeface="Arial"/>
                <a:cs typeface="Arial"/>
              </a:rPr>
              <a:t>Bellman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Equation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for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Fire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Propagation: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58272" y="1977952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(4)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328B17-5BAF-CC4F-8611-23999B982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10" y="1882775"/>
            <a:ext cx="2609850" cy="39200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4D2E-1956-10C9-8005-E7FB4274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72527"/>
            <a:ext cx="4166870" cy="2444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MDP illustration</a:t>
            </a:r>
          </a:p>
        </p:txBody>
      </p:sp>
      <p:pic>
        <p:nvPicPr>
          <p:cNvPr id="4098" name="Picture 2" descr="Markov Decision Process - GeeksforGeeks">
            <a:extLst>
              <a:ext uri="{FF2B5EF4-FFF2-40B4-BE49-F238E27FC236}">
                <a16:creationId xmlns:a16="http://schemas.microsoft.com/office/drawing/2014/main" id="{45AC1CD4-CFA4-EC95-9AD9-87767A9B0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7" r="1" b="14487"/>
          <a:stretch/>
        </p:blipFill>
        <p:spPr bwMode="auto">
          <a:xfrm>
            <a:off x="95300" y="632163"/>
            <a:ext cx="4166870" cy="219642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81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4166870" cy="24447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Bef>
                <a:spcPts val="135"/>
              </a:spcBef>
            </a:pPr>
            <a:r>
              <a:rPr lang="en-US" b="0" i="0" spc="-30">
                <a:latin typeface="Tahoma"/>
                <a:ea typeface="+mj-ea"/>
                <a:cs typeface="Tahoma"/>
              </a:rPr>
              <a:t>Example</a:t>
            </a:r>
            <a:r>
              <a:rPr lang="en-US" b="0" i="0" spc="-60">
                <a:latin typeface="Tahoma"/>
                <a:ea typeface="+mj-ea"/>
                <a:cs typeface="Tahoma"/>
              </a:rPr>
              <a:t> </a:t>
            </a:r>
            <a:r>
              <a:rPr lang="en-US" b="0" i="0" spc="-20">
                <a:latin typeface="Tahoma"/>
                <a:ea typeface="+mj-ea"/>
                <a:cs typeface="Tahoma"/>
              </a:rPr>
              <a:t>Simulation</a:t>
            </a:r>
            <a:r>
              <a:rPr lang="en-US" b="0" i="0" spc="-60">
                <a:latin typeface="Tahoma"/>
                <a:ea typeface="+mj-ea"/>
                <a:cs typeface="Tahoma"/>
              </a:rPr>
              <a:t> </a:t>
            </a:r>
            <a:r>
              <a:rPr lang="en-US" b="0" i="0" spc="-25">
                <a:latin typeface="Tahoma"/>
                <a:ea typeface="+mj-ea"/>
                <a:cs typeface="Tahoma"/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02A6EB-B134-0FB1-600B-A780628DFC8A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405704" y="608814"/>
            <a:ext cx="1563624" cy="1558614"/>
          </a:xfrm>
        </p:spPr>
      </p:pic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BE5F52FE-9793-66DB-857C-FD6D2C387A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3704834"/>
              </p:ext>
            </p:extLst>
          </p:nvPr>
        </p:nvGraphicFramePr>
        <p:xfrm>
          <a:off x="410123" y="1958975"/>
          <a:ext cx="3451839" cy="1750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58E74B4-B673-17F9-AEBB-F35590D548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5050" y="595897"/>
            <a:ext cx="1556913" cy="156362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2460-69E1-D8DD-F712-C7DD7108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72527"/>
            <a:ext cx="4166870" cy="244475"/>
          </a:xfrm>
        </p:spPr>
        <p:txBody>
          <a:bodyPr wrap="square">
            <a:normAutofit/>
          </a:bodyPr>
          <a:lstStyle/>
          <a:p>
            <a:r>
              <a:rPr lang="en-US" dirty="0"/>
              <a:t>Validation </a:t>
            </a:r>
          </a:p>
        </p:txBody>
      </p:sp>
      <p:pic>
        <p:nvPicPr>
          <p:cNvPr id="1026" name="Picture 2" descr="Santa Ana wildfire threat ...">
            <a:extLst>
              <a:ext uri="{FF2B5EF4-FFF2-40B4-BE49-F238E27FC236}">
                <a16:creationId xmlns:a16="http://schemas.microsoft.com/office/drawing/2014/main" id="{E778A181-DC09-E4F7-5162-7515F9FC50B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3" r="14101" b="1"/>
          <a:stretch/>
        </p:blipFill>
        <p:spPr bwMode="auto">
          <a:xfrm>
            <a:off x="230505" y="795972"/>
            <a:ext cx="2005393" cy="228409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5B837C-0477-04D6-3F6D-DA14AA2FF0A7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2374900" y="795973"/>
            <a:ext cx="2005013" cy="22840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D2DE8B-E797-40A6-93C9-F32EEED37513}"/>
              </a:ext>
            </a:extLst>
          </p:cNvPr>
          <p:cNvSpPr txBox="1"/>
          <p:nvPr/>
        </p:nvSpPr>
        <p:spPr>
          <a:xfrm>
            <a:off x="316802" y="434975"/>
            <a:ext cx="205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California wildfire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882A0-1C11-D281-2F5C-3D4E25C7D204}"/>
              </a:ext>
            </a:extLst>
          </p:cNvPr>
          <p:cNvSpPr txBox="1"/>
          <p:nvPr/>
        </p:nvSpPr>
        <p:spPr>
          <a:xfrm>
            <a:off x="2460501" y="430808"/>
            <a:ext cx="205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MDP Simulation</a:t>
            </a:r>
          </a:p>
        </p:txBody>
      </p:sp>
    </p:spTree>
    <p:extLst>
      <p:ext uri="{BB962C8B-B14F-4D97-AF65-F5344CB8AC3E}">
        <p14:creationId xmlns:p14="http://schemas.microsoft.com/office/powerpoint/2010/main" val="368252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4166870" cy="24447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Bef>
                <a:spcPts val="135"/>
              </a:spcBef>
            </a:pPr>
            <a:r>
              <a:rPr lang="en-US" b="0" i="0">
                <a:latin typeface="Tahoma"/>
                <a:ea typeface="+mj-ea"/>
                <a:cs typeface="Tahoma"/>
              </a:rPr>
              <a:t>Why</a:t>
            </a:r>
            <a:r>
              <a:rPr lang="en-US" b="0" i="0" spc="-40">
                <a:latin typeface="Tahoma"/>
                <a:ea typeface="+mj-ea"/>
                <a:cs typeface="Tahoma"/>
              </a:rPr>
              <a:t> </a:t>
            </a:r>
            <a:r>
              <a:rPr lang="en-US" b="0" i="0">
                <a:latin typeface="Tahoma"/>
                <a:ea typeface="+mj-ea"/>
                <a:cs typeface="Tahoma"/>
              </a:rPr>
              <a:t>Our</a:t>
            </a:r>
            <a:r>
              <a:rPr lang="en-US" b="0" i="0" spc="-35">
                <a:latin typeface="Tahoma"/>
                <a:ea typeface="+mj-ea"/>
                <a:cs typeface="Tahoma"/>
              </a:rPr>
              <a:t> </a:t>
            </a:r>
            <a:r>
              <a:rPr lang="en-US" b="0" i="0">
                <a:latin typeface="Tahoma"/>
                <a:ea typeface="+mj-ea"/>
                <a:cs typeface="Tahoma"/>
              </a:rPr>
              <a:t>Model</a:t>
            </a:r>
            <a:r>
              <a:rPr lang="en-US" b="0" i="0" spc="-40">
                <a:latin typeface="Tahoma"/>
                <a:ea typeface="+mj-ea"/>
                <a:cs typeface="Tahoma"/>
              </a:rPr>
              <a:t> </a:t>
            </a:r>
            <a:r>
              <a:rPr lang="en-US" b="0" i="0">
                <a:latin typeface="Tahoma"/>
                <a:ea typeface="+mj-ea"/>
                <a:cs typeface="Tahoma"/>
              </a:rPr>
              <a:t>is</a:t>
            </a:r>
            <a:r>
              <a:rPr lang="en-US" b="0" i="0" spc="-35">
                <a:latin typeface="Tahoma"/>
                <a:ea typeface="+mj-ea"/>
                <a:cs typeface="Tahoma"/>
              </a:rPr>
              <a:t> </a:t>
            </a:r>
            <a:r>
              <a:rPr lang="en-US" b="0" i="0" spc="-10">
                <a:latin typeface="Tahoma"/>
                <a:ea typeface="+mj-ea"/>
                <a:cs typeface="Tahoma"/>
              </a:rPr>
              <a:t>Better?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7749CD-CC43-829C-1856-493C6A8B8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C5F44AC4-1588-0EDD-74D8-68012B14A2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2405981"/>
              </p:ext>
            </p:extLst>
          </p:nvPr>
        </p:nvGraphicFramePr>
        <p:xfrm>
          <a:off x="2374201" y="795972"/>
          <a:ext cx="2005393" cy="2284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Video 4">
            <a:hlinkClick r:id="" action="ppaction://media"/>
            <a:extLst>
              <a:ext uri="{FF2B5EF4-FFF2-40B4-BE49-F238E27FC236}">
                <a16:creationId xmlns:a16="http://schemas.microsoft.com/office/drawing/2014/main" id="{D75F73FA-483D-7FDD-1BA7-2B941244321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30505" y="775969"/>
            <a:ext cx="1998345" cy="23241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5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511</Words>
  <Application>Microsoft Office PowerPoint</Application>
  <PresentationFormat>Custom</PresentationFormat>
  <Paragraphs>68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Cambria Math</vt:lpstr>
      <vt:lpstr>Georgia</vt:lpstr>
      <vt:lpstr>Lucida Sans Unicode</vt:lpstr>
      <vt:lpstr>Tahoma</vt:lpstr>
      <vt:lpstr>Trebuchet MS</vt:lpstr>
      <vt:lpstr>Office Theme</vt:lpstr>
      <vt:lpstr>Probabilistic Wildfire Spread Modeling Using Markov Decision Processes</vt:lpstr>
      <vt:lpstr>Problem Definition &amp; Significance</vt:lpstr>
      <vt:lpstr>Existing Approaches &amp; Their Mathematical Models</vt:lpstr>
      <vt:lpstr>Our Model: Markov Decision Process (MDP) Approach</vt:lpstr>
      <vt:lpstr>Mathematical Model Implementation</vt:lpstr>
      <vt:lpstr>MDP illustration</vt:lpstr>
      <vt:lpstr>Example Simulation Results</vt:lpstr>
      <vt:lpstr>Validation </vt:lpstr>
      <vt:lpstr>Why Our Model is Better?</vt:lpstr>
      <vt:lpstr>Future Outlook &amp; Applications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Wildfire Spread Modeling Using Markov Decision Processes</dc:title>
  <dc:creator>Kaushal Sambanna, Devansh Makam</dc:creator>
  <cp:lastModifiedBy>Travis Cruz</cp:lastModifiedBy>
  <cp:revision>5</cp:revision>
  <dcterms:created xsi:type="dcterms:W3CDTF">2025-03-03T18:42:51Z</dcterms:created>
  <dcterms:modified xsi:type="dcterms:W3CDTF">2025-03-04T11:17:27Z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2025-03-03T00:00:00Z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