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9" r:id="rId2"/>
    <p:sldId id="264" r:id="rId3"/>
    <p:sldId id="258" r:id="rId4"/>
    <p:sldId id="265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6179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" name="Shape 30"/>
          <p:cNvSpPr/>
          <p:nvPr userDrawn="1"/>
        </p:nvSpPr>
        <p:spPr>
          <a:xfrm>
            <a:off x="-75" y="1500"/>
            <a:ext cx="9144000" cy="717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1"/>
          <p:cNvSpPr txBox="1">
            <a:spLocks/>
          </p:cNvSpPr>
          <p:nvPr userDrawn="1"/>
        </p:nvSpPr>
        <p:spPr>
          <a:xfrm>
            <a:off x="2546300" y="25800"/>
            <a:ext cx="6402600" cy="61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r"/>
            <a:r>
              <a:rPr lang="en" sz="1200" i="1" smtClean="0">
                <a:solidFill>
                  <a:srgbClr val="FFFFFF"/>
                </a:solidFill>
              </a:rPr>
              <a:t>GSA Delivery Prototype   </a:t>
            </a:r>
            <a:r>
              <a:rPr lang="en" sz="1200" smtClean="0">
                <a:solidFill>
                  <a:srgbClr val="EFEFEF"/>
                </a:solidFill>
              </a:rPr>
              <a:t>|   UCD: UI &amp; UX App Flow</a:t>
            </a:r>
            <a:endParaRPr lang="en" sz="1200">
              <a:solidFill>
                <a:srgbClr val="EFEFEF"/>
              </a:solidFill>
            </a:endParaRPr>
          </a:p>
        </p:txBody>
      </p:sp>
      <p:sp>
        <p:nvSpPr>
          <p:cNvPr id="10" name="Shape 32"/>
          <p:cNvSpPr txBox="1">
            <a:spLocks/>
          </p:cNvSpPr>
          <p:nvPr userDrawn="1"/>
        </p:nvSpPr>
        <p:spPr>
          <a:xfrm>
            <a:off x="368350" y="4741076"/>
            <a:ext cx="7772400" cy="41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1000" b="1" smtClean="0"/>
              <a:t>UCD</a:t>
            </a:r>
            <a:r>
              <a:rPr lang="en" sz="1000" smtClean="0"/>
              <a:t> &gt; UI &amp; UX Content Study, App Flow Logic.</a:t>
            </a:r>
            <a:endParaRPr lang="en" sz="1000"/>
          </a:p>
        </p:txBody>
      </p:sp>
      <p:pic>
        <p:nvPicPr>
          <p:cNvPr id="11" name="Shape 33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350" y="152400"/>
            <a:ext cx="20955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34"/>
          <p:cNvCxnSpPr/>
          <p:nvPr userDrawn="1"/>
        </p:nvCxnSpPr>
        <p:spPr>
          <a:xfrm>
            <a:off x="14725" y="4741075"/>
            <a:ext cx="9128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35"/>
          <p:cNvCxnSpPr/>
          <p:nvPr userDrawn="1"/>
        </p:nvCxnSpPr>
        <p:spPr>
          <a:xfrm>
            <a:off x="14725" y="1022400"/>
            <a:ext cx="9128399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36"/>
          <p:cNvCxnSpPr/>
          <p:nvPr userDrawn="1"/>
        </p:nvCxnSpPr>
        <p:spPr>
          <a:xfrm>
            <a:off x="-75" y="721075"/>
            <a:ext cx="9128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 txBox="1"/>
          <p:nvPr/>
        </p:nvSpPr>
        <p:spPr>
          <a:xfrm>
            <a:off x="393192" y="1139484"/>
            <a:ext cx="2807095" cy="3322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65100" lvl="0">
              <a:buClr>
                <a:srgbClr val="000000"/>
              </a:buClr>
              <a:buSzPct val="100000"/>
            </a:pPr>
            <a:r>
              <a:rPr lang="en" sz="1000" b="1" dirty="0">
                <a:solidFill>
                  <a:srgbClr val="00B0F0"/>
                </a:solidFill>
              </a:rPr>
              <a:t>Home / landing page.</a:t>
            </a:r>
          </a:p>
          <a:p>
            <a:pPr marL="622300" lvl="1">
              <a:buClr>
                <a:srgbClr val="000000"/>
              </a:buClr>
              <a:buSzPct val="100000"/>
            </a:pPr>
            <a:r>
              <a:rPr lang="en" sz="1000" dirty="0" smtClean="0"/>
              <a:t>Welcome</a:t>
            </a:r>
          </a:p>
          <a:p>
            <a:pPr marL="622300" lvl="1">
              <a:buClr>
                <a:srgbClr val="000000"/>
              </a:buClr>
              <a:buSzPct val="100000"/>
            </a:pPr>
            <a:r>
              <a:rPr lang="en" sz="1000" dirty="0" smtClean="0"/>
              <a:t>- App </a:t>
            </a:r>
            <a:r>
              <a:rPr lang="en" sz="1000" dirty="0"/>
              <a:t>description.</a:t>
            </a:r>
          </a:p>
          <a:p>
            <a:pPr marL="622300" lvl="1">
              <a:buClr>
                <a:srgbClr val="000000"/>
              </a:buClr>
              <a:buSzPct val="100000"/>
            </a:pPr>
            <a:r>
              <a:rPr lang="en" sz="1000" dirty="0" smtClean="0"/>
              <a:t>- API </a:t>
            </a:r>
            <a:r>
              <a:rPr lang="en" sz="1000" dirty="0"/>
              <a:t>usage</a:t>
            </a:r>
          </a:p>
          <a:p>
            <a:pPr marL="622300" lvl="1">
              <a:buClr>
                <a:srgbClr val="000000"/>
              </a:buClr>
              <a:buSzPct val="100000"/>
            </a:pPr>
            <a:r>
              <a:rPr lang="en" sz="1000" dirty="0" smtClean="0"/>
              <a:t>- Simple </a:t>
            </a:r>
            <a:r>
              <a:rPr lang="en" sz="1000" dirty="0"/>
              <a:t>instruction text </a:t>
            </a:r>
          </a:p>
          <a:p>
            <a:pPr marL="622300" lvl="3">
              <a:buClr>
                <a:srgbClr val="000000"/>
              </a:buClr>
              <a:buSzPct val="100000"/>
            </a:pPr>
            <a:endParaRPr lang="en" sz="1000" dirty="0" smtClean="0"/>
          </a:p>
          <a:p>
            <a:pPr marL="622300" lvl="3">
              <a:buClr>
                <a:srgbClr val="000000"/>
              </a:buClr>
              <a:buSzPct val="100000"/>
            </a:pPr>
            <a:r>
              <a:rPr lang="en" sz="1000" dirty="0" smtClean="0"/>
              <a:t>Link to </a:t>
            </a:r>
            <a:r>
              <a:rPr lang="en" sz="1000" dirty="0"/>
              <a:t>Video </a:t>
            </a:r>
            <a:r>
              <a:rPr lang="en" sz="1000" dirty="0" smtClean="0"/>
              <a:t>Introduction</a:t>
            </a:r>
          </a:p>
          <a:p>
            <a:pPr marL="622300" lvl="4">
              <a:buClr>
                <a:srgbClr val="000000"/>
              </a:buClr>
              <a:buSzPct val="100000"/>
            </a:pPr>
            <a:r>
              <a:rPr lang="en" sz="1000" i="1" dirty="0" smtClean="0"/>
              <a:t>*Video layout in progress.</a:t>
            </a:r>
            <a:endParaRPr lang="en" sz="1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29" y="932073"/>
            <a:ext cx="5580698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 txBox="1"/>
          <p:nvPr/>
        </p:nvSpPr>
        <p:spPr>
          <a:xfrm>
            <a:off x="632849" y="1139484"/>
            <a:ext cx="2567438" cy="68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b="1" dirty="0">
                <a:solidFill>
                  <a:srgbClr val="00B0F0"/>
                </a:solidFill>
              </a:rPr>
              <a:t>Home / landing page</a:t>
            </a:r>
            <a:r>
              <a:rPr lang="en" sz="1000" b="1" dirty="0" smtClean="0">
                <a:solidFill>
                  <a:srgbClr val="00B0F0"/>
                </a:solidFill>
              </a:rPr>
              <a:t>.</a:t>
            </a:r>
            <a:endParaRPr lang="en" sz="10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000" b="1" dirty="0" smtClean="0"/>
              <a:t>User </a:t>
            </a:r>
            <a:r>
              <a:rPr lang="en" sz="1000" b="1" dirty="0"/>
              <a:t>entrance and app-logic / flow: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 smtClean="0"/>
              <a:t>API warning / usage (modal).</a:t>
            </a:r>
            <a:endParaRPr lang="en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9" y="1808131"/>
            <a:ext cx="2567438" cy="24710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V="1">
            <a:off x="2997200" y="1683657"/>
            <a:ext cx="609600" cy="22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89" y="1139484"/>
            <a:ext cx="496062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"/>
          <p:cNvSpPr txBox="1"/>
          <p:nvPr/>
        </p:nvSpPr>
        <p:spPr>
          <a:xfrm>
            <a:off x="306713" y="1038083"/>
            <a:ext cx="3012559" cy="3188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00B0F0"/>
                </a:solidFill>
              </a:rPr>
              <a:t>Default Entrance to Search.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00B0F0"/>
                </a:solidFill>
              </a:rPr>
              <a:t>- Prepopulated selections / defaults.</a:t>
            </a:r>
            <a:endParaRPr lang="en" sz="1000" b="1" dirty="0" smtClean="0">
              <a:solidFill>
                <a:srgbClr val="00B0F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000" b="1" dirty="0">
              <a:solidFill>
                <a:srgbClr val="00B0F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00B0F0"/>
                </a:solidFill>
              </a:rPr>
              <a:t>User Search.</a:t>
            </a:r>
            <a:endParaRPr lang="en" sz="1000" b="1" dirty="0" smtClean="0">
              <a:solidFill>
                <a:srgbClr val="00B0F0"/>
              </a:solidFill>
            </a:endParaRPr>
          </a:p>
          <a:p>
            <a:pPr marL="16510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000" i="1" dirty="0" smtClean="0"/>
              <a:t>User searches by Drug name</a:t>
            </a:r>
          </a:p>
          <a:p>
            <a:pPr marL="336550" lvl="0" indent="-171450" rtl="0">
              <a:spcBef>
                <a:spcPts val="0"/>
              </a:spcBef>
              <a:buClr>
                <a:srgbClr val="000000"/>
              </a:buClr>
              <a:buSzPct val="100000"/>
              <a:buFontTx/>
              <a:buChar char="-"/>
            </a:pPr>
            <a:r>
              <a:rPr lang="en" sz="1000" dirty="0" smtClean="0"/>
              <a:t>Selecting Drug Name from prepopulated drop-down menu.</a:t>
            </a:r>
          </a:p>
          <a:p>
            <a:pPr marL="336550" lvl="0" indent="-171450" rtl="0">
              <a:spcBef>
                <a:spcPts val="0"/>
              </a:spcBef>
              <a:buClr>
                <a:srgbClr val="000000"/>
              </a:buClr>
              <a:buSzPct val="100000"/>
              <a:buFontTx/>
              <a:buChar char="-"/>
            </a:pPr>
            <a:r>
              <a:rPr lang="en" sz="1000" dirty="0" smtClean="0"/>
              <a:t>Toggle Search Criteria within 2 categories.</a:t>
            </a:r>
          </a:p>
          <a:p>
            <a:pPr marL="336550" lvl="0" indent="-171450" rtl="0">
              <a:spcBef>
                <a:spcPts val="0"/>
              </a:spcBef>
              <a:buClr>
                <a:srgbClr val="000000"/>
              </a:buClr>
              <a:buSzPct val="100000"/>
              <a:buFontTx/>
              <a:buChar char="-"/>
            </a:pPr>
            <a:r>
              <a:rPr lang="en" sz="1000" dirty="0" smtClean="0"/>
              <a:t>*Preselected options to avoid blank queries.</a:t>
            </a:r>
            <a:endParaRPr lang="en" sz="1000" b="1" dirty="0" smtClean="0"/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b="1" dirty="0" smtClean="0"/>
              <a:t>Name:</a:t>
            </a:r>
            <a:r>
              <a:rPr lang="en" sz="1000" dirty="0" smtClean="0"/>
              <a:t>	- Brand Name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/>
              <a:t>	</a:t>
            </a:r>
            <a:r>
              <a:rPr lang="en" sz="1000" dirty="0" smtClean="0"/>
              <a:t>- Generic Name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b="1" dirty="0" smtClean="0"/>
              <a:t>Type: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/>
              <a:t>	</a:t>
            </a:r>
            <a:r>
              <a:rPr lang="en" sz="1000" dirty="0" smtClean="0"/>
              <a:t>- OTC / over the counter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/>
              <a:t>	</a:t>
            </a:r>
            <a:r>
              <a:rPr lang="en" sz="1000" dirty="0" smtClean="0"/>
              <a:t>- Presecription</a:t>
            </a:r>
          </a:p>
          <a:p>
            <a:pPr marL="165100" lvl="1">
              <a:buClr>
                <a:srgbClr val="000000"/>
              </a:buClr>
              <a:buSzPct val="100000"/>
            </a:pPr>
            <a:endParaRPr lang="en" sz="1000" dirty="0"/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b="1" dirty="0" smtClean="0"/>
              <a:t>Search results: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 smtClean="0"/>
              <a:t>1. Present Drug “Reactions” as filter-able radio-button set.</a:t>
            </a:r>
          </a:p>
          <a:p>
            <a:pPr marL="165100" lvl="1">
              <a:buClr>
                <a:srgbClr val="000000"/>
              </a:buClr>
              <a:buSzPct val="100000"/>
            </a:pPr>
            <a:endParaRPr lang="en" sz="1000" dirty="0" smtClean="0"/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 smtClean="0"/>
              <a:t>2. Present bar-graph</a:t>
            </a:r>
            <a:r>
              <a:rPr lang="en" sz="1000" dirty="0" smtClean="0"/>
              <a:t> of “Drugs” / Names.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 smtClean="0"/>
              <a:t>3. *Consider placing totals as ‘mouse-over / hover’. (Touch based mobile).</a:t>
            </a:r>
            <a:endParaRPr lang="en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95" y="933831"/>
            <a:ext cx="5572125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"/>
          <p:cNvSpPr txBox="1"/>
          <p:nvPr/>
        </p:nvSpPr>
        <p:spPr>
          <a:xfrm>
            <a:off x="306713" y="1038083"/>
            <a:ext cx="3012559" cy="3188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00B0F0"/>
                </a:solidFill>
              </a:rPr>
              <a:t>User Search Results</a:t>
            </a:r>
            <a:endParaRPr lang="en" sz="1000" b="1" dirty="0" smtClean="0">
              <a:solidFill>
                <a:srgbClr val="00B0F0"/>
              </a:solidFill>
            </a:endParaRPr>
          </a:p>
          <a:p>
            <a:pPr marL="16510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000" i="1" dirty="0" smtClean="0"/>
              <a:t>User searches by Drug name: ASPIRIN</a:t>
            </a:r>
          </a:p>
          <a:p>
            <a:pPr marL="336550" lvl="0" indent="-171450" rtl="0">
              <a:spcBef>
                <a:spcPts val="0"/>
              </a:spcBef>
              <a:buClr>
                <a:srgbClr val="000000"/>
              </a:buClr>
              <a:buSzPct val="100000"/>
              <a:buFontTx/>
              <a:buChar char="-"/>
            </a:pPr>
            <a:r>
              <a:rPr lang="en" sz="1000" dirty="0" smtClean="0"/>
              <a:t>Selecting Drug Name from prepopulated drop-down menu.</a:t>
            </a:r>
          </a:p>
          <a:p>
            <a:pPr marL="336550" lvl="0" indent="-171450" rtl="0">
              <a:spcBef>
                <a:spcPts val="0"/>
              </a:spcBef>
              <a:buClr>
                <a:srgbClr val="000000"/>
              </a:buClr>
              <a:buSzPct val="100000"/>
              <a:buFontTx/>
              <a:buChar char="-"/>
            </a:pPr>
            <a:r>
              <a:rPr lang="en" sz="1000" dirty="0" smtClean="0"/>
              <a:t>Toggle Search Criteria within 2 categories.</a:t>
            </a:r>
          </a:p>
          <a:p>
            <a:pPr marL="336550" lvl="0" indent="-171450" rtl="0">
              <a:spcBef>
                <a:spcPts val="0"/>
              </a:spcBef>
              <a:buClr>
                <a:srgbClr val="000000"/>
              </a:buClr>
              <a:buSzPct val="100000"/>
              <a:buFontTx/>
              <a:buChar char="-"/>
            </a:pPr>
            <a:r>
              <a:rPr lang="en" sz="1000" dirty="0" smtClean="0"/>
              <a:t>*Preselected options to avoid blank queries.</a:t>
            </a:r>
          </a:p>
          <a:p>
            <a:pPr marL="165100" lvl="1">
              <a:buClr>
                <a:srgbClr val="000000"/>
              </a:buClr>
              <a:buSzPct val="100000"/>
            </a:pPr>
            <a:endParaRPr lang="en" sz="1000" b="1" dirty="0" smtClean="0"/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b="1" dirty="0" smtClean="0"/>
              <a:t>Name:</a:t>
            </a:r>
            <a:r>
              <a:rPr lang="en" sz="1000" dirty="0" smtClean="0"/>
              <a:t>	- Brand Name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/>
              <a:t>	</a:t>
            </a:r>
            <a:r>
              <a:rPr lang="en" sz="1000" dirty="0" smtClean="0"/>
              <a:t>- Generic Name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b="1" dirty="0" smtClean="0"/>
              <a:t>Type: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/>
              <a:t>	</a:t>
            </a:r>
            <a:r>
              <a:rPr lang="en" sz="1000" dirty="0" smtClean="0"/>
              <a:t>- OTC / over the counter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/>
              <a:t>	</a:t>
            </a:r>
            <a:r>
              <a:rPr lang="en" sz="1000" dirty="0" smtClean="0"/>
              <a:t>- Presecription</a:t>
            </a:r>
          </a:p>
          <a:p>
            <a:pPr marL="165100" lvl="1">
              <a:buClr>
                <a:srgbClr val="000000"/>
              </a:buClr>
              <a:buSzPct val="100000"/>
            </a:pPr>
            <a:endParaRPr lang="en" sz="1000" dirty="0"/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b="1" dirty="0" smtClean="0"/>
              <a:t>Search results: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 smtClean="0"/>
              <a:t>1. Present Patient “Age &amp; Gender” as filter-able radio-button set.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 smtClean="0"/>
              <a:t>2. Present bar-graph</a:t>
            </a:r>
            <a:r>
              <a:rPr lang="en" sz="1000" dirty="0" smtClean="0"/>
              <a:t> of Drug “Reactions”.</a:t>
            </a:r>
          </a:p>
          <a:p>
            <a:pPr marL="165100" lvl="1">
              <a:buClr>
                <a:srgbClr val="000000"/>
              </a:buClr>
              <a:buSzPct val="100000"/>
            </a:pPr>
            <a:r>
              <a:rPr lang="en" sz="1000" dirty="0" smtClean="0"/>
              <a:t>3. *Consider placing totals as ‘mouse-over / hover’. (Touch based mobile).</a:t>
            </a:r>
            <a:endParaRPr lang="en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12" y="900923"/>
            <a:ext cx="5580698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125</Words>
  <Application>Microsoft Office PowerPoint</Application>
  <PresentationFormat>On-screen Show (16:9)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simple-light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 Delivery Prototype   |   UCD: UI &amp; UX App Flow</dc:title>
  <dc:creator>josh_000</dc:creator>
  <cp:lastModifiedBy>josh_000</cp:lastModifiedBy>
  <cp:revision>41</cp:revision>
  <dcterms:modified xsi:type="dcterms:W3CDTF">2015-06-25T15:55:53Z</dcterms:modified>
</cp:coreProperties>
</file>