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617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" name="Shape 30"/>
          <p:cNvSpPr/>
          <p:nvPr userDrawn="1"/>
        </p:nvSpPr>
        <p:spPr>
          <a:xfrm>
            <a:off x="-75" y="1500"/>
            <a:ext cx="9144000" cy="7178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1"/>
          <p:cNvSpPr txBox="1">
            <a:spLocks/>
          </p:cNvSpPr>
          <p:nvPr userDrawn="1"/>
        </p:nvSpPr>
        <p:spPr>
          <a:xfrm>
            <a:off x="2546300" y="25800"/>
            <a:ext cx="6402600" cy="61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r"/>
            <a:r>
              <a:rPr lang="en" sz="1200" i="1" smtClean="0">
                <a:solidFill>
                  <a:srgbClr val="FFFFFF"/>
                </a:solidFill>
              </a:rPr>
              <a:t>GSA Delivery Prototype   </a:t>
            </a:r>
            <a:r>
              <a:rPr lang="en" sz="1200" smtClean="0">
                <a:solidFill>
                  <a:srgbClr val="EFEFEF"/>
                </a:solidFill>
              </a:rPr>
              <a:t>|   UCD: UI &amp; UX App Flow</a:t>
            </a:r>
            <a:endParaRPr lang="en" sz="1200">
              <a:solidFill>
                <a:srgbClr val="EFEFEF"/>
              </a:solidFill>
            </a:endParaRPr>
          </a:p>
        </p:txBody>
      </p:sp>
      <p:sp>
        <p:nvSpPr>
          <p:cNvPr id="10" name="Shape 32"/>
          <p:cNvSpPr txBox="1">
            <a:spLocks/>
          </p:cNvSpPr>
          <p:nvPr userDrawn="1"/>
        </p:nvSpPr>
        <p:spPr>
          <a:xfrm>
            <a:off x="368350" y="4741076"/>
            <a:ext cx="7772400" cy="41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1000" b="1" smtClean="0"/>
              <a:t>UCD</a:t>
            </a:r>
            <a:r>
              <a:rPr lang="en" sz="1000" smtClean="0"/>
              <a:t> &gt; UI &amp; UX Content Study, App Flow Logic.</a:t>
            </a:r>
            <a:endParaRPr lang="en" sz="1000"/>
          </a:p>
        </p:txBody>
      </p:sp>
      <p:pic>
        <p:nvPicPr>
          <p:cNvPr id="11" name="Shape 33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50" y="152400"/>
            <a:ext cx="20955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34"/>
          <p:cNvCxnSpPr/>
          <p:nvPr userDrawn="1"/>
        </p:nvCxnSpPr>
        <p:spPr>
          <a:xfrm>
            <a:off x="14725" y="4741075"/>
            <a:ext cx="9128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35"/>
          <p:cNvCxnSpPr/>
          <p:nvPr userDrawn="1"/>
        </p:nvCxnSpPr>
        <p:spPr>
          <a:xfrm>
            <a:off x="14725" y="1022400"/>
            <a:ext cx="9128399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6"/>
          <p:cNvCxnSpPr/>
          <p:nvPr userDrawn="1"/>
        </p:nvCxnSpPr>
        <p:spPr>
          <a:xfrm>
            <a:off x="-75" y="721075"/>
            <a:ext cx="9128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"/>
          <p:cNvSpPr txBox="1"/>
          <p:nvPr/>
        </p:nvSpPr>
        <p:spPr>
          <a:xfrm>
            <a:off x="517025" y="1335425"/>
            <a:ext cx="3857699" cy="3188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User entrance and app-logic / flow:</a:t>
            </a:r>
          </a:p>
          <a:p>
            <a:pPr marL="165100" lvl="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000" b="1" dirty="0">
                <a:solidFill>
                  <a:srgbClr val="00B0F0"/>
                </a:solidFill>
              </a:rPr>
              <a:t>Home / landing </a:t>
            </a:r>
            <a:r>
              <a:rPr lang="en" sz="1000" b="1" dirty="0" smtClean="0">
                <a:solidFill>
                  <a:srgbClr val="00B0F0"/>
                </a:solidFill>
              </a:rPr>
              <a:t>page.</a:t>
            </a:r>
          </a:p>
          <a:p>
            <a:pPr marL="914400" lvl="1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App description.</a:t>
            </a:r>
          </a:p>
          <a:p>
            <a:pPr marL="914400" lvl="1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API usage</a:t>
            </a:r>
            <a:endParaRPr lang="en" sz="1000" dirty="0"/>
          </a:p>
          <a:p>
            <a:pPr marL="914400" lvl="1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Simple instructions</a:t>
            </a:r>
          </a:p>
          <a:p>
            <a:pPr marL="16510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b="1" dirty="0" smtClean="0">
                <a:solidFill>
                  <a:srgbClr val="00B0F0"/>
                </a:solidFill>
              </a:rPr>
              <a:t>Search Topics Label &amp; Adverse Effects </a:t>
            </a:r>
          </a:p>
          <a:p>
            <a:pPr marL="165100" lvl="0" indent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000" dirty="0" smtClean="0"/>
              <a:t>User </a:t>
            </a:r>
            <a:r>
              <a:rPr lang="en" sz="1000" dirty="0"/>
              <a:t>select 1 of 3 search criteria.</a:t>
            </a:r>
          </a:p>
          <a:p>
            <a:pPr marL="850900" lvl="1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1000" dirty="0" smtClean="0"/>
              <a:t>Prescription Drugs</a:t>
            </a:r>
          </a:p>
          <a:p>
            <a:pPr marL="850900" lvl="1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1000" dirty="0" smtClean="0"/>
              <a:t>FDA Food</a:t>
            </a:r>
            <a:endParaRPr lang="en" sz="1000" dirty="0"/>
          </a:p>
          <a:p>
            <a:pPr marL="850900" lvl="1" indent="-2286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1000" dirty="0" smtClean="0"/>
              <a:t>Prescription Drugs</a:t>
            </a:r>
            <a:r>
              <a:rPr lang="en" sz="1000" baseline="0" dirty="0" smtClean="0"/>
              <a:t> &gt; </a:t>
            </a:r>
            <a:r>
              <a:rPr lang="en" sz="1000" dirty="0" smtClean="0"/>
              <a:t>Label display</a:t>
            </a:r>
            <a:r>
              <a:rPr lang="en" sz="1000" baseline="0" dirty="0" smtClean="0"/>
              <a:t> (</a:t>
            </a:r>
            <a:r>
              <a:rPr lang="en" sz="1000" dirty="0" smtClean="0"/>
              <a:t>Section 508)</a:t>
            </a:r>
            <a:endParaRPr lang="en" sz="1000" dirty="0"/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/>
              <a:t>User is presented form elements for input / selection.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/>
              <a:t>User submits criteria for query results.</a:t>
            </a:r>
          </a:p>
          <a:p>
            <a:pPr rtl="0">
              <a:spcBef>
                <a:spcPts val="0"/>
              </a:spcBef>
              <a:buNone/>
            </a:pPr>
            <a:endParaRPr sz="1000" dirty="0"/>
          </a:p>
          <a:p>
            <a:pPr lvl="3"/>
            <a:r>
              <a:rPr lang="en" sz="1000" b="1" dirty="0" smtClean="0">
                <a:solidFill>
                  <a:srgbClr val="00B0F0"/>
                </a:solidFill>
              </a:rPr>
              <a:t>     Results </a:t>
            </a:r>
            <a:r>
              <a:rPr lang="en" sz="1000" b="1" dirty="0">
                <a:solidFill>
                  <a:srgbClr val="00B0F0"/>
                </a:solidFill>
              </a:rPr>
              <a:t>viewing elements:</a:t>
            </a:r>
          </a:p>
          <a:p>
            <a:pPr marL="9144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00" dirty="0"/>
              <a:t>Display elements per criteria choices</a:t>
            </a:r>
          </a:p>
          <a:p>
            <a:pPr marL="1828800" indent="-2921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/>
              <a:t>Map </a:t>
            </a:r>
          </a:p>
          <a:p>
            <a:pPr marL="1828800" indent="-2921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/>
              <a:t>Label</a:t>
            </a:r>
          </a:p>
          <a:p>
            <a:pPr marL="9144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000" dirty="0" smtClean="0"/>
              <a:t>Text Content </a:t>
            </a:r>
            <a:r>
              <a:rPr lang="en" sz="1000" dirty="0"/>
              <a:t>/</a:t>
            </a:r>
            <a:r>
              <a:rPr lang="en" sz="1000" dirty="0" smtClean="0"/>
              <a:t> related information</a:t>
            </a:r>
            <a:r>
              <a:rPr lang="en" sz="1000" dirty="0"/>
              <a:t>.</a:t>
            </a:r>
          </a:p>
        </p:txBody>
      </p:sp>
      <p:cxnSp>
        <p:nvCxnSpPr>
          <p:cNvPr id="3" name="Shape 43"/>
          <p:cNvCxnSpPr/>
          <p:nvPr/>
        </p:nvCxnSpPr>
        <p:spPr>
          <a:xfrm>
            <a:off x="4776500" y="1449300"/>
            <a:ext cx="0" cy="287310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Shape 37"/>
          <p:cNvSpPr txBox="1"/>
          <p:nvPr/>
        </p:nvSpPr>
        <p:spPr>
          <a:xfrm>
            <a:off x="5020786" y="1335425"/>
            <a:ext cx="3857699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User entrance </a:t>
            </a:r>
            <a:r>
              <a:rPr lang="en" sz="1000" b="1" dirty="0" smtClean="0"/>
              <a:t>presents usage alert:</a:t>
            </a:r>
            <a:endParaRPr lang="en" sz="1000" b="1" dirty="0"/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API &amp; Usage Alert [ openFDA modal presentation ].</a:t>
            </a:r>
            <a:endParaRPr lang="e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63" y="1916988"/>
            <a:ext cx="2567438" cy="24710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52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 txBox="1"/>
          <p:nvPr/>
        </p:nvSpPr>
        <p:spPr>
          <a:xfrm>
            <a:off x="632849" y="1139484"/>
            <a:ext cx="2567438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b="1" dirty="0">
                <a:solidFill>
                  <a:srgbClr val="00B0F0"/>
                </a:solidFill>
              </a:rPr>
              <a:t>Home / landing page</a:t>
            </a:r>
            <a:r>
              <a:rPr lang="en" sz="1000" b="1" dirty="0" smtClean="0">
                <a:solidFill>
                  <a:srgbClr val="00B0F0"/>
                </a:solidFill>
              </a:rPr>
              <a:t>.</a:t>
            </a:r>
            <a:endParaRPr lang="en" sz="10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000" b="1" dirty="0" smtClean="0"/>
              <a:t>User </a:t>
            </a:r>
            <a:r>
              <a:rPr lang="en" sz="1000" b="1" dirty="0"/>
              <a:t>entrance and app-logic / flow: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API warning / usage (modal).</a:t>
            </a:r>
            <a:endParaRPr lang="e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9" y="1808131"/>
            <a:ext cx="2567438" cy="24710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V="1">
            <a:off x="2997200" y="1683657"/>
            <a:ext cx="609600" cy="22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065229"/>
            <a:ext cx="5385707" cy="36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7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85" y="1106919"/>
            <a:ext cx="5010830" cy="3353049"/>
          </a:xfrm>
          <a:prstGeom prst="rect">
            <a:avLst/>
          </a:prstGeom>
        </p:spPr>
      </p:pic>
      <p:sp>
        <p:nvSpPr>
          <p:cNvPr id="4" name="Shape 37"/>
          <p:cNvSpPr txBox="1"/>
          <p:nvPr/>
        </p:nvSpPr>
        <p:spPr>
          <a:xfrm>
            <a:off x="632849" y="1226568"/>
            <a:ext cx="2567438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/>
              <a:t>User entrance and app-logic / flow:</a:t>
            </a:r>
          </a:p>
          <a:p>
            <a:pPr marL="457200" lvl="0" indent="-2921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000" dirty="0" smtClean="0"/>
              <a:t>API warning / usage.</a:t>
            </a:r>
            <a:endParaRPr lang="en" sz="1000" dirty="0"/>
          </a:p>
        </p:txBody>
      </p:sp>
      <p:sp>
        <p:nvSpPr>
          <p:cNvPr id="2" name="Rectangle 1"/>
          <p:cNvSpPr/>
          <p:nvPr/>
        </p:nvSpPr>
        <p:spPr>
          <a:xfrm>
            <a:off x="3643085" y="1480457"/>
            <a:ext cx="5010830" cy="2979511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20" y="1734687"/>
            <a:ext cx="2567438" cy="24710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83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28" y="1228816"/>
            <a:ext cx="4828041" cy="3208698"/>
          </a:xfrm>
          <a:prstGeom prst="rect">
            <a:avLst/>
          </a:prstGeom>
        </p:spPr>
      </p:pic>
      <p:sp>
        <p:nvSpPr>
          <p:cNvPr id="7" name="Shape 37"/>
          <p:cNvSpPr txBox="1"/>
          <p:nvPr/>
        </p:nvSpPr>
        <p:spPr>
          <a:xfrm>
            <a:off x="632848" y="1640226"/>
            <a:ext cx="2937665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65100" lvl="0">
              <a:buClr>
                <a:srgbClr val="000000"/>
              </a:buClr>
              <a:buSzPct val="100000"/>
            </a:pPr>
            <a:r>
              <a:rPr lang="en" sz="1000" b="1" dirty="0">
                <a:solidFill>
                  <a:srgbClr val="00B0F0"/>
                </a:solidFill>
              </a:rPr>
              <a:t>Search </a:t>
            </a:r>
            <a:r>
              <a:rPr lang="en" sz="1000" b="1" dirty="0" smtClean="0">
                <a:solidFill>
                  <a:srgbClr val="00B0F0"/>
                </a:solidFill>
              </a:rPr>
              <a:t>Topics:  </a:t>
            </a:r>
            <a:r>
              <a:rPr lang="en" sz="1000" b="1" dirty="0">
                <a:solidFill>
                  <a:srgbClr val="00B0F0"/>
                </a:solidFill>
              </a:rPr>
              <a:t>Label &amp; Adverse Effects 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Prescription Labels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41258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58" y="1279617"/>
            <a:ext cx="4810048" cy="3208698"/>
          </a:xfrm>
          <a:prstGeom prst="rect">
            <a:avLst/>
          </a:prstGeom>
        </p:spPr>
      </p:pic>
      <p:sp>
        <p:nvSpPr>
          <p:cNvPr id="7" name="Shape 37"/>
          <p:cNvSpPr txBox="1"/>
          <p:nvPr/>
        </p:nvSpPr>
        <p:spPr>
          <a:xfrm>
            <a:off x="632848" y="1640226"/>
            <a:ext cx="2937665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65100" lvl="0">
              <a:buClr>
                <a:srgbClr val="000000"/>
              </a:buClr>
              <a:buSzPct val="100000"/>
            </a:pPr>
            <a:r>
              <a:rPr lang="en" sz="1000" b="1" dirty="0">
                <a:solidFill>
                  <a:srgbClr val="00B0F0"/>
                </a:solidFill>
              </a:rPr>
              <a:t>Search </a:t>
            </a:r>
            <a:r>
              <a:rPr lang="en" sz="1000" b="1" dirty="0" smtClean="0">
                <a:solidFill>
                  <a:srgbClr val="00B0F0"/>
                </a:solidFill>
              </a:rPr>
              <a:t>Topics: </a:t>
            </a:r>
            <a:r>
              <a:rPr lang="en" sz="1000" b="1" dirty="0">
                <a:solidFill>
                  <a:srgbClr val="00B0F0"/>
                </a:solidFill>
              </a:rPr>
              <a:t>Label &amp; Adverse Effects 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Prescription </a:t>
            </a:r>
            <a:r>
              <a:rPr lang="en" sz="1000" dirty="0"/>
              <a:t>Drugs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0809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84" y="1217831"/>
            <a:ext cx="4816046" cy="3214695"/>
          </a:xfrm>
          <a:prstGeom prst="rect">
            <a:avLst/>
          </a:prstGeom>
        </p:spPr>
      </p:pic>
      <p:sp>
        <p:nvSpPr>
          <p:cNvPr id="7" name="Shape 37"/>
          <p:cNvSpPr txBox="1"/>
          <p:nvPr/>
        </p:nvSpPr>
        <p:spPr>
          <a:xfrm>
            <a:off x="632848" y="1640226"/>
            <a:ext cx="2937665" cy="68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65100" lvl="0">
              <a:buClr>
                <a:srgbClr val="000000"/>
              </a:buClr>
              <a:buSzPct val="100000"/>
            </a:pPr>
            <a:r>
              <a:rPr lang="en" sz="1000" b="1" dirty="0">
                <a:solidFill>
                  <a:srgbClr val="00B0F0"/>
                </a:solidFill>
              </a:rPr>
              <a:t>Search Topics Label &amp; Adverse Effects </a:t>
            </a:r>
          </a:p>
          <a:p>
            <a:pPr marL="622300" lvl="1">
              <a:buClr>
                <a:srgbClr val="000000"/>
              </a:buClr>
              <a:buSzPct val="100000"/>
            </a:pPr>
            <a:r>
              <a:rPr lang="en" sz="1000" dirty="0" smtClean="0"/>
              <a:t>FDA Food Reporting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582873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154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Delivery Prototype   |   UCD: UI &amp; UX App Flow</dc:title>
  <dc:creator>josh_000</dc:creator>
  <cp:lastModifiedBy>josh_000</cp:lastModifiedBy>
  <cp:revision>15</cp:revision>
  <dcterms:modified xsi:type="dcterms:W3CDTF">2015-06-23T10:31:33Z</dcterms:modified>
</cp:coreProperties>
</file>