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F16565-CBD0-4B1E-B9E1-16F508F69762}">
  <a:tblStyle styleId="{D6F16565-CBD0-4B1E-B9E1-16F508F697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c8e34177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c8e34177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Common practice for motion detectors in shops and surveillance products</a:t>
            </a:r>
            <a:endParaRPr sz="1000">
              <a:solidFill>
                <a:schemeClr val="dk1"/>
              </a:solidFill>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Differential detection: changing environment temperature does not affect accuracy</a:t>
            </a:r>
            <a:endParaRPr sz="1000">
              <a:solidFill>
                <a:schemeClr val="dk1"/>
              </a:solidFill>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Adjustable ambient threshold: we will experiment with it to find the best</a:t>
            </a:r>
            <a:endParaRPr sz="1000">
              <a:solidFill>
                <a:schemeClr val="dk1"/>
              </a:solidFill>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Low cost: at ~$2 per unit</a:t>
            </a:r>
            <a:endParaRPr sz="1000">
              <a:solidFill>
                <a:schemeClr val="dk1"/>
              </a:solidFill>
              <a:latin typeface="Roboto"/>
              <a:ea typeface="Roboto"/>
              <a:cs typeface="Roboto"/>
              <a:sym typeface="Roboto"/>
            </a:endParaRPr>
          </a:p>
          <a:p>
            <a:pPr indent="0" lvl="0" marL="0" rtl="0" algn="l">
              <a:spcBef>
                <a:spcPts val="1200"/>
              </a:spcBef>
              <a:spcAft>
                <a:spcPts val="0"/>
              </a:spcAft>
              <a:buNone/>
            </a:pPr>
            <a:r>
              <a:t/>
            </a:r>
            <a:endParaRPr sz="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b5de0d01d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b5de0d01d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b804953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b804953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Shadman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a few options we have for microcontrollers for the passenger counting system. The first option is to use the Nordic Semiconductor nRF9160. This would allow the team to explore using LTE-M connectivity and would be the board of choice if the project was to be deployed on a moving bus in the future.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team will also explore using wifi to connect to the gateway system. One such option is the, Beagle Bone which runs Linux and has connections to WiFi and Ethernet to transmit data. The Beagle Bone is a good option for a prototype of our project since there is already examples and </a:t>
            </a:r>
            <a:r>
              <a:rPr lang="en"/>
              <a:t>documentation</a:t>
            </a:r>
            <a:r>
              <a:rPr lang="en"/>
              <a:t> available about connecting BeagleBone with AWS IoT Core. </a:t>
            </a:r>
            <a:endParaRPr/>
          </a:p>
          <a:p>
            <a:pPr indent="0" lvl="0" marL="0" rtl="0" algn="l">
              <a:spcBef>
                <a:spcPts val="0"/>
              </a:spcBef>
              <a:spcAft>
                <a:spcPts val="0"/>
              </a:spcAft>
              <a:buNone/>
            </a:pPr>
            <a:r>
              <a:rPr lang="en"/>
              <a:t>A few team members </a:t>
            </a:r>
            <a:r>
              <a:rPr lang="en"/>
              <a:t>already have the Rasberry Pi 4, so this is a potentially good option for early prototyping to initially test if we can send data over WiFi to a noSQL database on AWS.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b5de0d01d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b5de0d01d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Shad -- </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The DK cellular device is the optimal choice for the project because of its built-in LTE and GPS capabilities, application processor, and 24 GPIOs. The LTE antenna will be optimized for global bus operations supporting all LTE frequency bands in the 698-960 MHz and 1710-2200 MHz ranges. For ease of development, the nRF9160 comes bundled with an iBasis SIM card preloaded with 10 MB</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device features a 3.0-5.5 V power supply from an external battery but can also be powered using 5 V USB. The application processor includes a 64 MHz Arm Cortex-M33 CPU with 1 MB of flash and 256 KB of RAM dedicated for the application, which are adequate hardware resources for the passenger counting program. The 24 GPIOs can be configured to interface with the infrared sensor arrays.</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b197313f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b197313f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Shad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The web application pulls from the database to present the end-users with live maps and passengers counts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The live-feed webapp proposed GUI for the live map and passenger count.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The analytics dashboard will provide web-embeddable machine learning business intelligence (BI) GUI dashboards -- either using AWS Quicksight or Microsoft PowerBI -- which will allow end-users to </a:t>
            </a:r>
            <a:r>
              <a:rPr lang="en" sz="1200">
                <a:solidFill>
                  <a:schemeClr val="dk1"/>
                </a:solidFill>
                <a:latin typeface="Times New Roman"/>
                <a:ea typeface="Times New Roman"/>
                <a:cs typeface="Times New Roman"/>
                <a:sym typeface="Times New Roman"/>
              </a:rPr>
              <a:t>have insights on the data and make predictions.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b197313f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b197313f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b197313f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b197313f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Thomas - The equipment for a prototype of the IntelliBus system includes the cellular IoT development kit, infrared sensors to track passenger motion, and additional wires and connectors. The Nordic Semiconductor cellular IoT development kit is the most expensive item in the budget at $139.00 [7]. Passive infrared sensors come in batches of 6, and the per batch cost is $10 [20]. Wires and connectors are estimated to be around $10 as well. Bringing the total Parts expense to $159</a:t>
            </a:r>
            <a:endParaRPr sz="1200">
              <a:solidFill>
                <a:schemeClr val="dk1"/>
              </a:solidFill>
              <a:latin typeface="Times New Roman"/>
              <a:ea typeface="Times New Roman"/>
              <a:cs typeface="Times New Roman"/>
              <a:sym typeface="Times New Roman"/>
            </a:endParaRPr>
          </a:p>
          <a:p>
            <a:pPr indent="45720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The embedded software development </a:t>
            </a:r>
            <a:r>
              <a:rPr lang="en" sz="1200">
                <a:solidFill>
                  <a:schemeClr val="dk1"/>
                </a:solidFill>
                <a:latin typeface="Times New Roman"/>
                <a:ea typeface="Times New Roman"/>
                <a:cs typeface="Times New Roman"/>
                <a:sym typeface="Times New Roman"/>
              </a:rPr>
              <a:t>environment</a:t>
            </a:r>
            <a:r>
              <a:rPr lang="en" sz="1200">
                <a:solidFill>
                  <a:schemeClr val="dk1"/>
                </a:solidFill>
                <a:latin typeface="Times New Roman"/>
                <a:ea typeface="Times New Roman"/>
                <a:cs typeface="Times New Roman"/>
                <a:sym typeface="Times New Roman"/>
              </a:rPr>
              <a:t> will come included with </a:t>
            </a:r>
            <a:r>
              <a:rPr lang="en" sz="1200">
                <a:solidFill>
                  <a:schemeClr val="dk1"/>
                </a:solidFill>
                <a:latin typeface="Times New Roman"/>
                <a:ea typeface="Times New Roman"/>
                <a:cs typeface="Times New Roman"/>
                <a:sym typeface="Times New Roman"/>
              </a:rPr>
              <a:t>the cellular IoT kit. The prototype should not need more than 10GB of standard storage and will use Amazon Web Services' free-tier. Using open-source software tools for the front and back-end of the website will also help save on cost. </a:t>
            </a:r>
            <a:endParaRPr sz="1200">
              <a:solidFill>
                <a:schemeClr val="dk1"/>
              </a:solidFill>
              <a:latin typeface="Times New Roman"/>
              <a:ea typeface="Times New Roman"/>
              <a:cs typeface="Times New Roman"/>
              <a:sym typeface="Times New Roman"/>
            </a:endParaRPr>
          </a:p>
          <a:p>
            <a:pPr indent="457200" lvl="0" marL="0" rtl="0" algn="l">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funding for the project is $125 per student, leaving us $341 below the top of our budget. Using the current evaluation, there is no indication that the project will exceed the funding provided by the ECE department.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b197313f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b197313f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Thomas - </a:t>
            </a:r>
            <a:endParaRPr/>
          </a:p>
          <a:p>
            <a:pPr indent="0" lvl="0" marL="0" rtl="0" algn="l">
              <a:spcBef>
                <a:spcPts val="0"/>
              </a:spcBef>
              <a:spcAft>
                <a:spcPts val="0"/>
              </a:spcAft>
              <a:buNone/>
            </a:pPr>
            <a:r>
              <a:rPr lang="en"/>
              <a:t>Noah Chong will serve as …</a:t>
            </a:r>
            <a:endParaRPr/>
          </a:p>
          <a:p>
            <a:pPr indent="0" lvl="0" marL="0" rtl="0" algn="l">
              <a:spcBef>
                <a:spcPts val="0"/>
              </a:spcBef>
              <a:spcAft>
                <a:spcPts val="0"/>
              </a:spcAft>
              <a:buNone/>
            </a:pPr>
            <a:r>
              <a:rPr lang="en"/>
              <a:t>Team members may be called upon to assist in </a:t>
            </a:r>
            <a:r>
              <a:rPr lang="en"/>
              <a:t>other areas of the project depending on the workload.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b197313f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b197313f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b197313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b197313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c8e34177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c8e34177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b197313f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b197313f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Thomas - </a:t>
            </a:r>
            <a:endParaRPr/>
          </a:p>
          <a:p>
            <a:pPr indent="0" lvl="0" marL="0" rtl="0" algn="l">
              <a:spcBef>
                <a:spcPts val="0"/>
              </a:spcBef>
              <a:spcAft>
                <a:spcPts val="0"/>
              </a:spcAft>
              <a:buNone/>
            </a:pPr>
            <a:r>
              <a:rPr lang="en"/>
              <a:t>This slide gives a high level description of the project. The goal is to design and prototype an IoT device that ultimately displays real-time updates of bus location and total passengers on a cloud-based web application. We have divided the project into two main components. </a:t>
            </a:r>
            <a:r>
              <a:rPr lang="en"/>
              <a:t>The embedded passenger counting system will contain infrared sensors to capture passengers entering and exiting the bus doors, a microcontroller that will process sensor inputs and store the total passenger count. </a:t>
            </a:r>
            <a:endParaRPr/>
          </a:p>
          <a:p>
            <a:pPr indent="0" lvl="0" marL="0" rtl="0" algn="l">
              <a:spcBef>
                <a:spcPts val="0"/>
              </a:spcBef>
              <a:spcAft>
                <a:spcPts val="0"/>
              </a:spcAft>
              <a:buNone/>
            </a:pPr>
            <a:r>
              <a:rPr lang="en"/>
              <a:t>And an LTE-M module on the microcontroller will transmit the current number of bus riders and bus location to an IoT gateway. </a:t>
            </a:r>
            <a:endParaRPr/>
          </a:p>
          <a:p>
            <a:pPr indent="0" lvl="0" marL="0" rtl="0" algn="l">
              <a:spcBef>
                <a:spcPts val="0"/>
              </a:spcBef>
              <a:spcAft>
                <a:spcPts val="0"/>
              </a:spcAft>
              <a:buNone/>
            </a:pPr>
            <a:r>
              <a:t/>
            </a:r>
            <a:endParaRPr/>
          </a:p>
          <a:p>
            <a:pPr indent="45720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The second component of the project is a cloud-based web application that will be built upon a noSQL database of time-stamped passenger counts. AWS IoT Core is the gateway that  will connect the embedded passenger counting system with the back-end noSQL database. A web dashboard will actively refresh with the latest passenger counts and bus locations pulled from the database. For the front-end, we we plan on using tools like Amazon’s Quicksight dashboards and the OpenLayer maps API. These tools will allow End-users like Transportation departments and bus riders to  analyze passenger traffic statistics and bus maps on our website.</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b197313f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b197313f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Thomas- </a:t>
            </a:r>
            <a:endParaRPr sz="1200">
              <a:solidFill>
                <a:schemeClr val="dk1"/>
              </a:solidFill>
              <a:latin typeface="Times New Roman"/>
              <a:ea typeface="Times New Roman"/>
              <a:cs typeface="Times New Roman"/>
              <a:sym typeface="Times New Roman"/>
            </a:endParaRPr>
          </a:p>
          <a:p>
            <a:pPr indent="45720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the target user of our product is transportation departments that provide bus services. And The highest </a:t>
            </a:r>
            <a:r>
              <a:rPr lang="en" sz="1200">
                <a:solidFill>
                  <a:schemeClr val="dk1"/>
                </a:solidFill>
                <a:latin typeface="Times New Roman"/>
                <a:ea typeface="Times New Roman"/>
                <a:cs typeface="Times New Roman"/>
                <a:sym typeface="Times New Roman"/>
              </a:rPr>
              <a:t>priority</a:t>
            </a:r>
            <a:r>
              <a:rPr lang="en" sz="1200">
                <a:solidFill>
                  <a:schemeClr val="dk1"/>
                </a:solidFill>
                <a:latin typeface="Times New Roman"/>
                <a:ea typeface="Times New Roman"/>
                <a:cs typeface="Times New Roman"/>
                <a:sym typeface="Times New Roman"/>
              </a:rPr>
              <a:t> for that </a:t>
            </a:r>
            <a:r>
              <a:rPr lang="en" sz="1200">
                <a:solidFill>
                  <a:schemeClr val="dk1"/>
                </a:solidFill>
                <a:latin typeface="Times New Roman"/>
                <a:ea typeface="Times New Roman"/>
                <a:cs typeface="Times New Roman"/>
                <a:sym typeface="Times New Roman"/>
              </a:rPr>
              <a:t>customer</a:t>
            </a:r>
            <a:r>
              <a:rPr lang="en" sz="1200">
                <a:solidFill>
                  <a:schemeClr val="dk1"/>
                </a:solidFill>
                <a:latin typeface="Times New Roman"/>
                <a:ea typeface="Times New Roman"/>
                <a:cs typeface="Times New Roman"/>
                <a:sym typeface="Times New Roman"/>
              </a:rPr>
              <a:t> is to deliver an </a:t>
            </a:r>
            <a:r>
              <a:rPr lang="en" sz="1200">
                <a:solidFill>
                  <a:schemeClr val="dk1"/>
                </a:solidFill>
                <a:latin typeface="Times New Roman"/>
                <a:ea typeface="Times New Roman"/>
                <a:cs typeface="Times New Roman"/>
                <a:sym typeface="Times New Roman"/>
              </a:rPr>
              <a:t>accurate</a:t>
            </a:r>
            <a:r>
              <a:rPr lang="en" sz="1200">
                <a:solidFill>
                  <a:schemeClr val="dk1"/>
                </a:solidFill>
                <a:latin typeface="Times New Roman"/>
                <a:ea typeface="Times New Roman"/>
                <a:cs typeface="Times New Roman"/>
                <a:sym typeface="Times New Roman"/>
              </a:rPr>
              <a:t> display of passenger counts and bus locations on our website. </a:t>
            </a:r>
            <a:endParaRPr sz="1200">
              <a:solidFill>
                <a:schemeClr val="dk1"/>
              </a:solidFill>
              <a:latin typeface="Times New Roman"/>
              <a:ea typeface="Times New Roman"/>
              <a:cs typeface="Times New Roman"/>
              <a:sym typeface="Times New Roman"/>
            </a:endParaRPr>
          </a:p>
          <a:p>
            <a:pPr indent="45720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Another top priority is that the IoT </a:t>
            </a:r>
            <a:r>
              <a:rPr lang="en" sz="1200">
                <a:solidFill>
                  <a:schemeClr val="dk1"/>
                </a:solidFill>
                <a:latin typeface="Times New Roman"/>
                <a:ea typeface="Times New Roman"/>
                <a:cs typeface="Times New Roman"/>
                <a:sym typeface="Times New Roman"/>
              </a:rPr>
              <a:t>solution</a:t>
            </a:r>
            <a:r>
              <a:rPr lang="en" sz="1200">
                <a:solidFill>
                  <a:schemeClr val="dk1"/>
                </a:solidFill>
                <a:latin typeface="Times New Roman"/>
                <a:ea typeface="Times New Roman"/>
                <a:cs typeface="Times New Roman"/>
                <a:sym typeface="Times New Roman"/>
              </a:rPr>
              <a:t> can be setup easily and </a:t>
            </a:r>
            <a:r>
              <a:rPr lang="en" sz="1200">
                <a:solidFill>
                  <a:schemeClr val="dk1"/>
                </a:solidFill>
                <a:latin typeface="Times New Roman"/>
                <a:ea typeface="Times New Roman"/>
                <a:cs typeface="Times New Roman"/>
                <a:sym typeface="Times New Roman"/>
              </a:rPr>
              <a:t>affordably </a:t>
            </a:r>
            <a:r>
              <a:rPr lang="en" sz="1200">
                <a:solidFill>
                  <a:schemeClr val="dk1"/>
                </a:solidFill>
                <a:latin typeface="Times New Roman"/>
                <a:ea typeface="Times New Roman"/>
                <a:cs typeface="Times New Roman"/>
                <a:sym typeface="Times New Roman"/>
              </a:rPr>
              <a:t>across an entire bus fleet. To be quickly setup, our passenger counting system will use an existing bus power supply, and fit </a:t>
            </a:r>
            <a:r>
              <a:rPr lang="en" sz="1200">
                <a:solidFill>
                  <a:schemeClr val="dk1"/>
                </a:solidFill>
                <a:latin typeface="Times New Roman"/>
                <a:ea typeface="Times New Roman"/>
                <a:cs typeface="Times New Roman"/>
                <a:sym typeface="Times New Roman"/>
              </a:rPr>
              <a:t>within</a:t>
            </a:r>
            <a:r>
              <a:rPr lang="en" sz="12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the</a:t>
            </a:r>
            <a:r>
              <a:rPr lang="en" sz="12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dimensions</a:t>
            </a:r>
            <a:r>
              <a:rPr lang="en" sz="1200">
                <a:solidFill>
                  <a:schemeClr val="dk1"/>
                </a:solidFill>
                <a:latin typeface="Times New Roman"/>
                <a:ea typeface="Times New Roman"/>
                <a:cs typeface="Times New Roman"/>
                <a:sym typeface="Times New Roman"/>
              </a:rPr>
              <a:t> of a bus doorway. </a:t>
            </a:r>
            <a:endParaRPr sz="1200">
              <a:solidFill>
                <a:schemeClr val="dk1"/>
              </a:solidFill>
              <a:latin typeface="Times New Roman"/>
              <a:ea typeface="Times New Roman"/>
              <a:cs typeface="Times New Roman"/>
              <a:sym typeface="Times New Roman"/>
            </a:endParaRPr>
          </a:p>
          <a:p>
            <a:pPr indent="45720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our goal is that the product </a:t>
            </a:r>
            <a:r>
              <a:rPr lang="en" sz="1200">
                <a:solidFill>
                  <a:schemeClr val="dk1"/>
                </a:solidFill>
                <a:latin typeface="Times New Roman"/>
                <a:ea typeface="Times New Roman"/>
                <a:cs typeface="Times New Roman"/>
                <a:sym typeface="Times New Roman"/>
              </a:rPr>
              <a:t>would</a:t>
            </a:r>
            <a:r>
              <a:rPr lang="en" sz="1200">
                <a:solidFill>
                  <a:schemeClr val="dk1"/>
                </a:solidFill>
                <a:latin typeface="Times New Roman"/>
                <a:ea typeface="Times New Roman"/>
                <a:cs typeface="Times New Roman"/>
                <a:sym typeface="Times New Roman"/>
              </a:rPr>
              <a:t> cost no more than $800. </a:t>
            </a:r>
            <a:endParaRPr sz="1200">
              <a:solidFill>
                <a:schemeClr val="dk1"/>
              </a:solidFill>
              <a:latin typeface="Times New Roman"/>
              <a:ea typeface="Times New Roman"/>
              <a:cs typeface="Times New Roman"/>
              <a:sym typeface="Times New Roman"/>
            </a:endParaRPr>
          </a:p>
          <a:p>
            <a:pPr indent="457200" lvl="0" marL="0" rtl="0" algn="l">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Transportation</a:t>
            </a:r>
            <a:r>
              <a:rPr lang="en" sz="1200">
                <a:solidFill>
                  <a:schemeClr val="dk1"/>
                </a:solidFill>
                <a:latin typeface="Times New Roman"/>
                <a:ea typeface="Times New Roman"/>
                <a:cs typeface="Times New Roman"/>
                <a:sym typeface="Times New Roman"/>
              </a:rPr>
              <a:t> departments will only purchase our product if bus passengers are pleased with the website display. to keep passengers happy, the website we design should respond to HTTP requests within 5 seconds.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b197313f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b197313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Thomas - </a:t>
            </a:r>
            <a:endParaRPr sz="1200">
              <a:solidFill>
                <a:schemeClr val="dk1"/>
              </a:solidFill>
              <a:latin typeface="Times New Roman"/>
              <a:ea typeface="Times New Roman"/>
              <a:cs typeface="Times New Roman"/>
              <a:sym typeface="Times New Roman"/>
            </a:endParaRPr>
          </a:p>
          <a:p>
            <a:pPr indent="45720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This slide shows how the engineering requirements of </a:t>
            </a:r>
            <a:r>
              <a:rPr lang="en" sz="1200">
                <a:solidFill>
                  <a:schemeClr val="dk1"/>
                </a:solidFill>
                <a:latin typeface="Times New Roman"/>
                <a:ea typeface="Times New Roman"/>
                <a:cs typeface="Times New Roman"/>
                <a:sym typeface="Times New Roman"/>
              </a:rPr>
              <a:t>the</a:t>
            </a:r>
            <a:r>
              <a:rPr lang="en" sz="12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project</a:t>
            </a:r>
            <a:r>
              <a:rPr lang="en" sz="1200">
                <a:solidFill>
                  <a:schemeClr val="dk1"/>
                </a:solidFill>
                <a:latin typeface="Times New Roman"/>
                <a:ea typeface="Times New Roman"/>
                <a:cs typeface="Times New Roman"/>
                <a:sym typeface="Times New Roman"/>
              </a:rPr>
              <a:t> will meet the customer needs discussed on the previous slide. </a:t>
            </a:r>
            <a:endParaRPr sz="1200">
              <a:solidFill>
                <a:schemeClr val="dk1"/>
              </a:solidFill>
              <a:latin typeface="Times New Roman"/>
              <a:ea typeface="Times New Roman"/>
              <a:cs typeface="Times New Roman"/>
              <a:sym typeface="Times New Roman"/>
            </a:endParaRPr>
          </a:p>
          <a:p>
            <a:pPr indent="45720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The product will fail if it cannot respond to user requests in a punctual fashion. There are two potential network bottlenecks within the system. Between the IoT device and the cloud database, there should be a minimum throughput of 5.6 kbps to allow enough time for data processing. Transportation departments and passengers should receive HTTP responses from the AWS virtual machine within 5 s.</a:t>
            </a:r>
            <a:endParaRPr sz="1200">
              <a:solidFill>
                <a:schemeClr val="dk1"/>
              </a:solidFill>
              <a:latin typeface="Times New Roman"/>
              <a:ea typeface="Times New Roman"/>
              <a:cs typeface="Times New Roman"/>
              <a:sym typeface="Times New Roman"/>
            </a:endParaRPr>
          </a:p>
          <a:p>
            <a:pPr indent="45720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 In addition to timing performance, the device should easily integrate into a modern bus infrastructure. The embedded system should charge using a 5 V USB cable and the size should not hinder passenger movement. To be scalable, the total cost of the embedded device hardware should be less than $200. For prototyping, the top </a:t>
            </a:r>
            <a:r>
              <a:rPr lang="en" sz="1200">
                <a:solidFill>
                  <a:schemeClr val="dk1"/>
                </a:solidFill>
                <a:latin typeface="Times New Roman"/>
                <a:ea typeface="Times New Roman"/>
                <a:cs typeface="Times New Roman"/>
                <a:sym typeface="Times New Roman"/>
              </a:rPr>
              <a:t>engineering</a:t>
            </a:r>
            <a:r>
              <a:rPr lang="en" sz="1200">
                <a:solidFill>
                  <a:schemeClr val="dk1"/>
                </a:solidFill>
                <a:latin typeface="Times New Roman"/>
                <a:ea typeface="Times New Roman"/>
                <a:cs typeface="Times New Roman"/>
                <a:sym typeface="Times New Roman"/>
              </a:rPr>
              <a:t> goal is to show that the IoT device can accurately display passenger count data on a website within a </a:t>
            </a:r>
            <a:r>
              <a:rPr lang="en" sz="1200">
                <a:solidFill>
                  <a:schemeClr val="dk1"/>
                </a:solidFill>
                <a:latin typeface="Times New Roman"/>
                <a:ea typeface="Times New Roman"/>
                <a:cs typeface="Times New Roman"/>
                <a:sym typeface="Times New Roman"/>
              </a:rPr>
              <a:t>reasonable</a:t>
            </a:r>
            <a:r>
              <a:rPr lang="en" sz="1200">
                <a:solidFill>
                  <a:schemeClr val="dk1"/>
                </a:solidFill>
                <a:latin typeface="Times New Roman"/>
                <a:ea typeface="Times New Roman"/>
                <a:cs typeface="Times New Roman"/>
                <a:sym typeface="Times New Roman"/>
              </a:rPr>
              <a:t> amount of time.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b197313f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b197313f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Shad - </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There are two main components to IntelliBus: the IoT embedded device and the web applications. The IoT device consists of a microcontroller, tracking sensors, and LTE-M module. The web application is responsible for providing a real-time dashboard of bus locations, passenger counts, and viewing pertinent graphical statistics and analytics. Figure here shows the overall system architecture of IntelliBus</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b5de0d01d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b5de0d01d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Shad --</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Here is a little more detail about the frameworks and services that we will be using. For the Visualization and Frontend of the map viz that shows near real-time route information, we will use OpenLayers JS framework. It </a:t>
            </a:r>
            <a:r>
              <a:rPr lang="en" sz="1200">
                <a:solidFill>
                  <a:schemeClr val="dk1"/>
                </a:solidFill>
                <a:latin typeface="Times New Roman"/>
                <a:ea typeface="Times New Roman"/>
                <a:cs typeface="Times New Roman"/>
                <a:sym typeface="Times New Roman"/>
              </a:rPr>
              <a:t>integrates really well with NodeJS and will provide a simple way to take GeoJSON info and map them appropriately. For the analytics side of the vizluations, we plan to leverage some enterprise level Business Intel</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b197313f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b197313f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 architecture and </a:t>
            </a:r>
            <a:r>
              <a:rPr lang="en"/>
              <a:t>mechanism</a:t>
            </a:r>
            <a:r>
              <a:rPr lang="en"/>
              <a:t> for </a:t>
            </a:r>
            <a:r>
              <a:rPr lang="en"/>
              <a:t>counting</a:t>
            </a:r>
            <a:r>
              <a:rPr lang="en"/>
              <a:t> people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7.png"/><Relationship Id="rId5" Type="http://schemas.openxmlformats.org/officeDocument/2006/relationships/image" Target="../media/image6.png"/><Relationship Id="rId6" Type="http://schemas.openxmlformats.org/officeDocument/2006/relationships/image" Target="../media/image12.png"/><Relationship Id="rId7" Type="http://schemas.openxmlformats.org/officeDocument/2006/relationships/image" Target="../media/image5.png"/><Relationship Id="rId8"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IntelliBus Proposal Presentation</a:t>
            </a:r>
            <a:endParaRPr/>
          </a:p>
        </p:txBody>
      </p:sp>
      <p:sp>
        <p:nvSpPr>
          <p:cNvPr id="68" name="Google Shape;68;p13"/>
          <p:cNvSpPr txBox="1"/>
          <p:nvPr>
            <p:ph idx="1" type="subTitle"/>
          </p:nvPr>
        </p:nvSpPr>
        <p:spPr>
          <a:xfrm>
            <a:off x="460950" y="2897349"/>
            <a:ext cx="8222100" cy="203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September 1, 2021</a:t>
            </a:r>
            <a:endParaRPr sz="1600"/>
          </a:p>
          <a:p>
            <a:pPr indent="0" lvl="0" marL="0" rtl="0" algn="l">
              <a:spcBef>
                <a:spcPts val="0"/>
              </a:spcBef>
              <a:spcAft>
                <a:spcPts val="0"/>
              </a:spcAft>
              <a:buNone/>
            </a:pPr>
            <a:r>
              <a:rPr lang="en" sz="1600"/>
              <a:t>ECE-4872-L10</a:t>
            </a:r>
            <a:endParaRPr sz="1600"/>
          </a:p>
          <a:p>
            <a:pPr indent="0" lvl="0" marL="0" rtl="0" algn="l">
              <a:spcBef>
                <a:spcPts val="0"/>
              </a:spcBef>
              <a:spcAft>
                <a:spcPts val="0"/>
              </a:spcAft>
              <a:buNone/>
            </a:pPr>
            <a:r>
              <a:rPr lang="en" sz="1600"/>
              <a:t>Group Members: Noah Chong, Shadman Ahmed, Thomas Talbot, Yue Pan (David) </a:t>
            </a:r>
            <a:endParaRPr sz="1600"/>
          </a:p>
          <a:p>
            <a:pPr indent="0" lvl="0" marL="0" rtl="0" algn="l">
              <a:spcBef>
                <a:spcPts val="0"/>
              </a:spcBef>
              <a:spcAft>
                <a:spcPts val="0"/>
              </a:spcAft>
              <a:buNone/>
            </a:pPr>
            <a:r>
              <a:rPr lang="en" sz="1600"/>
              <a:t>Primary Advisor: Dr. Vijay Madisetti </a:t>
            </a:r>
            <a:endParaRPr sz="1600"/>
          </a:p>
          <a:p>
            <a:pPr indent="0" lvl="0" marL="0" rtl="0" algn="l">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PIR Sensor</a:t>
            </a:r>
            <a:endParaRPr/>
          </a:p>
        </p:txBody>
      </p:sp>
      <p:sp>
        <p:nvSpPr>
          <p:cNvPr id="137" name="Google Shape;137;p22"/>
          <p:cNvSpPr txBox="1"/>
          <p:nvPr>
            <p:ph idx="1" type="body"/>
          </p:nvPr>
        </p:nvSpPr>
        <p:spPr>
          <a:xfrm>
            <a:off x="2861400" y="1787650"/>
            <a:ext cx="6214200" cy="309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rPr>
              <a:t>Passive InfraRed sensors</a:t>
            </a:r>
            <a:endParaRPr b="1">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Common practice for motion detectors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Differential detection units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Adjustable </a:t>
            </a:r>
            <a:r>
              <a:rPr lang="en">
                <a:solidFill>
                  <a:srgbClr val="000000"/>
                </a:solidFill>
              </a:rPr>
              <a:t>ambient</a:t>
            </a:r>
            <a:r>
              <a:rPr lang="en">
                <a:solidFill>
                  <a:srgbClr val="000000"/>
                </a:solidFill>
              </a:rPr>
              <a:t> </a:t>
            </a:r>
            <a:r>
              <a:rPr lang="en">
                <a:solidFill>
                  <a:srgbClr val="000000"/>
                </a:solidFill>
              </a:rPr>
              <a:t>threshold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Low cost</a:t>
            </a:r>
            <a:endParaRPr>
              <a:solidFill>
                <a:srgbClr val="000000"/>
              </a:solidFill>
            </a:endParaRPr>
          </a:p>
        </p:txBody>
      </p:sp>
      <p:pic>
        <p:nvPicPr>
          <p:cNvPr id="138" name="Google Shape;138;p22"/>
          <p:cNvPicPr preferRelativeResize="0"/>
          <p:nvPr/>
        </p:nvPicPr>
        <p:blipFill>
          <a:blip r:embed="rId3">
            <a:alphaModFix/>
          </a:blip>
          <a:stretch>
            <a:fillRect/>
          </a:stretch>
        </p:blipFill>
        <p:spPr>
          <a:xfrm>
            <a:off x="342300" y="1967075"/>
            <a:ext cx="2351349" cy="2351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Passenger Counting </a:t>
            </a:r>
            <a:r>
              <a:rPr lang="en"/>
              <a:t>Mechanism</a:t>
            </a:r>
            <a:endParaRPr/>
          </a:p>
        </p:txBody>
      </p:sp>
      <p:sp>
        <p:nvSpPr>
          <p:cNvPr id="144" name="Google Shape;144;p23"/>
          <p:cNvSpPr txBox="1"/>
          <p:nvPr>
            <p:ph idx="1" type="body"/>
          </p:nvPr>
        </p:nvSpPr>
        <p:spPr>
          <a:xfrm>
            <a:off x="79000" y="1752350"/>
            <a:ext cx="5080200" cy="316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Two PIR sensors will face the path of  passenger’s entry and exit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When passenger moves in / out of the bus, the two sensors triggers at different times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We will design an algorithm that updates the passenger counts based on the time at which each sensor triggers, as well as handle possible edge cases. </a:t>
            </a:r>
            <a:endParaRPr>
              <a:solidFill>
                <a:srgbClr val="000000"/>
              </a:solidFill>
            </a:endParaRPr>
          </a:p>
        </p:txBody>
      </p:sp>
      <p:pic>
        <p:nvPicPr>
          <p:cNvPr id="145" name="Google Shape;145;p23"/>
          <p:cNvPicPr preferRelativeResize="0"/>
          <p:nvPr/>
        </p:nvPicPr>
        <p:blipFill>
          <a:blip r:embed="rId3">
            <a:alphaModFix/>
          </a:blip>
          <a:stretch>
            <a:fillRect/>
          </a:stretch>
        </p:blipFill>
        <p:spPr>
          <a:xfrm>
            <a:off x="5475325" y="1904325"/>
            <a:ext cx="3452700" cy="254407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Microcontroller Options</a:t>
            </a:r>
            <a:endParaRPr/>
          </a:p>
        </p:txBody>
      </p:sp>
      <p:graphicFrame>
        <p:nvGraphicFramePr>
          <p:cNvPr id="151" name="Google Shape;151;p24"/>
          <p:cNvGraphicFramePr/>
          <p:nvPr/>
        </p:nvGraphicFramePr>
        <p:xfrm>
          <a:off x="963450" y="2139525"/>
          <a:ext cx="3000000" cy="3000000"/>
        </p:xfrm>
        <a:graphic>
          <a:graphicData uri="http://schemas.openxmlformats.org/drawingml/2006/table">
            <a:tbl>
              <a:tblPr>
                <a:noFill/>
                <a:tableStyleId>{D6F16565-CBD0-4B1E-B9E1-16F508F69762}</a:tableStyleId>
              </a:tblPr>
              <a:tblGrid>
                <a:gridCol w="2413000"/>
                <a:gridCol w="2413000"/>
                <a:gridCol w="2413000"/>
              </a:tblGrid>
              <a:tr h="381000">
                <a:tc>
                  <a:txBody>
                    <a:bodyPr/>
                    <a:lstStyle/>
                    <a:p>
                      <a:pPr indent="0" lvl="0" marL="0" rtl="0" algn="l">
                        <a:spcBef>
                          <a:spcPts val="0"/>
                        </a:spcBef>
                        <a:spcAft>
                          <a:spcPts val="0"/>
                        </a:spcAft>
                        <a:buNone/>
                      </a:pPr>
                      <a:r>
                        <a:rPr b="1" lang="en"/>
                        <a:t>Product </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Connectivity</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Price</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Nordic Semiconductor nRF9160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LTE-M, NB-IoT, Bluetooth, GPS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$139.00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BeagleBone Rev 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WiFi, Ethernet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$89.99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Raspberry</a:t>
                      </a:r>
                      <a:r>
                        <a:rPr lang="en"/>
                        <a:t> Pi 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WiFi, Ethernet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$75.00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498550" y="1435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Microcontroller Diagram</a:t>
            </a:r>
            <a:endParaRPr/>
          </a:p>
        </p:txBody>
      </p:sp>
      <p:sp>
        <p:nvSpPr>
          <p:cNvPr id="157" name="Google Shape;157;p25"/>
          <p:cNvSpPr txBox="1"/>
          <p:nvPr>
            <p:ph idx="1" type="body"/>
          </p:nvPr>
        </p:nvSpPr>
        <p:spPr>
          <a:xfrm>
            <a:off x="498550" y="4662900"/>
            <a:ext cx="8222100" cy="48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nRF9160 DK cellular IoT development kit with dedicated LTE and GPS antennas</a:t>
            </a:r>
            <a:endParaRPr/>
          </a:p>
        </p:txBody>
      </p:sp>
      <p:pic>
        <p:nvPicPr>
          <p:cNvPr id="158" name="Google Shape;158;p25"/>
          <p:cNvPicPr preferRelativeResize="0"/>
          <p:nvPr/>
        </p:nvPicPr>
        <p:blipFill>
          <a:blip r:embed="rId3">
            <a:alphaModFix/>
          </a:blip>
          <a:stretch>
            <a:fillRect/>
          </a:stretch>
        </p:blipFill>
        <p:spPr>
          <a:xfrm>
            <a:off x="1600200" y="1231363"/>
            <a:ext cx="5943600" cy="334327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471900" y="79257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Demonstration</a:t>
            </a:r>
            <a:endParaRPr/>
          </a:p>
        </p:txBody>
      </p:sp>
      <p:sp>
        <p:nvSpPr>
          <p:cNvPr id="164" name="Google Shape;164;p2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26"/>
          <p:cNvPicPr preferRelativeResize="0"/>
          <p:nvPr/>
        </p:nvPicPr>
        <p:blipFill>
          <a:blip r:embed="rId3">
            <a:alphaModFix/>
          </a:blip>
          <a:stretch>
            <a:fillRect/>
          </a:stretch>
        </p:blipFill>
        <p:spPr>
          <a:xfrm>
            <a:off x="4837825" y="2041875"/>
            <a:ext cx="3856175" cy="2275675"/>
          </a:xfrm>
          <a:prstGeom prst="rect">
            <a:avLst/>
          </a:prstGeom>
          <a:noFill/>
          <a:ln cap="flat" cmpd="sng" w="12700">
            <a:solidFill>
              <a:srgbClr val="000000"/>
            </a:solidFill>
            <a:prstDash val="solid"/>
            <a:miter lim="8000"/>
            <a:headEnd len="sm" w="sm" type="none"/>
            <a:tailEnd len="sm" w="sm" type="none"/>
          </a:ln>
        </p:spPr>
      </p:pic>
      <p:pic>
        <p:nvPicPr>
          <p:cNvPr id="166" name="Google Shape;166;p26"/>
          <p:cNvPicPr preferRelativeResize="0"/>
          <p:nvPr/>
        </p:nvPicPr>
        <p:blipFill>
          <a:blip r:embed="rId4">
            <a:alphaModFix/>
          </a:blip>
          <a:stretch>
            <a:fillRect/>
          </a:stretch>
        </p:blipFill>
        <p:spPr>
          <a:xfrm>
            <a:off x="526350" y="2041875"/>
            <a:ext cx="4045649" cy="2275675"/>
          </a:xfrm>
          <a:prstGeom prst="rect">
            <a:avLst/>
          </a:prstGeom>
          <a:noFill/>
          <a:ln cap="flat" cmpd="sng" w="12700">
            <a:solidFill>
              <a:srgbClr val="000000"/>
            </a:solidFill>
            <a:prstDash val="solid"/>
            <a:miter lim="8000"/>
            <a:headEnd len="sm" w="sm" type="none"/>
            <a:tailEnd len="sm" w="sm" type="none"/>
          </a:ln>
        </p:spPr>
      </p:pic>
      <p:sp>
        <p:nvSpPr>
          <p:cNvPr id="167" name="Google Shape;167;p26"/>
          <p:cNvSpPr txBox="1"/>
          <p:nvPr>
            <p:ph idx="1" type="body"/>
          </p:nvPr>
        </p:nvSpPr>
        <p:spPr>
          <a:xfrm>
            <a:off x="526275" y="4482000"/>
            <a:ext cx="4045800" cy="480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Live-Feed Webapp</a:t>
            </a:r>
            <a:endParaRPr/>
          </a:p>
        </p:txBody>
      </p:sp>
      <p:sp>
        <p:nvSpPr>
          <p:cNvPr id="168" name="Google Shape;168;p26"/>
          <p:cNvSpPr txBox="1"/>
          <p:nvPr>
            <p:ph idx="1" type="body"/>
          </p:nvPr>
        </p:nvSpPr>
        <p:spPr>
          <a:xfrm>
            <a:off x="4837812" y="4482000"/>
            <a:ext cx="3856200" cy="480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Analytics Dashboard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Schedule</a:t>
            </a:r>
            <a:endParaRPr/>
          </a:p>
        </p:txBody>
      </p:sp>
      <p:sp>
        <p:nvSpPr>
          <p:cNvPr id="174" name="Google Shape;174;p27"/>
          <p:cNvSpPr/>
          <p:nvPr/>
        </p:nvSpPr>
        <p:spPr>
          <a:xfrm>
            <a:off x="385650" y="2610800"/>
            <a:ext cx="1335600" cy="11526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p:nvPr/>
        </p:nvSpPr>
        <p:spPr>
          <a:xfrm>
            <a:off x="1721250" y="2610800"/>
            <a:ext cx="2473500" cy="11526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a:off x="4194600" y="2610800"/>
            <a:ext cx="438600" cy="11526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7"/>
          <p:cNvSpPr/>
          <p:nvPr/>
        </p:nvSpPr>
        <p:spPr>
          <a:xfrm>
            <a:off x="4633225" y="2610800"/>
            <a:ext cx="2580900" cy="11526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p:nvPr/>
        </p:nvSpPr>
        <p:spPr>
          <a:xfrm>
            <a:off x="7214150" y="2610800"/>
            <a:ext cx="1335600" cy="11526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txBox="1"/>
          <p:nvPr/>
        </p:nvSpPr>
        <p:spPr>
          <a:xfrm>
            <a:off x="385650" y="3848325"/>
            <a:ext cx="1335600" cy="1461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500">
                <a:latin typeface="Roboto"/>
                <a:ea typeface="Roboto"/>
                <a:cs typeface="Roboto"/>
                <a:sym typeface="Roboto"/>
              </a:rPr>
              <a:t>Set</a:t>
            </a:r>
            <a:r>
              <a:rPr b="1" lang="en" sz="1500">
                <a:latin typeface="Roboto"/>
                <a:ea typeface="Roboto"/>
                <a:cs typeface="Roboto"/>
                <a:sym typeface="Roboto"/>
              </a:rPr>
              <a:t>up</a:t>
            </a:r>
            <a:endParaRPr b="1" sz="1500">
              <a:latin typeface="Roboto"/>
              <a:ea typeface="Roboto"/>
              <a:cs typeface="Roboto"/>
              <a:sym typeface="Roboto"/>
            </a:endParaRPr>
          </a:p>
          <a:p>
            <a:pPr indent="0" lvl="0" marL="0" rtl="0" algn="ctr">
              <a:lnSpc>
                <a:spcPct val="115000"/>
              </a:lnSpc>
              <a:spcBef>
                <a:spcPts val="1200"/>
              </a:spcBef>
              <a:spcAft>
                <a:spcPts val="0"/>
              </a:spcAft>
              <a:buNone/>
            </a:pPr>
            <a:r>
              <a:rPr lang="en" sz="900">
                <a:latin typeface="Roboto"/>
                <a:ea typeface="Roboto"/>
                <a:cs typeface="Roboto"/>
                <a:sym typeface="Roboto"/>
              </a:rPr>
              <a:t>Local Environments</a:t>
            </a:r>
            <a:endParaRPr sz="900">
              <a:latin typeface="Roboto"/>
              <a:ea typeface="Roboto"/>
              <a:cs typeface="Roboto"/>
              <a:sym typeface="Roboto"/>
            </a:endParaRPr>
          </a:p>
          <a:p>
            <a:pPr indent="0" lvl="0" marL="0" rtl="0" algn="ctr">
              <a:lnSpc>
                <a:spcPct val="115000"/>
              </a:lnSpc>
              <a:spcBef>
                <a:spcPts val="1200"/>
              </a:spcBef>
              <a:spcAft>
                <a:spcPts val="0"/>
              </a:spcAft>
              <a:buNone/>
            </a:pPr>
            <a:r>
              <a:rPr lang="en" sz="900">
                <a:latin typeface="Roboto"/>
                <a:ea typeface="Roboto"/>
                <a:cs typeface="Roboto"/>
                <a:sym typeface="Roboto"/>
              </a:rPr>
              <a:t>Hardware setup</a:t>
            </a:r>
            <a:endParaRPr sz="900">
              <a:latin typeface="Roboto"/>
              <a:ea typeface="Roboto"/>
              <a:cs typeface="Roboto"/>
              <a:sym typeface="Roboto"/>
            </a:endParaRPr>
          </a:p>
          <a:p>
            <a:pPr indent="0" lvl="0" marL="0" rtl="0" algn="ctr">
              <a:lnSpc>
                <a:spcPct val="115000"/>
              </a:lnSpc>
              <a:spcBef>
                <a:spcPts val="1200"/>
              </a:spcBef>
              <a:spcAft>
                <a:spcPts val="1200"/>
              </a:spcAft>
              <a:buNone/>
            </a:pPr>
            <a:r>
              <a:t/>
            </a:r>
            <a:endParaRPr b="1" sz="1500">
              <a:latin typeface="Roboto"/>
              <a:ea typeface="Roboto"/>
              <a:cs typeface="Roboto"/>
              <a:sym typeface="Roboto"/>
            </a:endParaRPr>
          </a:p>
        </p:txBody>
      </p:sp>
      <p:cxnSp>
        <p:nvCxnSpPr>
          <p:cNvPr id="180" name="Google Shape;180;p27"/>
          <p:cNvCxnSpPr/>
          <p:nvPr/>
        </p:nvCxnSpPr>
        <p:spPr>
          <a:xfrm>
            <a:off x="1721250" y="2423450"/>
            <a:ext cx="0" cy="1527300"/>
          </a:xfrm>
          <a:prstGeom prst="straightConnector1">
            <a:avLst/>
          </a:prstGeom>
          <a:noFill/>
          <a:ln cap="flat" cmpd="sng" w="38100">
            <a:solidFill>
              <a:schemeClr val="dk2"/>
            </a:solidFill>
            <a:prstDash val="solid"/>
            <a:round/>
            <a:headEnd len="med" w="med" type="none"/>
            <a:tailEnd len="med" w="med" type="none"/>
          </a:ln>
        </p:spPr>
      </p:cxnSp>
      <p:sp>
        <p:nvSpPr>
          <p:cNvPr id="181" name="Google Shape;181;p27"/>
          <p:cNvSpPr txBox="1"/>
          <p:nvPr/>
        </p:nvSpPr>
        <p:spPr>
          <a:xfrm rot="-2969364">
            <a:off x="1503544" y="1883067"/>
            <a:ext cx="842841" cy="354063"/>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100">
                <a:latin typeface="Roboto"/>
                <a:ea typeface="Roboto"/>
                <a:cs typeface="Roboto"/>
                <a:sym typeface="Roboto"/>
              </a:rPr>
              <a:t>Sep. 11th</a:t>
            </a:r>
            <a:endParaRPr sz="1100">
              <a:solidFill>
                <a:schemeClr val="lt2"/>
              </a:solidFill>
              <a:latin typeface="Roboto"/>
              <a:ea typeface="Roboto"/>
              <a:cs typeface="Roboto"/>
              <a:sym typeface="Roboto"/>
            </a:endParaRPr>
          </a:p>
        </p:txBody>
      </p:sp>
      <p:sp>
        <p:nvSpPr>
          <p:cNvPr id="182" name="Google Shape;182;p27"/>
          <p:cNvSpPr txBox="1"/>
          <p:nvPr/>
        </p:nvSpPr>
        <p:spPr>
          <a:xfrm>
            <a:off x="1734425" y="3880175"/>
            <a:ext cx="2447100" cy="1995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500">
                <a:latin typeface="Roboto"/>
                <a:ea typeface="Roboto"/>
                <a:cs typeface="Roboto"/>
                <a:sym typeface="Roboto"/>
              </a:rPr>
              <a:t>Small-Scale Integration</a:t>
            </a:r>
            <a:endParaRPr b="1" sz="1500">
              <a:latin typeface="Roboto"/>
              <a:ea typeface="Roboto"/>
              <a:cs typeface="Roboto"/>
              <a:sym typeface="Roboto"/>
            </a:endParaRPr>
          </a:p>
          <a:p>
            <a:pPr indent="0" lvl="0" marL="0" rtl="0" algn="ctr">
              <a:lnSpc>
                <a:spcPct val="115000"/>
              </a:lnSpc>
              <a:spcBef>
                <a:spcPts val="1200"/>
              </a:spcBef>
              <a:spcAft>
                <a:spcPts val="0"/>
              </a:spcAft>
              <a:buNone/>
            </a:pPr>
            <a:r>
              <a:rPr lang="en" sz="900">
                <a:latin typeface="Roboto"/>
                <a:ea typeface="Roboto"/>
                <a:cs typeface="Roboto"/>
                <a:sym typeface="Roboto"/>
              </a:rPr>
              <a:t>Hardware and IoT communication</a:t>
            </a:r>
            <a:endParaRPr sz="900">
              <a:latin typeface="Roboto"/>
              <a:ea typeface="Roboto"/>
              <a:cs typeface="Roboto"/>
              <a:sym typeface="Roboto"/>
            </a:endParaRPr>
          </a:p>
          <a:p>
            <a:pPr indent="0" lvl="0" marL="0" rtl="0" algn="ctr">
              <a:lnSpc>
                <a:spcPct val="115000"/>
              </a:lnSpc>
              <a:spcBef>
                <a:spcPts val="1200"/>
              </a:spcBef>
              <a:spcAft>
                <a:spcPts val="0"/>
              </a:spcAft>
              <a:buNone/>
            </a:pPr>
            <a:r>
              <a:rPr lang="en" sz="900">
                <a:latin typeface="Roboto"/>
                <a:ea typeface="Roboto"/>
                <a:cs typeface="Roboto"/>
                <a:sym typeface="Roboto"/>
              </a:rPr>
              <a:t>WebApp and Visualization integration</a:t>
            </a:r>
            <a:endParaRPr sz="900">
              <a:latin typeface="Roboto"/>
              <a:ea typeface="Roboto"/>
              <a:cs typeface="Roboto"/>
              <a:sym typeface="Roboto"/>
            </a:endParaRPr>
          </a:p>
          <a:p>
            <a:pPr indent="0" lvl="0" marL="0" rtl="0" algn="ctr">
              <a:lnSpc>
                <a:spcPct val="115000"/>
              </a:lnSpc>
              <a:spcBef>
                <a:spcPts val="1200"/>
              </a:spcBef>
              <a:spcAft>
                <a:spcPts val="0"/>
              </a:spcAft>
              <a:buNone/>
            </a:pPr>
            <a:r>
              <a:t/>
            </a:r>
            <a:endParaRPr sz="900">
              <a:latin typeface="Roboto"/>
              <a:ea typeface="Roboto"/>
              <a:cs typeface="Roboto"/>
              <a:sym typeface="Roboto"/>
            </a:endParaRPr>
          </a:p>
          <a:p>
            <a:pPr indent="0" lvl="0" marL="0" rtl="0" algn="ctr">
              <a:lnSpc>
                <a:spcPct val="115000"/>
              </a:lnSpc>
              <a:spcBef>
                <a:spcPts val="1200"/>
              </a:spcBef>
              <a:spcAft>
                <a:spcPts val="0"/>
              </a:spcAft>
              <a:buNone/>
            </a:pPr>
            <a:r>
              <a:t/>
            </a:r>
            <a:endParaRPr sz="900">
              <a:latin typeface="Roboto"/>
              <a:ea typeface="Roboto"/>
              <a:cs typeface="Roboto"/>
              <a:sym typeface="Roboto"/>
            </a:endParaRPr>
          </a:p>
          <a:p>
            <a:pPr indent="0" lvl="0" marL="0" rtl="0" algn="ctr">
              <a:lnSpc>
                <a:spcPct val="115000"/>
              </a:lnSpc>
              <a:spcBef>
                <a:spcPts val="1200"/>
              </a:spcBef>
              <a:spcAft>
                <a:spcPts val="1200"/>
              </a:spcAft>
              <a:buNone/>
            </a:pPr>
            <a:r>
              <a:t/>
            </a:r>
            <a:endParaRPr sz="900">
              <a:latin typeface="Roboto"/>
              <a:ea typeface="Roboto"/>
              <a:cs typeface="Roboto"/>
              <a:sym typeface="Roboto"/>
            </a:endParaRPr>
          </a:p>
        </p:txBody>
      </p:sp>
      <p:sp>
        <p:nvSpPr>
          <p:cNvPr id="183" name="Google Shape;183;p27"/>
          <p:cNvSpPr txBox="1"/>
          <p:nvPr/>
        </p:nvSpPr>
        <p:spPr>
          <a:xfrm>
            <a:off x="4569625" y="3880175"/>
            <a:ext cx="2708100" cy="1215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500">
                <a:latin typeface="Roboto"/>
                <a:ea typeface="Roboto"/>
                <a:cs typeface="Roboto"/>
                <a:sym typeface="Roboto"/>
              </a:rPr>
              <a:t>Total System</a:t>
            </a:r>
            <a:r>
              <a:rPr b="1" lang="en" sz="1500">
                <a:latin typeface="Roboto"/>
                <a:ea typeface="Roboto"/>
                <a:cs typeface="Roboto"/>
                <a:sym typeface="Roboto"/>
              </a:rPr>
              <a:t> Integration</a:t>
            </a:r>
            <a:endParaRPr b="1" sz="1500">
              <a:latin typeface="Roboto"/>
              <a:ea typeface="Roboto"/>
              <a:cs typeface="Roboto"/>
              <a:sym typeface="Roboto"/>
            </a:endParaRPr>
          </a:p>
          <a:p>
            <a:pPr indent="0" lvl="0" marL="0" rtl="0" algn="ctr">
              <a:lnSpc>
                <a:spcPct val="115000"/>
              </a:lnSpc>
              <a:spcBef>
                <a:spcPts val="1200"/>
              </a:spcBef>
              <a:spcAft>
                <a:spcPts val="0"/>
              </a:spcAft>
              <a:buNone/>
            </a:pPr>
            <a:r>
              <a:rPr lang="en" sz="900">
                <a:latin typeface="Roboto"/>
                <a:ea typeface="Roboto"/>
                <a:cs typeface="Roboto"/>
                <a:sym typeface="Roboto"/>
              </a:rPr>
              <a:t>Sensor → IoT → Backend → Visualization → WebApp</a:t>
            </a:r>
            <a:endParaRPr sz="900">
              <a:latin typeface="Roboto"/>
              <a:ea typeface="Roboto"/>
              <a:cs typeface="Roboto"/>
              <a:sym typeface="Roboto"/>
            </a:endParaRPr>
          </a:p>
          <a:p>
            <a:pPr indent="0" lvl="0" marL="0" rtl="0" algn="ctr">
              <a:lnSpc>
                <a:spcPct val="115000"/>
              </a:lnSpc>
              <a:spcBef>
                <a:spcPts val="1200"/>
              </a:spcBef>
              <a:spcAft>
                <a:spcPts val="1200"/>
              </a:spcAft>
              <a:buNone/>
            </a:pPr>
            <a:r>
              <a:t/>
            </a:r>
            <a:endParaRPr sz="900">
              <a:latin typeface="Roboto"/>
              <a:ea typeface="Roboto"/>
              <a:cs typeface="Roboto"/>
              <a:sym typeface="Roboto"/>
            </a:endParaRPr>
          </a:p>
        </p:txBody>
      </p:sp>
      <p:sp>
        <p:nvSpPr>
          <p:cNvPr id="184" name="Google Shape;184;p27"/>
          <p:cNvSpPr txBox="1"/>
          <p:nvPr/>
        </p:nvSpPr>
        <p:spPr>
          <a:xfrm rot="-2969364">
            <a:off x="3909907" y="1881555"/>
            <a:ext cx="842841" cy="354063"/>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100">
                <a:latin typeface="Roboto"/>
                <a:ea typeface="Roboto"/>
                <a:cs typeface="Roboto"/>
                <a:sym typeface="Roboto"/>
              </a:rPr>
              <a:t>Oct</a:t>
            </a:r>
            <a:r>
              <a:rPr lang="en" sz="1100">
                <a:latin typeface="Roboto"/>
                <a:ea typeface="Roboto"/>
                <a:cs typeface="Roboto"/>
                <a:sym typeface="Roboto"/>
              </a:rPr>
              <a:t>. 10th</a:t>
            </a:r>
            <a:endParaRPr sz="1100">
              <a:solidFill>
                <a:schemeClr val="lt2"/>
              </a:solidFill>
              <a:latin typeface="Roboto"/>
              <a:ea typeface="Roboto"/>
              <a:cs typeface="Roboto"/>
              <a:sym typeface="Roboto"/>
            </a:endParaRPr>
          </a:p>
        </p:txBody>
      </p:sp>
      <p:cxnSp>
        <p:nvCxnSpPr>
          <p:cNvPr id="185" name="Google Shape;185;p27"/>
          <p:cNvCxnSpPr/>
          <p:nvPr/>
        </p:nvCxnSpPr>
        <p:spPr>
          <a:xfrm>
            <a:off x="4194675" y="2449975"/>
            <a:ext cx="0" cy="1527300"/>
          </a:xfrm>
          <a:prstGeom prst="straightConnector1">
            <a:avLst/>
          </a:prstGeom>
          <a:noFill/>
          <a:ln cap="flat" cmpd="sng" w="38100">
            <a:solidFill>
              <a:schemeClr val="dk2"/>
            </a:solidFill>
            <a:prstDash val="solid"/>
            <a:round/>
            <a:headEnd len="med" w="med" type="none"/>
            <a:tailEnd len="med" w="med" type="none"/>
          </a:ln>
        </p:spPr>
      </p:cxnSp>
      <p:cxnSp>
        <p:nvCxnSpPr>
          <p:cNvPr id="186" name="Google Shape;186;p27"/>
          <p:cNvCxnSpPr/>
          <p:nvPr/>
        </p:nvCxnSpPr>
        <p:spPr>
          <a:xfrm>
            <a:off x="4633225" y="2449975"/>
            <a:ext cx="0" cy="1527300"/>
          </a:xfrm>
          <a:prstGeom prst="straightConnector1">
            <a:avLst/>
          </a:prstGeom>
          <a:noFill/>
          <a:ln cap="flat" cmpd="sng" w="38100">
            <a:solidFill>
              <a:schemeClr val="dk2"/>
            </a:solidFill>
            <a:prstDash val="solid"/>
            <a:round/>
            <a:headEnd len="med" w="med" type="none"/>
            <a:tailEnd len="med" w="med" type="none"/>
          </a:ln>
        </p:spPr>
      </p:cxnSp>
      <p:sp>
        <p:nvSpPr>
          <p:cNvPr id="187" name="Google Shape;187;p27"/>
          <p:cNvSpPr txBox="1"/>
          <p:nvPr/>
        </p:nvSpPr>
        <p:spPr>
          <a:xfrm rot="-2969364">
            <a:off x="4441319" y="1933705"/>
            <a:ext cx="842841" cy="354063"/>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100">
                <a:latin typeface="Roboto"/>
                <a:ea typeface="Roboto"/>
                <a:cs typeface="Roboto"/>
                <a:sym typeface="Roboto"/>
              </a:rPr>
              <a:t>Oct. 23rd</a:t>
            </a:r>
            <a:endParaRPr sz="1100">
              <a:solidFill>
                <a:schemeClr val="lt2"/>
              </a:solidFill>
              <a:latin typeface="Roboto"/>
              <a:ea typeface="Roboto"/>
              <a:cs typeface="Roboto"/>
              <a:sym typeface="Roboto"/>
            </a:endParaRPr>
          </a:p>
        </p:txBody>
      </p:sp>
      <p:sp>
        <p:nvSpPr>
          <p:cNvPr id="188" name="Google Shape;188;p27"/>
          <p:cNvSpPr txBox="1"/>
          <p:nvPr/>
        </p:nvSpPr>
        <p:spPr>
          <a:xfrm rot="-2969364">
            <a:off x="6991969" y="1883080"/>
            <a:ext cx="842841" cy="354063"/>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100">
                <a:latin typeface="Roboto"/>
                <a:ea typeface="Roboto"/>
                <a:cs typeface="Roboto"/>
                <a:sym typeface="Roboto"/>
              </a:rPr>
              <a:t>Nov. 23rd</a:t>
            </a:r>
            <a:endParaRPr sz="1100">
              <a:solidFill>
                <a:schemeClr val="lt2"/>
              </a:solidFill>
              <a:latin typeface="Roboto"/>
              <a:ea typeface="Roboto"/>
              <a:cs typeface="Roboto"/>
              <a:sym typeface="Roboto"/>
            </a:endParaRPr>
          </a:p>
        </p:txBody>
      </p:sp>
      <p:cxnSp>
        <p:nvCxnSpPr>
          <p:cNvPr id="189" name="Google Shape;189;p27"/>
          <p:cNvCxnSpPr/>
          <p:nvPr/>
        </p:nvCxnSpPr>
        <p:spPr>
          <a:xfrm>
            <a:off x="7214125" y="2423450"/>
            <a:ext cx="0" cy="1527300"/>
          </a:xfrm>
          <a:prstGeom prst="straightConnector1">
            <a:avLst/>
          </a:prstGeom>
          <a:noFill/>
          <a:ln cap="flat" cmpd="sng" w="38100">
            <a:solidFill>
              <a:schemeClr val="dk2"/>
            </a:solidFill>
            <a:prstDash val="solid"/>
            <a:round/>
            <a:headEnd len="med" w="med" type="none"/>
            <a:tailEnd len="med" w="med" type="none"/>
          </a:ln>
        </p:spPr>
      </p:cxnSp>
      <p:sp>
        <p:nvSpPr>
          <p:cNvPr id="190" name="Google Shape;190;p27"/>
          <p:cNvSpPr txBox="1"/>
          <p:nvPr/>
        </p:nvSpPr>
        <p:spPr>
          <a:xfrm>
            <a:off x="6972775" y="3878650"/>
            <a:ext cx="1961100" cy="1461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500">
                <a:latin typeface="Roboto"/>
                <a:ea typeface="Roboto"/>
                <a:cs typeface="Roboto"/>
                <a:sym typeface="Roboto"/>
              </a:rPr>
              <a:t>Presentation</a:t>
            </a:r>
            <a:endParaRPr b="1" sz="1500">
              <a:latin typeface="Roboto"/>
              <a:ea typeface="Roboto"/>
              <a:cs typeface="Roboto"/>
              <a:sym typeface="Roboto"/>
            </a:endParaRPr>
          </a:p>
          <a:p>
            <a:pPr indent="0" lvl="0" marL="0" rtl="0" algn="ctr">
              <a:lnSpc>
                <a:spcPct val="115000"/>
              </a:lnSpc>
              <a:spcBef>
                <a:spcPts val="1200"/>
              </a:spcBef>
              <a:spcAft>
                <a:spcPts val="0"/>
              </a:spcAft>
              <a:buNone/>
            </a:pPr>
            <a:r>
              <a:rPr lang="en" sz="900">
                <a:latin typeface="Roboto"/>
                <a:ea typeface="Roboto"/>
                <a:cs typeface="Roboto"/>
                <a:sym typeface="Roboto"/>
              </a:rPr>
              <a:t>Package repo &amp; demo</a:t>
            </a:r>
            <a:endParaRPr sz="900">
              <a:latin typeface="Roboto"/>
              <a:ea typeface="Roboto"/>
              <a:cs typeface="Roboto"/>
              <a:sym typeface="Roboto"/>
            </a:endParaRPr>
          </a:p>
          <a:p>
            <a:pPr indent="0" lvl="0" marL="0" rtl="0" algn="ctr">
              <a:lnSpc>
                <a:spcPct val="115000"/>
              </a:lnSpc>
              <a:spcBef>
                <a:spcPts val="1200"/>
              </a:spcBef>
              <a:spcAft>
                <a:spcPts val="0"/>
              </a:spcAft>
              <a:buNone/>
            </a:pPr>
            <a:r>
              <a:rPr lang="en" sz="900">
                <a:latin typeface="Roboto"/>
                <a:ea typeface="Roboto"/>
                <a:cs typeface="Roboto"/>
                <a:sym typeface="Roboto"/>
              </a:rPr>
              <a:t>Expo Presentation</a:t>
            </a:r>
            <a:endParaRPr sz="900">
              <a:latin typeface="Roboto"/>
              <a:ea typeface="Roboto"/>
              <a:cs typeface="Roboto"/>
              <a:sym typeface="Roboto"/>
            </a:endParaRPr>
          </a:p>
          <a:p>
            <a:pPr indent="0" lvl="0" marL="0" rtl="0" algn="ctr">
              <a:lnSpc>
                <a:spcPct val="115000"/>
              </a:lnSpc>
              <a:spcBef>
                <a:spcPts val="1200"/>
              </a:spcBef>
              <a:spcAft>
                <a:spcPts val="1200"/>
              </a:spcAft>
              <a:buNone/>
            </a:pPr>
            <a:r>
              <a:t/>
            </a:r>
            <a:endParaRPr b="1" sz="1500">
              <a:latin typeface="Roboto"/>
              <a:ea typeface="Roboto"/>
              <a:cs typeface="Roboto"/>
              <a:sym typeface="Roboto"/>
            </a:endParaRPr>
          </a:p>
        </p:txBody>
      </p:sp>
      <p:sp>
        <p:nvSpPr>
          <p:cNvPr id="191" name="Google Shape;191;p27"/>
          <p:cNvSpPr txBox="1"/>
          <p:nvPr/>
        </p:nvSpPr>
        <p:spPr>
          <a:xfrm rot="-2969364">
            <a:off x="8216569" y="1881592"/>
            <a:ext cx="842841" cy="354063"/>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100">
                <a:latin typeface="Roboto"/>
                <a:ea typeface="Roboto"/>
                <a:cs typeface="Roboto"/>
                <a:sym typeface="Roboto"/>
              </a:rPr>
              <a:t>Dec. 7th</a:t>
            </a:r>
            <a:endParaRPr sz="1100">
              <a:solidFill>
                <a:schemeClr val="lt2"/>
              </a:solidFill>
              <a:latin typeface="Roboto"/>
              <a:ea typeface="Roboto"/>
              <a:cs typeface="Roboto"/>
              <a:sym typeface="Roboto"/>
            </a:endParaRPr>
          </a:p>
        </p:txBody>
      </p:sp>
      <p:cxnSp>
        <p:nvCxnSpPr>
          <p:cNvPr id="192" name="Google Shape;192;p27"/>
          <p:cNvCxnSpPr/>
          <p:nvPr/>
        </p:nvCxnSpPr>
        <p:spPr>
          <a:xfrm>
            <a:off x="8541600" y="2423450"/>
            <a:ext cx="0" cy="15273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3967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Budget </a:t>
            </a:r>
            <a:endParaRPr/>
          </a:p>
        </p:txBody>
      </p:sp>
      <p:graphicFrame>
        <p:nvGraphicFramePr>
          <p:cNvPr id="198" name="Google Shape;198;p28"/>
          <p:cNvGraphicFramePr/>
          <p:nvPr/>
        </p:nvGraphicFramePr>
        <p:xfrm>
          <a:off x="396688" y="1972640"/>
          <a:ext cx="3000000" cy="3000000"/>
        </p:xfrm>
        <a:graphic>
          <a:graphicData uri="http://schemas.openxmlformats.org/drawingml/2006/table">
            <a:tbl>
              <a:tblPr>
                <a:noFill/>
                <a:tableStyleId>{D6F16565-CBD0-4B1E-B9E1-16F508F69762}</a:tableStyleId>
              </a:tblPr>
              <a:tblGrid>
                <a:gridCol w="1618400"/>
                <a:gridCol w="1245000"/>
              </a:tblGrid>
              <a:tr h="396200">
                <a:tc>
                  <a:txBody>
                    <a:bodyPr/>
                    <a:lstStyle/>
                    <a:p>
                      <a:pPr indent="0" lvl="0" marL="0" rtl="0" algn="l">
                        <a:spcBef>
                          <a:spcPts val="0"/>
                        </a:spcBef>
                        <a:spcAft>
                          <a:spcPts val="0"/>
                        </a:spcAft>
                        <a:buNone/>
                      </a:pPr>
                      <a:r>
                        <a:rPr b="1" lang="en"/>
                        <a:t>Product</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Cost </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69125">
                <a:tc>
                  <a:txBody>
                    <a:bodyPr/>
                    <a:lstStyle/>
                    <a:p>
                      <a:pPr indent="0" lvl="0" marL="0" rtl="0" algn="l">
                        <a:spcBef>
                          <a:spcPts val="0"/>
                        </a:spcBef>
                        <a:spcAft>
                          <a:spcPts val="0"/>
                        </a:spcAft>
                        <a:buNone/>
                      </a:pPr>
                      <a:r>
                        <a:rPr lang="en"/>
                        <a:t>Cellular IoT Development Kit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$139.00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9100">
                <a:tc>
                  <a:txBody>
                    <a:bodyPr/>
                    <a:lstStyle/>
                    <a:p>
                      <a:pPr indent="0" lvl="0" marL="0" rtl="0" algn="l">
                        <a:spcBef>
                          <a:spcPts val="0"/>
                        </a:spcBef>
                        <a:spcAft>
                          <a:spcPts val="0"/>
                        </a:spcAft>
                        <a:buNone/>
                      </a:pPr>
                      <a:r>
                        <a:rPr lang="en"/>
                        <a:t>Infrared Sensors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$10.00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27425">
                <a:tc>
                  <a:txBody>
                    <a:bodyPr/>
                    <a:lstStyle/>
                    <a:p>
                      <a:pPr indent="0" lvl="0" marL="0" rtl="0" algn="l">
                        <a:spcBef>
                          <a:spcPts val="0"/>
                        </a:spcBef>
                        <a:spcAft>
                          <a:spcPts val="0"/>
                        </a:spcAft>
                        <a:buNone/>
                      </a:pPr>
                      <a:r>
                        <a:rPr lang="en"/>
                        <a:t>Wires and Connectors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$10.00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12375">
                <a:tc>
                  <a:txBody>
                    <a:bodyPr/>
                    <a:lstStyle/>
                    <a:p>
                      <a:pPr indent="0" lvl="0" marL="0" rtl="0" algn="l">
                        <a:spcBef>
                          <a:spcPts val="0"/>
                        </a:spcBef>
                        <a:spcAft>
                          <a:spcPts val="0"/>
                        </a:spcAft>
                        <a:buNone/>
                      </a:pPr>
                      <a:r>
                        <a:rPr b="1" lang="en"/>
                        <a:t>Total Parts Expense</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$159.00</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99" name="Google Shape;199;p28"/>
          <p:cNvSpPr txBox="1"/>
          <p:nvPr/>
        </p:nvSpPr>
        <p:spPr>
          <a:xfrm>
            <a:off x="4136525" y="3259975"/>
            <a:ext cx="4195800" cy="1446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  Funding ($125 per student): $</a:t>
            </a:r>
            <a:r>
              <a:rPr lang="en" sz="1800">
                <a:solidFill>
                  <a:schemeClr val="accent2"/>
                </a:solidFill>
                <a:latin typeface="Roboto"/>
                <a:ea typeface="Roboto"/>
                <a:cs typeface="Roboto"/>
                <a:sym typeface="Roboto"/>
              </a:rPr>
              <a:t>500</a:t>
            </a:r>
            <a:endParaRPr sz="1800">
              <a:solidFill>
                <a:schemeClr val="accent2"/>
              </a:solidFill>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                 Parts Expense: ($</a:t>
            </a:r>
            <a:r>
              <a:rPr lang="en" sz="1800">
                <a:solidFill>
                  <a:srgbClr val="FF0000"/>
                </a:solidFill>
                <a:latin typeface="Roboto"/>
                <a:ea typeface="Roboto"/>
                <a:cs typeface="Roboto"/>
                <a:sym typeface="Roboto"/>
              </a:rPr>
              <a:t>159</a:t>
            </a:r>
            <a:r>
              <a:rPr lang="en" sz="1800">
                <a:latin typeface="Roboto"/>
                <a:ea typeface="Roboto"/>
                <a:cs typeface="Roboto"/>
                <a:sym typeface="Roboto"/>
              </a:rPr>
              <a:t>)</a:t>
            </a:r>
            <a:endParaRPr sz="1800">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_______________________________________</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                                                        </a:t>
            </a:r>
            <a:r>
              <a:rPr lang="en" sz="1800">
                <a:latin typeface="Roboto"/>
                <a:ea typeface="Roboto"/>
                <a:cs typeface="Roboto"/>
                <a:sym typeface="Roboto"/>
              </a:rPr>
              <a:t> $</a:t>
            </a:r>
            <a:r>
              <a:rPr lang="en" sz="1800">
                <a:solidFill>
                  <a:schemeClr val="accent2"/>
                </a:solidFill>
                <a:latin typeface="Roboto"/>
                <a:ea typeface="Roboto"/>
                <a:cs typeface="Roboto"/>
                <a:sym typeface="Roboto"/>
              </a:rPr>
              <a:t>341</a:t>
            </a:r>
            <a:endParaRPr sz="1800">
              <a:solidFill>
                <a:schemeClr val="accent2"/>
              </a:solidFill>
              <a:latin typeface="Roboto"/>
              <a:ea typeface="Roboto"/>
              <a:cs typeface="Roboto"/>
              <a:sym typeface="Roboto"/>
            </a:endParaRPr>
          </a:p>
          <a:p>
            <a:pPr indent="0" lvl="0" marL="457200" rtl="0" algn="l">
              <a:spcBef>
                <a:spcPts val="0"/>
              </a:spcBef>
              <a:spcAft>
                <a:spcPts val="0"/>
              </a:spcAft>
              <a:buNone/>
            </a:pPr>
            <a:r>
              <a:t/>
            </a:r>
            <a:endParaRPr>
              <a:solidFill>
                <a:schemeClr val="accent2"/>
              </a:solidFill>
              <a:latin typeface="Roboto"/>
              <a:ea typeface="Roboto"/>
              <a:cs typeface="Roboto"/>
              <a:sym typeface="Roboto"/>
            </a:endParaRPr>
          </a:p>
        </p:txBody>
      </p:sp>
      <p:pic>
        <p:nvPicPr>
          <p:cNvPr id="200" name="Google Shape;200;p28"/>
          <p:cNvPicPr preferRelativeResize="0"/>
          <p:nvPr/>
        </p:nvPicPr>
        <p:blipFill>
          <a:blip r:embed="rId3">
            <a:alphaModFix/>
          </a:blip>
          <a:stretch>
            <a:fillRect/>
          </a:stretch>
        </p:blipFill>
        <p:spPr>
          <a:xfrm>
            <a:off x="7496775" y="366525"/>
            <a:ext cx="967724" cy="1139900"/>
          </a:xfrm>
          <a:prstGeom prst="rect">
            <a:avLst/>
          </a:prstGeom>
          <a:noFill/>
          <a:ln>
            <a:noFill/>
          </a:ln>
        </p:spPr>
      </p:pic>
      <p:sp>
        <p:nvSpPr>
          <p:cNvPr id="201" name="Google Shape;201;p28"/>
          <p:cNvSpPr txBox="1"/>
          <p:nvPr/>
        </p:nvSpPr>
        <p:spPr>
          <a:xfrm>
            <a:off x="3714725" y="1972638"/>
            <a:ext cx="5039400" cy="738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Using open-source software tools and AWS free-tier helped save on cost.</a:t>
            </a:r>
            <a:endParaRPr sz="18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Leadership Roles</a:t>
            </a:r>
            <a:endParaRPr/>
          </a:p>
        </p:txBody>
      </p:sp>
      <p:sp>
        <p:nvSpPr>
          <p:cNvPr id="207" name="Google Shape;207;p2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rgbClr val="000000"/>
                </a:solidFill>
              </a:rPr>
              <a:t>Noah Chong</a:t>
            </a:r>
            <a:r>
              <a:rPr lang="en">
                <a:solidFill>
                  <a:srgbClr val="000000"/>
                </a:solidFill>
              </a:rPr>
              <a:t> - Webmaster, Frontend Software Lead, Expo Coordinator</a:t>
            </a:r>
            <a:endParaRPr b="1">
              <a:solidFill>
                <a:srgbClr val="000000"/>
              </a:solidFill>
            </a:endParaRPr>
          </a:p>
          <a:p>
            <a:pPr indent="0" lvl="0" marL="0" rtl="0" algn="l">
              <a:spcBef>
                <a:spcPts val="1200"/>
              </a:spcBef>
              <a:spcAft>
                <a:spcPts val="0"/>
              </a:spcAft>
              <a:buNone/>
            </a:pPr>
            <a:r>
              <a:rPr b="1" lang="en">
                <a:solidFill>
                  <a:srgbClr val="000000"/>
                </a:solidFill>
              </a:rPr>
              <a:t>Shadman Ahmed</a:t>
            </a:r>
            <a:r>
              <a:rPr lang="en">
                <a:solidFill>
                  <a:srgbClr val="000000"/>
                </a:solidFill>
              </a:rPr>
              <a:t> - Project Leader, Backend Software Lead</a:t>
            </a:r>
            <a:endParaRPr>
              <a:solidFill>
                <a:srgbClr val="000000"/>
              </a:solidFill>
            </a:endParaRPr>
          </a:p>
          <a:p>
            <a:pPr indent="0" lvl="0" marL="0" rtl="0" algn="l">
              <a:spcBef>
                <a:spcPts val="1200"/>
              </a:spcBef>
              <a:spcAft>
                <a:spcPts val="0"/>
              </a:spcAft>
              <a:buNone/>
            </a:pPr>
            <a:r>
              <a:rPr b="1" lang="en">
                <a:solidFill>
                  <a:srgbClr val="000000"/>
                </a:solidFill>
              </a:rPr>
              <a:t>David Pan</a:t>
            </a:r>
            <a:r>
              <a:rPr lang="en">
                <a:solidFill>
                  <a:srgbClr val="000000"/>
                </a:solidFill>
              </a:rPr>
              <a:t> - Financial Manager, Embedded Systems Co-Lead</a:t>
            </a:r>
            <a:endParaRPr>
              <a:solidFill>
                <a:srgbClr val="000000"/>
              </a:solidFill>
            </a:endParaRPr>
          </a:p>
          <a:p>
            <a:pPr indent="0" lvl="0" marL="0" rtl="0" algn="l">
              <a:spcBef>
                <a:spcPts val="1200"/>
              </a:spcBef>
              <a:spcAft>
                <a:spcPts val="0"/>
              </a:spcAft>
              <a:buNone/>
            </a:pPr>
            <a:r>
              <a:rPr b="1" lang="en">
                <a:solidFill>
                  <a:srgbClr val="000000"/>
                </a:solidFill>
              </a:rPr>
              <a:t>Thomas Talbot</a:t>
            </a:r>
            <a:r>
              <a:rPr lang="en">
                <a:solidFill>
                  <a:srgbClr val="000000"/>
                </a:solidFill>
              </a:rPr>
              <a:t> -  Embedded Systems Co-Lead, Documentation Lead</a:t>
            </a:r>
            <a:endParaRPr>
              <a:solidFill>
                <a:srgbClr val="000000"/>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Any Questions?</a:t>
            </a:r>
            <a:endParaRPr/>
          </a:p>
        </p:txBody>
      </p:sp>
      <p:sp>
        <p:nvSpPr>
          <p:cNvPr id="213" name="Google Shape;213;p3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a:t>
            </a:r>
            <a:endParaRPr/>
          </a:p>
        </p:txBody>
      </p:sp>
      <p:sp>
        <p:nvSpPr>
          <p:cNvPr id="74" name="Google Shape;74;p14"/>
          <p:cNvSpPr txBox="1"/>
          <p:nvPr>
            <p:ph idx="1" type="body"/>
          </p:nvPr>
        </p:nvSpPr>
        <p:spPr>
          <a:xfrm>
            <a:off x="1066200" y="1973650"/>
            <a:ext cx="7011600" cy="27867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lang="en" sz="1900">
                <a:solidFill>
                  <a:srgbClr val="000000"/>
                </a:solidFill>
              </a:rPr>
              <a:t>Human congestion in public areas and transportation leads to </a:t>
            </a:r>
            <a:r>
              <a:rPr b="1" lang="en" sz="1900">
                <a:solidFill>
                  <a:srgbClr val="000000"/>
                </a:solidFill>
              </a:rPr>
              <a:t>money spent on inefficient public transportation </a:t>
            </a:r>
            <a:r>
              <a:rPr lang="en" sz="1900">
                <a:solidFill>
                  <a:srgbClr val="000000"/>
                </a:solidFill>
              </a:rPr>
              <a:t>and </a:t>
            </a:r>
            <a:r>
              <a:rPr b="1" lang="en" sz="1900">
                <a:solidFill>
                  <a:srgbClr val="000000"/>
                </a:solidFill>
              </a:rPr>
              <a:t>higher rates of virus transmission and exposure.</a:t>
            </a:r>
            <a:endParaRPr b="1" sz="1900">
              <a:solidFill>
                <a:srgbClr val="000000"/>
              </a:solidFill>
            </a:endParaRPr>
          </a:p>
          <a:p>
            <a:pPr indent="0" lvl="0" marL="0" rtl="0" algn="l">
              <a:lnSpc>
                <a:spcPct val="150000"/>
              </a:lnSpc>
              <a:spcBef>
                <a:spcPts val="1200"/>
              </a:spcBef>
              <a:spcAft>
                <a:spcPts val="0"/>
              </a:spcAft>
              <a:buNone/>
            </a:pPr>
            <a:r>
              <a:t/>
            </a:r>
            <a:endParaRPr sz="1900">
              <a:solidFill>
                <a:srgbClr val="000000"/>
              </a:solidFill>
            </a:endParaRPr>
          </a:p>
          <a:p>
            <a:pPr indent="0" lvl="0" marL="0" rtl="0" algn="l">
              <a:lnSpc>
                <a:spcPct val="150000"/>
              </a:lnSpc>
              <a:spcBef>
                <a:spcPts val="1200"/>
              </a:spcBef>
              <a:spcAft>
                <a:spcPts val="1200"/>
              </a:spcAft>
              <a:buNone/>
            </a:pPr>
            <a:r>
              <a:rPr lang="en" sz="1900">
                <a:solidFill>
                  <a:srgbClr val="000000"/>
                </a:solidFill>
              </a:rPr>
              <a:t>Local governments are looking for ways to </a:t>
            </a:r>
            <a:r>
              <a:rPr b="1" lang="en" sz="1900">
                <a:solidFill>
                  <a:srgbClr val="000000"/>
                </a:solidFill>
              </a:rPr>
              <a:t>reduce costs</a:t>
            </a:r>
            <a:r>
              <a:rPr lang="en" sz="1900">
                <a:solidFill>
                  <a:srgbClr val="000000"/>
                </a:solidFill>
              </a:rPr>
              <a:t> and </a:t>
            </a:r>
            <a:r>
              <a:rPr b="1" lang="en" sz="1900">
                <a:solidFill>
                  <a:srgbClr val="000000"/>
                </a:solidFill>
              </a:rPr>
              <a:t>more efficiently utilize public transit.</a:t>
            </a:r>
            <a:r>
              <a:rPr lang="en" sz="1900">
                <a:solidFill>
                  <a:srgbClr val="000000"/>
                </a:solidFill>
              </a:rPr>
              <a:t> </a:t>
            </a:r>
            <a:endParaRPr sz="19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Solution</a:t>
            </a:r>
            <a:endParaRPr/>
          </a:p>
        </p:txBody>
      </p:sp>
      <p:sp>
        <p:nvSpPr>
          <p:cNvPr id="80" name="Google Shape;80;p15"/>
          <p:cNvSpPr txBox="1"/>
          <p:nvPr>
            <p:ph idx="1" type="body"/>
          </p:nvPr>
        </p:nvSpPr>
        <p:spPr>
          <a:xfrm>
            <a:off x="1066200" y="2152425"/>
            <a:ext cx="7011600" cy="2710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sz="1900">
                <a:solidFill>
                  <a:srgbClr val="000000"/>
                </a:solidFill>
              </a:rPr>
              <a:t>IntelliBus provides </a:t>
            </a:r>
            <a:r>
              <a:rPr b="1" lang="en" sz="1900">
                <a:solidFill>
                  <a:srgbClr val="000000"/>
                </a:solidFill>
              </a:rPr>
              <a:t>real-time</a:t>
            </a:r>
            <a:r>
              <a:rPr lang="en" sz="1900">
                <a:solidFill>
                  <a:srgbClr val="000000"/>
                </a:solidFill>
              </a:rPr>
              <a:t> passenger data capture and analytics, so that transportation authorities can </a:t>
            </a:r>
            <a:r>
              <a:rPr b="1" lang="en" sz="1900">
                <a:solidFill>
                  <a:srgbClr val="000000"/>
                </a:solidFill>
              </a:rPr>
              <a:t>better utilize resources</a:t>
            </a:r>
            <a:r>
              <a:rPr lang="en" sz="1900">
                <a:solidFill>
                  <a:srgbClr val="000000"/>
                </a:solidFill>
              </a:rPr>
              <a:t> </a:t>
            </a:r>
            <a:r>
              <a:rPr b="1" lang="en" sz="1900">
                <a:solidFill>
                  <a:srgbClr val="000000"/>
                </a:solidFill>
              </a:rPr>
              <a:t>and provide a better service</a:t>
            </a:r>
            <a:r>
              <a:rPr lang="en" sz="1900">
                <a:solidFill>
                  <a:srgbClr val="000000"/>
                </a:solidFill>
              </a:rPr>
              <a:t> to their customers.</a:t>
            </a:r>
            <a:endParaRPr sz="19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Description</a:t>
            </a:r>
            <a:endParaRPr/>
          </a:p>
        </p:txBody>
      </p:sp>
      <p:sp>
        <p:nvSpPr>
          <p:cNvPr id="86" name="Google Shape;86;p16"/>
          <p:cNvSpPr txBox="1"/>
          <p:nvPr>
            <p:ph idx="1" type="body"/>
          </p:nvPr>
        </p:nvSpPr>
        <p:spPr>
          <a:xfrm>
            <a:off x="557100" y="1804425"/>
            <a:ext cx="8051700" cy="647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b="1" lang="en">
                <a:solidFill>
                  <a:srgbClr val="000000"/>
                </a:solidFill>
              </a:rPr>
              <a:t>Project Goal </a:t>
            </a:r>
            <a:r>
              <a:rPr lang="en">
                <a:solidFill>
                  <a:srgbClr val="000000"/>
                </a:solidFill>
              </a:rPr>
              <a:t>- </a:t>
            </a:r>
            <a:r>
              <a:rPr lang="en" sz="1850">
                <a:solidFill>
                  <a:srgbClr val="000000"/>
                </a:solidFill>
              </a:rPr>
              <a:t>design and prototype an IoT device that will track bus location and the aggregate number of riders.</a:t>
            </a:r>
            <a:r>
              <a:rPr lang="en" sz="1600">
                <a:solidFill>
                  <a:srgbClr val="000000"/>
                </a:solidFill>
              </a:rPr>
              <a:t> </a:t>
            </a:r>
            <a:endParaRPr sz="1600">
              <a:solidFill>
                <a:srgbClr val="000000"/>
              </a:solidFill>
            </a:endParaRPr>
          </a:p>
        </p:txBody>
      </p:sp>
      <p:graphicFrame>
        <p:nvGraphicFramePr>
          <p:cNvPr id="87" name="Google Shape;87;p16"/>
          <p:cNvGraphicFramePr/>
          <p:nvPr/>
        </p:nvGraphicFramePr>
        <p:xfrm>
          <a:off x="1222775" y="2571750"/>
          <a:ext cx="3000000" cy="3000000"/>
        </p:xfrm>
        <a:graphic>
          <a:graphicData uri="http://schemas.openxmlformats.org/drawingml/2006/table">
            <a:tbl>
              <a:tblPr>
                <a:noFill/>
                <a:tableStyleId>{D6F16565-CBD0-4B1E-B9E1-16F508F69762}</a:tableStyleId>
              </a:tblPr>
              <a:tblGrid>
                <a:gridCol w="3360175"/>
                <a:gridCol w="3360175"/>
              </a:tblGrid>
              <a:tr h="530150">
                <a:tc>
                  <a:txBody>
                    <a:bodyPr/>
                    <a:lstStyle/>
                    <a:p>
                      <a:pPr indent="0" lvl="0" marL="0" rtl="0" algn="ctr">
                        <a:spcBef>
                          <a:spcPts val="0"/>
                        </a:spcBef>
                        <a:spcAft>
                          <a:spcPts val="0"/>
                        </a:spcAft>
                        <a:buNone/>
                      </a:pPr>
                      <a:r>
                        <a:rPr b="1" lang="en" sz="1500">
                          <a:solidFill>
                            <a:srgbClr val="1155CC"/>
                          </a:solidFill>
                        </a:rPr>
                        <a:t>Passenger Counting System</a:t>
                      </a:r>
                      <a:endParaRPr b="1" sz="1500">
                        <a:solidFill>
                          <a:srgbClr val="1155CC"/>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500">
                          <a:solidFill>
                            <a:srgbClr val="1155CC"/>
                          </a:solidFill>
                        </a:rPr>
                        <a:t>Cloud-Based Web Application</a:t>
                      </a:r>
                      <a:endParaRPr b="1" sz="1500">
                        <a:solidFill>
                          <a:srgbClr val="1155CC"/>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80650">
                <a:tc>
                  <a:txBody>
                    <a:bodyPr/>
                    <a:lstStyle/>
                    <a:p>
                      <a:pPr indent="-330200" lvl="0" marL="457200" rtl="0" algn="l">
                        <a:spcBef>
                          <a:spcPts val="0"/>
                        </a:spcBef>
                        <a:spcAft>
                          <a:spcPts val="0"/>
                        </a:spcAft>
                        <a:buSzPts val="1600"/>
                        <a:buChar char="●"/>
                      </a:pPr>
                      <a:r>
                        <a:rPr lang="en" sz="1600"/>
                        <a:t>Infrared Sensors </a:t>
                      </a:r>
                      <a:endParaRPr sz="1600"/>
                    </a:p>
                    <a:p>
                      <a:pPr indent="-330200" lvl="0" marL="457200" rtl="0" algn="l">
                        <a:spcBef>
                          <a:spcPts val="0"/>
                        </a:spcBef>
                        <a:spcAft>
                          <a:spcPts val="0"/>
                        </a:spcAft>
                        <a:buSzPts val="1600"/>
                        <a:buChar char="●"/>
                      </a:pPr>
                      <a:r>
                        <a:rPr lang="en" sz="1600"/>
                        <a:t>Microcontroller</a:t>
                      </a:r>
                      <a:endParaRPr sz="1600"/>
                    </a:p>
                    <a:p>
                      <a:pPr indent="-330200" lvl="0" marL="457200" rtl="0" algn="l">
                        <a:spcBef>
                          <a:spcPts val="0"/>
                        </a:spcBef>
                        <a:spcAft>
                          <a:spcPts val="0"/>
                        </a:spcAft>
                        <a:buSzPts val="1600"/>
                        <a:buChar char="●"/>
                      </a:pPr>
                      <a:r>
                        <a:rPr lang="en" sz="1600"/>
                        <a:t>LTE-M module</a:t>
                      </a:r>
                      <a:endParaRPr sz="1600"/>
                    </a:p>
                    <a:p>
                      <a:pPr indent="-330200" lvl="0" marL="457200" rtl="0" algn="l">
                        <a:spcBef>
                          <a:spcPts val="0"/>
                        </a:spcBef>
                        <a:spcAft>
                          <a:spcPts val="0"/>
                        </a:spcAft>
                        <a:buSzPts val="1600"/>
                        <a:buChar char="●"/>
                      </a:pPr>
                      <a:r>
                        <a:rPr lang="en" sz="1600"/>
                        <a:t>GPS antenna</a:t>
                      </a:r>
                      <a:endParaRPr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30200" lvl="0" marL="457200" rtl="0" algn="l">
                        <a:spcBef>
                          <a:spcPts val="0"/>
                        </a:spcBef>
                        <a:spcAft>
                          <a:spcPts val="0"/>
                        </a:spcAft>
                        <a:buSzPts val="1600"/>
                        <a:buChar char="●"/>
                      </a:pPr>
                      <a:r>
                        <a:rPr lang="en" sz="1600"/>
                        <a:t>AWS IoT gateway with public IP address</a:t>
                      </a:r>
                      <a:endParaRPr sz="1600"/>
                    </a:p>
                    <a:p>
                      <a:pPr indent="-330200" lvl="0" marL="457200" rtl="0" algn="l">
                        <a:spcBef>
                          <a:spcPts val="0"/>
                        </a:spcBef>
                        <a:spcAft>
                          <a:spcPts val="0"/>
                        </a:spcAft>
                        <a:buSzPts val="1600"/>
                        <a:buChar char="●"/>
                      </a:pPr>
                      <a:r>
                        <a:rPr lang="en" sz="1600"/>
                        <a:t>noSQL database on AWS</a:t>
                      </a:r>
                      <a:endParaRPr sz="1600"/>
                    </a:p>
                    <a:p>
                      <a:pPr indent="-330200" lvl="0" marL="457200" rtl="0" algn="l">
                        <a:spcBef>
                          <a:spcPts val="0"/>
                        </a:spcBef>
                        <a:spcAft>
                          <a:spcPts val="0"/>
                        </a:spcAft>
                        <a:buSzPts val="1600"/>
                        <a:buChar char="●"/>
                      </a:pPr>
                      <a:r>
                        <a:rPr lang="en" sz="1600"/>
                        <a:t>Website with QuickSight dashboards and OpenLayers maps API </a:t>
                      </a:r>
                      <a:endParaRPr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Customer Requirements</a:t>
            </a:r>
            <a:endParaRPr/>
          </a:p>
        </p:txBody>
      </p:sp>
      <p:sp>
        <p:nvSpPr>
          <p:cNvPr id="93" name="Google Shape;93;p17"/>
          <p:cNvSpPr txBox="1"/>
          <p:nvPr>
            <p:ph idx="1" type="body"/>
          </p:nvPr>
        </p:nvSpPr>
        <p:spPr>
          <a:xfrm>
            <a:off x="471900" y="1919075"/>
            <a:ext cx="81537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rPr>
              <a:t>Target User</a:t>
            </a:r>
            <a:r>
              <a:rPr lang="en">
                <a:solidFill>
                  <a:srgbClr val="000000"/>
                </a:solidFill>
              </a:rPr>
              <a:t> - </a:t>
            </a:r>
            <a:r>
              <a:rPr lang="en">
                <a:solidFill>
                  <a:srgbClr val="000000"/>
                </a:solidFill>
              </a:rPr>
              <a:t>Transportation Departments without passenger data</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t/>
            </a:r>
            <a:endParaRPr/>
          </a:p>
        </p:txBody>
      </p:sp>
      <p:pic>
        <p:nvPicPr>
          <p:cNvPr id="94" name="Google Shape;94;p17"/>
          <p:cNvPicPr preferRelativeResize="0"/>
          <p:nvPr/>
        </p:nvPicPr>
        <p:blipFill>
          <a:blip r:embed="rId3">
            <a:alphaModFix/>
          </a:blip>
          <a:stretch>
            <a:fillRect/>
          </a:stretch>
        </p:blipFill>
        <p:spPr>
          <a:xfrm>
            <a:off x="6318700" y="390200"/>
            <a:ext cx="2173601" cy="1116225"/>
          </a:xfrm>
          <a:prstGeom prst="rect">
            <a:avLst/>
          </a:prstGeom>
          <a:noFill/>
          <a:ln>
            <a:noFill/>
          </a:ln>
        </p:spPr>
      </p:pic>
      <p:graphicFrame>
        <p:nvGraphicFramePr>
          <p:cNvPr id="95" name="Google Shape;95;p17"/>
          <p:cNvGraphicFramePr/>
          <p:nvPr/>
        </p:nvGraphicFramePr>
        <p:xfrm>
          <a:off x="662650" y="2571760"/>
          <a:ext cx="3000000" cy="3000000"/>
        </p:xfrm>
        <a:graphic>
          <a:graphicData uri="http://schemas.openxmlformats.org/drawingml/2006/table">
            <a:tbl>
              <a:tblPr>
                <a:noFill/>
                <a:tableStyleId>{D6F16565-CBD0-4B1E-B9E1-16F508F69762}</a:tableStyleId>
              </a:tblPr>
              <a:tblGrid>
                <a:gridCol w="3920300"/>
                <a:gridCol w="3920300"/>
              </a:tblGrid>
              <a:tr h="472875">
                <a:tc>
                  <a:txBody>
                    <a:bodyPr/>
                    <a:lstStyle/>
                    <a:p>
                      <a:pPr indent="0" lvl="0" marL="0" rtl="0" algn="l">
                        <a:spcBef>
                          <a:spcPts val="0"/>
                        </a:spcBef>
                        <a:spcAft>
                          <a:spcPts val="0"/>
                        </a:spcAft>
                        <a:buNone/>
                      </a:pPr>
                      <a:r>
                        <a:rPr lang="en">
                          <a:solidFill>
                            <a:srgbClr val="1155CC"/>
                          </a:solidFill>
                        </a:rPr>
                        <a:t>Requirement</a:t>
                      </a:r>
                      <a:r>
                        <a:rPr lang="en">
                          <a:solidFill>
                            <a:schemeClr val="dk1"/>
                          </a:solidFill>
                        </a:rPr>
                        <a:t> </a:t>
                      </a:r>
                      <a:endParaRPr>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1155CC"/>
                          </a:solidFill>
                        </a:rPr>
                        <a:t>Priority</a:t>
                      </a:r>
                      <a:endParaRPr>
                        <a:solidFill>
                          <a:srgbClr val="1155CC"/>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2875">
                <a:tc>
                  <a:txBody>
                    <a:bodyPr/>
                    <a:lstStyle/>
                    <a:p>
                      <a:pPr indent="0" lvl="0" marL="0" rtl="0" algn="l">
                        <a:spcBef>
                          <a:spcPts val="0"/>
                        </a:spcBef>
                        <a:spcAft>
                          <a:spcPts val="0"/>
                        </a:spcAft>
                        <a:buNone/>
                      </a:pPr>
                      <a:r>
                        <a:rPr lang="en"/>
                        <a:t>Accurate display of passenger counts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0000"/>
                          </a:solidFill>
                        </a:rPr>
                        <a:t>HIGH</a:t>
                      </a:r>
                      <a:endParaRPr>
                        <a:solidFill>
                          <a:srgbClr val="FF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454725">
                <a:tc>
                  <a:txBody>
                    <a:bodyPr/>
                    <a:lstStyle/>
                    <a:p>
                      <a:pPr indent="0" lvl="0" marL="0" rtl="0" algn="l">
                        <a:spcBef>
                          <a:spcPts val="0"/>
                        </a:spcBef>
                        <a:spcAft>
                          <a:spcPts val="0"/>
                        </a:spcAft>
                        <a:buNone/>
                      </a:pPr>
                      <a:r>
                        <a:rPr lang="en"/>
                        <a:t>Easy to Install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0000"/>
                          </a:solidFill>
                        </a:rPr>
                        <a:t>HIGH</a:t>
                      </a:r>
                      <a:endParaRPr>
                        <a:solidFill>
                          <a:srgbClr val="FF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4725">
                <a:tc>
                  <a:txBody>
                    <a:bodyPr/>
                    <a:lstStyle/>
                    <a:p>
                      <a:pPr indent="0" lvl="0" marL="0" rtl="0" algn="l">
                        <a:spcBef>
                          <a:spcPts val="0"/>
                        </a:spcBef>
                        <a:spcAft>
                          <a:spcPts val="0"/>
                        </a:spcAft>
                        <a:buNone/>
                      </a:pPr>
                      <a:r>
                        <a:rPr lang="en"/>
                        <a:t>Cost less than $800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9900"/>
                          </a:solidFill>
                        </a:rPr>
                        <a:t>MEDIUM</a:t>
                      </a:r>
                      <a:endParaRPr>
                        <a:solidFill>
                          <a:srgbClr val="FF99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4725">
                <a:tc>
                  <a:txBody>
                    <a:bodyPr/>
                    <a:lstStyle/>
                    <a:p>
                      <a:pPr indent="0" lvl="0" marL="0" rtl="0" algn="l">
                        <a:spcBef>
                          <a:spcPts val="0"/>
                        </a:spcBef>
                        <a:spcAft>
                          <a:spcPts val="0"/>
                        </a:spcAft>
                        <a:buNone/>
                      </a:pPr>
                      <a:r>
                        <a:rPr lang="en"/>
                        <a:t>Timely web application response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9900"/>
                          </a:solidFill>
                        </a:rPr>
                        <a:t>MEDIUM</a:t>
                      </a:r>
                      <a:endParaRPr>
                        <a:solidFill>
                          <a:srgbClr val="FF99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Engineering Requirements</a:t>
            </a:r>
            <a:endParaRPr/>
          </a:p>
        </p:txBody>
      </p:sp>
      <p:pic>
        <p:nvPicPr>
          <p:cNvPr id="101" name="Google Shape;101;p18"/>
          <p:cNvPicPr preferRelativeResize="0"/>
          <p:nvPr/>
        </p:nvPicPr>
        <p:blipFill>
          <a:blip r:embed="rId3">
            <a:alphaModFix/>
          </a:blip>
          <a:stretch>
            <a:fillRect/>
          </a:stretch>
        </p:blipFill>
        <p:spPr>
          <a:xfrm>
            <a:off x="7395800" y="237150"/>
            <a:ext cx="634650" cy="1269275"/>
          </a:xfrm>
          <a:prstGeom prst="rect">
            <a:avLst/>
          </a:prstGeom>
          <a:noFill/>
          <a:ln>
            <a:noFill/>
          </a:ln>
        </p:spPr>
      </p:pic>
      <p:graphicFrame>
        <p:nvGraphicFramePr>
          <p:cNvPr id="102" name="Google Shape;102;p18"/>
          <p:cNvGraphicFramePr/>
          <p:nvPr/>
        </p:nvGraphicFramePr>
        <p:xfrm>
          <a:off x="952500" y="1915600"/>
          <a:ext cx="3000000" cy="3000000"/>
        </p:xfrm>
        <a:graphic>
          <a:graphicData uri="http://schemas.openxmlformats.org/drawingml/2006/table">
            <a:tbl>
              <a:tblPr>
                <a:noFill/>
                <a:tableStyleId>{D6F16565-CBD0-4B1E-B9E1-16F508F69762}</a:tableStyleId>
              </a:tblPr>
              <a:tblGrid>
                <a:gridCol w="2413000"/>
                <a:gridCol w="2352850"/>
                <a:gridCol w="2473150"/>
              </a:tblGrid>
              <a:tr h="381000">
                <a:tc>
                  <a:txBody>
                    <a:bodyPr/>
                    <a:lstStyle/>
                    <a:p>
                      <a:pPr indent="0" lvl="0" marL="0" rtl="0" algn="l">
                        <a:spcBef>
                          <a:spcPts val="0"/>
                        </a:spcBef>
                        <a:spcAft>
                          <a:spcPts val="0"/>
                        </a:spcAft>
                        <a:buNone/>
                      </a:pPr>
                      <a:r>
                        <a:rPr lang="en">
                          <a:solidFill>
                            <a:srgbClr val="1155CC"/>
                          </a:solidFill>
                        </a:rPr>
                        <a:t>Requirement</a:t>
                      </a:r>
                      <a:r>
                        <a:rPr lang="en">
                          <a:solidFill>
                            <a:srgbClr val="1155CC"/>
                          </a:solidFill>
                        </a:rPr>
                        <a:t> </a:t>
                      </a:r>
                      <a:endParaRPr>
                        <a:solidFill>
                          <a:srgbClr val="1155CC"/>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1155CC"/>
                          </a:solidFill>
                        </a:rPr>
                        <a:t>Priority</a:t>
                      </a:r>
                      <a:endParaRPr>
                        <a:solidFill>
                          <a:srgbClr val="1155CC"/>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1155CC"/>
                          </a:solidFill>
                        </a:rPr>
                        <a:t>Customer Need</a:t>
                      </a:r>
                      <a:endParaRPr>
                        <a:solidFill>
                          <a:srgbClr val="1155CC"/>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lang="en"/>
                        <a:t>Transmit to the cloud with a minimum throughput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FF0000"/>
                          </a:solidFill>
                        </a:rPr>
                        <a:t>HIGH</a:t>
                      </a:r>
                      <a:endParaRPr>
                        <a:solidFill>
                          <a:srgbClr val="FF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Accuracy &amp; Timeliness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lang="en"/>
                        <a:t>Respond</a:t>
                      </a:r>
                      <a:r>
                        <a:rPr lang="en"/>
                        <a:t> HTTP requests within 5 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FF0000"/>
                          </a:solidFill>
                        </a:rPr>
                        <a:t>HIGH</a:t>
                      </a:r>
                      <a:endParaRPr>
                        <a:solidFill>
                          <a:srgbClr val="FF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Accuracy &amp; Timeliness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lang="en"/>
                        <a:t>Area &lt; 680 cm</a:t>
                      </a:r>
                      <a:r>
                        <a:rPr baseline="30000" lang="en"/>
                        <a:t>2</a:t>
                      </a:r>
                      <a:endParaRPr baseline="30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FF0000"/>
                          </a:solidFill>
                        </a:rPr>
                        <a:t>HIGH</a:t>
                      </a:r>
                      <a:endParaRPr>
                        <a:solidFill>
                          <a:srgbClr val="FF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Ease of Installation</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lang="en"/>
                        <a:t>Charge using 5V USB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FF0000"/>
                          </a:solidFill>
                        </a:rPr>
                        <a:t>HIGH</a:t>
                      </a:r>
                      <a:endParaRPr>
                        <a:solidFill>
                          <a:srgbClr val="FF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Ease of Installation</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lang="en"/>
                        <a:t>Embedded device cost under $200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rgbClr val="FF9900"/>
                          </a:solidFill>
                        </a:rPr>
                        <a:t>MEDIUM</a:t>
                      </a:r>
                      <a:endParaRPr>
                        <a:solidFill>
                          <a:srgbClr val="FF99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Cost &amp; Scalability</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System Overview</a:t>
            </a:r>
            <a:endParaRPr/>
          </a:p>
        </p:txBody>
      </p:sp>
      <p:sp>
        <p:nvSpPr>
          <p:cNvPr id="108" name="Google Shape;108;p19"/>
          <p:cNvSpPr txBox="1"/>
          <p:nvPr>
            <p:ph idx="1" type="body"/>
          </p:nvPr>
        </p:nvSpPr>
        <p:spPr>
          <a:xfrm>
            <a:off x="5858700" y="2398138"/>
            <a:ext cx="2835300" cy="2022600"/>
          </a:xfrm>
          <a:prstGeom prst="rect">
            <a:avLst/>
          </a:prstGeom>
        </p:spPr>
        <p:txBody>
          <a:bodyPr anchorCtr="0" anchor="t" bIns="91425" lIns="91425" spcFirstLastPara="1" rIns="91425" wrap="square" tIns="91425">
            <a:normAutofit fontScale="92500" lnSpcReduction="10000"/>
          </a:bodyPr>
          <a:lstStyle/>
          <a:p>
            <a:pPr indent="-316706" lvl="0" marL="457200" rtl="0" algn="l">
              <a:lnSpc>
                <a:spcPct val="115000"/>
              </a:lnSpc>
              <a:spcBef>
                <a:spcPts val="0"/>
              </a:spcBef>
              <a:spcAft>
                <a:spcPts val="0"/>
              </a:spcAft>
              <a:buClr>
                <a:srgbClr val="000000"/>
              </a:buClr>
              <a:buSzPct val="100000"/>
              <a:buChar char="●"/>
            </a:pPr>
            <a:r>
              <a:rPr lang="en" sz="1500">
                <a:solidFill>
                  <a:srgbClr val="000000"/>
                </a:solidFill>
              </a:rPr>
              <a:t>Low SWaP IoT Devices &amp; Sensors</a:t>
            </a:r>
            <a:endParaRPr sz="1500">
              <a:solidFill>
                <a:srgbClr val="000000"/>
              </a:solidFill>
            </a:endParaRPr>
          </a:p>
          <a:p>
            <a:pPr indent="-316706" lvl="0" marL="457200" rtl="0" algn="l">
              <a:lnSpc>
                <a:spcPct val="115000"/>
              </a:lnSpc>
              <a:spcBef>
                <a:spcPts val="0"/>
              </a:spcBef>
              <a:spcAft>
                <a:spcPts val="0"/>
              </a:spcAft>
              <a:buClr>
                <a:srgbClr val="000000"/>
              </a:buClr>
              <a:buSzPct val="100000"/>
              <a:buChar char="●"/>
            </a:pPr>
            <a:r>
              <a:rPr lang="en" sz="1500">
                <a:solidFill>
                  <a:srgbClr val="000000"/>
                </a:solidFill>
              </a:rPr>
              <a:t>Cloud-based IoT Endpoint and Processing</a:t>
            </a:r>
            <a:endParaRPr sz="1500">
              <a:solidFill>
                <a:srgbClr val="000000"/>
              </a:solidFill>
            </a:endParaRPr>
          </a:p>
          <a:p>
            <a:pPr indent="-316706" lvl="0" marL="457200" rtl="0" algn="l">
              <a:lnSpc>
                <a:spcPct val="115000"/>
              </a:lnSpc>
              <a:spcBef>
                <a:spcPts val="0"/>
              </a:spcBef>
              <a:spcAft>
                <a:spcPts val="0"/>
              </a:spcAft>
              <a:buClr>
                <a:srgbClr val="000000"/>
              </a:buClr>
              <a:buSzPct val="100000"/>
              <a:buChar char="●"/>
            </a:pPr>
            <a:r>
              <a:rPr lang="en" sz="1500">
                <a:solidFill>
                  <a:srgbClr val="000000"/>
                </a:solidFill>
              </a:rPr>
              <a:t>Visualization with Open-source GIS software</a:t>
            </a:r>
            <a:endParaRPr sz="1500">
              <a:solidFill>
                <a:srgbClr val="000000"/>
              </a:solidFill>
            </a:endParaRPr>
          </a:p>
          <a:p>
            <a:pPr indent="-316706" lvl="0" marL="457200" rtl="0" algn="l">
              <a:lnSpc>
                <a:spcPct val="115000"/>
              </a:lnSpc>
              <a:spcBef>
                <a:spcPts val="0"/>
              </a:spcBef>
              <a:spcAft>
                <a:spcPts val="0"/>
              </a:spcAft>
              <a:buClr>
                <a:srgbClr val="000000"/>
              </a:buClr>
              <a:buSzPct val="100000"/>
              <a:buChar char="●"/>
            </a:pPr>
            <a:r>
              <a:rPr lang="en" sz="1500">
                <a:solidFill>
                  <a:srgbClr val="000000"/>
                </a:solidFill>
              </a:rPr>
              <a:t>End-User access through a web-portal</a:t>
            </a:r>
            <a:endParaRPr sz="1500"/>
          </a:p>
        </p:txBody>
      </p:sp>
      <p:pic>
        <p:nvPicPr>
          <p:cNvPr id="109" name="Google Shape;109;p19"/>
          <p:cNvPicPr preferRelativeResize="0"/>
          <p:nvPr/>
        </p:nvPicPr>
        <p:blipFill>
          <a:blip r:embed="rId3">
            <a:alphaModFix/>
          </a:blip>
          <a:stretch>
            <a:fillRect/>
          </a:stretch>
        </p:blipFill>
        <p:spPr>
          <a:xfrm>
            <a:off x="334425" y="2465163"/>
            <a:ext cx="5146000" cy="188852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System Overview - Technologies</a:t>
            </a:r>
            <a:endParaRPr/>
          </a:p>
        </p:txBody>
      </p:sp>
      <p:pic>
        <p:nvPicPr>
          <p:cNvPr id="115" name="Google Shape;115;p20"/>
          <p:cNvPicPr preferRelativeResize="0"/>
          <p:nvPr/>
        </p:nvPicPr>
        <p:blipFill>
          <a:blip r:embed="rId3">
            <a:alphaModFix/>
          </a:blip>
          <a:stretch>
            <a:fillRect/>
          </a:stretch>
        </p:blipFill>
        <p:spPr>
          <a:xfrm>
            <a:off x="5104825" y="3346422"/>
            <a:ext cx="1227300" cy="644325"/>
          </a:xfrm>
          <a:prstGeom prst="rect">
            <a:avLst/>
          </a:prstGeom>
          <a:noFill/>
          <a:ln>
            <a:noFill/>
          </a:ln>
        </p:spPr>
      </p:pic>
      <p:pic>
        <p:nvPicPr>
          <p:cNvPr id="116" name="Google Shape;116;p20"/>
          <p:cNvPicPr preferRelativeResize="0"/>
          <p:nvPr/>
        </p:nvPicPr>
        <p:blipFill>
          <a:blip r:embed="rId4">
            <a:alphaModFix/>
          </a:blip>
          <a:stretch>
            <a:fillRect/>
          </a:stretch>
        </p:blipFill>
        <p:spPr>
          <a:xfrm>
            <a:off x="383800" y="3176450"/>
            <a:ext cx="974450" cy="984300"/>
          </a:xfrm>
          <a:prstGeom prst="rect">
            <a:avLst/>
          </a:prstGeom>
          <a:noFill/>
          <a:ln>
            <a:noFill/>
          </a:ln>
        </p:spPr>
      </p:pic>
      <p:pic>
        <p:nvPicPr>
          <p:cNvPr id="117" name="Google Shape;117;p20"/>
          <p:cNvPicPr preferRelativeResize="0"/>
          <p:nvPr/>
        </p:nvPicPr>
        <p:blipFill>
          <a:blip r:embed="rId5">
            <a:alphaModFix/>
          </a:blip>
          <a:stretch>
            <a:fillRect/>
          </a:stretch>
        </p:blipFill>
        <p:spPr>
          <a:xfrm>
            <a:off x="2989574" y="3381200"/>
            <a:ext cx="1474376" cy="574800"/>
          </a:xfrm>
          <a:prstGeom prst="rect">
            <a:avLst/>
          </a:prstGeom>
          <a:noFill/>
          <a:ln>
            <a:noFill/>
          </a:ln>
        </p:spPr>
      </p:pic>
      <p:pic>
        <p:nvPicPr>
          <p:cNvPr id="118" name="Google Shape;118;p20"/>
          <p:cNvPicPr preferRelativeResize="0"/>
          <p:nvPr/>
        </p:nvPicPr>
        <p:blipFill>
          <a:blip r:embed="rId6">
            <a:alphaModFix/>
          </a:blip>
          <a:stretch>
            <a:fillRect/>
          </a:stretch>
        </p:blipFill>
        <p:spPr>
          <a:xfrm>
            <a:off x="1712697" y="3207386"/>
            <a:ext cx="922425" cy="922425"/>
          </a:xfrm>
          <a:prstGeom prst="rect">
            <a:avLst/>
          </a:prstGeom>
          <a:noFill/>
          <a:ln>
            <a:noFill/>
          </a:ln>
        </p:spPr>
      </p:pic>
      <p:pic>
        <p:nvPicPr>
          <p:cNvPr id="119" name="Google Shape;119;p20"/>
          <p:cNvPicPr preferRelativeResize="0"/>
          <p:nvPr/>
        </p:nvPicPr>
        <p:blipFill>
          <a:blip r:embed="rId7">
            <a:alphaModFix/>
          </a:blip>
          <a:stretch>
            <a:fillRect/>
          </a:stretch>
        </p:blipFill>
        <p:spPr>
          <a:xfrm>
            <a:off x="7536325" y="3323625"/>
            <a:ext cx="1050575" cy="689925"/>
          </a:xfrm>
          <a:prstGeom prst="rect">
            <a:avLst/>
          </a:prstGeom>
          <a:noFill/>
          <a:ln>
            <a:noFill/>
          </a:ln>
        </p:spPr>
      </p:pic>
      <p:pic>
        <p:nvPicPr>
          <p:cNvPr id="120" name="Google Shape;120;p20"/>
          <p:cNvPicPr preferRelativeResize="0"/>
          <p:nvPr/>
        </p:nvPicPr>
        <p:blipFill>
          <a:blip r:embed="rId8">
            <a:alphaModFix/>
          </a:blip>
          <a:stretch>
            <a:fillRect/>
          </a:stretch>
        </p:blipFill>
        <p:spPr>
          <a:xfrm>
            <a:off x="6612063" y="3076766"/>
            <a:ext cx="644325" cy="644325"/>
          </a:xfrm>
          <a:prstGeom prst="rect">
            <a:avLst/>
          </a:prstGeom>
          <a:noFill/>
          <a:ln>
            <a:noFill/>
          </a:ln>
        </p:spPr>
      </p:pic>
      <p:sp>
        <p:nvSpPr>
          <p:cNvPr id="121" name="Google Shape;121;p20"/>
          <p:cNvSpPr txBox="1"/>
          <p:nvPr>
            <p:ph idx="1" type="body"/>
          </p:nvPr>
        </p:nvSpPr>
        <p:spPr>
          <a:xfrm>
            <a:off x="86925" y="2336400"/>
            <a:ext cx="4835400" cy="4707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b="1" lang="en" sz="1900">
                <a:solidFill>
                  <a:srgbClr val="000000"/>
                </a:solidFill>
              </a:rPr>
              <a:t>Visualization</a:t>
            </a:r>
            <a:endParaRPr b="1" sz="1900">
              <a:solidFill>
                <a:srgbClr val="000000"/>
              </a:solidFill>
            </a:endParaRPr>
          </a:p>
        </p:txBody>
      </p:sp>
      <p:cxnSp>
        <p:nvCxnSpPr>
          <p:cNvPr id="122" name="Google Shape;122;p20"/>
          <p:cNvCxnSpPr/>
          <p:nvPr/>
        </p:nvCxnSpPr>
        <p:spPr>
          <a:xfrm>
            <a:off x="4840950" y="2377250"/>
            <a:ext cx="0" cy="2146800"/>
          </a:xfrm>
          <a:prstGeom prst="straightConnector1">
            <a:avLst/>
          </a:prstGeom>
          <a:noFill/>
          <a:ln cap="flat" cmpd="sng" w="9525">
            <a:solidFill>
              <a:schemeClr val="dk2"/>
            </a:solidFill>
            <a:prstDash val="dash"/>
            <a:round/>
            <a:headEnd len="med" w="med" type="none"/>
            <a:tailEnd len="med" w="med" type="none"/>
          </a:ln>
        </p:spPr>
      </p:cxnSp>
      <p:sp>
        <p:nvSpPr>
          <p:cNvPr id="123" name="Google Shape;123;p20"/>
          <p:cNvSpPr txBox="1"/>
          <p:nvPr>
            <p:ph idx="1" type="body"/>
          </p:nvPr>
        </p:nvSpPr>
        <p:spPr>
          <a:xfrm>
            <a:off x="4922325" y="2336400"/>
            <a:ext cx="4152600" cy="4707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b="1" lang="en" sz="1900">
                <a:solidFill>
                  <a:srgbClr val="000000"/>
                </a:solidFill>
              </a:rPr>
              <a:t>Data Processing</a:t>
            </a:r>
            <a:endParaRPr b="1" sz="1900">
              <a:solidFill>
                <a:srgbClr val="000000"/>
              </a:solidFill>
            </a:endParaRPr>
          </a:p>
        </p:txBody>
      </p:sp>
      <p:pic>
        <p:nvPicPr>
          <p:cNvPr id="124" name="Google Shape;124;p20"/>
          <p:cNvPicPr preferRelativeResize="0"/>
          <p:nvPr/>
        </p:nvPicPr>
        <p:blipFill>
          <a:blip r:embed="rId9">
            <a:alphaModFix/>
          </a:blip>
          <a:stretch>
            <a:fillRect/>
          </a:stretch>
        </p:blipFill>
        <p:spPr>
          <a:xfrm>
            <a:off x="6408950" y="4013550"/>
            <a:ext cx="1050576" cy="9026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On-bus Hardware Organization</a:t>
            </a:r>
            <a:endParaRPr/>
          </a:p>
        </p:txBody>
      </p:sp>
      <p:sp>
        <p:nvSpPr>
          <p:cNvPr id="130" name="Google Shape;130;p21"/>
          <p:cNvSpPr txBox="1"/>
          <p:nvPr>
            <p:ph idx="1" type="body"/>
          </p:nvPr>
        </p:nvSpPr>
        <p:spPr>
          <a:xfrm>
            <a:off x="86925" y="1726350"/>
            <a:ext cx="4835400" cy="328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Jumper wires connect the microcontroller to the sensors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GPIO ports are used for communication as sensors produces a digital 1 or 0</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Two PIR sensors for each door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PIR sensors are placed facing the passing passengers</a:t>
            </a:r>
            <a:endParaRPr>
              <a:solidFill>
                <a:srgbClr val="000000"/>
              </a:solidFill>
            </a:endParaRPr>
          </a:p>
        </p:txBody>
      </p:sp>
      <p:pic>
        <p:nvPicPr>
          <p:cNvPr id="131" name="Google Shape;131;p21"/>
          <p:cNvPicPr preferRelativeResize="0"/>
          <p:nvPr/>
        </p:nvPicPr>
        <p:blipFill>
          <a:blip r:embed="rId3">
            <a:alphaModFix/>
          </a:blip>
          <a:stretch>
            <a:fillRect/>
          </a:stretch>
        </p:blipFill>
        <p:spPr>
          <a:xfrm>
            <a:off x="5133927" y="1843200"/>
            <a:ext cx="4010075" cy="293685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