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Source Serif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ourceSerifPro-bold.fntdata"/><Relationship Id="rId16" Type="http://schemas.openxmlformats.org/officeDocument/2006/relationships/font" Target="fonts/SourceSerifPro-regular.fntdata"/><Relationship Id="rId5" Type="http://schemas.openxmlformats.org/officeDocument/2006/relationships/notesMaster" Target="notesMasters/notesMaster1.xml"/><Relationship Id="rId19" Type="http://schemas.openxmlformats.org/officeDocument/2006/relationships/font" Target="fonts/SourceSerifPro-boldItalic.fntdata"/><Relationship Id="rId6" Type="http://schemas.openxmlformats.org/officeDocument/2006/relationships/slide" Target="slides/slide1.xml"/><Relationship Id="rId18" Type="http://schemas.openxmlformats.org/officeDocument/2006/relationships/font" Target="fonts/SourceSerif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logo(?) title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792f1957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792f1957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86bb7627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86bb7627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everyone</a:t>
            </a:r>
            <a:endParaRPr/>
          </a:p>
          <a:p>
            <a:pPr indent="0" lvl="0" marL="0" rtl="0" algn="l">
              <a:spcBef>
                <a:spcPts val="0"/>
              </a:spcBef>
              <a:spcAft>
                <a:spcPts val="0"/>
              </a:spcAft>
              <a:buNone/>
            </a:pPr>
            <a:r>
              <a:rPr lang="en"/>
              <a:t>Brief Explanation of company, values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d4dc03b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d4dc03b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the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Process, limitations, linking to intellidigest ecosystem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Premise;</a:t>
            </a:r>
            <a:endParaRPr/>
          </a:p>
          <a:p>
            <a:pPr indent="-298450" lvl="0" marL="457200" rtl="0" algn="l">
              <a:spcBef>
                <a:spcPts val="0"/>
              </a:spcBef>
              <a:spcAft>
                <a:spcPts val="0"/>
              </a:spcAft>
              <a:buSzPts val="1100"/>
              <a:buChar char="-"/>
            </a:pPr>
            <a:r>
              <a:rPr lang="en"/>
              <a:t>Not just thinking about a solution to a problem, but a sustainable one</a:t>
            </a:r>
            <a:endParaRPr/>
          </a:p>
          <a:p>
            <a:pPr indent="-298450" lvl="0" marL="457200" rtl="0" algn="l">
              <a:spcBef>
                <a:spcPts val="0"/>
              </a:spcBef>
              <a:spcAft>
                <a:spcPts val="0"/>
              </a:spcAft>
              <a:buSzPts val="1100"/>
              <a:buChar char="-"/>
            </a:pPr>
            <a:r>
              <a:rPr lang="en"/>
              <a:t>Want to work with our current research and app, so suggested crops will be based off of the supply and demand of that region</a:t>
            </a:r>
            <a:endParaRPr/>
          </a:p>
          <a:p>
            <a:pPr indent="-298450" lvl="0" marL="457200" rtl="0" algn="l">
              <a:spcBef>
                <a:spcPts val="0"/>
              </a:spcBef>
              <a:spcAft>
                <a:spcPts val="0"/>
              </a:spcAft>
              <a:buSzPts val="1100"/>
              <a:buChar char="-"/>
            </a:pPr>
            <a:r>
              <a:rPr lang="en"/>
              <a:t>Want to avoid using blanket fertilisers and pesticides, give suggestions based off of the farmers soil type, the crop growing there, and the specific pest given by feedback from the farmer. Together this will encourage a better </a:t>
            </a:r>
            <a:r>
              <a:rPr lang="en"/>
              <a:t>yield</a:t>
            </a:r>
            <a:r>
              <a:rPr lang="en"/>
              <a:t>.</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d4dc03b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d4dc03b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app- 98% android in india (developing makes sense)</a:t>
            </a:r>
            <a:endParaRPr/>
          </a:p>
          <a:p>
            <a:pPr indent="0" lvl="0" marL="0" rtl="0" algn="l">
              <a:spcBef>
                <a:spcPts val="0"/>
              </a:spcBef>
              <a:spcAft>
                <a:spcPts val="0"/>
              </a:spcAft>
              <a:buNone/>
            </a:pPr>
            <a:r>
              <a:rPr lang="en"/>
              <a:t>(highlight again that app is an addition to pre-existing platform)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Functions;</a:t>
            </a:r>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Allows users to submit crop data and receive suggestions on fertilizers. The user can also submit pest information and </a:t>
            </a:r>
            <a:r>
              <a:rPr lang="en">
                <a:solidFill>
                  <a:schemeClr val="dk1"/>
                </a:solidFill>
              </a:rPr>
              <a:t>receive</a:t>
            </a:r>
            <a:r>
              <a:rPr lang="en">
                <a:solidFill>
                  <a:schemeClr val="dk1"/>
                </a:solidFill>
              </a:rPr>
              <a:t> pesticide suggestions.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App will show a cost breakdown of crop seed, fertilizer, and pesticide, alongside showing an estimated yield and current market price (Most of this is hardcoded due to time constraints).</a:t>
            </a:r>
            <a:endParaRPr/>
          </a:p>
          <a:p>
            <a:pPr indent="0" lvl="0" marL="0" rtl="0" algn="l">
              <a:spcBef>
                <a:spcPts val="0"/>
              </a:spcBef>
              <a:spcAft>
                <a:spcPts val="0"/>
              </a:spcAft>
              <a:buNone/>
            </a:pPr>
            <a:r>
              <a:rPr lang="en"/>
              <a:t> Image demonstrations</a:t>
            </a:r>
            <a:endParaRPr/>
          </a:p>
          <a:p>
            <a:pPr indent="-298450" lvl="0" marL="457200" rtl="0" algn="l">
              <a:spcBef>
                <a:spcPts val="0"/>
              </a:spcBef>
              <a:spcAft>
                <a:spcPts val="0"/>
              </a:spcAft>
              <a:buSzPts val="1100"/>
              <a:buChar char="-"/>
            </a:pPr>
            <a:r>
              <a:rPr lang="en"/>
              <a:t>The login page connects the user to the intellidigest food-loss and waste tracker app. The demonstration application is just one facet of the pre-existing platform.</a:t>
            </a:r>
            <a:endParaRPr/>
          </a:p>
          <a:p>
            <a:pPr indent="-298450" lvl="0" marL="457200" rtl="0" algn="l">
              <a:spcBef>
                <a:spcPts val="0"/>
              </a:spcBef>
              <a:spcAft>
                <a:spcPts val="0"/>
              </a:spcAft>
              <a:buSzPts val="1100"/>
              <a:buChar char="-"/>
            </a:pPr>
            <a:r>
              <a:rPr lang="en"/>
              <a:t>When a user enters a crop, an API call is made, which returns fertilizer and pest data specific to said crop.</a:t>
            </a:r>
            <a:endParaRPr/>
          </a:p>
          <a:p>
            <a:pPr indent="-298450" lvl="0" marL="457200" rtl="0" algn="l">
              <a:spcBef>
                <a:spcPts val="0"/>
              </a:spcBef>
              <a:spcAft>
                <a:spcPts val="0"/>
              </a:spcAft>
              <a:buSzPts val="1100"/>
              <a:buChar char="-"/>
            </a:pPr>
            <a:r>
              <a:rPr lang="en"/>
              <a:t>The user can then select values from these fields, and when the pest field is filled, a second api request is made to find appropriate pesticides to match both crop and pest.</a:t>
            </a:r>
            <a:endParaRPr/>
          </a:p>
          <a:p>
            <a:pPr indent="-298450" lvl="0" marL="457200" rtl="0" algn="l">
              <a:spcBef>
                <a:spcPts val="0"/>
              </a:spcBef>
              <a:spcAft>
                <a:spcPts val="0"/>
              </a:spcAft>
              <a:buSzPts val="1100"/>
              <a:buChar char="-"/>
            </a:pPr>
            <a:r>
              <a:rPr lang="en"/>
              <a:t>Finally, the user can select a pesticide and then press submit to get a cost breakdown.</a:t>
            </a:r>
            <a:endParaRPr/>
          </a:p>
          <a:p>
            <a:pPr indent="-298450" lvl="0" marL="457200" rtl="0" algn="l">
              <a:spcBef>
                <a:spcPts val="0"/>
              </a:spcBef>
              <a:spcAft>
                <a:spcPts val="0"/>
              </a:spcAft>
              <a:buSzPts val="1100"/>
              <a:buChar char="-"/>
            </a:pPr>
            <a:r>
              <a:rPr lang="en"/>
              <a:t>The cost breakdown is mostly hardcoded for this demonstration, however, with more datasets to draw from, this information could be quickly and accurately displayed to the user.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792f1957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792f1957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app- 98% android in india (developing makes sense)</a:t>
            </a:r>
            <a:endParaRPr/>
          </a:p>
          <a:p>
            <a:pPr indent="0" lvl="0" marL="0" rtl="0" algn="l">
              <a:spcBef>
                <a:spcPts val="0"/>
              </a:spcBef>
              <a:spcAft>
                <a:spcPts val="0"/>
              </a:spcAft>
              <a:buNone/>
            </a:pPr>
            <a:r>
              <a:rPr lang="en"/>
              <a:t>(highlight again that app is an addition to pre-existing platform)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Functions;</a:t>
            </a:r>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Allows users to submit crop data and receive suggestions on fertilizers. The user can also submit pest information and receive pesticide suggestions.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App will show a cost breakdown of crop seed, fertilizer, and pesticide, alongside showing an estimated yield and current market price (Most of this is hardcoded due to time constraints).</a:t>
            </a:r>
            <a:endParaRPr/>
          </a:p>
          <a:p>
            <a:pPr indent="0" lvl="0" marL="0" rtl="0" algn="l">
              <a:spcBef>
                <a:spcPts val="0"/>
              </a:spcBef>
              <a:spcAft>
                <a:spcPts val="0"/>
              </a:spcAft>
              <a:buNone/>
            </a:pPr>
            <a:r>
              <a:rPr lang="en"/>
              <a:t> Image demonstrations</a:t>
            </a:r>
            <a:endParaRPr/>
          </a:p>
          <a:p>
            <a:pPr indent="-298450" lvl="0" marL="457200" rtl="0" algn="l">
              <a:spcBef>
                <a:spcPts val="0"/>
              </a:spcBef>
              <a:spcAft>
                <a:spcPts val="0"/>
              </a:spcAft>
              <a:buSzPts val="1100"/>
              <a:buChar char="-"/>
            </a:pPr>
            <a:r>
              <a:rPr lang="en"/>
              <a:t>The login page connects the user to the intellidigest food-loss and waste tracker app. The demonstration application is just one facet of the pre-existing platform.</a:t>
            </a:r>
            <a:endParaRPr/>
          </a:p>
          <a:p>
            <a:pPr indent="-298450" lvl="0" marL="457200" rtl="0" algn="l">
              <a:spcBef>
                <a:spcPts val="0"/>
              </a:spcBef>
              <a:spcAft>
                <a:spcPts val="0"/>
              </a:spcAft>
              <a:buSzPts val="1100"/>
              <a:buChar char="-"/>
            </a:pPr>
            <a:r>
              <a:rPr lang="en"/>
              <a:t>When a user enters a crop, an API call is made, which returns fertilizer and pest data specific to said crop.</a:t>
            </a:r>
            <a:endParaRPr/>
          </a:p>
          <a:p>
            <a:pPr indent="-298450" lvl="0" marL="457200" rtl="0" algn="l">
              <a:spcBef>
                <a:spcPts val="0"/>
              </a:spcBef>
              <a:spcAft>
                <a:spcPts val="0"/>
              </a:spcAft>
              <a:buSzPts val="1100"/>
              <a:buChar char="-"/>
            </a:pPr>
            <a:r>
              <a:rPr lang="en"/>
              <a:t>The user can then select values from these fields, and when the pest field is filled, a second api request is made to find appropriate pesticides to match both crop and pest.</a:t>
            </a:r>
            <a:endParaRPr/>
          </a:p>
          <a:p>
            <a:pPr indent="-298450" lvl="0" marL="457200" rtl="0" algn="l">
              <a:spcBef>
                <a:spcPts val="0"/>
              </a:spcBef>
              <a:spcAft>
                <a:spcPts val="0"/>
              </a:spcAft>
              <a:buSzPts val="1100"/>
              <a:buChar char="-"/>
            </a:pPr>
            <a:r>
              <a:rPr lang="en"/>
              <a:t>Finally, the user can select a pesticide and then press submit to get a cost breakdown.</a:t>
            </a:r>
            <a:endParaRPr/>
          </a:p>
          <a:p>
            <a:pPr indent="-298450" lvl="0" marL="457200" rtl="0" algn="l">
              <a:spcBef>
                <a:spcPts val="0"/>
              </a:spcBef>
              <a:spcAft>
                <a:spcPts val="0"/>
              </a:spcAft>
              <a:buSzPts val="1100"/>
              <a:buChar char="-"/>
            </a:pPr>
            <a:r>
              <a:rPr lang="en"/>
              <a:t>The cost breakdown is mostly hardcoded for this demonstration, however, with more datasets to draw from, this information could be quickly and accurately displayed to the user.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d4dc03b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d4dc03b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we are using;</a:t>
            </a:r>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Crop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Fertilizer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Pesticide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Disease/Pest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i="1" lang="en">
                <a:solidFill>
                  <a:schemeClr val="dk1"/>
                </a:solidFill>
              </a:rPr>
              <a:t>DIsease/Pest Mapping</a:t>
            </a:r>
            <a:endParaRPr i="1">
              <a:solidFill>
                <a:schemeClr val="dk1"/>
              </a:solidFill>
            </a:endParaRPr>
          </a:p>
          <a:p>
            <a:pPr indent="-298450" lvl="1" marL="914400" rtl="0" algn="l">
              <a:lnSpc>
                <a:spcPct val="115000"/>
              </a:lnSpc>
              <a:spcBef>
                <a:spcPts val="0"/>
              </a:spcBef>
              <a:spcAft>
                <a:spcPts val="0"/>
              </a:spcAft>
              <a:buClr>
                <a:schemeClr val="dk1"/>
              </a:buClr>
              <a:buSzPts val="1100"/>
              <a:buChar char="-"/>
            </a:pPr>
            <a:r>
              <a:rPr i="1" lang="en">
                <a:solidFill>
                  <a:schemeClr val="dk1"/>
                </a:solidFill>
              </a:rPr>
              <a:t>Fertilizer Mapping</a:t>
            </a:r>
            <a:endParaRPr i="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(location based soil data??)</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For a fully functioning system the datasets will need to be up-to-date and from a wide range of sources to improve accuracy.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Limitations;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Datasets linking crops-fertilizer pest-pesticide incomplete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Are we able to get soil data based on location, is this something we have to ask farmers to supply?</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792f19578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792f19578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we are using;</a:t>
            </a:r>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Crop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Fertilizer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Pesticide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Disease/Pest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i="1" lang="en">
                <a:solidFill>
                  <a:schemeClr val="dk1"/>
                </a:solidFill>
              </a:rPr>
              <a:t>DIsease/Pest Mapping</a:t>
            </a:r>
            <a:endParaRPr i="1">
              <a:solidFill>
                <a:schemeClr val="dk1"/>
              </a:solidFill>
            </a:endParaRPr>
          </a:p>
          <a:p>
            <a:pPr indent="-298450" lvl="1" marL="914400" rtl="0" algn="l">
              <a:lnSpc>
                <a:spcPct val="115000"/>
              </a:lnSpc>
              <a:spcBef>
                <a:spcPts val="0"/>
              </a:spcBef>
              <a:spcAft>
                <a:spcPts val="0"/>
              </a:spcAft>
              <a:buClr>
                <a:schemeClr val="dk1"/>
              </a:buClr>
              <a:buSzPts val="1100"/>
              <a:buChar char="-"/>
            </a:pPr>
            <a:r>
              <a:rPr i="1" lang="en">
                <a:solidFill>
                  <a:schemeClr val="dk1"/>
                </a:solidFill>
              </a:rPr>
              <a:t>Fertilizer Mapping</a:t>
            </a:r>
            <a:endParaRPr i="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(location based soil data??)</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For a fully functioning system the datasets will need to be up-to-date and from a wide range of sources to improve accuracy.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Limitations;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Datasets linking crops-fertilizer pest-pesticide incomplete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Are we able to get soil data based on location, is this something we have to ask farmers to supply?</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86bb7627d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86bb7627d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“Benefits of app to farmer and greater potential of the app as a tool to enhance sustainability by ensuring that demand drives supply while optimising nutrient use in the soil through data insight”~Ifey</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arenR"/>
            </a:pPr>
            <a:r>
              <a:rPr lang="en">
                <a:solidFill>
                  <a:schemeClr val="dk1"/>
                </a:solidFill>
              </a:rPr>
              <a:t>Maximise farmer profits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en">
                <a:solidFill>
                  <a:schemeClr val="dk1"/>
                </a:solidFill>
              </a:rPr>
              <a:t>Demand drives supply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en">
                <a:solidFill>
                  <a:schemeClr val="dk1"/>
                </a:solidFill>
              </a:rPr>
              <a:t>Optimised nutrient use cares for soil, maximises yield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en">
                <a:solidFill>
                  <a:schemeClr val="dk1"/>
                </a:solidFill>
              </a:rPr>
              <a:t>Encourage sustainable practices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86bb7627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86bb7627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95959"/>
                </a:solidFill>
              </a:rPr>
              <a:t>Fleshing out</a:t>
            </a:r>
            <a:endParaRPr sz="1200">
              <a:solidFill>
                <a:srgbClr val="595959"/>
              </a:solidFill>
            </a:endParaRPr>
          </a:p>
          <a:p>
            <a:pPr indent="0" lvl="0" marL="0" rtl="0" algn="l">
              <a:lnSpc>
                <a:spcPct val="115000"/>
              </a:lnSpc>
              <a:spcBef>
                <a:spcPts val="1200"/>
              </a:spcBef>
              <a:spcAft>
                <a:spcPts val="0"/>
              </a:spcAft>
              <a:buNone/>
            </a:pPr>
            <a:r>
              <a:rPr lang="en" sz="1200">
                <a:solidFill>
                  <a:srgbClr val="595959"/>
                </a:solidFill>
              </a:rPr>
              <a:t>Acquire datasets etc</a:t>
            </a:r>
            <a:endParaRPr sz="1200">
              <a:solidFill>
                <a:srgbClr val="595959"/>
              </a:solidFill>
            </a:endParaRPr>
          </a:p>
          <a:p>
            <a:pPr indent="0" lvl="0" marL="0" rtl="0" algn="l">
              <a:lnSpc>
                <a:spcPct val="115000"/>
              </a:lnSpc>
              <a:spcBef>
                <a:spcPts val="1200"/>
              </a:spcBef>
              <a:spcAft>
                <a:spcPts val="0"/>
              </a:spcAft>
              <a:buNone/>
            </a:pPr>
            <a:r>
              <a:rPr lang="en">
                <a:solidFill>
                  <a:schemeClr val="dk1"/>
                </a:solidFill>
              </a:rPr>
              <a:t>information will also need to be confirmed by experts in the field of farming since we are not fully knowledgeable on the subject of fertilizers and pesticides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(provide info on bionutrients?)</a:t>
            </a:r>
            <a:endParaRPr sz="1800">
              <a:solidFill>
                <a:srgbClr val="595959"/>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2.png"/><Relationship Id="rId7"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hyperlink" Target="http://drive.google.com/file/d/1W0z8cNcwMFUSGC720xmE1yTgTqpRQj3j/view" TargetMode="External"/><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C1D"/>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702625" y="1690950"/>
            <a:ext cx="4557000" cy="969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rgbClr val="AFBA15"/>
                </a:solidFill>
                <a:latin typeface="Source Serif Pro"/>
                <a:ea typeface="Source Serif Pro"/>
                <a:cs typeface="Source Serif Pro"/>
                <a:sym typeface="Source Serif Pro"/>
              </a:rPr>
              <a:t>Crop Helper</a:t>
            </a:r>
            <a:endParaRPr b="1">
              <a:solidFill>
                <a:srgbClr val="AFBA15"/>
              </a:solidFill>
              <a:latin typeface="Source Serif Pro"/>
              <a:ea typeface="Source Serif Pro"/>
              <a:cs typeface="Source Serif Pro"/>
              <a:sym typeface="Source Serif Pro"/>
            </a:endParaRPr>
          </a:p>
        </p:txBody>
      </p:sp>
      <p:sp>
        <p:nvSpPr>
          <p:cNvPr id="55" name="Google Shape;55;p13"/>
          <p:cNvSpPr txBox="1"/>
          <p:nvPr>
            <p:ph idx="1" type="subTitle"/>
          </p:nvPr>
        </p:nvSpPr>
        <p:spPr>
          <a:xfrm>
            <a:off x="4318225" y="2659950"/>
            <a:ext cx="33258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ADAC9A"/>
                </a:solidFill>
                <a:latin typeface="Source Serif Pro"/>
                <a:ea typeface="Source Serif Pro"/>
                <a:cs typeface="Source Serif Pro"/>
                <a:sym typeface="Source Serif Pro"/>
              </a:rPr>
              <a:t>IntelliDigest</a:t>
            </a:r>
            <a:endParaRPr>
              <a:solidFill>
                <a:srgbClr val="ADAC9A"/>
              </a:solidFill>
              <a:latin typeface="Source Serif Pro"/>
              <a:ea typeface="Source Serif Pro"/>
              <a:cs typeface="Source Serif Pro"/>
              <a:sym typeface="Source Serif Pro"/>
            </a:endParaRPr>
          </a:p>
        </p:txBody>
      </p:sp>
      <p:pic>
        <p:nvPicPr>
          <p:cNvPr id="56" name="Google Shape;56;p13"/>
          <p:cNvPicPr preferRelativeResize="0"/>
          <p:nvPr/>
        </p:nvPicPr>
        <p:blipFill>
          <a:blip r:embed="rId3">
            <a:alphaModFix/>
          </a:blip>
          <a:stretch>
            <a:fillRect/>
          </a:stretch>
        </p:blipFill>
        <p:spPr>
          <a:xfrm>
            <a:off x="650000" y="1121025"/>
            <a:ext cx="2901450" cy="2901450"/>
          </a:xfrm>
          <a:prstGeom prst="rect">
            <a:avLst/>
          </a:prstGeom>
          <a:noFill/>
          <a:ln>
            <a:noFill/>
          </a:ln>
        </p:spPr>
      </p:pic>
      <p:pic>
        <p:nvPicPr>
          <p:cNvPr id="57" name="Google Shape;57;p13"/>
          <p:cNvPicPr preferRelativeResize="0"/>
          <p:nvPr/>
        </p:nvPicPr>
        <p:blipFill>
          <a:blip r:embed="rId4">
            <a:alphaModFix amt="76000"/>
          </a:blip>
          <a:stretch>
            <a:fillRect/>
          </a:stretch>
        </p:blipFill>
        <p:spPr>
          <a:xfrm>
            <a:off x="299400" y="277550"/>
            <a:ext cx="1577098" cy="7400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FBA15"/>
        </a:solidFill>
      </p:bgPr>
    </p:bg>
    <p:spTree>
      <p:nvGrpSpPr>
        <p:cNvPr id="179" name="Shape 179"/>
        <p:cNvGrpSpPr/>
        <p:nvPr/>
      </p:nvGrpSpPr>
      <p:grpSpPr>
        <a:xfrm>
          <a:off x="0" y="0"/>
          <a:ext cx="0" cy="0"/>
          <a:chOff x="0" y="0"/>
          <a:chExt cx="0" cy="0"/>
        </a:xfrm>
      </p:grpSpPr>
      <p:sp>
        <p:nvSpPr>
          <p:cNvPr id="180" name="Google Shape;180;p22"/>
          <p:cNvSpPr/>
          <p:nvPr/>
        </p:nvSpPr>
        <p:spPr>
          <a:xfrm>
            <a:off x="1913400" y="1063350"/>
            <a:ext cx="5317200" cy="3016800"/>
          </a:xfrm>
          <a:prstGeom prst="rect">
            <a:avLst/>
          </a:prstGeom>
          <a:solidFill>
            <a:srgbClr val="0C0847"/>
          </a:solidFill>
          <a:ln cap="flat" cmpd="sng" w="9525">
            <a:solidFill>
              <a:srgbClr val="0C08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txBox="1"/>
          <p:nvPr/>
        </p:nvSpPr>
        <p:spPr>
          <a:xfrm>
            <a:off x="2984100" y="2125350"/>
            <a:ext cx="3175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600">
                <a:solidFill>
                  <a:schemeClr val="lt1"/>
                </a:solidFill>
                <a:latin typeface="Source Serif Pro"/>
                <a:ea typeface="Source Serif Pro"/>
                <a:cs typeface="Source Serif Pro"/>
                <a:sym typeface="Source Serif Pro"/>
              </a:rPr>
              <a:t>Questions?</a:t>
            </a:r>
            <a:endParaRPr b="1" sz="4600">
              <a:solidFill>
                <a:schemeClr val="lt1"/>
              </a:solidFill>
              <a:latin typeface="Source Serif Pro"/>
              <a:ea typeface="Source Serif Pro"/>
              <a:cs typeface="Source Serif Pro"/>
              <a:sym typeface="Source Serif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FBA15"/>
        </a:solidFill>
      </p:bgPr>
    </p:bg>
    <p:spTree>
      <p:nvGrpSpPr>
        <p:cNvPr id="61" name="Shape 61"/>
        <p:cNvGrpSpPr/>
        <p:nvPr/>
      </p:nvGrpSpPr>
      <p:grpSpPr>
        <a:xfrm>
          <a:off x="0" y="0"/>
          <a:ext cx="0" cy="0"/>
          <a:chOff x="0" y="0"/>
          <a:chExt cx="0" cy="0"/>
        </a:xfrm>
      </p:grpSpPr>
      <p:sp>
        <p:nvSpPr>
          <p:cNvPr id="62" name="Google Shape;62;p14"/>
          <p:cNvSpPr/>
          <p:nvPr/>
        </p:nvSpPr>
        <p:spPr>
          <a:xfrm>
            <a:off x="0" y="1149000"/>
            <a:ext cx="9144000" cy="2770500"/>
          </a:xfrm>
          <a:prstGeom prst="rect">
            <a:avLst/>
          </a:prstGeom>
          <a:solidFill>
            <a:srgbClr val="0C0847"/>
          </a:solidFill>
          <a:ln cap="flat" cmpd="sng" w="9525">
            <a:solidFill>
              <a:srgbClr val="0C08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mt="76000"/>
          </a:blip>
          <a:stretch>
            <a:fillRect/>
          </a:stretch>
        </p:blipFill>
        <p:spPr>
          <a:xfrm>
            <a:off x="299400" y="277550"/>
            <a:ext cx="1577098" cy="740030"/>
          </a:xfrm>
          <a:prstGeom prst="rect">
            <a:avLst/>
          </a:prstGeom>
          <a:noFill/>
          <a:ln>
            <a:noFill/>
          </a:ln>
        </p:spPr>
      </p:pic>
      <p:grpSp>
        <p:nvGrpSpPr>
          <p:cNvPr id="64" name="Google Shape;64;p14"/>
          <p:cNvGrpSpPr/>
          <p:nvPr/>
        </p:nvGrpSpPr>
        <p:grpSpPr>
          <a:xfrm>
            <a:off x="4614300" y="4141050"/>
            <a:ext cx="2172313" cy="643650"/>
            <a:chOff x="6651688" y="4503125"/>
            <a:chExt cx="2172313" cy="643650"/>
          </a:xfrm>
        </p:grpSpPr>
        <p:sp>
          <p:nvSpPr>
            <p:cNvPr id="65" name="Google Shape;65;p14"/>
            <p:cNvSpPr txBox="1"/>
            <p:nvPr/>
          </p:nvSpPr>
          <p:spPr>
            <a:xfrm>
              <a:off x="6651700" y="4503125"/>
              <a:ext cx="21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C0874"/>
                  </a:solidFill>
                  <a:latin typeface="Source Serif Pro"/>
                  <a:ea typeface="Source Serif Pro"/>
                  <a:cs typeface="Source Serif Pro"/>
                  <a:sym typeface="Source Serif Pro"/>
                </a:rPr>
                <a:t>Fraser McGuire</a:t>
              </a:r>
              <a:endParaRPr b="1">
                <a:solidFill>
                  <a:srgbClr val="0C0874"/>
                </a:solidFill>
                <a:latin typeface="Source Serif Pro"/>
                <a:ea typeface="Source Serif Pro"/>
                <a:cs typeface="Source Serif Pro"/>
                <a:sym typeface="Source Serif Pro"/>
              </a:endParaRPr>
            </a:p>
          </p:txBody>
        </p:sp>
        <p:sp>
          <p:nvSpPr>
            <p:cNvPr id="66" name="Google Shape;66;p14"/>
            <p:cNvSpPr txBox="1"/>
            <p:nvPr/>
          </p:nvSpPr>
          <p:spPr>
            <a:xfrm>
              <a:off x="6651688" y="4746575"/>
              <a:ext cx="21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1B3D2F"/>
                  </a:solidFill>
                  <a:latin typeface="Source Serif Pro"/>
                  <a:ea typeface="Source Serif Pro"/>
                  <a:cs typeface="Source Serif Pro"/>
                  <a:sym typeface="Source Serif Pro"/>
                </a:rPr>
                <a:t>Software Developer</a:t>
              </a:r>
              <a:endParaRPr>
                <a:solidFill>
                  <a:srgbClr val="1B3D2F"/>
                </a:solidFill>
                <a:latin typeface="Source Serif Pro"/>
                <a:ea typeface="Source Serif Pro"/>
                <a:cs typeface="Source Serif Pro"/>
                <a:sym typeface="Source Serif Pro"/>
              </a:endParaRPr>
            </a:p>
          </p:txBody>
        </p:sp>
      </p:grpSp>
      <p:pic>
        <p:nvPicPr>
          <p:cNvPr id="67" name="Google Shape;67;p14"/>
          <p:cNvPicPr preferRelativeResize="0"/>
          <p:nvPr/>
        </p:nvPicPr>
        <p:blipFill rotWithShape="1">
          <a:blip r:embed="rId4">
            <a:alphaModFix/>
          </a:blip>
          <a:srcRect b="14079" l="0" r="0" t="7482"/>
          <a:stretch/>
        </p:blipFill>
        <p:spPr>
          <a:xfrm>
            <a:off x="2574200" y="1552100"/>
            <a:ext cx="1869900" cy="1905000"/>
          </a:xfrm>
          <a:prstGeom prst="rect">
            <a:avLst/>
          </a:prstGeom>
          <a:noFill/>
          <a:ln>
            <a:noFill/>
          </a:ln>
        </p:spPr>
      </p:pic>
      <p:pic>
        <p:nvPicPr>
          <p:cNvPr id="68" name="Google Shape;68;p14"/>
          <p:cNvPicPr preferRelativeResize="0"/>
          <p:nvPr/>
        </p:nvPicPr>
        <p:blipFill rotWithShape="1">
          <a:blip r:embed="rId5">
            <a:alphaModFix/>
          </a:blip>
          <a:srcRect b="49719" l="22346" r="24066" t="18754"/>
          <a:stretch/>
        </p:blipFill>
        <p:spPr>
          <a:xfrm>
            <a:off x="6957000" y="1556475"/>
            <a:ext cx="1869826" cy="1905001"/>
          </a:xfrm>
          <a:prstGeom prst="rect">
            <a:avLst/>
          </a:prstGeom>
          <a:noFill/>
          <a:ln>
            <a:noFill/>
          </a:ln>
        </p:spPr>
      </p:pic>
      <p:grpSp>
        <p:nvGrpSpPr>
          <p:cNvPr id="69" name="Google Shape;69;p14"/>
          <p:cNvGrpSpPr/>
          <p:nvPr/>
        </p:nvGrpSpPr>
        <p:grpSpPr>
          <a:xfrm>
            <a:off x="2422963" y="4128400"/>
            <a:ext cx="2172313" cy="668975"/>
            <a:chOff x="2399700" y="4098025"/>
            <a:chExt cx="2172313" cy="668975"/>
          </a:xfrm>
        </p:grpSpPr>
        <p:sp>
          <p:nvSpPr>
            <p:cNvPr id="70" name="Google Shape;70;p14"/>
            <p:cNvSpPr txBox="1"/>
            <p:nvPr/>
          </p:nvSpPr>
          <p:spPr>
            <a:xfrm>
              <a:off x="2399700" y="4098025"/>
              <a:ext cx="21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C0874"/>
                  </a:solidFill>
                  <a:latin typeface="Source Serif Pro"/>
                  <a:ea typeface="Source Serif Pro"/>
                  <a:cs typeface="Source Serif Pro"/>
                  <a:sym typeface="Source Serif Pro"/>
                </a:rPr>
                <a:t>Michael Driscoll</a:t>
              </a:r>
              <a:endParaRPr b="1">
                <a:solidFill>
                  <a:srgbClr val="0C0874"/>
                </a:solidFill>
                <a:latin typeface="Source Serif Pro"/>
                <a:ea typeface="Source Serif Pro"/>
                <a:cs typeface="Source Serif Pro"/>
                <a:sym typeface="Source Serif Pro"/>
              </a:endParaRPr>
            </a:p>
          </p:txBody>
        </p:sp>
        <p:sp>
          <p:nvSpPr>
            <p:cNvPr id="71" name="Google Shape;71;p14"/>
            <p:cNvSpPr txBox="1"/>
            <p:nvPr/>
          </p:nvSpPr>
          <p:spPr>
            <a:xfrm>
              <a:off x="2399713" y="4366800"/>
              <a:ext cx="21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1B3D2F"/>
                  </a:solidFill>
                  <a:latin typeface="Source Serif Pro"/>
                  <a:ea typeface="Source Serif Pro"/>
                  <a:cs typeface="Source Serif Pro"/>
                  <a:sym typeface="Source Serif Pro"/>
                </a:rPr>
                <a:t>Software Developer</a:t>
              </a:r>
              <a:endParaRPr>
                <a:solidFill>
                  <a:srgbClr val="1B3D2F"/>
                </a:solidFill>
                <a:latin typeface="Source Serif Pro"/>
                <a:ea typeface="Source Serif Pro"/>
                <a:cs typeface="Source Serif Pro"/>
                <a:sym typeface="Source Serif Pro"/>
              </a:endParaRPr>
            </a:p>
          </p:txBody>
        </p:sp>
      </p:grpSp>
      <p:pic>
        <p:nvPicPr>
          <p:cNvPr id="72" name="Google Shape;72;p14"/>
          <p:cNvPicPr preferRelativeResize="0"/>
          <p:nvPr/>
        </p:nvPicPr>
        <p:blipFill>
          <a:blip r:embed="rId6">
            <a:alphaModFix/>
          </a:blip>
          <a:stretch>
            <a:fillRect/>
          </a:stretch>
        </p:blipFill>
        <p:spPr>
          <a:xfrm>
            <a:off x="347700" y="1556463"/>
            <a:ext cx="1905000" cy="1905000"/>
          </a:xfrm>
          <a:prstGeom prst="rect">
            <a:avLst/>
          </a:prstGeom>
          <a:noFill/>
          <a:ln cap="flat" cmpd="sng" w="9525">
            <a:solidFill>
              <a:srgbClr val="0C0847"/>
            </a:solidFill>
            <a:prstDash val="solid"/>
            <a:round/>
            <a:headEnd len="sm" w="sm" type="none"/>
            <a:tailEnd len="sm" w="sm" type="none"/>
          </a:ln>
        </p:spPr>
      </p:pic>
      <p:grpSp>
        <p:nvGrpSpPr>
          <p:cNvPr id="73" name="Google Shape;73;p14"/>
          <p:cNvGrpSpPr/>
          <p:nvPr/>
        </p:nvGrpSpPr>
        <p:grpSpPr>
          <a:xfrm>
            <a:off x="6805625" y="4128388"/>
            <a:ext cx="2172313" cy="668975"/>
            <a:chOff x="4651275" y="4098025"/>
            <a:chExt cx="2172313" cy="668975"/>
          </a:xfrm>
        </p:grpSpPr>
        <p:sp>
          <p:nvSpPr>
            <p:cNvPr id="74" name="Google Shape;74;p14"/>
            <p:cNvSpPr txBox="1"/>
            <p:nvPr/>
          </p:nvSpPr>
          <p:spPr>
            <a:xfrm>
              <a:off x="4651275" y="4098025"/>
              <a:ext cx="21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C0874"/>
                  </a:solidFill>
                  <a:latin typeface="Source Serif Pro"/>
                  <a:ea typeface="Source Serif Pro"/>
                  <a:cs typeface="Source Serif Pro"/>
                  <a:sym typeface="Source Serif Pro"/>
                </a:rPr>
                <a:t>Callum Stewart</a:t>
              </a:r>
              <a:endParaRPr b="1">
                <a:solidFill>
                  <a:srgbClr val="0C0874"/>
                </a:solidFill>
                <a:latin typeface="Source Serif Pro"/>
                <a:ea typeface="Source Serif Pro"/>
                <a:cs typeface="Source Serif Pro"/>
                <a:sym typeface="Source Serif Pro"/>
              </a:endParaRPr>
            </a:p>
          </p:txBody>
        </p:sp>
        <p:sp>
          <p:nvSpPr>
            <p:cNvPr id="75" name="Google Shape;75;p14"/>
            <p:cNvSpPr txBox="1"/>
            <p:nvPr/>
          </p:nvSpPr>
          <p:spPr>
            <a:xfrm>
              <a:off x="4651288" y="4366800"/>
              <a:ext cx="21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1B3D2F"/>
                  </a:solidFill>
                  <a:latin typeface="Source Serif Pro"/>
                  <a:ea typeface="Source Serif Pro"/>
                  <a:cs typeface="Source Serif Pro"/>
                  <a:sym typeface="Source Serif Pro"/>
                </a:rPr>
                <a:t>Systems Engineer</a:t>
              </a:r>
              <a:endParaRPr>
                <a:solidFill>
                  <a:srgbClr val="1B3D2F"/>
                </a:solidFill>
                <a:latin typeface="Source Serif Pro"/>
                <a:ea typeface="Source Serif Pro"/>
                <a:cs typeface="Source Serif Pro"/>
                <a:sym typeface="Source Serif Pro"/>
              </a:endParaRPr>
            </a:p>
          </p:txBody>
        </p:sp>
      </p:grpSp>
      <p:grpSp>
        <p:nvGrpSpPr>
          <p:cNvPr id="76" name="Google Shape;76;p14"/>
          <p:cNvGrpSpPr/>
          <p:nvPr/>
        </p:nvGrpSpPr>
        <p:grpSpPr>
          <a:xfrm>
            <a:off x="214038" y="4128400"/>
            <a:ext cx="2172313" cy="668975"/>
            <a:chOff x="2399700" y="4098025"/>
            <a:chExt cx="2172313" cy="668975"/>
          </a:xfrm>
        </p:grpSpPr>
        <p:sp>
          <p:nvSpPr>
            <p:cNvPr id="77" name="Google Shape;77;p14"/>
            <p:cNvSpPr txBox="1"/>
            <p:nvPr/>
          </p:nvSpPr>
          <p:spPr>
            <a:xfrm>
              <a:off x="2399700" y="4098025"/>
              <a:ext cx="21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C0874"/>
                  </a:solidFill>
                  <a:latin typeface="Source Serif Pro"/>
                  <a:ea typeface="Source Serif Pro"/>
                  <a:cs typeface="Source Serif Pro"/>
                  <a:sym typeface="Source Serif Pro"/>
                </a:rPr>
                <a:t>Ifey Kanu</a:t>
              </a:r>
              <a:endParaRPr b="1">
                <a:solidFill>
                  <a:srgbClr val="0C0874"/>
                </a:solidFill>
                <a:latin typeface="Source Serif Pro"/>
                <a:ea typeface="Source Serif Pro"/>
                <a:cs typeface="Source Serif Pro"/>
                <a:sym typeface="Source Serif Pro"/>
              </a:endParaRPr>
            </a:p>
          </p:txBody>
        </p:sp>
        <p:sp>
          <p:nvSpPr>
            <p:cNvPr id="78" name="Google Shape;78;p14"/>
            <p:cNvSpPr txBox="1"/>
            <p:nvPr/>
          </p:nvSpPr>
          <p:spPr>
            <a:xfrm>
              <a:off x="2399713" y="4366800"/>
              <a:ext cx="217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1B3D2F"/>
                  </a:solidFill>
                  <a:latin typeface="Source Serif Pro"/>
                  <a:ea typeface="Source Serif Pro"/>
                  <a:cs typeface="Source Serif Pro"/>
                  <a:sym typeface="Source Serif Pro"/>
                </a:rPr>
                <a:t>CEO</a:t>
              </a:r>
              <a:endParaRPr>
                <a:solidFill>
                  <a:srgbClr val="1B3D2F"/>
                </a:solidFill>
                <a:latin typeface="Source Serif Pro"/>
                <a:ea typeface="Source Serif Pro"/>
                <a:cs typeface="Source Serif Pro"/>
                <a:sym typeface="Source Serif Pro"/>
              </a:endParaRPr>
            </a:p>
          </p:txBody>
        </p:sp>
      </p:grpSp>
      <p:sp>
        <p:nvSpPr>
          <p:cNvPr id="79" name="Google Shape;79;p14"/>
          <p:cNvSpPr txBox="1"/>
          <p:nvPr/>
        </p:nvSpPr>
        <p:spPr>
          <a:xfrm>
            <a:off x="3965425" y="326725"/>
            <a:ext cx="2372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C0847"/>
                </a:solidFill>
                <a:latin typeface="Source Serif Pro"/>
                <a:ea typeface="Source Serif Pro"/>
                <a:cs typeface="Source Serif Pro"/>
                <a:sym typeface="Source Serif Pro"/>
              </a:rPr>
              <a:t>Meet The Team</a:t>
            </a:r>
            <a:endParaRPr b="1" sz="2400">
              <a:solidFill>
                <a:srgbClr val="0C0847"/>
              </a:solidFill>
              <a:latin typeface="Source Serif Pro"/>
              <a:ea typeface="Source Serif Pro"/>
              <a:cs typeface="Source Serif Pro"/>
              <a:sym typeface="Source Serif Pro"/>
            </a:endParaRPr>
          </a:p>
        </p:txBody>
      </p:sp>
      <p:pic>
        <p:nvPicPr>
          <p:cNvPr id="80" name="Google Shape;80;p14"/>
          <p:cNvPicPr preferRelativeResize="0"/>
          <p:nvPr/>
        </p:nvPicPr>
        <p:blipFill>
          <a:blip r:embed="rId7">
            <a:alphaModFix/>
          </a:blip>
          <a:stretch>
            <a:fillRect/>
          </a:stretch>
        </p:blipFill>
        <p:spPr>
          <a:xfrm>
            <a:off x="4765600" y="1556475"/>
            <a:ext cx="1869900" cy="1889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FBA15"/>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mt="76000"/>
          </a:blip>
          <a:stretch>
            <a:fillRect/>
          </a:stretch>
        </p:blipFill>
        <p:spPr>
          <a:xfrm>
            <a:off x="299400" y="277550"/>
            <a:ext cx="1577098" cy="740030"/>
          </a:xfrm>
          <a:prstGeom prst="rect">
            <a:avLst/>
          </a:prstGeom>
          <a:noFill/>
          <a:ln>
            <a:noFill/>
          </a:ln>
        </p:spPr>
      </p:pic>
      <p:pic>
        <p:nvPicPr>
          <p:cNvPr id="86" name="Google Shape;86;p15"/>
          <p:cNvPicPr preferRelativeResize="0"/>
          <p:nvPr/>
        </p:nvPicPr>
        <p:blipFill rotWithShape="1">
          <a:blip r:embed="rId4">
            <a:alphaModFix/>
          </a:blip>
          <a:srcRect b="3675" l="0" r="54539" t="7102"/>
          <a:stretch/>
        </p:blipFill>
        <p:spPr>
          <a:xfrm>
            <a:off x="4485250" y="0"/>
            <a:ext cx="4658750" cy="5143500"/>
          </a:xfrm>
          <a:prstGeom prst="rect">
            <a:avLst/>
          </a:prstGeom>
          <a:noFill/>
          <a:ln>
            <a:noFill/>
          </a:ln>
        </p:spPr>
      </p:pic>
      <p:sp>
        <p:nvSpPr>
          <p:cNvPr id="87" name="Google Shape;87;p15"/>
          <p:cNvSpPr txBox="1"/>
          <p:nvPr/>
        </p:nvSpPr>
        <p:spPr>
          <a:xfrm>
            <a:off x="2824100" y="4329175"/>
            <a:ext cx="133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C0847"/>
                </a:solidFill>
                <a:latin typeface="Source Serif Pro"/>
                <a:ea typeface="Source Serif Pro"/>
                <a:cs typeface="Source Serif Pro"/>
                <a:sym typeface="Source Serif Pro"/>
              </a:rPr>
              <a:t>Limitations</a:t>
            </a:r>
            <a:endParaRPr b="1">
              <a:solidFill>
                <a:srgbClr val="0C0847"/>
              </a:solidFill>
              <a:latin typeface="Source Serif Pro"/>
              <a:ea typeface="Source Serif Pro"/>
              <a:cs typeface="Source Serif Pro"/>
              <a:sym typeface="Source Serif Pro"/>
            </a:endParaRPr>
          </a:p>
        </p:txBody>
      </p:sp>
      <p:sp>
        <p:nvSpPr>
          <p:cNvPr id="88" name="Google Shape;88;p15"/>
          <p:cNvSpPr txBox="1"/>
          <p:nvPr/>
        </p:nvSpPr>
        <p:spPr>
          <a:xfrm>
            <a:off x="2824100" y="616250"/>
            <a:ext cx="157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C0847"/>
                </a:solidFill>
                <a:latin typeface="Source Serif Pro"/>
                <a:ea typeface="Source Serif Pro"/>
                <a:cs typeface="Source Serif Pro"/>
                <a:sym typeface="Source Serif Pro"/>
              </a:rPr>
              <a:t>Sustainable Solution</a:t>
            </a:r>
            <a:endParaRPr b="1">
              <a:solidFill>
                <a:srgbClr val="0C0847"/>
              </a:solidFill>
              <a:latin typeface="Source Serif Pro"/>
              <a:ea typeface="Source Serif Pro"/>
              <a:cs typeface="Source Serif Pro"/>
              <a:sym typeface="Source Serif Pro"/>
            </a:endParaRPr>
          </a:p>
        </p:txBody>
      </p:sp>
      <p:sp>
        <p:nvSpPr>
          <p:cNvPr id="89" name="Google Shape;89;p15"/>
          <p:cNvSpPr txBox="1"/>
          <p:nvPr/>
        </p:nvSpPr>
        <p:spPr>
          <a:xfrm>
            <a:off x="45525" y="2757475"/>
            <a:ext cx="157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C0847"/>
                </a:solidFill>
                <a:latin typeface="Source Serif Pro"/>
                <a:ea typeface="Source Serif Pro"/>
                <a:cs typeface="Source Serif Pro"/>
                <a:sym typeface="Source Serif Pro"/>
              </a:rPr>
              <a:t>Supply and Demand</a:t>
            </a:r>
            <a:endParaRPr b="1">
              <a:solidFill>
                <a:srgbClr val="0C0847"/>
              </a:solidFill>
              <a:latin typeface="Source Serif Pro"/>
              <a:ea typeface="Source Serif Pro"/>
              <a:cs typeface="Source Serif Pro"/>
              <a:sym typeface="Source Serif Pro"/>
            </a:endParaRPr>
          </a:p>
        </p:txBody>
      </p:sp>
      <p:sp>
        <p:nvSpPr>
          <p:cNvPr id="90" name="Google Shape;90;p15"/>
          <p:cNvSpPr txBox="1"/>
          <p:nvPr/>
        </p:nvSpPr>
        <p:spPr>
          <a:xfrm>
            <a:off x="2392825" y="1609375"/>
            <a:ext cx="157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C0847"/>
                </a:solidFill>
                <a:latin typeface="Source Serif Pro"/>
                <a:ea typeface="Source Serif Pro"/>
                <a:cs typeface="Source Serif Pro"/>
                <a:sym typeface="Source Serif Pro"/>
              </a:rPr>
              <a:t>Tailored to the Farmer</a:t>
            </a:r>
            <a:endParaRPr b="1">
              <a:solidFill>
                <a:srgbClr val="0C0847"/>
              </a:solidFill>
              <a:latin typeface="Source Serif Pro"/>
              <a:ea typeface="Source Serif Pro"/>
              <a:cs typeface="Source Serif Pro"/>
              <a:sym typeface="Source Serif Pro"/>
            </a:endParaRPr>
          </a:p>
        </p:txBody>
      </p:sp>
      <p:cxnSp>
        <p:nvCxnSpPr>
          <p:cNvPr id="91" name="Google Shape;91;p15"/>
          <p:cNvCxnSpPr>
            <a:stCxn id="88" idx="1"/>
            <a:endCxn id="89" idx="0"/>
          </p:cNvCxnSpPr>
          <p:nvPr/>
        </p:nvCxnSpPr>
        <p:spPr>
          <a:xfrm flipH="1">
            <a:off x="834200" y="924050"/>
            <a:ext cx="1989900" cy="1833300"/>
          </a:xfrm>
          <a:prstGeom prst="curvedConnector2">
            <a:avLst/>
          </a:prstGeom>
          <a:noFill/>
          <a:ln cap="flat" cmpd="sng" w="38100">
            <a:solidFill>
              <a:srgbClr val="1D1C1D"/>
            </a:solidFill>
            <a:prstDash val="solid"/>
            <a:round/>
            <a:headEnd len="med" w="med" type="none"/>
            <a:tailEnd len="med" w="med" type="none"/>
          </a:ln>
        </p:spPr>
      </p:cxnSp>
      <p:sp>
        <p:nvSpPr>
          <p:cNvPr id="92" name="Google Shape;92;p15"/>
          <p:cNvSpPr txBox="1"/>
          <p:nvPr/>
        </p:nvSpPr>
        <p:spPr>
          <a:xfrm>
            <a:off x="45525" y="3330775"/>
            <a:ext cx="15771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2"/>
              </a:buClr>
              <a:buSzPts val="1000"/>
              <a:buFont typeface="Source Serif Pro"/>
              <a:buChar char="-"/>
            </a:pPr>
            <a:r>
              <a:rPr lang="en" sz="1000">
                <a:solidFill>
                  <a:schemeClr val="dk2"/>
                </a:solidFill>
                <a:latin typeface="Source Serif Pro"/>
                <a:ea typeface="Source Serif Pro"/>
                <a:cs typeface="Source Serif Pro"/>
                <a:sym typeface="Source Serif Pro"/>
              </a:rPr>
              <a:t>M</a:t>
            </a:r>
            <a:r>
              <a:rPr lang="en" sz="1000">
                <a:solidFill>
                  <a:schemeClr val="dk2"/>
                </a:solidFill>
                <a:latin typeface="Source Serif Pro"/>
                <a:ea typeface="Source Serif Pro"/>
                <a:cs typeface="Source Serif Pro"/>
                <a:sym typeface="Source Serif Pro"/>
              </a:rPr>
              <a:t>aximise amount sold</a:t>
            </a:r>
            <a:endParaRPr sz="1000">
              <a:solidFill>
                <a:schemeClr val="dk2"/>
              </a:solidFill>
              <a:latin typeface="Source Serif Pro"/>
              <a:ea typeface="Source Serif Pro"/>
              <a:cs typeface="Source Serif Pro"/>
              <a:sym typeface="Source Serif Pro"/>
            </a:endParaRPr>
          </a:p>
          <a:p>
            <a:pPr indent="-292100" lvl="0" marL="457200" rtl="0" algn="l">
              <a:spcBef>
                <a:spcPts val="0"/>
              </a:spcBef>
              <a:spcAft>
                <a:spcPts val="0"/>
              </a:spcAft>
              <a:buClr>
                <a:schemeClr val="dk2"/>
              </a:buClr>
              <a:buSzPts val="1000"/>
              <a:buFont typeface="Source Serif Pro"/>
              <a:buChar char="-"/>
            </a:pPr>
            <a:r>
              <a:rPr lang="en" sz="1000">
                <a:solidFill>
                  <a:schemeClr val="dk2"/>
                </a:solidFill>
                <a:latin typeface="Source Serif Pro"/>
                <a:ea typeface="Source Serif Pro"/>
                <a:cs typeface="Source Serif Pro"/>
                <a:sym typeface="Source Serif Pro"/>
              </a:rPr>
              <a:t>Reduce waste</a:t>
            </a:r>
            <a:endParaRPr sz="1000">
              <a:solidFill>
                <a:schemeClr val="dk2"/>
              </a:solidFill>
              <a:latin typeface="Source Serif Pro"/>
              <a:ea typeface="Source Serif Pro"/>
              <a:cs typeface="Source Serif Pro"/>
              <a:sym typeface="Source Serif Pro"/>
            </a:endParaRPr>
          </a:p>
        </p:txBody>
      </p:sp>
      <p:sp>
        <p:nvSpPr>
          <p:cNvPr id="93" name="Google Shape;93;p15"/>
          <p:cNvSpPr txBox="1"/>
          <p:nvPr/>
        </p:nvSpPr>
        <p:spPr>
          <a:xfrm>
            <a:off x="2299650" y="2224975"/>
            <a:ext cx="1577100" cy="9543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2"/>
              </a:buClr>
              <a:buSzPts val="1000"/>
              <a:buFont typeface="Source Serif Pro"/>
              <a:buChar char="-"/>
            </a:pPr>
            <a:r>
              <a:rPr lang="en" sz="1000">
                <a:solidFill>
                  <a:schemeClr val="dk2"/>
                </a:solidFill>
                <a:latin typeface="Source Serif Pro"/>
                <a:ea typeface="Source Serif Pro"/>
                <a:cs typeface="Source Serif Pro"/>
                <a:sym typeface="Source Serif Pro"/>
              </a:rPr>
              <a:t>Optimising nutrient use</a:t>
            </a:r>
            <a:endParaRPr sz="1000">
              <a:solidFill>
                <a:schemeClr val="dk2"/>
              </a:solidFill>
              <a:latin typeface="Source Serif Pro"/>
              <a:ea typeface="Source Serif Pro"/>
              <a:cs typeface="Source Serif Pro"/>
              <a:sym typeface="Source Serif Pro"/>
            </a:endParaRPr>
          </a:p>
          <a:p>
            <a:pPr indent="-292100" lvl="0" marL="457200" rtl="0" algn="l">
              <a:spcBef>
                <a:spcPts val="0"/>
              </a:spcBef>
              <a:spcAft>
                <a:spcPts val="0"/>
              </a:spcAft>
              <a:buClr>
                <a:schemeClr val="dk2"/>
              </a:buClr>
              <a:buSzPts val="1000"/>
              <a:buFont typeface="Source Serif Pro"/>
              <a:buChar char="-"/>
            </a:pPr>
            <a:r>
              <a:rPr lang="en" sz="1000">
                <a:solidFill>
                  <a:schemeClr val="dk2"/>
                </a:solidFill>
                <a:latin typeface="Source Serif Pro"/>
                <a:ea typeface="Source Serif Pro"/>
                <a:cs typeface="Source Serif Pro"/>
                <a:sym typeface="Source Serif Pro"/>
              </a:rPr>
              <a:t>Only use necessary products</a:t>
            </a:r>
            <a:endParaRPr sz="1000">
              <a:solidFill>
                <a:schemeClr val="dk2"/>
              </a:solidFill>
              <a:latin typeface="Source Serif Pro"/>
              <a:ea typeface="Source Serif Pro"/>
              <a:cs typeface="Source Serif Pro"/>
              <a:sym typeface="Source Serif Pro"/>
            </a:endParaRPr>
          </a:p>
        </p:txBody>
      </p:sp>
      <p:cxnSp>
        <p:nvCxnSpPr>
          <p:cNvPr id="94" name="Google Shape;94;p15"/>
          <p:cNvCxnSpPr>
            <a:stCxn id="89" idx="3"/>
            <a:endCxn id="90" idx="1"/>
          </p:cNvCxnSpPr>
          <p:nvPr/>
        </p:nvCxnSpPr>
        <p:spPr>
          <a:xfrm flipH="1" rot="10800000">
            <a:off x="1622625" y="1917175"/>
            <a:ext cx="770100" cy="1148100"/>
          </a:xfrm>
          <a:prstGeom prst="curvedConnector3">
            <a:avLst>
              <a:gd fmla="val 86754" name="adj1"/>
            </a:avLst>
          </a:prstGeom>
          <a:noFill/>
          <a:ln cap="flat" cmpd="sng" w="38100">
            <a:solidFill>
              <a:srgbClr val="1D1C1D"/>
            </a:solidFill>
            <a:prstDash val="solid"/>
            <a:round/>
            <a:headEnd len="med" w="med" type="none"/>
            <a:tailEnd len="med" w="med" type="none"/>
          </a:ln>
        </p:spPr>
      </p:cxnSp>
      <p:cxnSp>
        <p:nvCxnSpPr>
          <p:cNvPr id="95" name="Google Shape;95;p15"/>
          <p:cNvCxnSpPr>
            <a:stCxn id="90" idx="3"/>
            <a:endCxn id="87" idx="1"/>
          </p:cNvCxnSpPr>
          <p:nvPr/>
        </p:nvCxnSpPr>
        <p:spPr>
          <a:xfrm flipH="1">
            <a:off x="2824225" y="1917175"/>
            <a:ext cx="1145700" cy="2612100"/>
          </a:xfrm>
          <a:prstGeom prst="curvedConnector5">
            <a:avLst>
              <a:gd fmla="val -20784" name="adj1"/>
              <a:gd fmla="val 52062" name="adj2"/>
              <a:gd fmla="val 120795" name="adj3"/>
            </a:avLst>
          </a:prstGeom>
          <a:noFill/>
          <a:ln cap="flat" cmpd="sng" w="38100">
            <a:solidFill>
              <a:srgbClr val="1D1C1D"/>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C1D"/>
        </a:solidFill>
      </p:bgPr>
    </p:bg>
    <p:spTree>
      <p:nvGrpSpPr>
        <p:cNvPr id="99" name="Shape 99"/>
        <p:cNvGrpSpPr/>
        <p:nvPr/>
      </p:nvGrpSpPr>
      <p:grpSpPr>
        <a:xfrm>
          <a:off x="0" y="0"/>
          <a:ext cx="0" cy="0"/>
          <a:chOff x="0" y="0"/>
          <a:chExt cx="0" cy="0"/>
        </a:xfrm>
      </p:grpSpPr>
      <p:sp>
        <p:nvSpPr>
          <p:cNvPr id="100" name="Google Shape;100;p16"/>
          <p:cNvSpPr txBox="1"/>
          <p:nvPr>
            <p:ph type="title"/>
          </p:nvPr>
        </p:nvSpPr>
        <p:spPr>
          <a:xfrm>
            <a:off x="3578775" y="361350"/>
            <a:ext cx="394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11">
                <a:solidFill>
                  <a:srgbClr val="AFBA15"/>
                </a:solidFill>
                <a:latin typeface="Source Serif Pro"/>
                <a:ea typeface="Source Serif Pro"/>
                <a:cs typeface="Source Serif Pro"/>
                <a:sym typeface="Source Serif Pro"/>
              </a:rPr>
              <a:t>App Prototype</a:t>
            </a:r>
            <a:endParaRPr b="1" sz="2620">
              <a:solidFill>
                <a:srgbClr val="AFBA15"/>
              </a:solidFill>
              <a:latin typeface="Source Serif Pro"/>
              <a:ea typeface="Source Serif Pro"/>
              <a:cs typeface="Source Serif Pro"/>
              <a:sym typeface="Source Serif Pro"/>
            </a:endParaRPr>
          </a:p>
        </p:txBody>
      </p:sp>
      <p:pic>
        <p:nvPicPr>
          <p:cNvPr id="101" name="Google Shape;101;p16"/>
          <p:cNvPicPr preferRelativeResize="0"/>
          <p:nvPr/>
        </p:nvPicPr>
        <p:blipFill>
          <a:blip r:embed="rId3">
            <a:alphaModFix/>
          </a:blip>
          <a:stretch>
            <a:fillRect/>
          </a:stretch>
        </p:blipFill>
        <p:spPr>
          <a:xfrm>
            <a:off x="293950" y="277685"/>
            <a:ext cx="1577098" cy="740032"/>
          </a:xfrm>
          <a:prstGeom prst="rect">
            <a:avLst/>
          </a:prstGeom>
          <a:noFill/>
          <a:ln>
            <a:noFill/>
          </a:ln>
        </p:spPr>
      </p:pic>
      <p:pic>
        <p:nvPicPr>
          <p:cNvPr id="102" name="Google Shape;102;p16"/>
          <p:cNvPicPr preferRelativeResize="0"/>
          <p:nvPr/>
        </p:nvPicPr>
        <p:blipFill>
          <a:blip r:embed="rId4">
            <a:alphaModFix/>
          </a:blip>
          <a:stretch>
            <a:fillRect/>
          </a:stretch>
        </p:blipFill>
        <p:spPr>
          <a:xfrm>
            <a:off x="2165850" y="122245"/>
            <a:ext cx="1050900" cy="1050900"/>
          </a:xfrm>
          <a:prstGeom prst="rect">
            <a:avLst/>
          </a:prstGeom>
          <a:noFill/>
          <a:ln>
            <a:noFill/>
          </a:ln>
        </p:spPr>
      </p:pic>
      <p:pic>
        <p:nvPicPr>
          <p:cNvPr id="103" name="Google Shape;103;p16" title="Screen_Recording.mp4">
            <a:hlinkClick r:id="rId5"/>
          </p:cNvPr>
          <p:cNvPicPr preferRelativeResize="0"/>
          <p:nvPr/>
        </p:nvPicPr>
        <p:blipFill>
          <a:blip r:embed="rId6">
            <a:alphaModFix/>
          </a:blip>
          <a:stretch>
            <a:fillRect/>
          </a:stretch>
        </p:blipFill>
        <p:spPr>
          <a:xfrm>
            <a:off x="3520438" y="1296420"/>
            <a:ext cx="210312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C1D"/>
        </a:soli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a:off x="3586000" y="361350"/>
            <a:ext cx="394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11">
                <a:solidFill>
                  <a:srgbClr val="AFBA15"/>
                </a:solidFill>
                <a:latin typeface="Source Serif Pro"/>
                <a:ea typeface="Source Serif Pro"/>
                <a:cs typeface="Source Serif Pro"/>
                <a:sym typeface="Source Serif Pro"/>
              </a:rPr>
              <a:t>App Prototype</a:t>
            </a:r>
            <a:endParaRPr b="1" sz="2620">
              <a:solidFill>
                <a:srgbClr val="AFBA15"/>
              </a:solidFill>
              <a:latin typeface="Source Serif Pro"/>
              <a:ea typeface="Source Serif Pro"/>
              <a:cs typeface="Source Serif Pro"/>
              <a:sym typeface="Source Serif Pro"/>
            </a:endParaRPr>
          </a:p>
        </p:txBody>
      </p:sp>
      <p:pic>
        <p:nvPicPr>
          <p:cNvPr id="109" name="Google Shape;109;p17"/>
          <p:cNvPicPr preferRelativeResize="0"/>
          <p:nvPr/>
        </p:nvPicPr>
        <p:blipFill>
          <a:blip r:embed="rId3">
            <a:alphaModFix/>
          </a:blip>
          <a:stretch>
            <a:fillRect/>
          </a:stretch>
        </p:blipFill>
        <p:spPr>
          <a:xfrm>
            <a:off x="293950" y="277685"/>
            <a:ext cx="1577098" cy="740032"/>
          </a:xfrm>
          <a:prstGeom prst="rect">
            <a:avLst/>
          </a:prstGeom>
          <a:noFill/>
          <a:ln>
            <a:noFill/>
          </a:ln>
        </p:spPr>
      </p:pic>
      <p:pic>
        <p:nvPicPr>
          <p:cNvPr id="110" name="Google Shape;110;p17"/>
          <p:cNvPicPr preferRelativeResize="0"/>
          <p:nvPr/>
        </p:nvPicPr>
        <p:blipFill>
          <a:blip r:embed="rId4">
            <a:alphaModFix/>
          </a:blip>
          <a:stretch>
            <a:fillRect/>
          </a:stretch>
        </p:blipFill>
        <p:spPr>
          <a:xfrm>
            <a:off x="2165850" y="122245"/>
            <a:ext cx="1050900" cy="1050900"/>
          </a:xfrm>
          <a:prstGeom prst="rect">
            <a:avLst/>
          </a:prstGeom>
          <a:noFill/>
          <a:ln>
            <a:noFill/>
          </a:ln>
        </p:spPr>
      </p:pic>
      <p:pic>
        <p:nvPicPr>
          <p:cNvPr id="111" name="Google Shape;111;p17"/>
          <p:cNvPicPr preferRelativeResize="0"/>
          <p:nvPr/>
        </p:nvPicPr>
        <p:blipFill>
          <a:blip r:embed="rId5">
            <a:alphaModFix/>
          </a:blip>
          <a:stretch>
            <a:fillRect/>
          </a:stretch>
        </p:blipFill>
        <p:spPr>
          <a:xfrm>
            <a:off x="1863650" y="1339327"/>
            <a:ext cx="1494449" cy="3319521"/>
          </a:xfrm>
          <a:prstGeom prst="rect">
            <a:avLst/>
          </a:prstGeom>
          <a:noFill/>
          <a:ln>
            <a:noFill/>
          </a:ln>
        </p:spPr>
      </p:pic>
      <p:pic>
        <p:nvPicPr>
          <p:cNvPr id="112" name="Google Shape;112;p17"/>
          <p:cNvPicPr preferRelativeResize="0"/>
          <p:nvPr/>
        </p:nvPicPr>
        <p:blipFill>
          <a:blip r:embed="rId6">
            <a:alphaModFix/>
          </a:blip>
          <a:stretch>
            <a:fillRect/>
          </a:stretch>
        </p:blipFill>
        <p:spPr>
          <a:xfrm>
            <a:off x="3857573" y="1339312"/>
            <a:ext cx="1461649" cy="3246648"/>
          </a:xfrm>
          <a:prstGeom prst="rect">
            <a:avLst/>
          </a:prstGeom>
          <a:noFill/>
          <a:ln>
            <a:noFill/>
          </a:ln>
        </p:spPr>
      </p:pic>
      <p:pic>
        <p:nvPicPr>
          <p:cNvPr id="113" name="Google Shape;113;p17"/>
          <p:cNvPicPr preferRelativeResize="0"/>
          <p:nvPr/>
        </p:nvPicPr>
        <p:blipFill>
          <a:blip r:embed="rId7">
            <a:alphaModFix/>
          </a:blip>
          <a:stretch>
            <a:fillRect/>
          </a:stretch>
        </p:blipFill>
        <p:spPr>
          <a:xfrm>
            <a:off x="5818704" y="1339289"/>
            <a:ext cx="1461649" cy="3246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C1D"/>
        </a:solidFill>
      </p:bgPr>
    </p:bg>
    <p:spTree>
      <p:nvGrpSpPr>
        <p:cNvPr id="117" name="Shape 117"/>
        <p:cNvGrpSpPr/>
        <p:nvPr/>
      </p:nvGrpSpPr>
      <p:grpSpPr>
        <a:xfrm>
          <a:off x="0" y="0"/>
          <a:ext cx="0" cy="0"/>
          <a:chOff x="0" y="0"/>
          <a:chExt cx="0" cy="0"/>
        </a:xfrm>
      </p:grpSpPr>
      <p:sp>
        <p:nvSpPr>
          <p:cNvPr id="118" name="Google Shape;118;p18"/>
          <p:cNvSpPr txBox="1"/>
          <p:nvPr>
            <p:ph type="title"/>
          </p:nvPr>
        </p:nvSpPr>
        <p:spPr>
          <a:xfrm>
            <a:off x="5627148" y="445025"/>
            <a:ext cx="170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11">
                <a:solidFill>
                  <a:srgbClr val="AFBA15"/>
                </a:solidFill>
                <a:latin typeface="Source Serif Pro"/>
                <a:ea typeface="Source Serif Pro"/>
                <a:cs typeface="Source Serif Pro"/>
                <a:sym typeface="Source Serif Pro"/>
              </a:rPr>
              <a:t>The API</a:t>
            </a:r>
            <a:endParaRPr b="1" sz="2911">
              <a:solidFill>
                <a:srgbClr val="AFBA15"/>
              </a:solidFill>
              <a:latin typeface="Source Serif Pro"/>
              <a:ea typeface="Source Serif Pro"/>
              <a:cs typeface="Source Serif Pro"/>
              <a:sym typeface="Source Serif Pro"/>
            </a:endParaRPr>
          </a:p>
        </p:txBody>
      </p:sp>
      <p:pic>
        <p:nvPicPr>
          <p:cNvPr id="119" name="Google Shape;119;p18"/>
          <p:cNvPicPr preferRelativeResize="0"/>
          <p:nvPr/>
        </p:nvPicPr>
        <p:blipFill>
          <a:blip r:embed="rId3">
            <a:alphaModFix/>
          </a:blip>
          <a:stretch>
            <a:fillRect/>
          </a:stretch>
        </p:blipFill>
        <p:spPr>
          <a:xfrm>
            <a:off x="293950" y="277685"/>
            <a:ext cx="1577098" cy="740032"/>
          </a:xfrm>
          <a:prstGeom prst="rect">
            <a:avLst/>
          </a:prstGeom>
          <a:noFill/>
          <a:ln>
            <a:noFill/>
          </a:ln>
        </p:spPr>
      </p:pic>
      <p:pic>
        <p:nvPicPr>
          <p:cNvPr id="120" name="Google Shape;120;p18"/>
          <p:cNvPicPr preferRelativeResize="0"/>
          <p:nvPr/>
        </p:nvPicPr>
        <p:blipFill>
          <a:blip r:embed="rId4">
            <a:alphaModFix/>
          </a:blip>
          <a:stretch>
            <a:fillRect/>
          </a:stretch>
        </p:blipFill>
        <p:spPr>
          <a:xfrm>
            <a:off x="2165850" y="122245"/>
            <a:ext cx="1050900" cy="1050900"/>
          </a:xfrm>
          <a:prstGeom prst="rect">
            <a:avLst/>
          </a:prstGeom>
          <a:noFill/>
          <a:ln>
            <a:noFill/>
          </a:ln>
        </p:spPr>
      </p:pic>
      <p:pic>
        <p:nvPicPr>
          <p:cNvPr id="121" name="Google Shape;121;p18"/>
          <p:cNvPicPr preferRelativeResize="0"/>
          <p:nvPr/>
        </p:nvPicPr>
        <p:blipFill>
          <a:blip r:embed="rId5">
            <a:alphaModFix/>
          </a:blip>
          <a:stretch>
            <a:fillRect/>
          </a:stretch>
        </p:blipFill>
        <p:spPr>
          <a:xfrm>
            <a:off x="43100" y="1173150"/>
            <a:ext cx="3820976" cy="3820976"/>
          </a:xfrm>
          <a:prstGeom prst="rect">
            <a:avLst/>
          </a:prstGeom>
          <a:noFill/>
          <a:ln>
            <a:noFill/>
          </a:ln>
        </p:spPr>
      </p:pic>
      <p:sp>
        <p:nvSpPr>
          <p:cNvPr id="122" name="Google Shape;122;p18"/>
          <p:cNvSpPr txBox="1"/>
          <p:nvPr>
            <p:ph idx="1" type="body"/>
          </p:nvPr>
        </p:nvSpPr>
        <p:spPr>
          <a:xfrm>
            <a:off x="3922275" y="1173150"/>
            <a:ext cx="5089200" cy="382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Source Serif Pro"/>
              <a:buChar char="●"/>
            </a:pPr>
            <a:r>
              <a:rPr lang="en">
                <a:latin typeface="Source Serif Pro"/>
                <a:ea typeface="Source Serif Pro"/>
                <a:cs typeface="Source Serif Pro"/>
                <a:sym typeface="Source Serif Pro"/>
              </a:rPr>
              <a:t>We implemented an API that combined the agronomic data to provide useful suggestions to farmers regarding their choice of pesticides and fertilisers</a:t>
            </a:r>
            <a:endParaRPr>
              <a:latin typeface="Source Serif Pro"/>
              <a:ea typeface="Source Serif Pro"/>
              <a:cs typeface="Source Serif Pro"/>
              <a:sym typeface="Source Serif Pro"/>
            </a:endParaRPr>
          </a:p>
          <a:p>
            <a:pPr indent="-342900" lvl="0" marL="457200" rtl="0" algn="l">
              <a:spcBef>
                <a:spcPts val="0"/>
              </a:spcBef>
              <a:spcAft>
                <a:spcPts val="0"/>
              </a:spcAft>
              <a:buSzPts val="1800"/>
              <a:buFont typeface="Source Serif Pro"/>
              <a:buChar char="●"/>
            </a:pPr>
            <a:r>
              <a:rPr lang="en">
                <a:latin typeface="Source Serif Pro"/>
                <a:ea typeface="Source Serif Pro"/>
                <a:cs typeface="Source Serif Pro"/>
                <a:sym typeface="Source Serif Pro"/>
              </a:rPr>
              <a:t>Handles the business logic of the mobile app</a:t>
            </a:r>
            <a:endParaRPr>
              <a:latin typeface="Source Serif Pro"/>
              <a:ea typeface="Source Serif Pro"/>
              <a:cs typeface="Source Serif Pro"/>
              <a:sym typeface="Source Serif Pro"/>
            </a:endParaRPr>
          </a:p>
          <a:p>
            <a:pPr indent="-342900" lvl="0" marL="457200" rtl="0" algn="l">
              <a:spcBef>
                <a:spcPts val="0"/>
              </a:spcBef>
              <a:spcAft>
                <a:spcPts val="0"/>
              </a:spcAft>
              <a:buSzPts val="1800"/>
              <a:buFont typeface="Source Serif Pro"/>
              <a:buChar char="●"/>
            </a:pPr>
            <a:r>
              <a:rPr lang="en">
                <a:latin typeface="Source Serif Pro"/>
                <a:ea typeface="Source Serif Pro"/>
                <a:cs typeface="Source Serif Pro"/>
                <a:sym typeface="Source Serif Pro"/>
              </a:rPr>
              <a:t>Some of the data is incomplete</a:t>
            </a:r>
            <a:endParaRPr>
              <a:latin typeface="Source Serif Pro"/>
              <a:ea typeface="Source Serif Pro"/>
              <a:cs typeface="Source Serif Pro"/>
              <a:sym typeface="Source Serif Pro"/>
            </a:endParaRPr>
          </a:p>
          <a:p>
            <a:pPr indent="-317500" lvl="1" marL="914400" rtl="0" algn="l">
              <a:spcBef>
                <a:spcPts val="0"/>
              </a:spcBef>
              <a:spcAft>
                <a:spcPts val="0"/>
              </a:spcAft>
              <a:buSzPts val="1400"/>
              <a:buFont typeface="Source Serif Pro"/>
              <a:buChar char="○"/>
            </a:pPr>
            <a:r>
              <a:rPr lang="en">
                <a:latin typeface="Source Serif Pro"/>
                <a:ea typeface="Source Serif Pro"/>
                <a:cs typeface="Source Serif Pro"/>
                <a:sym typeface="Source Serif Pro"/>
              </a:rPr>
              <a:t>T</a:t>
            </a:r>
            <a:r>
              <a:rPr lang="en">
                <a:latin typeface="Source Serif Pro"/>
                <a:ea typeface="Source Serif Pro"/>
                <a:cs typeface="Source Serif Pro"/>
                <a:sym typeface="Source Serif Pro"/>
              </a:rPr>
              <a:t>here are many avenues that could be explored with larger and more varied datasets</a:t>
            </a:r>
            <a:endParaRPr>
              <a:latin typeface="Source Serif Pro"/>
              <a:ea typeface="Source Serif Pro"/>
              <a:cs typeface="Source Serif Pro"/>
              <a:sym typeface="Source Serif Pro"/>
            </a:endParaRPr>
          </a:p>
          <a:p>
            <a:pPr indent="-342900" lvl="0" marL="457200" rtl="0" algn="l">
              <a:spcBef>
                <a:spcPts val="0"/>
              </a:spcBef>
              <a:spcAft>
                <a:spcPts val="0"/>
              </a:spcAft>
              <a:buSzPts val="1800"/>
              <a:buFont typeface="Source Serif Pro"/>
              <a:buChar char="●"/>
            </a:pPr>
            <a:r>
              <a:rPr lang="en">
                <a:latin typeface="Source Serif Pro"/>
                <a:ea typeface="Source Serif Pro"/>
                <a:cs typeface="Source Serif Pro"/>
                <a:sym typeface="Source Serif Pro"/>
              </a:rPr>
              <a:t>Leverages the power of Google Cloud Platform with Cloud Run and BigQuery</a:t>
            </a:r>
            <a:endParaRPr>
              <a:latin typeface="Source Serif Pro"/>
              <a:ea typeface="Source Serif Pro"/>
              <a:cs typeface="Source Serif Pro"/>
              <a:sym typeface="Source Serif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C1D"/>
        </a:solidFill>
      </p:bgPr>
    </p:bg>
    <p:spTree>
      <p:nvGrpSpPr>
        <p:cNvPr id="126" name="Shape 126"/>
        <p:cNvGrpSpPr/>
        <p:nvPr/>
      </p:nvGrpSpPr>
      <p:grpSpPr>
        <a:xfrm>
          <a:off x="0" y="0"/>
          <a:ext cx="0" cy="0"/>
          <a:chOff x="0" y="0"/>
          <a:chExt cx="0" cy="0"/>
        </a:xfrm>
      </p:grpSpPr>
      <p:sp>
        <p:nvSpPr>
          <p:cNvPr id="127" name="Google Shape;127;p19"/>
          <p:cNvSpPr txBox="1"/>
          <p:nvPr>
            <p:ph type="title"/>
          </p:nvPr>
        </p:nvSpPr>
        <p:spPr>
          <a:xfrm>
            <a:off x="5627150" y="445025"/>
            <a:ext cx="226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11">
                <a:solidFill>
                  <a:srgbClr val="AFBA15"/>
                </a:solidFill>
                <a:latin typeface="Source Serif Pro"/>
                <a:ea typeface="Source Serif Pro"/>
                <a:cs typeface="Source Serif Pro"/>
                <a:sym typeface="Source Serif Pro"/>
              </a:rPr>
              <a:t>API Routes</a:t>
            </a:r>
            <a:endParaRPr b="1" sz="2911">
              <a:solidFill>
                <a:srgbClr val="AFBA15"/>
              </a:solidFill>
              <a:latin typeface="Source Serif Pro"/>
              <a:ea typeface="Source Serif Pro"/>
              <a:cs typeface="Source Serif Pro"/>
              <a:sym typeface="Source Serif Pro"/>
            </a:endParaRPr>
          </a:p>
        </p:txBody>
      </p:sp>
      <p:pic>
        <p:nvPicPr>
          <p:cNvPr id="128" name="Google Shape;128;p19"/>
          <p:cNvPicPr preferRelativeResize="0"/>
          <p:nvPr/>
        </p:nvPicPr>
        <p:blipFill>
          <a:blip r:embed="rId3">
            <a:alphaModFix/>
          </a:blip>
          <a:stretch>
            <a:fillRect/>
          </a:stretch>
        </p:blipFill>
        <p:spPr>
          <a:xfrm>
            <a:off x="293950" y="277685"/>
            <a:ext cx="1577098" cy="740032"/>
          </a:xfrm>
          <a:prstGeom prst="rect">
            <a:avLst/>
          </a:prstGeom>
          <a:noFill/>
          <a:ln>
            <a:noFill/>
          </a:ln>
        </p:spPr>
      </p:pic>
      <p:pic>
        <p:nvPicPr>
          <p:cNvPr id="129" name="Google Shape;129;p19"/>
          <p:cNvPicPr preferRelativeResize="0"/>
          <p:nvPr/>
        </p:nvPicPr>
        <p:blipFill>
          <a:blip r:embed="rId4">
            <a:alphaModFix/>
          </a:blip>
          <a:stretch>
            <a:fillRect/>
          </a:stretch>
        </p:blipFill>
        <p:spPr>
          <a:xfrm>
            <a:off x="2165850" y="122245"/>
            <a:ext cx="1050900" cy="105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FBA15"/>
        </a:solidFill>
      </p:bgPr>
    </p:bg>
    <p:spTree>
      <p:nvGrpSpPr>
        <p:cNvPr id="133" name="Shape 133"/>
        <p:cNvGrpSpPr/>
        <p:nvPr/>
      </p:nvGrpSpPr>
      <p:grpSpPr>
        <a:xfrm>
          <a:off x="0" y="0"/>
          <a:ext cx="0" cy="0"/>
          <a:chOff x="0" y="0"/>
          <a:chExt cx="0" cy="0"/>
        </a:xfrm>
      </p:grpSpPr>
      <p:sp>
        <p:nvSpPr>
          <p:cNvPr id="134" name="Google Shape;134;p20"/>
          <p:cNvSpPr/>
          <p:nvPr/>
        </p:nvSpPr>
        <p:spPr>
          <a:xfrm>
            <a:off x="0" y="0"/>
            <a:ext cx="6626100" cy="1340400"/>
          </a:xfrm>
          <a:prstGeom prst="homePlate">
            <a:avLst>
              <a:gd fmla="val 50000" name="adj"/>
            </a:avLst>
          </a:prstGeom>
          <a:solidFill>
            <a:srgbClr val="1D1C1D"/>
          </a:solidFill>
          <a:ln cap="flat" cmpd="sng" w="9525">
            <a:solidFill>
              <a:srgbClr val="1D1C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D1C1D"/>
              </a:solidFill>
            </a:endParaRPr>
          </a:p>
        </p:txBody>
      </p:sp>
      <p:sp>
        <p:nvSpPr>
          <p:cNvPr id="135" name="Google Shape;135;p20"/>
          <p:cNvSpPr txBox="1"/>
          <p:nvPr>
            <p:ph type="title"/>
          </p:nvPr>
        </p:nvSpPr>
        <p:spPr>
          <a:xfrm>
            <a:off x="2936900" y="300150"/>
            <a:ext cx="1577100" cy="7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solidFill>
                  <a:schemeClr val="lt1"/>
                </a:solidFill>
                <a:latin typeface="Source Serif Pro"/>
                <a:ea typeface="Source Serif Pro"/>
                <a:cs typeface="Source Serif Pro"/>
                <a:sym typeface="Source Serif Pro"/>
              </a:rPr>
              <a:t>Benefits</a:t>
            </a:r>
            <a:endParaRPr b="1" sz="2720">
              <a:solidFill>
                <a:schemeClr val="lt1"/>
              </a:solidFill>
              <a:latin typeface="Source Serif Pro"/>
              <a:ea typeface="Source Serif Pro"/>
              <a:cs typeface="Source Serif Pro"/>
              <a:sym typeface="Source Serif Pro"/>
            </a:endParaRPr>
          </a:p>
        </p:txBody>
      </p:sp>
      <p:pic>
        <p:nvPicPr>
          <p:cNvPr id="136" name="Google Shape;136;p20"/>
          <p:cNvPicPr preferRelativeResize="0"/>
          <p:nvPr/>
        </p:nvPicPr>
        <p:blipFill>
          <a:blip r:embed="rId3">
            <a:alphaModFix amt="76000"/>
          </a:blip>
          <a:stretch>
            <a:fillRect/>
          </a:stretch>
        </p:blipFill>
        <p:spPr>
          <a:xfrm>
            <a:off x="299400" y="277550"/>
            <a:ext cx="1577098" cy="740030"/>
          </a:xfrm>
          <a:prstGeom prst="rect">
            <a:avLst/>
          </a:prstGeom>
          <a:noFill/>
          <a:ln>
            <a:noFill/>
          </a:ln>
        </p:spPr>
      </p:pic>
      <p:sp>
        <p:nvSpPr>
          <p:cNvPr id="137" name="Google Shape;137;p20"/>
          <p:cNvSpPr/>
          <p:nvPr/>
        </p:nvSpPr>
        <p:spPr>
          <a:xfrm>
            <a:off x="731463" y="1688075"/>
            <a:ext cx="1820100" cy="1784100"/>
          </a:xfrm>
          <a:prstGeom prst="ellipse">
            <a:avLst/>
          </a:prstGeom>
          <a:solidFill>
            <a:srgbClr val="0C0847"/>
          </a:solidFill>
          <a:ln cap="flat" cmpd="sng" w="9525">
            <a:solidFill>
              <a:srgbClr val="0C08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2670388" y="2904350"/>
            <a:ext cx="1820100" cy="1784100"/>
          </a:xfrm>
          <a:prstGeom prst="ellipse">
            <a:avLst/>
          </a:prstGeom>
          <a:solidFill>
            <a:srgbClr val="0C0847"/>
          </a:solidFill>
          <a:ln cap="flat" cmpd="sng" w="9525">
            <a:solidFill>
              <a:srgbClr val="0C08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4653513" y="1688075"/>
            <a:ext cx="1820100" cy="1784100"/>
          </a:xfrm>
          <a:prstGeom prst="ellipse">
            <a:avLst/>
          </a:prstGeom>
          <a:solidFill>
            <a:srgbClr val="0C0847"/>
          </a:solidFill>
          <a:ln cap="flat" cmpd="sng" w="9525">
            <a:solidFill>
              <a:srgbClr val="0C08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6592438" y="2904350"/>
            <a:ext cx="1820100" cy="1784100"/>
          </a:xfrm>
          <a:prstGeom prst="ellipse">
            <a:avLst/>
          </a:prstGeom>
          <a:solidFill>
            <a:srgbClr val="0C0847"/>
          </a:solidFill>
          <a:ln cap="flat" cmpd="sng" w="9525">
            <a:solidFill>
              <a:srgbClr val="0C08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nvSpPr>
        <p:spPr>
          <a:xfrm>
            <a:off x="1097025" y="2164475"/>
            <a:ext cx="1089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Source Serif Pro"/>
                <a:ea typeface="Source Serif Pro"/>
                <a:cs typeface="Source Serif Pro"/>
                <a:sym typeface="Source Serif Pro"/>
              </a:rPr>
              <a:t>Maximise Farmer Profits</a:t>
            </a:r>
            <a:endParaRPr b="1">
              <a:solidFill>
                <a:schemeClr val="lt1"/>
              </a:solidFill>
              <a:latin typeface="Source Serif Pro"/>
              <a:ea typeface="Source Serif Pro"/>
              <a:cs typeface="Source Serif Pro"/>
              <a:sym typeface="Source Serif Pro"/>
            </a:endParaRPr>
          </a:p>
        </p:txBody>
      </p:sp>
      <p:sp>
        <p:nvSpPr>
          <p:cNvPr id="142" name="Google Shape;142;p20"/>
          <p:cNvSpPr txBox="1"/>
          <p:nvPr/>
        </p:nvSpPr>
        <p:spPr>
          <a:xfrm>
            <a:off x="3035950" y="3380750"/>
            <a:ext cx="1089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Source Serif Pro"/>
                <a:ea typeface="Source Serif Pro"/>
                <a:cs typeface="Source Serif Pro"/>
                <a:sym typeface="Source Serif Pro"/>
              </a:rPr>
              <a:t>Demand</a:t>
            </a:r>
            <a:endParaRPr b="1">
              <a:solidFill>
                <a:schemeClr val="lt1"/>
              </a:solidFill>
              <a:latin typeface="Source Serif Pro"/>
              <a:ea typeface="Source Serif Pro"/>
              <a:cs typeface="Source Serif Pro"/>
              <a:sym typeface="Source Serif Pro"/>
            </a:endParaRPr>
          </a:p>
          <a:p>
            <a:pPr indent="0" lvl="0" marL="0" rtl="0" algn="ctr">
              <a:spcBef>
                <a:spcPts val="0"/>
              </a:spcBef>
              <a:spcAft>
                <a:spcPts val="0"/>
              </a:spcAft>
              <a:buNone/>
            </a:pPr>
            <a:r>
              <a:rPr b="1" lang="en">
                <a:solidFill>
                  <a:schemeClr val="lt1"/>
                </a:solidFill>
                <a:latin typeface="Source Serif Pro"/>
                <a:ea typeface="Source Serif Pro"/>
                <a:cs typeface="Source Serif Pro"/>
                <a:sym typeface="Source Serif Pro"/>
              </a:rPr>
              <a:t>Drives</a:t>
            </a:r>
            <a:endParaRPr b="1">
              <a:solidFill>
                <a:schemeClr val="lt1"/>
              </a:solidFill>
              <a:latin typeface="Source Serif Pro"/>
              <a:ea typeface="Source Serif Pro"/>
              <a:cs typeface="Source Serif Pro"/>
              <a:sym typeface="Source Serif Pro"/>
            </a:endParaRPr>
          </a:p>
          <a:p>
            <a:pPr indent="0" lvl="0" marL="0" rtl="0" algn="ctr">
              <a:spcBef>
                <a:spcPts val="0"/>
              </a:spcBef>
              <a:spcAft>
                <a:spcPts val="0"/>
              </a:spcAft>
              <a:buNone/>
            </a:pPr>
            <a:r>
              <a:rPr b="1" lang="en">
                <a:solidFill>
                  <a:schemeClr val="lt1"/>
                </a:solidFill>
                <a:latin typeface="Source Serif Pro"/>
                <a:ea typeface="Source Serif Pro"/>
                <a:cs typeface="Source Serif Pro"/>
                <a:sym typeface="Source Serif Pro"/>
              </a:rPr>
              <a:t>Supply</a:t>
            </a:r>
            <a:endParaRPr b="1">
              <a:solidFill>
                <a:schemeClr val="lt1"/>
              </a:solidFill>
              <a:latin typeface="Source Serif Pro"/>
              <a:ea typeface="Source Serif Pro"/>
              <a:cs typeface="Source Serif Pro"/>
              <a:sym typeface="Source Serif Pro"/>
            </a:endParaRPr>
          </a:p>
        </p:txBody>
      </p:sp>
      <p:sp>
        <p:nvSpPr>
          <p:cNvPr id="143" name="Google Shape;143;p20"/>
          <p:cNvSpPr txBox="1"/>
          <p:nvPr/>
        </p:nvSpPr>
        <p:spPr>
          <a:xfrm>
            <a:off x="5019075" y="2164475"/>
            <a:ext cx="1089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Source Serif Pro"/>
                <a:ea typeface="Source Serif Pro"/>
                <a:cs typeface="Source Serif Pro"/>
                <a:sym typeface="Source Serif Pro"/>
              </a:rPr>
              <a:t>Optimised Nutrient Use</a:t>
            </a:r>
            <a:endParaRPr b="1">
              <a:solidFill>
                <a:schemeClr val="lt1"/>
              </a:solidFill>
              <a:latin typeface="Source Serif Pro"/>
              <a:ea typeface="Source Serif Pro"/>
              <a:cs typeface="Source Serif Pro"/>
              <a:sym typeface="Source Serif Pro"/>
            </a:endParaRPr>
          </a:p>
        </p:txBody>
      </p:sp>
      <p:sp>
        <p:nvSpPr>
          <p:cNvPr id="144" name="Google Shape;144;p20"/>
          <p:cNvSpPr txBox="1"/>
          <p:nvPr/>
        </p:nvSpPr>
        <p:spPr>
          <a:xfrm>
            <a:off x="6906100" y="3488600"/>
            <a:ext cx="1192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Source Serif Pro"/>
                <a:ea typeface="Source Serif Pro"/>
                <a:cs typeface="Source Serif Pro"/>
                <a:sym typeface="Source Serif Pro"/>
              </a:rPr>
              <a:t>Sustainable Practices</a:t>
            </a:r>
            <a:endParaRPr b="1">
              <a:solidFill>
                <a:schemeClr val="lt1"/>
              </a:solidFill>
              <a:latin typeface="Source Serif Pro"/>
              <a:ea typeface="Source Serif Pro"/>
              <a:cs typeface="Source Serif Pro"/>
              <a:sym typeface="Source Serif Pro"/>
            </a:endParaRPr>
          </a:p>
        </p:txBody>
      </p:sp>
      <p:pic>
        <p:nvPicPr>
          <p:cNvPr id="145" name="Google Shape;145;p20"/>
          <p:cNvPicPr preferRelativeResize="0"/>
          <p:nvPr/>
        </p:nvPicPr>
        <p:blipFill>
          <a:blip r:embed="rId4">
            <a:alphaModFix/>
          </a:blip>
          <a:stretch>
            <a:fillRect/>
          </a:stretch>
        </p:blipFill>
        <p:spPr>
          <a:xfrm>
            <a:off x="8277925" y="4305900"/>
            <a:ext cx="681651" cy="681651"/>
          </a:xfrm>
          <a:prstGeom prst="rect">
            <a:avLst/>
          </a:prstGeom>
          <a:noFill/>
          <a:ln>
            <a:noFill/>
          </a:ln>
        </p:spPr>
      </p:pic>
      <p:cxnSp>
        <p:nvCxnSpPr>
          <p:cNvPr id="146" name="Google Shape;146;p20"/>
          <p:cNvCxnSpPr>
            <a:stCxn id="137" idx="3"/>
            <a:endCxn id="138" idx="3"/>
          </p:cNvCxnSpPr>
          <p:nvPr/>
        </p:nvCxnSpPr>
        <p:spPr>
          <a:xfrm flipH="1" rot="-5400000">
            <a:off x="1359360" y="2849550"/>
            <a:ext cx="1216200" cy="1938900"/>
          </a:xfrm>
          <a:prstGeom prst="curvedConnector3">
            <a:avLst>
              <a:gd fmla="val 141069" name="adj1"/>
            </a:avLst>
          </a:prstGeom>
          <a:noFill/>
          <a:ln cap="flat" cmpd="sng" w="38100">
            <a:solidFill>
              <a:srgbClr val="0C0847"/>
            </a:solidFill>
            <a:prstDash val="solid"/>
            <a:round/>
            <a:headEnd len="med" w="med" type="none"/>
            <a:tailEnd len="med" w="med" type="none"/>
          </a:ln>
        </p:spPr>
      </p:cxnSp>
      <p:cxnSp>
        <p:nvCxnSpPr>
          <p:cNvPr id="147" name="Google Shape;147;p20"/>
          <p:cNvCxnSpPr>
            <a:stCxn id="138" idx="0"/>
            <a:endCxn id="139" idx="4"/>
          </p:cNvCxnSpPr>
          <p:nvPr/>
        </p:nvCxnSpPr>
        <p:spPr>
          <a:xfrm flipH="1" rot="-5400000">
            <a:off x="4287988" y="2196800"/>
            <a:ext cx="567900" cy="1983000"/>
          </a:xfrm>
          <a:prstGeom prst="curvedConnector5">
            <a:avLst>
              <a:gd fmla="val -41931" name="adj1"/>
              <a:gd fmla="val 50003" name="adj2"/>
              <a:gd fmla="val 141918" name="adj3"/>
            </a:avLst>
          </a:prstGeom>
          <a:noFill/>
          <a:ln cap="flat" cmpd="sng" w="38100">
            <a:solidFill>
              <a:srgbClr val="0C0847"/>
            </a:solidFill>
            <a:prstDash val="solid"/>
            <a:round/>
            <a:headEnd len="med" w="med" type="none"/>
            <a:tailEnd len="med" w="med" type="none"/>
          </a:ln>
        </p:spPr>
      </p:cxnSp>
      <p:cxnSp>
        <p:nvCxnSpPr>
          <p:cNvPr id="148" name="Google Shape;148;p20"/>
          <p:cNvCxnSpPr>
            <a:stCxn id="139" idx="0"/>
            <a:endCxn id="140" idx="0"/>
          </p:cNvCxnSpPr>
          <p:nvPr/>
        </p:nvCxnSpPr>
        <p:spPr>
          <a:xfrm flipH="1" rot="-5400000">
            <a:off x="5924913" y="1326725"/>
            <a:ext cx="1216200" cy="1938900"/>
          </a:xfrm>
          <a:prstGeom prst="curvedConnector3">
            <a:avLst>
              <a:gd fmla="val -19579" name="adj1"/>
            </a:avLst>
          </a:prstGeom>
          <a:noFill/>
          <a:ln cap="flat" cmpd="sng" w="38100">
            <a:solidFill>
              <a:srgbClr val="0C0847"/>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FBA15"/>
        </a:solidFill>
      </p:bgPr>
    </p:bg>
    <p:spTree>
      <p:nvGrpSpPr>
        <p:cNvPr id="152" name="Shape 152"/>
        <p:cNvGrpSpPr/>
        <p:nvPr/>
      </p:nvGrpSpPr>
      <p:grpSpPr>
        <a:xfrm>
          <a:off x="0" y="0"/>
          <a:ext cx="0" cy="0"/>
          <a:chOff x="0" y="0"/>
          <a:chExt cx="0" cy="0"/>
        </a:xfrm>
      </p:grpSpPr>
      <p:sp>
        <p:nvSpPr>
          <p:cNvPr id="153" name="Google Shape;153;p21"/>
          <p:cNvSpPr/>
          <p:nvPr/>
        </p:nvSpPr>
        <p:spPr>
          <a:xfrm>
            <a:off x="0" y="0"/>
            <a:ext cx="6626100" cy="1340400"/>
          </a:xfrm>
          <a:prstGeom prst="homePlate">
            <a:avLst>
              <a:gd fmla="val 50000" name="adj"/>
            </a:avLst>
          </a:prstGeom>
          <a:solidFill>
            <a:srgbClr val="1D1C1D"/>
          </a:solidFill>
          <a:ln cap="flat" cmpd="sng" w="9525">
            <a:solidFill>
              <a:srgbClr val="1D1C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D1C1D"/>
              </a:solidFill>
            </a:endParaRPr>
          </a:p>
        </p:txBody>
      </p:sp>
      <p:pic>
        <p:nvPicPr>
          <p:cNvPr id="154" name="Google Shape;154;p21"/>
          <p:cNvPicPr preferRelativeResize="0"/>
          <p:nvPr/>
        </p:nvPicPr>
        <p:blipFill>
          <a:blip r:embed="rId3">
            <a:alphaModFix amt="76000"/>
          </a:blip>
          <a:stretch>
            <a:fillRect/>
          </a:stretch>
        </p:blipFill>
        <p:spPr>
          <a:xfrm>
            <a:off x="299400" y="277550"/>
            <a:ext cx="1577098" cy="740030"/>
          </a:xfrm>
          <a:prstGeom prst="rect">
            <a:avLst/>
          </a:prstGeom>
          <a:noFill/>
          <a:ln>
            <a:noFill/>
          </a:ln>
        </p:spPr>
      </p:pic>
      <p:sp>
        <p:nvSpPr>
          <p:cNvPr id="155" name="Google Shape;155;p21"/>
          <p:cNvSpPr txBox="1"/>
          <p:nvPr>
            <p:ph type="title"/>
          </p:nvPr>
        </p:nvSpPr>
        <p:spPr>
          <a:xfrm>
            <a:off x="2397600" y="319313"/>
            <a:ext cx="3106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Source Serif Pro"/>
                <a:ea typeface="Source Serif Pro"/>
                <a:cs typeface="Source Serif Pro"/>
                <a:sym typeface="Source Serif Pro"/>
              </a:rPr>
              <a:t>Moving</a:t>
            </a:r>
            <a:r>
              <a:rPr b="1" lang="en">
                <a:solidFill>
                  <a:schemeClr val="lt1"/>
                </a:solidFill>
                <a:latin typeface="Source Serif Pro"/>
                <a:ea typeface="Source Serif Pro"/>
                <a:cs typeface="Source Serif Pro"/>
                <a:sym typeface="Source Serif Pro"/>
              </a:rPr>
              <a:t> forward….</a:t>
            </a:r>
            <a:endParaRPr b="1">
              <a:solidFill>
                <a:schemeClr val="lt1"/>
              </a:solidFill>
              <a:latin typeface="Source Serif Pro"/>
              <a:ea typeface="Source Serif Pro"/>
              <a:cs typeface="Source Serif Pro"/>
              <a:sym typeface="Source Serif Pro"/>
            </a:endParaRPr>
          </a:p>
        </p:txBody>
      </p:sp>
      <p:sp>
        <p:nvSpPr>
          <p:cNvPr id="156" name="Google Shape;156;p21"/>
          <p:cNvSpPr/>
          <p:nvPr/>
        </p:nvSpPr>
        <p:spPr>
          <a:xfrm>
            <a:off x="231250" y="2047966"/>
            <a:ext cx="1672500" cy="1585500"/>
          </a:xfrm>
          <a:prstGeom prst="ellipse">
            <a:avLst/>
          </a:prstGeom>
          <a:solidFill>
            <a:srgbClr val="0C0847"/>
          </a:solidFill>
          <a:ln cap="flat" cmpd="sng" w="9525">
            <a:solidFill>
              <a:srgbClr val="0C08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txBox="1"/>
          <p:nvPr/>
        </p:nvSpPr>
        <p:spPr>
          <a:xfrm>
            <a:off x="364673" y="2194351"/>
            <a:ext cx="1123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Source Serif Pro"/>
                <a:ea typeface="Source Serif Pro"/>
                <a:cs typeface="Source Serif Pro"/>
                <a:sym typeface="Source Serif Pro"/>
              </a:rPr>
              <a:t>More research, more data</a:t>
            </a:r>
            <a:endParaRPr b="1" sz="1200">
              <a:solidFill>
                <a:schemeClr val="lt1"/>
              </a:solidFill>
              <a:latin typeface="Source Serif Pro"/>
              <a:ea typeface="Source Serif Pro"/>
              <a:cs typeface="Source Serif Pro"/>
              <a:sym typeface="Source Serif Pro"/>
            </a:endParaRPr>
          </a:p>
        </p:txBody>
      </p:sp>
      <p:sp>
        <p:nvSpPr>
          <p:cNvPr id="158" name="Google Shape;158;p21"/>
          <p:cNvSpPr/>
          <p:nvPr/>
        </p:nvSpPr>
        <p:spPr>
          <a:xfrm>
            <a:off x="1740516" y="3336527"/>
            <a:ext cx="1672500" cy="1585500"/>
          </a:xfrm>
          <a:prstGeom prst="ellipse">
            <a:avLst/>
          </a:prstGeom>
          <a:solidFill>
            <a:srgbClr val="0C0847"/>
          </a:solidFill>
          <a:ln cap="flat" cmpd="sng" w="9525">
            <a:solidFill>
              <a:srgbClr val="0C08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5503797" y="2309925"/>
            <a:ext cx="1383600" cy="1403400"/>
          </a:xfrm>
          <a:prstGeom prst="ellipse">
            <a:avLst/>
          </a:prstGeom>
          <a:solidFill>
            <a:srgbClr val="0C0847"/>
          </a:solidFill>
          <a:ln cap="flat" cmpd="sng" w="9525">
            <a:solidFill>
              <a:srgbClr val="0C08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txBox="1"/>
          <p:nvPr/>
        </p:nvSpPr>
        <p:spPr>
          <a:xfrm>
            <a:off x="616727" y="2933211"/>
            <a:ext cx="1123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Source Serif Pro"/>
                <a:ea typeface="Source Serif Pro"/>
                <a:cs typeface="Source Serif Pro"/>
                <a:sym typeface="Source Serif Pro"/>
              </a:rPr>
              <a:t>Speak to Experts</a:t>
            </a:r>
            <a:endParaRPr b="1" sz="1200">
              <a:solidFill>
                <a:schemeClr val="lt1"/>
              </a:solidFill>
              <a:latin typeface="Source Serif Pro"/>
              <a:ea typeface="Source Serif Pro"/>
              <a:cs typeface="Source Serif Pro"/>
              <a:sym typeface="Source Serif Pro"/>
            </a:endParaRPr>
          </a:p>
        </p:txBody>
      </p:sp>
      <p:sp>
        <p:nvSpPr>
          <p:cNvPr id="161" name="Google Shape;161;p21"/>
          <p:cNvSpPr txBox="1"/>
          <p:nvPr/>
        </p:nvSpPr>
        <p:spPr>
          <a:xfrm>
            <a:off x="5566298" y="2854194"/>
            <a:ext cx="125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Source Serif Pro"/>
                <a:ea typeface="Source Serif Pro"/>
                <a:cs typeface="Source Serif Pro"/>
                <a:sym typeface="Source Serif Pro"/>
              </a:rPr>
              <a:t>QR Tracking</a:t>
            </a:r>
            <a:endParaRPr b="1" sz="1200">
              <a:solidFill>
                <a:schemeClr val="lt1"/>
              </a:solidFill>
              <a:latin typeface="Source Serif Pro"/>
              <a:ea typeface="Source Serif Pro"/>
              <a:cs typeface="Source Serif Pro"/>
              <a:sym typeface="Source Serif Pro"/>
            </a:endParaRPr>
          </a:p>
        </p:txBody>
      </p:sp>
      <p:cxnSp>
        <p:nvCxnSpPr>
          <p:cNvPr id="162" name="Google Shape;162;p21"/>
          <p:cNvCxnSpPr>
            <a:stCxn id="156" idx="3"/>
            <a:endCxn id="158" idx="3"/>
          </p:cNvCxnSpPr>
          <p:nvPr/>
        </p:nvCxnSpPr>
        <p:spPr>
          <a:xfrm flipH="1" rot="-5400000">
            <a:off x="586582" y="3290875"/>
            <a:ext cx="1288500" cy="1509300"/>
          </a:xfrm>
          <a:prstGeom prst="curvedConnector3">
            <a:avLst>
              <a:gd fmla="val 103869" name="adj1"/>
            </a:avLst>
          </a:prstGeom>
          <a:noFill/>
          <a:ln cap="flat" cmpd="sng" w="38100">
            <a:solidFill>
              <a:srgbClr val="0C0847"/>
            </a:solidFill>
            <a:prstDash val="solid"/>
            <a:round/>
            <a:headEnd len="med" w="med" type="none"/>
            <a:tailEnd len="med" w="med" type="none"/>
          </a:ln>
        </p:spPr>
      </p:cxnSp>
      <p:pic>
        <p:nvPicPr>
          <p:cNvPr id="163" name="Google Shape;163;p21"/>
          <p:cNvPicPr preferRelativeResize="0"/>
          <p:nvPr/>
        </p:nvPicPr>
        <p:blipFill>
          <a:blip r:embed="rId4">
            <a:alphaModFix/>
          </a:blip>
          <a:stretch>
            <a:fillRect/>
          </a:stretch>
        </p:blipFill>
        <p:spPr>
          <a:xfrm>
            <a:off x="8277925" y="4305900"/>
            <a:ext cx="681651" cy="681651"/>
          </a:xfrm>
          <a:prstGeom prst="rect">
            <a:avLst/>
          </a:prstGeom>
          <a:noFill/>
          <a:ln>
            <a:noFill/>
          </a:ln>
        </p:spPr>
      </p:pic>
      <p:sp>
        <p:nvSpPr>
          <p:cNvPr id="164" name="Google Shape;164;p21"/>
          <p:cNvSpPr txBox="1"/>
          <p:nvPr/>
        </p:nvSpPr>
        <p:spPr>
          <a:xfrm>
            <a:off x="2014868" y="3759826"/>
            <a:ext cx="1123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Source Serif Pro"/>
                <a:ea typeface="Source Serif Pro"/>
                <a:cs typeface="Source Serif Pro"/>
                <a:sym typeface="Source Serif Pro"/>
              </a:rPr>
              <a:t>Improve in the next 4 weeks</a:t>
            </a:r>
            <a:endParaRPr b="1" sz="1200">
              <a:solidFill>
                <a:schemeClr val="lt1"/>
              </a:solidFill>
              <a:latin typeface="Source Serif Pro"/>
              <a:ea typeface="Source Serif Pro"/>
              <a:cs typeface="Source Serif Pro"/>
              <a:sym typeface="Source Serif Pro"/>
            </a:endParaRPr>
          </a:p>
        </p:txBody>
      </p:sp>
      <p:sp>
        <p:nvSpPr>
          <p:cNvPr id="165" name="Google Shape;165;p21"/>
          <p:cNvSpPr/>
          <p:nvPr/>
        </p:nvSpPr>
        <p:spPr>
          <a:xfrm>
            <a:off x="2841863" y="1845875"/>
            <a:ext cx="1672500" cy="1585500"/>
          </a:xfrm>
          <a:prstGeom prst="ellipse">
            <a:avLst/>
          </a:prstGeom>
          <a:solidFill>
            <a:srgbClr val="0C0847"/>
          </a:solidFill>
          <a:ln cap="flat" cmpd="sng" w="9525">
            <a:solidFill>
              <a:srgbClr val="0C08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21"/>
          <p:cNvCxnSpPr>
            <a:endCxn id="165" idx="6"/>
          </p:cNvCxnSpPr>
          <p:nvPr/>
        </p:nvCxnSpPr>
        <p:spPr>
          <a:xfrm rot="-5400000">
            <a:off x="3221813" y="2844575"/>
            <a:ext cx="1498500" cy="1086600"/>
          </a:xfrm>
          <a:prstGeom prst="curvedConnector4">
            <a:avLst>
              <a:gd fmla="val 23545" name="adj1"/>
              <a:gd fmla="val 120136" name="adj2"/>
            </a:avLst>
          </a:prstGeom>
          <a:noFill/>
          <a:ln cap="flat" cmpd="sng" w="38100">
            <a:solidFill>
              <a:srgbClr val="0C0847"/>
            </a:solidFill>
            <a:prstDash val="solid"/>
            <a:round/>
            <a:headEnd len="med" w="med" type="none"/>
            <a:tailEnd len="med" w="med" type="none"/>
          </a:ln>
        </p:spPr>
      </p:cxnSp>
      <p:sp>
        <p:nvSpPr>
          <p:cNvPr id="167" name="Google Shape;167;p21"/>
          <p:cNvSpPr txBox="1"/>
          <p:nvPr/>
        </p:nvSpPr>
        <p:spPr>
          <a:xfrm>
            <a:off x="2948422" y="2119314"/>
            <a:ext cx="1123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Source Serif Pro"/>
                <a:ea typeface="Source Serif Pro"/>
                <a:cs typeface="Source Serif Pro"/>
                <a:sym typeface="Source Serif Pro"/>
              </a:rPr>
              <a:t>Database</a:t>
            </a:r>
            <a:endParaRPr b="1" sz="1200">
              <a:solidFill>
                <a:schemeClr val="lt1"/>
              </a:solidFill>
              <a:latin typeface="Source Serif Pro"/>
              <a:ea typeface="Source Serif Pro"/>
              <a:cs typeface="Source Serif Pro"/>
              <a:sym typeface="Source Serif Pro"/>
            </a:endParaRPr>
          </a:p>
        </p:txBody>
      </p:sp>
      <p:sp>
        <p:nvSpPr>
          <p:cNvPr id="168" name="Google Shape;168;p21"/>
          <p:cNvSpPr txBox="1"/>
          <p:nvPr/>
        </p:nvSpPr>
        <p:spPr>
          <a:xfrm>
            <a:off x="3204392" y="2477168"/>
            <a:ext cx="1123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Source Serif Pro"/>
                <a:ea typeface="Source Serif Pro"/>
                <a:cs typeface="Source Serif Pro"/>
                <a:sym typeface="Source Serif Pro"/>
              </a:rPr>
              <a:t>Cloud Hosting</a:t>
            </a:r>
            <a:endParaRPr b="1" sz="1200">
              <a:solidFill>
                <a:schemeClr val="lt1"/>
              </a:solidFill>
              <a:latin typeface="Source Serif Pro"/>
              <a:ea typeface="Source Serif Pro"/>
              <a:cs typeface="Source Serif Pro"/>
              <a:sym typeface="Source Serif Pro"/>
            </a:endParaRPr>
          </a:p>
        </p:txBody>
      </p:sp>
      <p:sp>
        <p:nvSpPr>
          <p:cNvPr id="169" name="Google Shape;169;p21"/>
          <p:cNvSpPr/>
          <p:nvPr/>
        </p:nvSpPr>
        <p:spPr>
          <a:xfrm>
            <a:off x="390925" y="1510100"/>
            <a:ext cx="2146200" cy="400200"/>
          </a:xfrm>
          <a:prstGeom prst="homePlate">
            <a:avLst>
              <a:gd fmla="val 50000" name="adj"/>
            </a:avLst>
          </a:prstGeom>
          <a:solidFill>
            <a:srgbClr val="1D1C1D"/>
          </a:solidFill>
          <a:ln cap="flat" cmpd="sng" w="9525">
            <a:solidFill>
              <a:srgbClr val="0C08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5239025" y="1510100"/>
            <a:ext cx="2146200" cy="400200"/>
          </a:xfrm>
          <a:prstGeom prst="homePlate">
            <a:avLst>
              <a:gd fmla="val 50000" name="adj"/>
            </a:avLst>
          </a:prstGeom>
          <a:solidFill>
            <a:srgbClr val="1D1C1D"/>
          </a:solidFill>
          <a:ln cap="flat" cmpd="sng" w="9525">
            <a:solidFill>
              <a:srgbClr val="0C08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txBox="1"/>
          <p:nvPr/>
        </p:nvSpPr>
        <p:spPr>
          <a:xfrm>
            <a:off x="506025" y="1510100"/>
            <a:ext cx="12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AFBA15"/>
                </a:solidFill>
                <a:latin typeface="Source Serif Pro"/>
                <a:ea typeface="Source Serif Pro"/>
                <a:cs typeface="Source Serif Pro"/>
                <a:sym typeface="Source Serif Pro"/>
              </a:rPr>
              <a:t>Funding</a:t>
            </a:r>
            <a:endParaRPr b="1">
              <a:solidFill>
                <a:srgbClr val="AFBA15"/>
              </a:solidFill>
              <a:latin typeface="Source Serif Pro"/>
              <a:ea typeface="Source Serif Pro"/>
              <a:cs typeface="Source Serif Pro"/>
              <a:sym typeface="Source Serif Pro"/>
            </a:endParaRPr>
          </a:p>
        </p:txBody>
      </p:sp>
      <p:sp>
        <p:nvSpPr>
          <p:cNvPr id="172" name="Google Shape;172;p21"/>
          <p:cNvSpPr txBox="1"/>
          <p:nvPr/>
        </p:nvSpPr>
        <p:spPr>
          <a:xfrm>
            <a:off x="5449625" y="1510100"/>
            <a:ext cx="18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AFBA15"/>
                </a:solidFill>
                <a:latin typeface="Source Serif Pro"/>
                <a:ea typeface="Source Serif Pro"/>
                <a:cs typeface="Source Serif Pro"/>
                <a:sym typeface="Source Serif Pro"/>
              </a:rPr>
              <a:t>Further Actions</a:t>
            </a:r>
            <a:endParaRPr b="1">
              <a:solidFill>
                <a:srgbClr val="AFBA15"/>
              </a:solidFill>
              <a:latin typeface="Source Serif Pro"/>
              <a:ea typeface="Source Serif Pro"/>
              <a:cs typeface="Source Serif Pro"/>
              <a:sym typeface="Source Serif Pro"/>
            </a:endParaRPr>
          </a:p>
        </p:txBody>
      </p:sp>
      <p:sp>
        <p:nvSpPr>
          <p:cNvPr id="173" name="Google Shape;173;p21"/>
          <p:cNvSpPr/>
          <p:nvPr/>
        </p:nvSpPr>
        <p:spPr>
          <a:xfrm>
            <a:off x="7182597" y="2902500"/>
            <a:ext cx="1383600" cy="1403400"/>
          </a:xfrm>
          <a:prstGeom prst="ellipse">
            <a:avLst/>
          </a:prstGeom>
          <a:solidFill>
            <a:srgbClr val="0C0847"/>
          </a:solidFill>
          <a:ln cap="flat" cmpd="sng" w="9525">
            <a:solidFill>
              <a:srgbClr val="0C08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txBox="1"/>
          <p:nvPr/>
        </p:nvSpPr>
        <p:spPr>
          <a:xfrm>
            <a:off x="7244998" y="3419544"/>
            <a:ext cx="125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Source Serif Pro"/>
                <a:ea typeface="Source Serif Pro"/>
                <a:cs typeface="Source Serif Pro"/>
                <a:sym typeface="Source Serif Pro"/>
              </a:rPr>
              <a:t>Bionutrients</a:t>
            </a:r>
            <a:endParaRPr b="1" sz="1200">
              <a:solidFill>
                <a:schemeClr val="lt1"/>
              </a:solidFill>
              <a:latin typeface="Source Serif Pro"/>
              <a:ea typeface="Source Serif Pro"/>
              <a:cs typeface="Source Serif Pro"/>
              <a:sym typeface="Source Serif Pro"/>
            </a:endParaRPr>
          </a:p>
        </p:txBody>
      </p:sp>
      <p:cxnSp>
        <p:nvCxnSpPr>
          <p:cNvPr id="175" name="Google Shape;175;p21"/>
          <p:cNvCxnSpPr>
            <a:stCxn id="159" idx="7"/>
            <a:endCxn id="173" idx="0"/>
          </p:cNvCxnSpPr>
          <p:nvPr/>
        </p:nvCxnSpPr>
        <p:spPr>
          <a:xfrm flipH="1" rot="-5400000">
            <a:off x="7086024" y="2114198"/>
            <a:ext cx="387000" cy="1189500"/>
          </a:xfrm>
          <a:prstGeom prst="curvedConnector3">
            <a:avLst>
              <a:gd fmla="val -114638" name="adj1"/>
            </a:avLst>
          </a:prstGeom>
          <a:noFill/>
          <a:ln cap="flat" cmpd="sng" w="38100">
            <a:solidFill>
              <a:srgbClr val="0C0847"/>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C0847"/>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