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embedTrueTypeFonts="1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16" r:id="rId5"/>
    <p:sldId id="256" r:id="rId6"/>
    <p:sldId id="257" r:id="rId7"/>
    <p:sldId id="258" r:id="rId8"/>
    <p:sldId id="344" r:id="rId9"/>
    <p:sldId id="346" r:id="rId10"/>
    <p:sldId id="345" r:id="rId11"/>
    <p:sldId id="351" r:id="rId12"/>
    <p:sldId id="262" r:id="rId13"/>
    <p:sldId id="263" r:id="rId14"/>
    <p:sldId id="264" r:id="rId15"/>
    <p:sldId id="350" r:id="rId16"/>
    <p:sldId id="265" r:id="rId17"/>
    <p:sldId id="340" r:id="rId18"/>
    <p:sldId id="347" r:id="rId19"/>
    <p:sldId id="341" r:id="rId20"/>
    <p:sldId id="342" r:id="rId21"/>
    <p:sldId id="335" r:id="rId22"/>
  </p:sldIdLst>
  <p:sldSz cx="9144000" cy="6858000" type="screen4x3"/>
  <p:notesSz cx="10234613" cy="7102475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tal Cohen" initials="OC" lastIdx="6" clrIdx="0">
    <p:extLst>
      <p:ext uri="{19B8F6BF-5375-455C-9EA6-DF929625EA0E}">
        <p15:presenceInfo xmlns:p15="http://schemas.microsoft.com/office/powerpoint/2012/main" userId="S-1-5-21-1390067357-606747145-725345543-39747" providerId="AD"/>
      </p:ext>
    </p:extLst>
  </p:cmAuthor>
  <p:cmAuthor id="2" name="Ortal Cohen" initials="OC [2]" lastIdx="2" clrIdx="1">
    <p:extLst>
      <p:ext uri="{19B8F6BF-5375-455C-9EA6-DF929625EA0E}">
        <p15:presenceInfo xmlns:p15="http://schemas.microsoft.com/office/powerpoint/2012/main" userId="Ortal Co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5A33D-B8D0-B98B-AE34-467877A55D7E}" v="244" dt="2020-10-20T12:32:48.899"/>
    <p1510:client id="{E4A10C60-2214-EB76-192B-90957F969F4A}" v="558" dt="2020-10-20T19:44:27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72127" autoAdjust="0"/>
  </p:normalViewPr>
  <p:slideViewPr>
    <p:cSldViewPr snapToGrid="0">
      <p:cViewPr varScale="1">
        <p:scale>
          <a:sx n="62" d="100"/>
          <a:sy n="62" d="100"/>
        </p:scale>
        <p:origin x="2050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237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799615" y="0"/>
            <a:ext cx="4434999" cy="355124"/>
          </a:xfrm>
          <a:prstGeom prst="rect">
            <a:avLst/>
          </a:prstGeom>
        </p:spPr>
        <p:txBody>
          <a:bodyPr vert="horz" lIns="99066" tIns="49533" rIns="99066" bIns="49533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371" y="0"/>
            <a:ext cx="4434999" cy="355124"/>
          </a:xfrm>
          <a:prstGeom prst="rect">
            <a:avLst/>
          </a:prstGeom>
        </p:spPr>
        <p:txBody>
          <a:bodyPr vert="horz" lIns="99066" tIns="49533" rIns="99066" bIns="49533" rtlCol="1"/>
          <a:lstStyle>
            <a:lvl1pPr algn="l">
              <a:defRPr sz="1300"/>
            </a:lvl1pPr>
          </a:lstStyle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799615" y="6746119"/>
            <a:ext cx="4434999" cy="355124"/>
          </a:xfrm>
          <a:prstGeom prst="rect">
            <a:avLst/>
          </a:prstGeom>
        </p:spPr>
        <p:txBody>
          <a:bodyPr vert="horz" lIns="99066" tIns="49533" rIns="99066" bIns="49533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371" y="6746119"/>
            <a:ext cx="4434999" cy="355124"/>
          </a:xfrm>
          <a:prstGeom prst="rect">
            <a:avLst/>
          </a:prstGeom>
        </p:spPr>
        <p:txBody>
          <a:bodyPr vert="horz" lIns="99066" tIns="49533" rIns="99066" bIns="49533" rtlCol="1" anchor="b"/>
          <a:lstStyle>
            <a:lvl1pPr algn="l">
              <a:defRPr sz="1300"/>
            </a:lvl1pPr>
          </a:lstStyle>
          <a:p>
            <a:fld id="{DB36883F-9FD6-4187-8968-4D1A4F852C7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58619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799615" y="0"/>
            <a:ext cx="4434999" cy="355124"/>
          </a:xfrm>
          <a:prstGeom prst="rect">
            <a:avLst/>
          </a:prstGeom>
        </p:spPr>
        <p:txBody>
          <a:bodyPr vert="horz" lIns="99066" tIns="49533" rIns="99066" bIns="49533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371" y="0"/>
            <a:ext cx="4434999" cy="355124"/>
          </a:xfrm>
          <a:prstGeom prst="rect">
            <a:avLst/>
          </a:prstGeom>
        </p:spPr>
        <p:txBody>
          <a:bodyPr vert="horz" lIns="99066" tIns="49533" rIns="99066" bIns="49533" rtlCol="1"/>
          <a:lstStyle>
            <a:lvl1pPr algn="l">
              <a:defRPr sz="1300"/>
            </a:lvl1pPr>
          </a:lstStyle>
          <a:p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3675"/>
            <a:ext cx="8187690" cy="3196114"/>
          </a:xfrm>
          <a:prstGeom prst="rect">
            <a:avLst/>
          </a:prstGeom>
        </p:spPr>
        <p:txBody>
          <a:bodyPr vert="horz" lIns="99066" tIns="49533" rIns="99066" bIns="49533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799615" y="6746119"/>
            <a:ext cx="4434999" cy="355124"/>
          </a:xfrm>
          <a:prstGeom prst="rect">
            <a:avLst/>
          </a:prstGeom>
        </p:spPr>
        <p:txBody>
          <a:bodyPr vert="horz" lIns="99066" tIns="49533" rIns="99066" bIns="49533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371" y="6746119"/>
            <a:ext cx="4434999" cy="355124"/>
          </a:xfrm>
          <a:prstGeom prst="rect">
            <a:avLst/>
          </a:prstGeom>
        </p:spPr>
        <p:txBody>
          <a:bodyPr vert="horz" lIns="99066" tIns="49533" rIns="99066" bIns="49533" rtlCol="1" anchor="b"/>
          <a:lstStyle>
            <a:lvl1pPr algn="l">
              <a:defRPr sz="1300"/>
            </a:lvl1pPr>
          </a:lstStyle>
          <a:p>
            <a:fld id="{6D7C8C35-7446-437D-A33D-E767527B8E4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47278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032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3378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723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ב</a:t>
            </a:r>
            <a:r>
              <a:rPr lang="en-US" dirty="0" err="1"/>
              <a:t>VScode</a:t>
            </a:r>
            <a:r>
              <a:rPr lang="he-IL" dirty="0"/>
              <a:t> אפשר לפתח למספר שפות באותה סביבה. עם </a:t>
            </a:r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he-IL" dirty="0"/>
              <a:t> (החברה שפיתחה את </a:t>
            </a:r>
            <a:r>
              <a:rPr lang="en-US" dirty="0" err="1"/>
              <a:t>clion</a:t>
            </a:r>
            <a:r>
              <a:rPr lang="he-IL" dirty="0"/>
              <a:t>) צריך </a:t>
            </a:r>
            <a:r>
              <a:rPr lang="en-US" dirty="0" err="1"/>
              <a:t>clion</a:t>
            </a:r>
            <a:r>
              <a:rPr lang="he-IL" dirty="0"/>
              <a:t> ל</a:t>
            </a:r>
            <a:r>
              <a:rPr lang="en-US" dirty="0"/>
              <a:t>c/</a:t>
            </a:r>
            <a:r>
              <a:rPr lang="en-US" dirty="0" err="1"/>
              <a:t>c++</a:t>
            </a:r>
            <a:r>
              <a:rPr lang="he-IL" dirty="0"/>
              <a:t> ו</a:t>
            </a:r>
            <a:r>
              <a:rPr lang="en-US" dirty="0" err="1"/>
              <a:t>Pycharm</a:t>
            </a:r>
            <a:r>
              <a:rPr lang="he-IL" dirty="0"/>
              <a:t> ל</a:t>
            </a:r>
            <a:r>
              <a:rPr lang="en-US" dirty="0"/>
              <a:t>python</a:t>
            </a:r>
            <a:r>
              <a:rPr lang="he-IL" dirty="0"/>
              <a:t>.</a:t>
            </a:r>
          </a:p>
          <a:p>
            <a:r>
              <a:rPr lang="en-US" dirty="0" err="1"/>
              <a:t>Vscode</a:t>
            </a:r>
            <a:r>
              <a:rPr lang="en-US" dirty="0"/>
              <a:t> is mainly a code editor, but with a lot of plugin support</a:t>
            </a:r>
            <a:r>
              <a:rPr lang="he-IL" dirty="0"/>
              <a:t> – בשביל הקורס שלנו אנחנו צריכים מספר </a:t>
            </a:r>
            <a:r>
              <a:rPr lang="en-US" dirty="0"/>
              <a:t>plugins</a:t>
            </a:r>
            <a:r>
              <a:rPr lang="he-IL" dirty="0"/>
              <a:t>: </a:t>
            </a:r>
            <a:r>
              <a:rPr lang="en-US" dirty="0"/>
              <a:t>c/</a:t>
            </a:r>
            <a:r>
              <a:rPr lang="en-US" dirty="0" err="1"/>
              <a:t>c++</a:t>
            </a:r>
            <a:r>
              <a:rPr lang="en-US" dirty="0"/>
              <a:t>, </a:t>
            </a:r>
            <a:r>
              <a:rPr lang="en-US" dirty="0" err="1"/>
              <a:t>cmake</a:t>
            </a:r>
            <a:r>
              <a:rPr lang="en-US" dirty="0"/>
              <a:t>, python</a:t>
            </a:r>
            <a:r>
              <a:rPr lang="he-IL" dirty="0"/>
              <a:t> אם רוצים יש גם תוספים שמאפשרים לעבוד ישירות על השרת – </a:t>
            </a:r>
            <a:r>
              <a:rPr lang="en-US" dirty="0"/>
              <a:t>remote development</a:t>
            </a:r>
            <a:r>
              <a:rPr lang="he-IL" dirty="0"/>
              <a:t>, לפתח קוד עם שותפים מרחוק בעזרת – </a:t>
            </a:r>
            <a:r>
              <a:rPr lang="en-US" dirty="0" err="1"/>
              <a:t>liveshare</a:t>
            </a:r>
            <a:r>
              <a:rPr lang="he-IL" dirty="0"/>
              <a:t> ותוסף לגיט. (וכמובן יש עוד הרבה תוספים)</a:t>
            </a:r>
          </a:p>
          <a:p>
            <a:r>
              <a:rPr lang="he-IL" dirty="0"/>
              <a:t>ב</a:t>
            </a:r>
            <a:r>
              <a:rPr lang="en-US" dirty="0" err="1"/>
              <a:t>clion</a:t>
            </a:r>
            <a:r>
              <a:rPr lang="he-IL" dirty="0"/>
              <a:t> יותר קל לקנפג (</a:t>
            </a:r>
            <a:r>
              <a:rPr lang="en-US" dirty="0"/>
              <a:t>configure</a:t>
            </a:r>
            <a:r>
              <a:rPr lang="he-IL" dirty="0"/>
              <a:t>) פרויקט והיא מכוונת לפיתוח </a:t>
            </a:r>
            <a:r>
              <a:rPr lang="en-US" dirty="0"/>
              <a:t>c/</a:t>
            </a:r>
            <a:r>
              <a:rPr lang="en-US" dirty="0" err="1"/>
              <a:t>c++</a:t>
            </a:r>
            <a:r>
              <a:rPr lang="he-IL" dirty="0"/>
              <a:t>, ולכן יותר אינטואטיבית עם הרבה פיצ'רים נוחים לפיתוח. </a:t>
            </a:r>
            <a:r>
              <a:rPr lang="en-US" dirty="0" err="1"/>
              <a:t>Vscode</a:t>
            </a:r>
            <a:r>
              <a:rPr lang="he-IL" dirty="0"/>
              <a:t> דורשת יותר השקעה בקינפוג, עם זאת </a:t>
            </a:r>
            <a:r>
              <a:rPr lang="en-US" dirty="0" err="1"/>
              <a:t>vscode</a:t>
            </a:r>
            <a:r>
              <a:rPr lang="he-IL" dirty="0"/>
              <a:t> יותר גמישה.</a:t>
            </a:r>
            <a:endParaRPr lang="en-US" dirty="0"/>
          </a:p>
          <a:p>
            <a:endParaRPr lang="en-US" dirty="0"/>
          </a:p>
          <a:p>
            <a:r>
              <a:rPr lang="he-IL" dirty="0"/>
              <a:t>בנוסף – </a:t>
            </a:r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he-IL" dirty="0"/>
              <a:t> חינמית, ו</a:t>
            </a:r>
            <a:r>
              <a:rPr lang="en-US" dirty="0" err="1"/>
              <a:t>clion</a:t>
            </a:r>
            <a:r>
              <a:rPr lang="he-IL" dirty="0"/>
              <a:t> לא.</a:t>
            </a:r>
            <a:endParaRPr lang="en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7880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3384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194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1242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5000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1559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946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2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093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651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243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960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836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397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4829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C8C35-7446-437D-A33D-E767527B8E45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364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>
              <a:bevelT w="38100" h="38100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kumimoji="0" lang="en-US" sz="6600" b="1" i="0" u="none" strike="noStrike" kern="1200" cap="none" spc="0" normalizeH="0" baseline="0" dirty="0" smtClean="0">
                <a:ln>
                  <a:prstDash val="solid"/>
                </a:ln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190500" dir="5040000" algn="tl">
                    <a:srgbClr val="FFC000">
                      <a:alpha val="45000"/>
                    </a:srgbClr>
                  </a:outerShdw>
                </a:effectLst>
                <a:uLnTx/>
                <a:uFillTx/>
                <a:latin typeface="Verdana"/>
                <a:ea typeface="+mj-ea"/>
                <a:cs typeface="Gisha"/>
              </a:defRPr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342900" indent="-342900" algn="r">
              <a:buClrTx/>
              <a:buFont typeface="Wingdings" pitchFamily="2" charset="2"/>
              <a:buChar char="v"/>
              <a:defRPr>
                <a:solidFill>
                  <a:schemeClr val="bg1">
                    <a:lumMod val="95000"/>
                  </a:schemeClr>
                </a:solidFill>
                <a:effectLst>
                  <a:outerShdw blurRad="127000" dir="5400000" algn="ctr" rotWithShape="0">
                    <a:schemeClr val="bg1">
                      <a:lumMod val="95000"/>
                      <a:alpha val="48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4AB6-A013-4A24-81E4-B5E8FE6AE7B2}" type="datetime8">
              <a:rPr lang="he-IL" smtClean="0"/>
              <a:pPr/>
              <a:t>27 אוקטובר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3218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ject Title">
    <p:bg>
      <p:bgPr>
        <a:blipFill dpi="0"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>
              <a:bevelT w="38100" h="38100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kumimoji="0" lang="en-US" sz="5400" b="1" i="0" u="none" strike="noStrike" kern="1200" cap="none" spc="0" normalizeH="0" baseline="0" dirty="0" smtClean="0">
                <a:ln>
                  <a:prstDash val="solid"/>
                </a:ln>
                <a:gradFill flip="none" rotWithShape="1">
                  <a:gsLst>
                    <a:gs pos="0">
                      <a:srgbClr val="1F497D">
                        <a:shade val="30000"/>
                        <a:satMod val="115000"/>
                        <a:lumMod val="40000"/>
                        <a:lumOff val="60000"/>
                      </a:srgbClr>
                    </a:gs>
                    <a:gs pos="50000">
                      <a:srgbClr val="1F497D">
                        <a:shade val="67500"/>
                        <a:satMod val="115000"/>
                        <a:lumMod val="30000"/>
                        <a:lumOff val="70000"/>
                      </a:srgbClr>
                    </a:gs>
                    <a:gs pos="100000">
                      <a:srgbClr val="1F497D">
                        <a:lumMod val="40000"/>
                        <a:lumOff val="6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190500" dir="5040000" algn="tl">
                    <a:srgbClr val="4F81BD">
                      <a:lumMod val="40000"/>
                      <a:lumOff val="60000"/>
                      <a:alpha val="45000"/>
                    </a:srgbClr>
                  </a:outerShdw>
                </a:effectLst>
                <a:uLnTx/>
                <a:uFillTx/>
                <a:latin typeface="Verdana"/>
                <a:ea typeface="+mj-ea"/>
                <a:cs typeface="Gisha"/>
              </a:defRPr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342900" indent="-342900" algn="r">
              <a:buClrTx/>
              <a:buFont typeface="Wingdings" pitchFamily="2" charset="2"/>
              <a:buChar char="v"/>
              <a:defRPr>
                <a:solidFill>
                  <a:schemeClr val="bg1">
                    <a:lumMod val="95000"/>
                  </a:schemeClr>
                </a:solidFill>
                <a:effectLst>
                  <a:outerShdw blurRad="127000" dir="5400000" algn="ctr" rotWithShape="0">
                    <a:schemeClr val="bg1">
                      <a:lumMod val="95000"/>
                      <a:alpha val="48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AFEE-BC65-41C4-8790-318AD14532E9}" type="datetime8">
              <a:rPr lang="he-IL" smtClean="0"/>
              <a:pPr/>
              <a:t>27 אוקטובר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9999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5068-043D-4DA2-8835-23955501B5FF}" type="datetime8">
              <a:rPr lang="he-IL" smtClean="0"/>
              <a:pPr/>
              <a:t>27 אוקטובר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76932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algn="l" defTabSz="540000" rtl="0">
              <a:lnSpc>
                <a:spcPct val="100000"/>
              </a:lnSpc>
              <a:buClr>
                <a:schemeClr val="tx1"/>
              </a:buClr>
              <a:buFont typeface="Wingdings" pitchFamily="2" charset="2"/>
              <a:buNone/>
              <a:defRPr sz="1800">
                <a:latin typeface="Consolas" pitchFamily="49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BE8B-1CF2-4638-B03E-2D737477D5EE}" type="datetime8">
              <a:rPr lang="he-IL" smtClean="0"/>
              <a:pPr/>
              <a:t>27 אוקטובר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64335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4F26-5370-40BB-AB36-5BA352474E37}" type="datetime8">
              <a:rPr lang="he-IL" smtClean="0"/>
              <a:pPr/>
              <a:t>27 אוקטובר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1944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E3ED-092D-4441-9660-9BF551F0DBEF}" type="datetime8">
              <a:rPr lang="he-IL" smtClean="0"/>
              <a:pPr/>
              <a:t>27 אוקטובר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5813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1DE5-D8CE-4AFF-B072-D7E552F7DB46}" type="datetime8">
              <a:rPr lang="he-IL" smtClean="0"/>
              <a:pPr/>
              <a:t>27 אוקטובר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– 234124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59207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ED7-60C2-4F7F-A615-BF5943DAC8EF}" type="datetime8">
              <a:rPr lang="he-IL" smtClean="0"/>
              <a:pPr/>
              <a:t>27 אוקטובר 21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56602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C002-8A28-474D-B97F-F1665FD9D116}" type="datetime8">
              <a:rPr lang="he-IL" smtClean="0"/>
              <a:pPr/>
              <a:t>27 אוקטובר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6944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5000"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1" anchor="ctr">
            <a:normAutofit/>
            <a:sp3d extrusionH="57150">
              <a:bevelT w="38100" h="38100"/>
            </a:sp3d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01E6B-E703-48ED-9767-C2E563172330}" type="datetime8">
              <a:rPr lang="he-IL" smtClean="0"/>
              <a:pPr/>
              <a:t>27 אוקטובר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מבוא לתכנות מערכות - 234122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A0D0A-8C4B-4719-B609-4D505635251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06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7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hdr="0" dt="0"/>
  <p:txStyles>
    <p:titleStyle>
      <a:lvl1pPr algn="ctr" defTabSz="914400" rtl="1" eaLnBrk="1" latinLnBrk="0" hangingPunct="1">
        <a:spcBef>
          <a:spcPct val="0"/>
        </a:spcBef>
        <a:buNone/>
        <a:defRPr sz="44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lnSpc>
          <a:spcPct val="114000"/>
        </a:lnSpc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lnSpc>
          <a:spcPct val="114000"/>
        </a:lnSpc>
        <a:spcBef>
          <a:spcPct val="20000"/>
        </a:spcBef>
        <a:buClr>
          <a:schemeClr val="tx1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4000"/>
        </a:lnSpc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ourse.cs.technion.ac.il/23412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iazza.com/technion.ac.il/summer2021/234124/ho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6000"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190500" dir="5040000" algn="tl">
                    <a:srgbClr val="FFC000">
                      <a:alpha val="45000"/>
                    </a:srgbClr>
                  </a:outerShdw>
                </a:effectLst>
              </a:rPr>
              <a:t>ברוכים הבאים למת"ם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2800"/>
              <a:t>מבוא לתכנות מערכות - 234124</a:t>
            </a:r>
          </a:p>
        </p:txBody>
      </p:sp>
    </p:spTree>
    <p:extLst>
      <p:ext uri="{BB962C8B-B14F-4D97-AF65-F5344CB8AC3E}">
        <p14:creationId xmlns:p14="http://schemas.microsoft.com/office/powerpoint/2010/main" val="153514982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תרגילי הבית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/>
              <a:t>שימו לב: תרגיל מוכן הוא תרגיל </a:t>
            </a:r>
            <a:r>
              <a:rPr lang="he-IL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שנבדק</a:t>
            </a:r>
            <a:r>
              <a:rPr lang="he-IL"/>
              <a:t> ואכן עובד.</a:t>
            </a:r>
          </a:p>
          <a:p>
            <a:pPr lvl="1"/>
            <a:r>
              <a:rPr lang="he-IL"/>
              <a:t>הקפידו לבדוק את נכונות הקוד שלכם לפני ההגשה – נקודות אינן ניתנות לפי זמן העבודה על התרגיל אלא לפי כמות הבדיקות שבהן הוא עומד.</a:t>
            </a:r>
          </a:p>
          <a:p>
            <a:endParaRPr lang="he-IL"/>
          </a:p>
          <a:p>
            <a:r>
              <a:rPr lang="he-IL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לא תינתן בקורס תמיכה ב-</a:t>
            </a:r>
            <a:r>
              <a:rPr 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</a:t>
            </a:r>
            <a:r>
              <a:rPr lang="he-IL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/>
              <a:t>או בכל מערכת הפעלה השונה מלינוקס (</a:t>
            </a:r>
            <a:r>
              <a:rPr lang="en-US"/>
              <a:t>Ubuntu, Red Hat</a:t>
            </a:r>
            <a:r>
              <a:rPr lang="he-IL"/>
              <a:t> וכל הפצה תואמת).</a:t>
            </a:r>
          </a:p>
          <a:p>
            <a:endParaRPr lang="he-IL"/>
          </a:p>
          <a:p>
            <a:r>
              <a:rPr lang="he-IL"/>
              <a:t>גיבוי: </a:t>
            </a:r>
            <a:r>
              <a:rPr lang="he-IL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הקפידו לגבות באופן שוטף את הקבצים </a:t>
            </a:r>
            <a:r>
              <a:rPr lang="he-IL"/>
              <a:t>לא ינתנו הקלות לסטודנטים שאיבדו את עבודתם.</a:t>
            </a:r>
            <a:endParaRPr lang="he-IL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Clr>
                <a:srgbClr val="000000"/>
              </a:buClr>
            </a:pPr>
            <a:endParaRPr lang="he-IL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e-IL"/>
          </a:p>
          <a:p>
            <a:endParaRPr lang="he-IL"/>
          </a:p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10</a:t>
            </a:fld>
            <a:endParaRPr lang="he-IL"/>
          </a:p>
        </p:txBody>
      </p:sp>
      <p:pic>
        <p:nvPicPr>
          <p:cNvPr id="6" name="Picture 6" descr="C:\Documents and Settings\eisenv\Local Settings\Temporary Internet Files\Content.IE5\9L4XONKW\MCj0230999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50707"/>
            <a:ext cx="1261120" cy="1486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2254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תרגילי הבית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/>
              <a:t>הגשה:</a:t>
            </a:r>
          </a:p>
          <a:p>
            <a:pPr lvl="1"/>
            <a:r>
              <a:rPr lang="he-IL"/>
              <a:t>עקבו במדויק אחרי הוראות ההגשה לכל תרגיל המצוינות בתרגיל.</a:t>
            </a:r>
          </a:p>
          <a:p>
            <a:pPr lvl="2">
              <a:buClr>
                <a:srgbClr val="000000"/>
              </a:buClr>
            </a:pPr>
            <a:r>
              <a:rPr lang="he-IL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אי ציות להוראות אלו יגרור הורדת ציון.</a:t>
            </a:r>
          </a:p>
          <a:p>
            <a:pPr lvl="2">
              <a:buClr>
                <a:srgbClr val="000000"/>
              </a:buClr>
            </a:pPr>
            <a:r>
              <a:rPr lang="he-IL" sz="1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כל יום איחור בהגשת התרגיל יגרור הורדת ציון של 4 נקודות מהציון הסופי. בתום חמישה ימי איחור התרגיל לא יתקבל.</a:t>
            </a:r>
          </a:p>
          <a:p>
            <a:pPr lvl="1"/>
            <a:r>
              <a:rPr lang="he-IL"/>
              <a:t>שמרו את </a:t>
            </a:r>
            <a:r>
              <a:rPr lang="he-IL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מספר האישור </a:t>
            </a:r>
            <a:r>
              <a:rPr lang="he-IL"/>
              <a:t>עבור ההגשה האלקטרונית.</a:t>
            </a:r>
            <a:endParaRPr lang="en-US"/>
          </a:p>
          <a:p>
            <a:pPr lvl="2"/>
            <a:r>
              <a:rPr lang="he-IL" sz="1600"/>
              <a:t>מומלץ להשתמש בכפתור </a:t>
            </a:r>
            <a:r>
              <a:rPr lang="en-US" sz="1600"/>
              <a:t>Print screen</a:t>
            </a:r>
            <a:r>
              <a:rPr lang="he-IL" sz="1600"/>
              <a:t> או ב – </a:t>
            </a:r>
            <a:r>
              <a:rPr lang="en-US" sz="1600"/>
              <a:t>Snipping Tool</a:t>
            </a:r>
            <a:r>
              <a:rPr lang="he-IL" sz="1600"/>
              <a:t> ולשמור את תמונת אישור ההגשה המלא.</a:t>
            </a:r>
          </a:p>
          <a:p>
            <a:pPr lvl="1">
              <a:buClr>
                <a:schemeClr val="tx1"/>
              </a:buClr>
            </a:pPr>
            <a:r>
              <a:rPr lang="he-IL" sz="15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מומלץ לשמור עותק של קובץ ההגשה ב-</a:t>
            </a:r>
            <a:r>
              <a:rPr lang="en-US" sz="15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Drive/Gmail/Dropbox</a:t>
            </a:r>
            <a:r>
              <a:rPr lang="he-IL" sz="15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באופן שיאפשר לכם להוכיח את קיומו בזמן (במקרה של טעויות בהגשה). </a:t>
            </a:r>
            <a:endParaRPr lang="he-IL">
              <a:solidFill>
                <a:srgbClr val="FF0000"/>
              </a:solidFill>
            </a:endParaRPr>
          </a:p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11</a:t>
            </a:fld>
            <a:endParaRPr lang="he-IL"/>
          </a:p>
        </p:txBody>
      </p:sp>
      <p:pic>
        <p:nvPicPr>
          <p:cNvPr id="6" name="Picture 2" descr="C:\Documents and Settings\eisenv\Local Settings\Temporary Internet Files\Content.IE5\R1QZS5S7\MCBS01093_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4797152"/>
            <a:ext cx="2512640" cy="1811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5346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369D-053B-4862-A250-63C77594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המלצות לסביבת עבודה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9195-8F56-425C-90BB-7EB4B06F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lnSpcReduction="10000"/>
          </a:bodyPr>
          <a:lstStyle/>
          <a:p>
            <a:r>
              <a:rPr lang="he-IL" dirty="0"/>
              <a:t>ישנן מספר סביבות פיתוח לבחירתכם, בהם אפשר להיעזר לצורך הפיתוח:</a:t>
            </a:r>
          </a:p>
          <a:p>
            <a:pPr lvl="1"/>
            <a:r>
              <a:rPr lang="he-IL" dirty="0"/>
              <a:t>כגון </a:t>
            </a:r>
            <a:r>
              <a:rPr lang="en-US" dirty="0" err="1"/>
              <a:t>Clion</a:t>
            </a:r>
            <a:r>
              <a:rPr lang="en-US" dirty="0"/>
              <a:t>, Visual Studio Code</a:t>
            </a:r>
            <a:r>
              <a:rPr lang="he-IL" dirty="0"/>
              <a:t> ועוד.</a:t>
            </a:r>
          </a:p>
          <a:p>
            <a:pPr lvl="1">
              <a:lnSpc>
                <a:spcPct val="113999"/>
              </a:lnSpc>
            </a:pPr>
            <a:r>
              <a:rPr lang="he-IL" dirty="0" err="1"/>
              <a:t>בVisual</a:t>
            </a:r>
            <a:r>
              <a:rPr lang="he-IL" dirty="0"/>
              <a:t> </a:t>
            </a:r>
            <a:r>
              <a:rPr lang="he-IL" dirty="0" err="1"/>
              <a:t>Studio</a:t>
            </a:r>
            <a:r>
              <a:rPr lang="he-IL" dirty="0"/>
              <a:t> </a:t>
            </a:r>
            <a:r>
              <a:rPr lang="he-IL" dirty="0" err="1"/>
              <a:t>Code</a:t>
            </a:r>
            <a:r>
              <a:rPr lang="he-IL" dirty="0"/>
              <a:t> (ואולי בעוד סביבות עבודה) יש תוסף של </a:t>
            </a:r>
            <a:r>
              <a:rPr lang="he-IL" dirty="0" err="1"/>
              <a:t>live</a:t>
            </a:r>
            <a:r>
              <a:rPr lang="he-IL" dirty="0"/>
              <a:t> </a:t>
            </a:r>
            <a:r>
              <a:rPr lang="he-IL" dirty="0" err="1"/>
              <a:t>share</a:t>
            </a:r>
            <a:r>
              <a:rPr lang="he-IL" dirty="0"/>
              <a:t> המאפשר עבודה משותפת על אותו קוד מרחוק, ו</a:t>
            </a:r>
            <a:r>
              <a:rPr lang="en-US" dirty="0"/>
              <a:t>remote </a:t>
            </a:r>
            <a:r>
              <a:rPr lang="en-US" dirty="0" err="1"/>
              <a:t>ssh</a:t>
            </a:r>
            <a:r>
              <a:rPr lang="he-IL" dirty="0"/>
              <a:t> המאפשר לעבוד ישירות על השרת דרך סביבת העבודה.</a:t>
            </a:r>
          </a:p>
          <a:p>
            <a:pPr lvl="1"/>
            <a:r>
              <a:rPr lang="he-IL" dirty="0"/>
              <a:t>באתר הקורס ישנם מדריכים עבור סביבות העבודה הבאות:</a:t>
            </a:r>
          </a:p>
          <a:p>
            <a:pPr lvl="2"/>
            <a:r>
              <a:rPr lang="en-US" dirty="0"/>
              <a:t>Visual Studio Code</a:t>
            </a:r>
            <a:r>
              <a:rPr lang="he-IL" dirty="0"/>
              <a:t>.</a:t>
            </a:r>
          </a:p>
          <a:p>
            <a:pPr lvl="2">
              <a:lnSpc>
                <a:spcPct val="113999"/>
              </a:lnSpc>
            </a:pPr>
            <a:r>
              <a:rPr lang="he-IL" dirty="0" err="1">
                <a:ea typeface="+mn-lt"/>
                <a:cs typeface="+mn-lt"/>
              </a:rPr>
              <a:t>Clion</a:t>
            </a:r>
            <a:r>
              <a:rPr lang="he-IL" dirty="0">
                <a:ea typeface="+mn-lt"/>
                <a:cs typeface="+mn-lt"/>
              </a:rPr>
              <a:t>.</a:t>
            </a:r>
          </a:p>
          <a:p>
            <a:pPr lvl="1">
              <a:lnSpc>
                <a:spcPct val="113999"/>
              </a:lnSpc>
            </a:pPr>
            <a:r>
              <a:rPr lang="he-IL" dirty="0">
                <a:cs typeface="Calibri"/>
              </a:rPr>
              <a:t>עם זאת, בקורס מובטחת תמיכה רק ל</a:t>
            </a:r>
            <a:r>
              <a:rPr lang="en-US" dirty="0" err="1">
                <a:cs typeface="Calibri"/>
              </a:rPr>
              <a:t>Clion</a:t>
            </a:r>
            <a:r>
              <a:rPr lang="he-IL" dirty="0">
                <a:cs typeface="Calibri"/>
              </a:rPr>
              <a:t>, אוכל לנסות לעזור עם </a:t>
            </a:r>
            <a:r>
              <a:rPr lang="en-US" dirty="0">
                <a:cs typeface="Calibri"/>
              </a:rPr>
              <a:t>VS Code</a:t>
            </a:r>
            <a:r>
              <a:rPr lang="he-IL" dirty="0">
                <a:cs typeface="Calibri"/>
              </a:rPr>
              <a:t> אבל לא מובטח שאצליח תמיד.</a:t>
            </a:r>
          </a:p>
          <a:p>
            <a:pPr lvl="1">
              <a:lnSpc>
                <a:spcPct val="113999"/>
              </a:lnSpc>
            </a:pPr>
            <a:r>
              <a:rPr lang="he-IL" dirty="0">
                <a:cs typeface="Calibri"/>
              </a:rPr>
              <a:t>סביבת העבודה היא בחירה שלכם ובאחריותכם לדאוג לה.</a:t>
            </a:r>
          </a:p>
          <a:p>
            <a:pPr marL="457200" lvl="1" indent="0">
              <a:lnSpc>
                <a:spcPct val="113999"/>
              </a:lnSpc>
              <a:buNone/>
            </a:pPr>
            <a:endParaRPr lang="he-IL" dirty="0">
              <a:solidFill>
                <a:srgbClr val="000000"/>
              </a:solidFill>
              <a:cs typeface="Calibri"/>
            </a:endParaRPr>
          </a:p>
          <a:p>
            <a:pPr marL="914400" lvl="2" indent="0">
              <a:lnSpc>
                <a:spcPct val="113999"/>
              </a:lnSpc>
              <a:buNone/>
            </a:pPr>
            <a:r>
              <a:rPr lang="he-IL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 לב שיש לבדוק את פתרון תרגילי הבית בשרת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csl3</a:t>
            </a:r>
            <a:r>
              <a:rPr lang="he-IL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he-IL" sz="2000" dirty="0">
              <a:solidFill>
                <a:srgbClr val="000000"/>
              </a:solidFill>
              <a:cs typeface="Calibri"/>
            </a:endParaRPr>
          </a:p>
          <a:p>
            <a:pPr marL="457200" lvl="1" indent="0">
              <a:lnSpc>
                <a:spcPct val="113999"/>
              </a:lnSpc>
              <a:buNone/>
            </a:pPr>
            <a:endParaRPr lang="he-IL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A2C96-D0EF-4874-909A-A353D33F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86988-7503-498B-B802-285D98E3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2324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תרגילי בית - העתקות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he-IL" dirty="0"/>
              <a:t>בקורס מופעלות שיטות אוטומטיות למציאה של העתקות.</a:t>
            </a:r>
          </a:p>
          <a:p>
            <a:pPr>
              <a:defRPr/>
            </a:pPr>
            <a:endParaRPr lang="he-IL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he-IL" dirty="0"/>
              <a:t>מי שייתפס כ</a:t>
            </a:r>
            <a:r>
              <a:rPr lang="he-IL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מעתיק</a:t>
            </a:r>
            <a:r>
              <a:rPr lang="he-IL" dirty="0"/>
              <a:t> או כמי ש</a:t>
            </a:r>
            <a:r>
              <a:rPr lang="he-IL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נתן את תרגיל הבית שלו להעתיק</a:t>
            </a:r>
            <a:r>
              <a:rPr lang="he-IL" dirty="0">
                <a:solidFill>
                  <a:srgbClr val="C00000"/>
                </a:solidFill>
              </a:rPr>
              <a:t> </a:t>
            </a:r>
            <a:r>
              <a:rPr lang="he-IL" dirty="0"/>
              <a:t>יהיה צפוי </a:t>
            </a:r>
            <a:r>
              <a:rPr lang="he-IL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לעונשים חמורים.</a:t>
            </a:r>
          </a:p>
          <a:p>
            <a:pPr lvl="1">
              <a:defRPr/>
            </a:pPr>
            <a:r>
              <a:rPr lang="he-IL" dirty="0"/>
              <a:t>כולל שאלות יבשות.</a:t>
            </a:r>
          </a:p>
          <a:p>
            <a:pPr>
              <a:defRPr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13</a:t>
            </a:fld>
            <a:endParaRPr lang="he-IL"/>
          </a:p>
        </p:txBody>
      </p:sp>
      <p:pic>
        <p:nvPicPr>
          <p:cNvPr id="6" name="Picture 4" descr="C:\Documents and Settings\eisenv\Local Settings\Temporary Internet Files\Content.IE5\2EEHEQ4Q\MCj0434391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1656184" cy="168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i.imgflip.com/5ie45q.jpg">
            <a:extLst>
              <a:ext uri="{FF2B5EF4-FFF2-40B4-BE49-F238E27FC236}">
                <a16:creationId xmlns:a16="http://schemas.microsoft.com/office/drawing/2014/main" id="{83C0F42C-01D3-4850-823B-C0F89BC0F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22" y="3562144"/>
            <a:ext cx="4911104" cy="276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8028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מערכות עזר בקורס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e-IL"/>
              <a:t>על מנת למנוע מקרים של קוד שלא מתקמפל ותרגיל שקיבל 0 – נספק לכם סקריפט עזר שבודק את תקינות קבצי ההגשה.</a:t>
            </a:r>
          </a:p>
          <a:p>
            <a:pPr>
              <a:defRPr/>
            </a:pPr>
            <a:r>
              <a:rPr lang="he-IL"/>
              <a:t>אף על פי כן – הגשה לפני ההנחיות היא על אחריותכם בלבד, גם אם הסקריפט לא איתר את השגיאה בקובץ ההגשה. </a:t>
            </a:r>
            <a:r>
              <a:rPr lang="he-IL" b="1"/>
              <a:t>עקבו במדויק אחר הוראות ההגשה!</a:t>
            </a:r>
          </a:p>
          <a:p>
            <a:pPr>
              <a:defRPr/>
            </a:pPr>
            <a:endParaRPr lang="he-IL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he-IL"/>
          </a:p>
          <a:p>
            <a:endParaRPr lang="he-IL"/>
          </a:p>
          <a:p>
            <a:endParaRPr lang="he-IL"/>
          </a:p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501826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דרכי תקשורת בקורס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he-IL" sz="1800" dirty="0"/>
              <a:t>מענה לשאלות יינתן דרך הפורומים בפיאצה.</a:t>
            </a:r>
          </a:p>
          <a:p>
            <a:pPr lvl="1">
              <a:defRPr/>
            </a:pPr>
            <a:r>
              <a:rPr lang="he-IL" sz="1600" dirty="0"/>
              <a:t>פורום שאלות נפרד לכל תרגיל בית.</a:t>
            </a:r>
          </a:p>
          <a:p>
            <a:pPr lvl="1">
              <a:defRPr/>
            </a:pPr>
            <a:r>
              <a:rPr lang="he-IL" sz="1600" dirty="0"/>
              <a:t>פורום שאלות אדמיניסטרטיביות (ניהול ונהלי הקורס) וכלליות (שאלות טכניות לדוג' בעיות התחברות, כל מה שלא נופל בקטגוריות הנ"ל).</a:t>
            </a:r>
          </a:p>
          <a:p>
            <a:pPr>
              <a:defRPr/>
            </a:pPr>
            <a:endParaRPr lang="he-IL" sz="1800" dirty="0"/>
          </a:p>
          <a:p>
            <a:pPr>
              <a:defRPr/>
            </a:pPr>
            <a:r>
              <a:rPr lang="he-IL" sz="1800" dirty="0"/>
              <a:t>כל בקשה אדמיניסטרטיבית, כגון דחייה בתרגילי הבית (רק בליווי אישורים) או מועד ג' עקב הריון/מילואים בלבד יש להפנות אלי במייל.</a:t>
            </a:r>
          </a:p>
          <a:p>
            <a:pPr lvl="1">
              <a:defRPr/>
            </a:pPr>
            <a:r>
              <a:rPr lang="he-IL" dirty="0"/>
              <a:t>בכל פנייה אדמיניסטרטיבית </a:t>
            </a:r>
            <a:r>
              <a:rPr lang="he-IL" b="1" dirty="0"/>
              <a:t>יש לרשום ת"ז בגוף המייל</a:t>
            </a:r>
            <a:r>
              <a:rPr lang="he-IL" dirty="0"/>
              <a:t>. יש לציין גם את הת"ז של השותף כאשר רלוונטי (לדוגמא בפניות לגבי תרגיל בית).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93503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דרכי תקשורת בקורס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e-IL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אין לשלוח מיילים </a:t>
            </a:r>
            <a:r>
              <a:rPr lang="he-IL" sz="1800" dirty="0"/>
              <a:t>בנושא התרגילים. לכל תרגיל בית יהיו </a:t>
            </a:r>
            <a:r>
              <a:rPr lang="he-IL" sz="1800" u="sng" dirty="0"/>
              <a:t>סדנאות</a:t>
            </a:r>
            <a:r>
              <a:rPr lang="he-IL" sz="1800" dirty="0"/>
              <a:t> אשר יוקצו עבורו.</a:t>
            </a:r>
            <a:r>
              <a:rPr lang="en-US" sz="1800" dirty="0"/>
              <a:t> </a:t>
            </a:r>
            <a:r>
              <a:rPr lang="he-IL" sz="1800" dirty="0"/>
              <a:t> כמו כן יופעל פורום </a:t>
            </a:r>
            <a:r>
              <a:rPr lang="en-US" sz="1800" dirty="0"/>
              <a:t>Q&amp;A</a:t>
            </a:r>
            <a:r>
              <a:rPr lang="he-IL" sz="1800" dirty="0"/>
              <a:t> דרך </a:t>
            </a:r>
            <a:r>
              <a:rPr lang="he-IL" sz="1800" dirty="0" err="1"/>
              <a:t>הפיאצה</a:t>
            </a:r>
            <a:r>
              <a:rPr lang="he-IL" sz="1800" dirty="0"/>
              <a:t> לכל אחד מתרגילי בית.</a:t>
            </a:r>
          </a:p>
          <a:p>
            <a:pPr>
              <a:defRPr/>
            </a:pPr>
            <a:endParaRPr lang="he-IL" sz="1800" dirty="0"/>
          </a:p>
          <a:p>
            <a:pPr>
              <a:defRPr/>
            </a:pPr>
            <a:r>
              <a:rPr lang="he-IL" sz="1800" dirty="0"/>
              <a:t>לכל תרגיל בית אעשה מספר שעות סדנא מעבר לשעת הקבלה שלי על מנת לעזור לכם בתרגילי הבית.</a:t>
            </a:r>
            <a:endParaRPr lang="he-IL" dirty="0"/>
          </a:p>
          <a:p>
            <a:pPr>
              <a:defRPr/>
            </a:pPr>
            <a:endParaRPr lang="he-IL" sz="1800" dirty="0"/>
          </a:p>
          <a:p>
            <a:pPr>
              <a:defRPr/>
            </a:pPr>
            <a:r>
              <a:rPr lang="he-IL" sz="1800" dirty="0"/>
              <a:t>הפורום בפיאצה מיועד לקבלת מענה מהיר בנושא התרגילים ומאפשר חיפוש יעיל על מנת לבדוק אם שאלתכם כבר נענתה. </a:t>
            </a:r>
          </a:p>
          <a:p>
            <a:pPr lvl="1">
              <a:defRPr/>
            </a:pPr>
            <a:r>
              <a:rPr lang="he-IL" dirty="0"/>
              <a:t>מותר ומומלץ! לענות לשאלות של סטודנטים אחרים. </a:t>
            </a:r>
          </a:p>
          <a:p>
            <a:pPr>
              <a:defRPr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88645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תרגיל בית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תרגיל זה הוא פשוט ומשקלו 1% מהציון הסופי.</a:t>
            </a:r>
          </a:p>
          <a:p>
            <a:pPr>
              <a:defRPr/>
            </a:pPr>
            <a:endParaRPr lang="he-IL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he-IL"/>
              <a:t>התרגיל מלמד את כל הדרוש על מנת להגיש תרגילי בית בצורה נכונה בקורס, כניסה לשרת ה-</a:t>
            </a:r>
            <a:r>
              <a:rPr lang="en-US"/>
              <a:t>csl3</a:t>
            </a:r>
            <a:r>
              <a:rPr lang="he-IL"/>
              <a:t>, והתקנת ה</a:t>
            </a:r>
            <a:r>
              <a:rPr lang="en-US"/>
              <a:t>IDE</a:t>
            </a:r>
            <a:r>
              <a:rPr lang="he-IL"/>
              <a:t> שאיתה תעבדו, לכן הגשתו היא </a:t>
            </a:r>
            <a:r>
              <a:rPr lang="he-IL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ביחידים</a:t>
            </a:r>
            <a:r>
              <a:rPr lang="he-IL"/>
              <a:t>.</a:t>
            </a:r>
          </a:p>
          <a:p>
            <a:pPr>
              <a:defRPr/>
            </a:pPr>
            <a:endParaRPr lang="he-IL"/>
          </a:p>
          <a:p>
            <a:pPr>
              <a:defRPr/>
            </a:pPr>
            <a:r>
              <a:rPr lang="he-IL"/>
              <a:t>בתרגיל תלמדו להתקין ולעבוד עם כל המערכות של הקורס. </a:t>
            </a:r>
          </a:p>
          <a:p>
            <a:pPr>
              <a:defRPr/>
            </a:pPr>
            <a:endParaRPr lang="he-IL"/>
          </a:p>
          <a:p>
            <a:pPr>
              <a:defRPr/>
            </a:pPr>
            <a:r>
              <a:rPr lang="he-IL"/>
              <a:t>מומלץ מאד להצטרף לסדנאות הנערכות בתחילת הקורס כדי לקבל עזרה עם התרגיל.</a:t>
            </a:r>
          </a:p>
          <a:p>
            <a:pPr>
              <a:defRPr/>
            </a:pPr>
            <a:endParaRPr lang="he-IL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he-IL"/>
          </a:p>
          <a:p>
            <a:endParaRPr lang="he-IL"/>
          </a:p>
          <a:p>
            <a:endParaRPr lang="he-IL"/>
          </a:p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321196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נושאי התרגולים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תרגול 1</a:t>
            </a:r>
            <a:r>
              <a:rPr lang="he-IL" dirty="0"/>
              <a:t>: אדמיניסטרציה ועבודה ב-</a:t>
            </a:r>
            <a:r>
              <a:rPr lang="en-US" dirty="0"/>
              <a:t>UNIX</a:t>
            </a:r>
            <a:r>
              <a:rPr lang="he-IL" dirty="0"/>
              <a:t>.</a:t>
            </a:r>
            <a:endParaRPr lang="he-IL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e-IL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e-IL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תרגולים 2-5</a:t>
            </a:r>
            <a:r>
              <a:rPr lang="he-IL" dirty="0"/>
              <a:t>: תכונות מתקדמות של </a:t>
            </a:r>
            <a:r>
              <a:rPr lang="en-US" dirty="0"/>
              <a:t>C</a:t>
            </a:r>
            <a:r>
              <a:rPr lang="he-IL" dirty="0"/>
              <a:t> ו-</a:t>
            </a:r>
            <a:r>
              <a:rPr lang="en-US" dirty="0"/>
              <a:t>Abstract Data Types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תרגולים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6-10</a:t>
            </a:r>
            <a:r>
              <a:rPr lang="he-IL" dirty="0"/>
              <a:t>: </a:t>
            </a:r>
            <a:r>
              <a:rPr lang="en-US" dirty="0"/>
              <a:t>C++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תרגולים 11-12</a:t>
            </a:r>
            <a:r>
              <a:rPr lang="he-IL" dirty="0"/>
              <a:t>: </a:t>
            </a:r>
            <a:r>
              <a:rPr lang="en-US" dirty="0"/>
              <a:t>Python</a:t>
            </a:r>
            <a:r>
              <a:rPr lang="he-IL" dirty="0"/>
              <a:t> ותכנות תסריטים (סקריפטינג).</a:t>
            </a:r>
          </a:p>
          <a:p>
            <a:endParaRPr lang="en-US" dirty="0"/>
          </a:p>
          <a:p>
            <a:r>
              <a:rPr lang="he-IL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תרגול 13</a:t>
            </a:r>
            <a:r>
              <a:rPr lang="he-IL" dirty="0"/>
              <a:t>: שאלות חזרה והכנה למבחן.</a:t>
            </a:r>
            <a:endParaRPr lang="he-IL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52538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/>
              <a:t>תרגול מס'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/>
              <a:t>מנהלה</a:t>
            </a:r>
          </a:p>
          <a:p>
            <a:endParaRPr lang="he-IL" dirty="0">
              <a:effectLst>
                <a:outerShdw blurRad="127000" dir="5400000" algn="ctr" rotWithShape="0">
                  <a:prstClr val="white">
                    <a:lumMod val="95000"/>
                    <a:alpha val="48000"/>
                  </a:prstClr>
                </a:outerShdw>
              </a:effectLst>
            </a:endParaRPr>
          </a:p>
          <a:p>
            <a:pPr marL="0" indent="0">
              <a:buNone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52494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מטרות הקורס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/>
              <a:t>לימוד </a:t>
            </a:r>
            <a:r>
              <a:rPr lang="he-IL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שיטות וכלים </a:t>
            </a:r>
            <a:r>
              <a:rPr lang="he-IL"/>
              <a:t>עבור </a:t>
            </a:r>
            <a:r>
              <a:rPr lang="he-IL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פיתוח תוכנה גדולה.</a:t>
            </a:r>
          </a:p>
          <a:p>
            <a:endParaRPr lang="he-IL"/>
          </a:p>
          <a:p>
            <a:r>
              <a:rPr lang="he-IL"/>
              <a:t>התנסות בכתיבת תוכנה ובדיקתה.</a:t>
            </a:r>
          </a:p>
          <a:p>
            <a:endParaRPr lang="he-IL"/>
          </a:p>
          <a:p>
            <a:r>
              <a:rPr lang="he-IL"/>
              <a:t>המשך לימוד עקרונות התכנות ממבוא למדעי המחשב</a:t>
            </a:r>
          </a:p>
          <a:p>
            <a:pPr lvl="1"/>
            <a:r>
              <a:rPr lang="he-IL"/>
              <a:t>לימוד תכונות מתקדמות של שפות התכנות </a:t>
            </a:r>
            <a:r>
              <a:rPr lang="en-US"/>
              <a:t>C/C++</a:t>
            </a:r>
            <a:r>
              <a:rPr lang="he-IL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56924DC-E723-4142-9BD3-35CFF49542DA}"/>
              </a:ext>
            </a:extLst>
          </p:cNvPr>
          <p:cNvSpPr txBox="1">
            <a:spLocks/>
          </p:cNvSpPr>
          <p:nvPr/>
        </p:nvSpPr>
        <p:spPr>
          <a:xfrm>
            <a:off x="3124200" y="640828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he-IL"/>
            </a:defPPr>
            <a:lvl1pPr marL="0" algn="ctr" defTabSz="914400" rtl="1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מבוא לתכנות מערכות - 234124</a:t>
            </a:r>
          </a:p>
        </p:txBody>
      </p:sp>
    </p:spTree>
    <p:extLst>
      <p:ext uri="{BB962C8B-B14F-4D97-AF65-F5344CB8AC3E}">
        <p14:creationId xmlns:p14="http://schemas.microsoft.com/office/powerpoint/2010/main" val="31589772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מנהלה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/>
              <a:t>אתר הקורס:</a:t>
            </a:r>
            <a:endParaRPr lang="en-US"/>
          </a:p>
          <a:p>
            <a:pPr lvl="1"/>
            <a:r>
              <a:rPr lang="en-US">
                <a:hlinkClick r:id="rId3"/>
              </a:rPr>
              <a:t>https://webcourse.cs.technion.ac.il/234124</a:t>
            </a:r>
            <a:r>
              <a:rPr lang="he-IL"/>
              <a:t>.</a:t>
            </a:r>
            <a:endParaRPr lang="en-US"/>
          </a:p>
          <a:p>
            <a:pPr lvl="1"/>
            <a:r>
              <a:rPr lang="he-IL"/>
              <a:t>האתר מכיל מידע רב וחשוב (בפרט, הודעות הקורס)</a:t>
            </a:r>
            <a:r>
              <a:rPr lang="en-US"/>
              <a:t> </a:t>
            </a:r>
            <a:r>
              <a:rPr lang="he-IL"/>
              <a:t>המתעדכן במהלך הסמסטר. </a:t>
            </a:r>
          </a:p>
          <a:p>
            <a:pPr lvl="1"/>
            <a:endParaRPr lang="he-IL"/>
          </a:p>
          <a:p>
            <a:r>
              <a:rPr lang="he-IL"/>
              <a:t>קבלת </a:t>
            </a:r>
            <a:r>
              <a:rPr lang="en-US"/>
              <a:t>e-mail</a:t>
            </a:r>
            <a:r>
              <a:rPr lang="he-IL"/>
              <a:t> מהאתר:</a:t>
            </a:r>
          </a:p>
          <a:p>
            <a:pPr lvl="1"/>
            <a:r>
              <a:rPr lang="he-IL"/>
              <a:t>ודאו שאתם מקבלים עדכונים מהאתר ע"י מעבר ללשונית </a:t>
            </a:r>
            <a:r>
              <a:rPr lang="en-US"/>
              <a:t>Settings/Auto update</a:t>
            </a:r>
            <a:r>
              <a:rPr lang="he-IL"/>
              <a:t> ובדיקה שתחת </a:t>
            </a:r>
            <a:r>
              <a:rPr lang="en-US"/>
              <a:t>Announcements Update</a:t>
            </a:r>
            <a:r>
              <a:rPr lang="he-IL"/>
              <a:t> מסומן </a:t>
            </a:r>
            <a:r>
              <a:rPr lang="en-US"/>
              <a:t>e-mail</a:t>
            </a:r>
            <a:r>
              <a:rPr lang="he-IL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21"/>
          <a:stretch/>
        </p:blipFill>
        <p:spPr bwMode="auto">
          <a:xfrm>
            <a:off x="377788" y="4338248"/>
            <a:ext cx="3491880" cy="1843489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/>
          <p:nvPr/>
        </p:nvSpPr>
        <p:spPr>
          <a:xfrm>
            <a:off x="1619672" y="5454102"/>
            <a:ext cx="720080" cy="504056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93537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מנהלה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דף הקורס בפיאצה: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http://piazza.com/technion.ac.il/summer2021/234124/home</a:t>
            </a:r>
            <a:endParaRPr lang="en-US" dirty="0"/>
          </a:p>
          <a:p>
            <a:pPr lvl="1"/>
            <a:r>
              <a:rPr lang="he-IL" dirty="0"/>
              <a:t>ההרשמה דרך הקישור </a:t>
            </a:r>
            <a:r>
              <a:rPr lang="en-US" dirty="0"/>
              <a:t>piazza.com/technion.ac.il/summer2021/234124</a:t>
            </a:r>
            <a:endParaRPr lang="he-IL" dirty="0"/>
          </a:p>
          <a:p>
            <a:pPr lvl="1"/>
            <a:r>
              <a:rPr lang="he-IL" dirty="0"/>
              <a:t>סיסמא לאתר </a:t>
            </a:r>
            <a:r>
              <a:rPr lang="en-US" dirty="0"/>
              <a:t>HimaTAm234124!</a:t>
            </a:r>
            <a:br>
              <a:rPr lang="en-US" dirty="0"/>
            </a:br>
            <a:r>
              <a:rPr lang="he-IL" dirty="0"/>
              <a:t>האתר ישמש למענה לשאלות.</a:t>
            </a:r>
          </a:p>
          <a:p>
            <a:pPr lvl="2"/>
            <a:r>
              <a:rPr lang="he-IL" dirty="0"/>
              <a:t>ניתן לפרסם שאלות אנונימית.</a:t>
            </a:r>
            <a:endParaRPr lang="en-US" dirty="0"/>
          </a:p>
          <a:p>
            <a:pPr lvl="2"/>
            <a:r>
              <a:rPr lang="he-IL" dirty="0"/>
              <a:t>נא לוודא שהשאלה שאתם מתכוונים לשאול לא נענתה בעבר. אפשר לבדוק זאת בעזרת אופציית החיפוש הקיימת בפורומים.</a:t>
            </a:r>
          </a:p>
          <a:p>
            <a:pPr marL="457200" lvl="1" indent="0">
              <a:buNone/>
            </a:pP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7677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מנהלה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8229600" cy="4525963"/>
          </a:xfrm>
        </p:spPr>
        <p:txBody>
          <a:bodyPr/>
          <a:lstStyle/>
          <a:p>
            <a:r>
              <a:rPr lang="he-IL"/>
              <a:t>דף הקורס בפיאצה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6</a:t>
            </a:fld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D760A-8E1A-42EA-B19B-99D3EDB15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22" r="27951" b="12575"/>
          <a:stretch/>
        </p:blipFill>
        <p:spPr>
          <a:xfrm>
            <a:off x="1080675" y="2187187"/>
            <a:ext cx="6588224" cy="3384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F55F5A-B264-4ADC-B803-3583D60A3135}"/>
              </a:ext>
            </a:extLst>
          </p:cNvPr>
          <p:cNvSpPr/>
          <p:nvPr/>
        </p:nvSpPr>
        <p:spPr>
          <a:xfrm>
            <a:off x="2592843" y="2187187"/>
            <a:ext cx="3965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95D988-92CC-4E0E-B145-54B328EDD9F4}"/>
              </a:ext>
            </a:extLst>
          </p:cNvPr>
          <p:cNvCxnSpPr>
            <a:cxnSpLocks/>
            <a:stCxn id="5" idx="0"/>
            <a:endCxn id="18" idx="2"/>
          </p:cNvCxnSpPr>
          <p:nvPr/>
        </p:nvCxnSpPr>
        <p:spPr>
          <a:xfrm flipH="1" flipV="1">
            <a:off x="1915179" y="1879402"/>
            <a:ext cx="875940" cy="30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184171-D48D-4E46-B021-03294482A826}"/>
              </a:ext>
            </a:extLst>
          </p:cNvPr>
          <p:cNvSpPr txBox="1"/>
          <p:nvPr/>
        </p:nvSpPr>
        <p:spPr>
          <a:xfrm>
            <a:off x="763051" y="1233071"/>
            <a:ext cx="230425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dirty="0"/>
              <a:t>מענה לשאלות בהתאם לתרגילי הבית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0642FD-68BA-4C7A-AF44-6E06CFF7B038}"/>
              </a:ext>
            </a:extLst>
          </p:cNvPr>
          <p:cNvSpPr/>
          <p:nvPr/>
        </p:nvSpPr>
        <p:spPr>
          <a:xfrm>
            <a:off x="1121873" y="2621810"/>
            <a:ext cx="2741000" cy="251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438A8-2126-4565-95FB-5D902B102CC2}"/>
              </a:ext>
            </a:extLst>
          </p:cNvPr>
          <p:cNvCxnSpPr>
            <a:cxnSpLocks/>
          </p:cNvCxnSpPr>
          <p:nvPr/>
        </p:nvCxnSpPr>
        <p:spPr>
          <a:xfrm flipV="1">
            <a:off x="3713585" y="1979010"/>
            <a:ext cx="360782" cy="63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72763D-BE0C-4A8D-9358-E298AF17D4A5}"/>
              </a:ext>
            </a:extLst>
          </p:cNvPr>
          <p:cNvSpPr txBox="1"/>
          <p:nvPr/>
        </p:nvSpPr>
        <p:spPr>
          <a:xfrm>
            <a:off x="3365683" y="1577033"/>
            <a:ext cx="23042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dirty="0"/>
              <a:t>חיפוש פוסטים ושאלות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358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למידה פרונטלית והיברידית בקורס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הרצאות:</a:t>
            </a:r>
            <a:r>
              <a:rPr lang="en-US" dirty="0"/>
              <a:t> 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הרצאות של יבגני יועברו בצורה היברידית.</a:t>
            </a:r>
          </a:p>
          <a:p>
            <a:pPr lvl="1"/>
            <a:r>
              <a:rPr lang="he-IL" dirty="0"/>
              <a:t>ההרצאות של גל יועברו בצורה פרונטלית בלבד.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תרגולים: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3 תרגולים מועברים בצורה היברידית</a:t>
            </a:r>
          </a:p>
          <a:p>
            <a:pPr lvl="1"/>
            <a:r>
              <a:rPr lang="he-IL" dirty="0"/>
              <a:t>2 תרגולים מועברים בצורה פרונטלית בלבד</a:t>
            </a:r>
          </a:p>
          <a:p>
            <a:pPr lvl="1"/>
            <a:r>
              <a:rPr lang="he-IL" dirty="0"/>
              <a:t>פירוט </a:t>
            </a:r>
            <a:r>
              <a:rPr lang="he-IL" dirty="0" err="1"/>
              <a:t>מדוייק</a:t>
            </a:r>
            <a:r>
              <a:rPr lang="he-IL" dirty="0"/>
              <a:t> מופיע בהודעה שפורסמה באתר הקורס ונשלחה במייל.</a:t>
            </a:r>
          </a:p>
          <a:p>
            <a:pPr lvl="1"/>
            <a:r>
              <a:rPr lang="he-IL" dirty="0"/>
              <a:t>עומדים לרשותכם הקלטות של יניב מסמסטר קיץ אשר מכילות את כל החומר לקורס בצורה מלאה לחלוטין. קישור מופיע באתר הקורס תחת "חומר הקורס".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2B3379-D625-4E42-93B4-0D0009DC80B2}"/>
              </a:ext>
            </a:extLst>
          </p:cNvPr>
          <p:cNvSpPr/>
          <p:nvPr/>
        </p:nvSpPr>
        <p:spPr>
          <a:xfrm>
            <a:off x="6724261" y="5069633"/>
            <a:ext cx="827315" cy="13684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19DB6-D5E8-4457-9110-1496DC26F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6669"/>
            <a:ext cx="9144000" cy="76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3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מבנה הציון הסופי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70% מבחן סופי</a:t>
            </a:r>
          </a:p>
          <a:p>
            <a:pPr lvl="2"/>
            <a:endParaRPr lang="he-IL" dirty="0"/>
          </a:p>
          <a:p>
            <a:r>
              <a:rPr lang="he-IL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30% תרגילי הבית </a:t>
            </a:r>
            <a:r>
              <a:rPr lang="he-IL" dirty="0"/>
              <a:t>- </a:t>
            </a:r>
            <a:r>
              <a:rPr lang="he-IL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תקף</a:t>
            </a:r>
          </a:p>
          <a:p>
            <a:pPr lvl="1"/>
            <a:r>
              <a:rPr lang="en-US" dirty="0"/>
              <a:t>3</a:t>
            </a:r>
            <a:r>
              <a:rPr lang="he-IL" dirty="0"/>
              <a:t> תרגילי בית על נושאי הקורס השונים ותרגיל הכנה אחד.</a:t>
            </a:r>
          </a:p>
          <a:p>
            <a:pPr lvl="2"/>
            <a:r>
              <a:rPr lang="he-IL" dirty="0"/>
              <a:t>תרגיל 0 (1%) – שימוש בסיסי ב</a:t>
            </a:r>
            <a:r>
              <a:rPr lang="en-US" dirty="0"/>
              <a:t>shell</a:t>
            </a:r>
            <a:endParaRPr lang="he-IL" dirty="0"/>
          </a:p>
          <a:p>
            <a:pPr lvl="2"/>
            <a:r>
              <a:rPr lang="he-IL" dirty="0"/>
              <a:t>תרגיל </a:t>
            </a:r>
            <a:r>
              <a:rPr lang="en-US" dirty="0"/>
              <a:t>C</a:t>
            </a:r>
            <a:r>
              <a:rPr lang="he-IL" dirty="0"/>
              <a:t> מתקדם (12%)</a:t>
            </a:r>
          </a:p>
          <a:p>
            <a:pPr lvl="2"/>
            <a:r>
              <a:rPr lang="he-IL" dirty="0"/>
              <a:t>תרגיל </a:t>
            </a:r>
            <a:r>
              <a:rPr lang="en-US" dirty="0" err="1"/>
              <a:t>c++</a:t>
            </a:r>
            <a:r>
              <a:rPr lang="he-IL" dirty="0"/>
              <a:t> (12%)</a:t>
            </a:r>
          </a:p>
          <a:p>
            <a:pPr lvl="2"/>
            <a:r>
              <a:rPr lang="he-IL" dirty="0"/>
              <a:t>תרגיל פייתון (5%)</a:t>
            </a:r>
          </a:p>
          <a:p>
            <a:pPr lvl="1"/>
            <a:r>
              <a:rPr lang="he-IL" dirty="0"/>
              <a:t>התרגילים מורכבים משאלות יבשות (כתיבת פתרון) ורטובות (כתיבת קוד, הרצתו ובדיקתו).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85838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תרגילי בית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/>
              <a:t>תרגילי הבית בקורס דורשים </a:t>
            </a:r>
            <a:r>
              <a:rPr lang="he-IL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הרבה עבודה </a:t>
            </a:r>
            <a:r>
              <a:rPr lang="he-IL"/>
              <a:t>– </a:t>
            </a:r>
            <a:r>
              <a:rPr lang="he-IL" u="sng"/>
              <a:t>וחובה לעשותם בזוגות</a:t>
            </a:r>
            <a:r>
              <a:rPr lang="he-IL"/>
              <a:t>.</a:t>
            </a:r>
            <a:endParaRPr lang="he-IL" u="sng"/>
          </a:p>
          <a:p>
            <a:pPr lvl="1"/>
            <a:r>
              <a:rPr lang="he-IL"/>
              <a:t>ניתן למצוא שותף תחת לשונית </a:t>
            </a:r>
            <a:r>
              <a:rPr lang="en-US"/>
              <a:t>Find a partner</a:t>
            </a:r>
            <a:r>
              <a:rPr lang="he-IL"/>
              <a:t> באתר הקורס.</a:t>
            </a:r>
            <a:br>
              <a:rPr lang="en-US" dirty="0"/>
            </a:br>
            <a:r>
              <a:rPr lang="he-IL"/>
              <a:t>כמו כן, ניתן למצוא שותפים דרך קבוצות ה</a:t>
            </a:r>
            <a:r>
              <a:rPr lang="en-US"/>
              <a:t>facebook</a:t>
            </a:r>
            <a:r>
              <a:rPr lang="he-IL"/>
              <a:t> או whatsapp של מת"מ.</a:t>
            </a:r>
          </a:p>
          <a:p>
            <a:pPr lvl="1"/>
            <a:r>
              <a:rPr lang="he-IL"/>
              <a:t>בכל סמסטר נעזבים מספר אנשים ע"י השותף שלהם.</a:t>
            </a:r>
          </a:p>
          <a:p>
            <a:pPr lvl="2"/>
            <a:r>
              <a:rPr lang="he-IL"/>
              <a:t>שימרו על קשר טוב עם השותף – זהו חלק מתהליך פיתוח התוכנה.</a:t>
            </a:r>
          </a:p>
          <a:p>
            <a:pPr lvl="1"/>
            <a:r>
              <a:rPr lang="he-IL"/>
              <a:t>סגל הקורס לא יטפל בבעיות בין שותפים ולא ינתנו הקלות בהקשר זה.</a:t>
            </a:r>
          </a:p>
          <a:p>
            <a:pPr lvl="1"/>
            <a:endParaRPr lang="he-IL"/>
          </a:p>
          <a:p>
            <a:pPr marL="0" indent="0">
              <a:buNone/>
            </a:pPr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לתכנות מערכות - 234124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0D0A-8C4B-4719-B609-4D5056352519}" type="slidenum">
              <a:rPr lang="he-IL" smtClean="0"/>
              <a:pPr/>
              <a:t>9</a:t>
            </a:fld>
            <a:endParaRPr lang="he-IL"/>
          </a:p>
        </p:txBody>
      </p:sp>
      <p:pic>
        <p:nvPicPr>
          <p:cNvPr id="6" name="Picture 5" descr="C:\Documents and Settings\eisenv\Local Settings\Temporary Internet Files\Content.IE5\TGYPBYVP\MCj0348711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4" y="3241124"/>
            <a:ext cx="969345" cy="1054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6031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Gisha"/>
      </a:majorFont>
      <a:minorFont>
        <a:latin typeface="Calibri"/>
        <a:ea typeface=""/>
        <a:cs typeface="Gish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5562842B5F864F81A5872669D00276" ma:contentTypeVersion="4" ma:contentTypeDescription="Create a new document." ma:contentTypeScope="" ma:versionID="aca67ab32a22a6622cc9c35feedb7795">
  <xsd:schema xmlns:xsd="http://www.w3.org/2001/XMLSchema" xmlns:xs="http://www.w3.org/2001/XMLSchema" xmlns:p="http://schemas.microsoft.com/office/2006/metadata/properties" xmlns:ns3="909cdd8e-0bd1-4011-8ead-6764ddba1490" targetNamespace="http://schemas.microsoft.com/office/2006/metadata/properties" ma:root="true" ma:fieldsID="5ca01ff0d512e4e2f96f48b90d2a2d9a" ns3:_="">
    <xsd:import namespace="909cdd8e-0bd1-4011-8ead-6764ddba14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9cdd8e-0bd1-4011-8ead-6764ddba1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E21113-3C2F-489D-8B54-8B8FB1CFF137}">
  <ds:schemaRefs>
    <ds:schemaRef ds:uri="http://purl.org/dc/elements/1.1/"/>
    <ds:schemaRef ds:uri="http://schemas.microsoft.com/office/2006/metadata/properties"/>
    <ds:schemaRef ds:uri="909cdd8e-0bd1-4011-8ead-6764ddba1490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B1FD01F-F8E6-46C7-9900-09A215BDA0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9cdd8e-0bd1-4011-8ead-6764ddba14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1D7064-2773-4B50-9B53-6E9803990F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1298</Words>
  <Application>Microsoft Office PowerPoint</Application>
  <PresentationFormat>On-screen Show (4:3)</PresentationFormat>
  <Paragraphs>188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Verdana</vt:lpstr>
      <vt:lpstr>Arial</vt:lpstr>
      <vt:lpstr>Consolas</vt:lpstr>
      <vt:lpstr>Calibri</vt:lpstr>
      <vt:lpstr>Wingdings</vt:lpstr>
      <vt:lpstr>Office Theme</vt:lpstr>
      <vt:lpstr>ברוכים הבאים למת"ם</vt:lpstr>
      <vt:lpstr>תרגול מס' 0</vt:lpstr>
      <vt:lpstr>מטרות הקורס</vt:lpstr>
      <vt:lpstr>מנהלה</vt:lpstr>
      <vt:lpstr>מנהלה</vt:lpstr>
      <vt:lpstr>מנהלה</vt:lpstr>
      <vt:lpstr>למידה פרונטלית והיברידית בקורס</vt:lpstr>
      <vt:lpstr>מבנה הציון הסופי</vt:lpstr>
      <vt:lpstr>תרגילי בית</vt:lpstr>
      <vt:lpstr>תרגילי הבית</vt:lpstr>
      <vt:lpstr>תרגילי הבית</vt:lpstr>
      <vt:lpstr>המלצות לסביבת עבודה</vt:lpstr>
      <vt:lpstr>תרגילי בית - העתקות</vt:lpstr>
      <vt:lpstr>מערכות עזר בקורס</vt:lpstr>
      <vt:lpstr>דרכי תקשורת בקורס</vt:lpstr>
      <vt:lpstr>דרכי תקשורת בקורס</vt:lpstr>
      <vt:lpstr>תרגיל בית 0</vt:lpstr>
      <vt:lpstr>נושאי התרגולים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Strulovich</dc:creator>
  <cp:lastModifiedBy>Snir Hordan</cp:lastModifiedBy>
  <cp:revision>101</cp:revision>
  <cp:lastPrinted>2010-10-16T12:22:23Z</cp:lastPrinted>
  <dcterms:created xsi:type="dcterms:W3CDTF">2010-10-03T12:36:09Z</dcterms:created>
  <dcterms:modified xsi:type="dcterms:W3CDTF">2021-10-27T15:59:39Z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0x010100305562842B5F864F81A5872669D00276</vt:lpwstr>
  </property>
</Properties>
</file>