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19944-3293-422B-9A2A-3579D642F727}" v="15" dt="2025-02-03T19:16:24.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ECCC-9A04-70DC-0CB6-0642E6281B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CBD4F3-B7C8-48B7-AAAB-99721FD73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62FB69-65E3-2516-B16F-CF81A94C4B2F}"/>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5" name="Footer Placeholder 4">
            <a:extLst>
              <a:ext uri="{FF2B5EF4-FFF2-40B4-BE49-F238E27FC236}">
                <a16:creationId xmlns:a16="http://schemas.microsoft.com/office/drawing/2014/main" id="{37CE4254-C1F2-C9DB-68A0-D38E1FAA8B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2235FE-BB36-8140-46FD-DCF5D4E3D18C}"/>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41638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070A-AB54-B7F9-6E07-7931B4770B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FBB1B2-DB6E-879B-822C-421DCA46B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F0B5C0-D785-332A-2134-088DA1AA02EA}"/>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5" name="Footer Placeholder 4">
            <a:extLst>
              <a:ext uri="{FF2B5EF4-FFF2-40B4-BE49-F238E27FC236}">
                <a16:creationId xmlns:a16="http://schemas.microsoft.com/office/drawing/2014/main" id="{514A27F0-764C-79F2-DC60-DE911AB704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4CE3B7-8AA8-2373-8FD6-8C5A075B6084}"/>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243765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8A543-2564-BB01-CBAE-9DEDBC3F13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3F91A5-B1F2-DD5D-02DF-6DA18C5DC3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943EF-2C8C-50F4-77D7-6449073E9BFC}"/>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5" name="Footer Placeholder 4">
            <a:extLst>
              <a:ext uri="{FF2B5EF4-FFF2-40B4-BE49-F238E27FC236}">
                <a16:creationId xmlns:a16="http://schemas.microsoft.com/office/drawing/2014/main" id="{AFF3FC63-EB08-3203-43A7-354C8096F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20BCA7-0EB2-1BF2-1A8B-A180D5B6C3A4}"/>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126707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7AB7-7928-D431-6EB0-DC934432B8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00869D-7F86-C54D-8D8E-E0EBC87E9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2FD32F-91E5-7668-B775-14892AF497A7}"/>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5" name="Footer Placeholder 4">
            <a:extLst>
              <a:ext uri="{FF2B5EF4-FFF2-40B4-BE49-F238E27FC236}">
                <a16:creationId xmlns:a16="http://schemas.microsoft.com/office/drawing/2014/main" id="{99821519-BDD0-47C6-5394-BDA7D16717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7F8002-2C97-4FD6-8A54-F2F3C9769225}"/>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24872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85A7-7D2B-CB11-BD12-0F32102C9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80503E-101E-96BE-8E0A-BE3DDCC2FE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E99690-AD4E-1D1E-408D-4A24E5A25894}"/>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5" name="Footer Placeholder 4">
            <a:extLst>
              <a:ext uri="{FF2B5EF4-FFF2-40B4-BE49-F238E27FC236}">
                <a16:creationId xmlns:a16="http://schemas.microsoft.com/office/drawing/2014/main" id="{B43AA725-2845-065D-C061-343E70C10E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75AB49-2EB6-22A7-DB78-9C2065B4EFA1}"/>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118441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BE44-6C16-6BA4-4E46-4F19BF7B850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6E3C9A-33B2-C46E-CB61-AD441E8C1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3181CDE-C972-87E4-856F-403634F68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58804D-72AD-B3FD-74CB-FB824F348F25}"/>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6" name="Footer Placeholder 5">
            <a:extLst>
              <a:ext uri="{FF2B5EF4-FFF2-40B4-BE49-F238E27FC236}">
                <a16:creationId xmlns:a16="http://schemas.microsoft.com/office/drawing/2014/main" id="{BB1982C4-1028-4043-608D-0C5B332039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2E5403-8A4B-056B-0E47-949CDD21F9A7}"/>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221501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8168-33C3-67D9-9CB3-B09F8F272B2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DC8828-AABF-3968-B9B2-1E8CFBD15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67495F-68B8-B119-24AC-1220081FBB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C87F87-6692-5ABC-5452-E710D76A9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7CCFE-B784-A9DE-4111-8289070835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29A949-FCBE-1E90-D438-2ED74CE7F464}"/>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8" name="Footer Placeholder 7">
            <a:extLst>
              <a:ext uri="{FF2B5EF4-FFF2-40B4-BE49-F238E27FC236}">
                <a16:creationId xmlns:a16="http://schemas.microsoft.com/office/drawing/2014/main" id="{BD89DB9A-D006-2B1B-1DE9-92C9CA39A3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37332F-2061-4B28-5F0A-27A625560F56}"/>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74377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54B8-89CF-A87E-96FD-62664600A9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7753C45-352D-BC11-B207-E81DEB95AAD8}"/>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4" name="Footer Placeholder 3">
            <a:extLst>
              <a:ext uri="{FF2B5EF4-FFF2-40B4-BE49-F238E27FC236}">
                <a16:creationId xmlns:a16="http://schemas.microsoft.com/office/drawing/2014/main" id="{AA20839B-6863-4DEB-927E-DEA4227BA14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A40B891-C2CB-CD28-BD32-AFDAB70BB8AC}"/>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4185574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E34FFD-98A5-948E-2CDB-E36AB07400A8}"/>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3" name="Footer Placeholder 2">
            <a:extLst>
              <a:ext uri="{FF2B5EF4-FFF2-40B4-BE49-F238E27FC236}">
                <a16:creationId xmlns:a16="http://schemas.microsoft.com/office/drawing/2014/main" id="{739BC2ED-1BD2-827D-4977-DA5C64D9C9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042FC-802E-6976-1FC8-A273367CE74F}"/>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129169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D4D7-CCA5-D9F7-D2EA-B2FFBFE04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A0EF8D-C2CF-CB10-5856-2DBA6546E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C53CDE-2601-6F66-1F0C-ED448BE8D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F1404-1417-F99F-0581-00E805CDC50A}"/>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6" name="Footer Placeholder 5">
            <a:extLst>
              <a:ext uri="{FF2B5EF4-FFF2-40B4-BE49-F238E27FC236}">
                <a16:creationId xmlns:a16="http://schemas.microsoft.com/office/drawing/2014/main" id="{C600E7EF-5A5D-DD23-6453-24B0EC9DFA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F8AD7F-C09A-01E7-36E6-2B5BEB43C40F}"/>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47910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1945-706E-AC79-1169-85D646A70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7AC3F8-C20A-123C-B06A-B4D5141ED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BDC2B31-B436-08E0-7D43-6D6B0088D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283AC-B980-B0F4-2FDE-A2853B8CDCD7}"/>
              </a:ext>
            </a:extLst>
          </p:cNvPr>
          <p:cNvSpPr>
            <a:spLocks noGrp="1"/>
          </p:cNvSpPr>
          <p:nvPr>
            <p:ph type="dt" sz="half" idx="10"/>
          </p:nvPr>
        </p:nvSpPr>
        <p:spPr/>
        <p:txBody>
          <a:bodyPr/>
          <a:lstStyle/>
          <a:p>
            <a:fld id="{4A23AE83-9234-4B33-8575-B78E26A3B7C6}" type="datetimeFigureOut">
              <a:rPr lang="en-GB" smtClean="0"/>
              <a:t>03/02/2025</a:t>
            </a:fld>
            <a:endParaRPr lang="en-GB"/>
          </a:p>
        </p:txBody>
      </p:sp>
      <p:sp>
        <p:nvSpPr>
          <p:cNvPr id="6" name="Footer Placeholder 5">
            <a:extLst>
              <a:ext uri="{FF2B5EF4-FFF2-40B4-BE49-F238E27FC236}">
                <a16:creationId xmlns:a16="http://schemas.microsoft.com/office/drawing/2014/main" id="{5EC33367-3C71-6B04-79B9-29B23C1F98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CDE3B7-43AB-03B6-3901-C85D86800B03}"/>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417030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C21FB-4997-48B9-85D8-64AE0C444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A2814F-DDA7-163C-8365-A2D146151B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B5CC01-547C-95F6-F0CE-AA5528A43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23AE83-9234-4B33-8575-B78E26A3B7C6}" type="datetimeFigureOut">
              <a:rPr lang="en-GB" smtClean="0"/>
              <a:t>03/02/2025</a:t>
            </a:fld>
            <a:endParaRPr lang="en-GB"/>
          </a:p>
        </p:txBody>
      </p:sp>
      <p:sp>
        <p:nvSpPr>
          <p:cNvPr id="5" name="Footer Placeholder 4">
            <a:extLst>
              <a:ext uri="{FF2B5EF4-FFF2-40B4-BE49-F238E27FC236}">
                <a16:creationId xmlns:a16="http://schemas.microsoft.com/office/drawing/2014/main" id="{98BD8E5C-660E-5366-034C-1BDE6B21C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37D70F5-3C42-44E5-3520-E8C7C3B13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456643-08C3-441F-8D59-59E3BF959179}" type="slidenum">
              <a:rPr lang="en-GB" smtClean="0"/>
              <a:t>‹#›</a:t>
            </a:fld>
            <a:endParaRPr lang="en-GB"/>
          </a:p>
        </p:txBody>
      </p:sp>
    </p:spTree>
    <p:extLst>
      <p:ext uri="{BB962C8B-B14F-4D97-AF65-F5344CB8AC3E}">
        <p14:creationId xmlns:p14="http://schemas.microsoft.com/office/powerpoint/2010/main" val="3685866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omputer&#10;&#10;Description automatically generated">
            <a:extLst>
              <a:ext uri="{FF2B5EF4-FFF2-40B4-BE49-F238E27FC236}">
                <a16:creationId xmlns:a16="http://schemas.microsoft.com/office/drawing/2014/main" id="{A7A7C2D8-5DAD-D8B0-F9FF-38F78CF06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75" y="976625"/>
            <a:ext cx="9915525" cy="2581275"/>
          </a:xfrm>
          <a:prstGeom prst="rect">
            <a:avLst/>
          </a:prstGeom>
        </p:spPr>
      </p:pic>
      <p:sp>
        <p:nvSpPr>
          <p:cNvPr id="7" name="TextBox 6">
            <a:extLst>
              <a:ext uri="{FF2B5EF4-FFF2-40B4-BE49-F238E27FC236}">
                <a16:creationId xmlns:a16="http://schemas.microsoft.com/office/drawing/2014/main" id="{374B23D2-28B3-A176-4F55-6642188BBE56}"/>
              </a:ext>
            </a:extLst>
          </p:cNvPr>
          <p:cNvSpPr txBox="1"/>
          <p:nvPr/>
        </p:nvSpPr>
        <p:spPr>
          <a:xfrm>
            <a:off x="1342617" y="3803377"/>
            <a:ext cx="10501625" cy="2031325"/>
          </a:xfrm>
          <a:prstGeom prst="rect">
            <a:avLst/>
          </a:prstGeom>
          <a:noFill/>
        </p:spPr>
        <p:txBody>
          <a:bodyPr wrap="square" rtlCol="0">
            <a:spAutoFit/>
          </a:bodyPr>
          <a:lstStyle/>
          <a:p>
            <a:r>
              <a:rPr lang="en-US" dirty="0"/>
              <a:t>Events </a:t>
            </a:r>
          </a:p>
          <a:p>
            <a:pPr marL="285750" indent="-285750">
              <a:buFont typeface="Arial" panose="020B0604020202020204" pitchFamily="34" charset="0"/>
              <a:buChar char="•"/>
            </a:pPr>
            <a:r>
              <a:rPr lang="en-GB" dirty="0" err="1"/>
              <a:t>FlameDetection</a:t>
            </a:r>
            <a:r>
              <a:rPr lang="en-GB" dirty="0"/>
              <a:t>: Rising edge on GPIO connected to Flame Sensor (x4), when a flame is detected on any of the sensors.</a:t>
            </a:r>
          </a:p>
          <a:p>
            <a:pPr marL="285750" indent="-285750">
              <a:buFont typeface="Arial" panose="020B0604020202020204" pitchFamily="34" charset="0"/>
              <a:buChar char="•"/>
            </a:pPr>
            <a:r>
              <a:rPr lang="en-GB" dirty="0" err="1"/>
              <a:t>DataReady</a:t>
            </a:r>
            <a:r>
              <a:rPr lang="en-GB" dirty="0"/>
              <a:t> ADC: Rising edge on GPIO connected to Data Ready pin on ADC integrated circuit  once a new analogue measurement is ready.</a:t>
            </a:r>
          </a:p>
          <a:p>
            <a:r>
              <a:rPr lang="en-GB" dirty="0"/>
              <a:t>Timers</a:t>
            </a:r>
          </a:p>
          <a:p>
            <a:pPr marL="285750" indent="-285750">
              <a:buFont typeface="Arial" panose="020B0604020202020204" pitchFamily="34" charset="0"/>
              <a:buChar char="•"/>
            </a:pPr>
            <a:r>
              <a:rPr lang="en-GB" dirty="0"/>
              <a:t>Ultrasonic sensor : Trigger the sensor measurement periodically in pseudo blocking timer</a:t>
            </a:r>
            <a:endParaRPr lang="en-US" dirty="0"/>
          </a:p>
        </p:txBody>
      </p:sp>
    </p:spTree>
    <p:extLst>
      <p:ext uri="{BB962C8B-B14F-4D97-AF65-F5344CB8AC3E}">
        <p14:creationId xmlns:p14="http://schemas.microsoft.com/office/powerpoint/2010/main" val="197657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36BF-62DB-108D-F43D-E4082B4D378D}"/>
              </a:ext>
            </a:extLst>
          </p:cNvPr>
          <p:cNvSpPr>
            <a:spLocks noGrp="1"/>
          </p:cNvSpPr>
          <p:nvPr>
            <p:ph type="title"/>
          </p:nvPr>
        </p:nvSpPr>
        <p:spPr>
          <a:xfrm>
            <a:off x="22284" y="46029"/>
            <a:ext cx="10515600" cy="1325563"/>
          </a:xfrm>
        </p:spPr>
        <p:txBody>
          <a:bodyPr/>
          <a:lstStyle/>
          <a:p>
            <a:r>
              <a:rPr lang="en-US" dirty="0"/>
              <a:t>Flame distance idea</a:t>
            </a:r>
            <a:endParaRPr lang="en-GB" dirty="0"/>
          </a:p>
        </p:txBody>
      </p:sp>
      <p:sp>
        <p:nvSpPr>
          <p:cNvPr id="4" name="Arrow: Pentagon 3">
            <a:extLst>
              <a:ext uri="{FF2B5EF4-FFF2-40B4-BE49-F238E27FC236}">
                <a16:creationId xmlns:a16="http://schemas.microsoft.com/office/drawing/2014/main" id="{4677F5E7-08EE-CF50-211A-3F06761A3FAE}"/>
              </a:ext>
            </a:extLst>
          </p:cNvPr>
          <p:cNvSpPr/>
          <p:nvPr/>
        </p:nvSpPr>
        <p:spPr>
          <a:xfrm rot="18519149">
            <a:off x="680208" y="2467649"/>
            <a:ext cx="343667" cy="40503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Pentagon 4">
            <a:extLst>
              <a:ext uri="{FF2B5EF4-FFF2-40B4-BE49-F238E27FC236}">
                <a16:creationId xmlns:a16="http://schemas.microsoft.com/office/drawing/2014/main" id="{D218DF31-72A6-BA5A-C93F-7407E507CB34}"/>
              </a:ext>
            </a:extLst>
          </p:cNvPr>
          <p:cNvSpPr/>
          <p:nvPr/>
        </p:nvSpPr>
        <p:spPr>
          <a:xfrm rot="3080851" flipH="1">
            <a:off x="2477835" y="2463798"/>
            <a:ext cx="343667" cy="40503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4F47B63F-9B78-F18B-1A13-779D387182A4}"/>
              </a:ext>
            </a:extLst>
          </p:cNvPr>
          <p:cNvCxnSpPr/>
          <p:nvPr/>
        </p:nvCxnSpPr>
        <p:spPr>
          <a:xfrm>
            <a:off x="870987" y="2666316"/>
            <a:ext cx="1778681"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81409D-1977-580F-A895-0FED01A01AE5}"/>
              </a:ext>
            </a:extLst>
          </p:cNvPr>
          <p:cNvCxnSpPr>
            <a:cxnSpLocks/>
          </p:cNvCxnSpPr>
          <p:nvPr/>
        </p:nvCxnSpPr>
        <p:spPr>
          <a:xfrm flipH="1" flipV="1">
            <a:off x="1760327" y="1541629"/>
            <a:ext cx="889341" cy="1128539"/>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F65259DB-34C4-1D28-4B9C-3F2A1B51D645}"/>
              </a:ext>
            </a:extLst>
          </p:cNvPr>
          <p:cNvCxnSpPr>
            <a:cxnSpLocks/>
          </p:cNvCxnSpPr>
          <p:nvPr/>
        </p:nvCxnSpPr>
        <p:spPr>
          <a:xfrm flipV="1">
            <a:off x="858357" y="1545480"/>
            <a:ext cx="938792" cy="1116985"/>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BA3095F9-A7C3-E245-94F1-328565945147}"/>
              </a:ext>
            </a:extLst>
          </p:cNvPr>
          <p:cNvCxnSpPr/>
          <p:nvPr/>
        </p:nvCxnSpPr>
        <p:spPr>
          <a:xfrm>
            <a:off x="1772601" y="1541629"/>
            <a:ext cx="0" cy="1128539"/>
          </a:xfrm>
          <a:prstGeom prst="line">
            <a:avLst/>
          </a:prstGeom>
        </p:spPr>
        <p:style>
          <a:lnRef idx="2">
            <a:schemeClr val="accent6"/>
          </a:lnRef>
          <a:fillRef idx="0">
            <a:schemeClr val="accent6"/>
          </a:fillRef>
          <a:effectRef idx="1">
            <a:schemeClr val="accent6"/>
          </a:effectRef>
          <a:fontRef idx="minor">
            <a:schemeClr val="tx1"/>
          </a:fontRef>
        </p:style>
      </p:cxnSp>
      <p:sp>
        <p:nvSpPr>
          <p:cNvPr id="16" name="TextBox 15">
            <a:extLst>
              <a:ext uri="{FF2B5EF4-FFF2-40B4-BE49-F238E27FC236}">
                <a16:creationId xmlns:a16="http://schemas.microsoft.com/office/drawing/2014/main" id="{5A690E25-0A80-7040-AC1A-1E84F285B4D4}"/>
              </a:ext>
            </a:extLst>
          </p:cNvPr>
          <p:cNvSpPr txBox="1"/>
          <p:nvPr/>
        </p:nvSpPr>
        <p:spPr>
          <a:xfrm>
            <a:off x="2129996" y="2277654"/>
            <a:ext cx="311304" cy="369332"/>
          </a:xfrm>
          <a:prstGeom prst="rect">
            <a:avLst/>
          </a:prstGeom>
          <a:noFill/>
        </p:spPr>
        <p:txBody>
          <a:bodyPr wrap="none" rtlCol="0">
            <a:spAutoFit/>
          </a:bodyPr>
          <a:lstStyle/>
          <a:p>
            <a:r>
              <a:rPr lang="el-GR" dirty="0"/>
              <a:t>θ</a:t>
            </a:r>
            <a:endParaRPr lang="en-GB" dirty="0"/>
          </a:p>
        </p:txBody>
      </p:sp>
      <p:sp>
        <p:nvSpPr>
          <p:cNvPr id="17" name="Arc 16">
            <a:extLst>
              <a:ext uri="{FF2B5EF4-FFF2-40B4-BE49-F238E27FC236}">
                <a16:creationId xmlns:a16="http://schemas.microsoft.com/office/drawing/2014/main" id="{421A30CC-3771-4F85-76D2-7F66C66EF0A3}"/>
              </a:ext>
            </a:extLst>
          </p:cNvPr>
          <p:cNvSpPr/>
          <p:nvPr/>
        </p:nvSpPr>
        <p:spPr>
          <a:xfrm rot="15973033">
            <a:off x="2307334" y="2504193"/>
            <a:ext cx="420384" cy="359436"/>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2025F8CA-FE84-FF0A-AD24-BB348DE8BF71}"/>
              </a:ext>
            </a:extLst>
          </p:cNvPr>
          <p:cNvSpPr txBox="1"/>
          <p:nvPr/>
        </p:nvSpPr>
        <p:spPr>
          <a:xfrm>
            <a:off x="1581013" y="2689498"/>
            <a:ext cx="773246" cy="369332"/>
          </a:xfrm>
          <a:prstGeom prst="rect">
            <a:avLst/>
          </a:prstGeom>
          <a:noFill/>
        </p:spPr>
        <p:txBody>
          <a:bodyPr wrap="square" rtlCol="0">
            <a:spAutoFit/>
          </a:bodyPr>
          <a:lstStyle/>
          <a:p>
            <a:r>
              <a:rPr lang="en-US" dirty="0"/>
              <a:t>a</a:t>
            </a:r>
            <a:endParaRPr lang="en-GB" dirty="0"/>
          </a:p>
        </p:txBody>
      </p:sp>
      <p:sp>
        <p:nvSpPr>
          <p:cNvPr id="19" name="TextBox 18">
            <a:extLst>
              <a:ext uri="{FF2B5EF4-FFF2-40B4-BE49-F238E27FC236}">
                <a16:creationId xmlns:a16="http://schemas.microsoft.com/office/drawing/2014/main" id="{E727700B-15B4-7E0A-21C9-A69D1558E5A4}"/>
              </a:ext>
            </a:extLst>
          </p:cNvPr>
          <p:cNvSpPr txBox="1"/>
          <p:nvPr/>
        </p:nvSpPr>
        <p:spPr>
          <a:xfrm>
            <a:off x="1514519" y="2036299"/>
            <a:ext cx="314510" cy="369332"/>
          </a:xfrm>
          <a:prstGeom prst="rect">
            <a:avLst/>
          </a:prstGeom>
          <a:noFill/>
        </p:spPr>
        <p:txBody>
          <a:bodyPr wrap="none" rtlCol="0">
            <a:spAutoFit/>
          </a:bodyPr>
          <a:lstStyle/>
          <a:p>
            <a:r>
              <a:rPr lang="en-US" dirty="0"/>
              <a:t>b</a:t>
            </a:r>
            <a:endParaRPr lang="en-GB" dirty="0"/>
          </a:p>
        </p:txBody>
      </p:sp>
      <p:cxnSp>
        <p:nvCxnSpPr>
          <p:cNvPr id="26" name="Straight Arrow Connector 25">
            <a:extLst>
              <a:ext uri="{FF2B5EF4-FFF2-40B4-BE49-F238E27FC236}">
                <a16:creationId xmlns:a16="http://schemas.microsoft.com/office/drawing/2014/main" id="{402772D2-FC44-9D8B-0734-5851AAD2ABB0}"/>
              </a:ext>
            </a:extLst>
          </p:cNvPr>
          <p:cNvCxnSpPr/>
          <p:nvPr/>
        </p:nvCxnSpPr>
        <p:spPr>
          <a:xfrm>
            <a:off x="863509" y="3058830"/>
            <a:ext cx="1847211"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514F279A-9824-3B10-60F3-7EE887BC5153}"/>
              </a:ext>
            </a:extLst>
          </p:cNvPr>
          <p:cNvSpPr txBox="1"/>
          <p:nvPr/>
        </p:nvSpPr>
        <p:spPr>
          <a:xfrm>
            <a:off x="3292470" y="1020636"/>
            <a:ext cx="5309663" cy="2585323"/>
          </a:xfrm>
          <a:prstGeom prst="rect">
            <a:avLst/>
          </a:prstGeom>
          <a:noFill/>
        </p:spPr>
        <p:txBody>
          <a:bodyPr wrap="square" rtlCol="0">
            <a:spAutoFit/>
          </a:bodyPr>
          <a:lstStyle/>
          <a:p>
            <a:r>
              <a:rPr lang="en-US" dirty="0"/>
              <a:t>Starting from the assumption of having a very narrow angle of detection in the sensors; We can set two sensors at a known distance a from each other and with a known angle </a:t>
            </a:r>
            <a:r>
              <a:rPr lang="el-GR" dirty="0"/>
              <a:t>θ</a:t>
            </a:r>
            <a:r>
              <a:rPr lang="en-US" dirty="0"/>
              <a:t> from the horizontal axis.</a:t>
            </a:r>
          </a:p>
          <a:p>
            <a:endParaRPr lang="en-US" dirty="0"/>
          </a:p>
          <a:p>
            <a:r>
              <a:rPr lang="en-US" dirty="0"/>
              <a:t>If we position the robot in an orientation in which both sensors measure the flame with the same intensity, we may assume we are b distance apart from the flame source.</a:t>
            </a:r>
            <a:endParaRPr lang="en-GB" dirty="0"/>
          </a:p>
        </p:txBody>
      </p:sp>
    </p:spTree>
    <p:extLst>
      <p:ext uri="{BB962C8B-B14F-4D97-AF65-F5344CB8AC3E}">
        <p14:creationId xmlns:p14="http://schemas.microsoft.com/office/powerpoint/2010/main" val="28972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rrow: Pentagon 21">
            <a:extLst>
              <a:ext uri="{FF2B5EF4-FFF2-40B4-BE49-F238E27FC236}">
                <a16:creationId xmlns:a16="http://schemas.microsoft.com/office/drawing/2014/main" id="{3C72C07F-6EE9-321F-1C91-325530D7BD2A}"/>
              </a:ext>
            </a:extLst>
          </p:cNvPr>
          <p:cNvSpPr/>
          <p:nvPr/>
        </p:nvSpPr>
        <p:spPr>
          <a:xfrm rot="18519149">
            <a:off x="301891" y="2007983"/>
            <a:ext cx="343667" cy="40503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Pentagon 22">
            <a:extLst>
              <a:ext uri="{FF2B5EF4-FFF2-40B4-BE49-F238E27FC236}">
                <a16:creationId xmlns:a16="http://schemas.microsoft.com/office/drawing/2014/main" id="{9E5EAA9C-977E-52B7-DF12-74C4361D8C0D}"/>
              </a:ext>
            </a:extLst>
          </p:cNvPr>
          <p:cNvSpPr/>
          <p:nvPr/>
        </p:nvSpPr>
        <p:spPr>
          <a:xfrm rot="3080851" flipH="1">
            <a:off x="2099518" y="2004132"/>
            <a:ext cx="343667" cy="40503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1C3896F7-95DB-855C-C502-67555DFE8C7A}"/>
              </a:ext>
            </a:extLst>
          </p:cNvPr>
          <p:cNvCxnSpPr/>
          <p:nvPr/>
        </p:nvCxnSpPr>
        <p:spPr>
          <a:xfrm>
            <a:off x="492670" y="2206650"/>
            <a:ext cx="1778681"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81F6B80A-536A-09C2-AF07-8C3D5B635884}"/>
              </a:ext>
            </a:extLst>
          </p:cNvPr>
          <p:cNvCxnSpPr>
            <a:cxnSpLocks/>
          </p:cNvCxnSpPr>
          <p:nvPr/>
        </p:nvCxnSpPr>
        <p:spPr>
          <a:xfrm flipH="1" flipV="1">
            <a:off x="1382010" y="1081963"/>
            <a:ext cx="889341" cy="1128539"/>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3BD802F1-32EB-FC0C-7780-419F6BAF0EB7}"/>
              </a:ext>
            </a:extLst>
          </p:cNvPr>
          <p:cNvCxnSpPr>
            <a:cxnSpLocks/>
          </p:cNvCxnSpPr>
          <p:nvPr/>
        </p:nvCxnSpPr>
        <p:spPr>
          <a:xfrm flipV="1">
            <a:off x="480040" y="1085814"/>
            <a:ext cx="938792" cy="1116985"/>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4437E39A-752D-0D1C-3AB8-80FEAD7D836A}"/>
              </a:ext>
            </a:extLst>
          </p:cNvPr>
          <p:cNvCxnSpPr>
            <a:cxnSpLocks/>
          </p:cNvCxnSpPr>
          <p:nvPr/>
        </p:nvCxnSpPr>
        <p:spPr>
          <a:xfrm>
            <a:off x="1365427" y="281171"/>
            <a:ext cx="28857" cy="1929331"/>
          </a:xfrm>
          <a:prstGeom prst="line">
            <a:avLst/>
          </a:prstGeom>
        </p:spPr>
        <p:style>
          <a:lnRef idx="2">
            <a:schemeClr val="accent6"/>
          </a:lnRef>
          <a:fillRef idx="0">
            <a:schemeClr val="accent6"/>
          </a:fillRef>
          <a:effectRef idx="1">
            <a:schemeClr val="accent6"/>
          </a:effectRef>
          <a:fontRef idx="minor">
            <a:schemeClr val="tx1"/>
          </a:fontRef>
        </p:style>
      </p:cxnSp>
      <p:cxnSp>
        <p:nvCxnSpPr>
          <p:cNvPr id="28" name="Straight Connector 27">
            <a:extLst>
              <a:ext uri="{FF2B5EF4-FFF2-40B4-BE49-F238E27FC236}">
                <a16:creationId xmlns:a16="http://schemas.microsoft.com/office/drawing/2014/main" id="{0EDDDABE-9743-D4CE-DFFE-029A69D36049}"/>
              </a:ext>
            </a:extLst>
          </p:cNvPr>
          <p:cNvCxnSpPr/>
          <p:nvPr/>
        </p:nvCxnSpPr>
        <p:spPr>
          <a:xfrm flipH="1" flipV="1">
            <a:off x="1382010" y="285401"/>
            <a:ext cx="889341" cy="1917398"/>
          </a:xfrm>
          <a:prstGeom prst="line">
            <a:avLst/>
          </a:prstGeom>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6DA75349-C9A1-48D7-2E01-72716A246582}"/>
              </a:ext>
            </a:extLst>
          </p:cNvPr>
          <p:cNvCxnSpPr/>
          <p:nvPr/>
        </p:nvCxnSpPr>
        <p:spPr>
          <a:xfrm flipH="1" flipV="1">
            <a:off x="1394284" y="1546934"/>
            <a:ext cx="877067" cy="66356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D0EBCEE7-2521-3F33-D067-F85B691FD90D}"/>
              </a:ext>
            </a:extLst>
          </p:cNvPr>
          <p:cNvCxnSpPr>
            <a:cxnSpLocks/>
          </p:cNvCxnSpPr>
          <p:nvPr/>
        </p:nvCxnSpPr>
        <p:spPr>
          <a:xfrm flipV="1">
            <a:off x="476086" y="281171"/>
            <a:ext cx="889341" cy="1917398"/>
          </a:xfrm>
          <a:prstGeom prst="line">
            <a:avLst/>
          </a:prstGeom>
        </p:spPr>
        <p:style>
          <a:lnRef idx="1">
            <a:schemeClr val="accent4"/>
          </a:lnRef>
          <a:fillRef idx="0">
            <a:schemeClr val="accent4"/>
          </a:fillRef>
          <a:effectRef idx="0">
            <a:schemeClr val="accent4"/>
          </a:effectRef>
          <a:fontRef idx="minor">
            <a:schemeClr val="tx1"/>
          </a:fontRef>
        </p:style>
      </p:cxnSp>
      <p:cxnSp>
        <p:nvCxnSpPr>
          <p:cNvPr id="31" name="Straight Connector 30">
            <a:extLst>
              <a:ext uri="{FF2B5EF4-FFF2-40B4-BE49-F238E27FC236}">
                <a16:creationId xmlns:a16="http://schemas.microsoft.com/office/drawing/2014/main" id="{27E51268-4E20-D0BF-79A0-AEA371B35DCC}"/>
              </a:ext>
            </a:extLst>
          </p:cNvPr>
          <p:cNvCxnSpPr>
            <a:cxnSpLocks/>
          </p:cNvCxnSpPr>
          <p:nvPr/>
        </p:nvCxnSpPr>
        <p:spPr>
          <a:xfrm flipV="1">
            <a:off x="488360" y="1542704"/>
            <a:ext cx="877067" cy="663568"/>
          </a:xfrm>
          <a:prstGeom prst="line">
            <a:avLst/>
          </a:prstGeom>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2597D1C2-7A6A-5571-C7CF-23E7C72C976D}"/>
              </a:ext>
            </a:extLst>
          </p:cNvPr>
          <p:cNvCxnSpPr/>
          <p:nvPr/>
        </p:nvCxnSpPr>
        <p:spPr>
          <a:xfrm>
            <a:off x="1365427" y="281171"/>
            <a:ext cx="14428" cy="1261533"/>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F1B17D54-A437-B3C7-3CAD-FBBA63AEE25D}"/>
              </a:ext>
            </a:extLst>
          </p:cNvPr>
          <p:cNvSpPr txBox="1"/>
          <p:nvPr/>
        </p:nvSpPr>
        <p:spPr>
          <a:xfrm>
            <a:off x="2685492" y="281171"/>
            <a:ext cx="6417018" cy="1477328"/>
          </a:xfrm>
          <a:prstGeom prst="rect">
            <a:avLst/>
          </a:prstGeom>
          <a:noFill/>
        </p:spPr>
        <p:txBody>
          <a:bodyPr wrap="square" rtlCol="0">
            <a:spAutoFit/>
          </a:bodyPr>
          <a:lstStyle/>
          <a:p>
            <a:r>
              <a:rPr lang="en-US" dirty="0"/>
              <a:t>However, the IR sensor has a detection angle of 60°. That means that we will have a range of distance detection. </a:t>
            </a:r>
          </a:p>
          <a:p>
            <a:endParaRPr lang="en-US" dirty="0"/>
          </a:p>
          <a:p>
            <a:r>
              <a:rPr lang="en-US" dirty="0"/>
              <a:t>We won’t be able to know the exact distance, but at least we will know that the flame is within certain range.</a:t>
            </a:r>
            <a:endParaRPr lang="en-GB" dirty="0"/>
          </a:p>
        </p:txBody>
      </p:sp>
      <p:sp>
        <p:nvSpPr>
          <p:cNvPr id="40" name="TextBox 39">
            <a:extLst>
              <a:ext uri="{FF2B5EF4-FFF2-40B4-BE49-F238E27FC236}">
                <a16:creationId xmlns:a16="http://schemas.microsoft.com/office/drawing/2014/main" id="{7B2B3BF9-535C-5324-3FA7-1F9FF62B63D8}"/>
              </a:ext>
            </a:extLst>
          </p:cNvPr>
          <p:cNvSpPr txBox="1"/>
          <p:nvPr/>
        </p:nvSpPr>
        <p:spPr>
          <a:xfrm>
            <a:off x="2685492" y="1953564"/>
            <a:ext cx="8497620" cy="3139321"/>
          </a:xfrm>
          <a:prstGeom prst="rect">
            <a:avLst/>
          </a:prstGeom>
          <a:noFill/>
        </p:spPr>
        <p:txBody>
          <a:bodyPr wrap="square" rtlCol="0">
            <a:spAutoFit/>
          </a:bodyPr>
          <a:lstStyle/>
          <a:p>
            <a:r>
              <a:rPr lang="en-US" dirty="0"/>
              <a:t>Considerations:</a:t>
            </a:r>
          </a:p>
          <a:p>
            <a:endParaRPr lang="en-US" dirty="0"/>
          </a:p>
          <a:p>
            <a:r>
              <a:rPr lang="en-GB" dirty="0"/>
              <a:t>I think we will need to have two sets of flame sensors. One with at least 3 sensors to detect the direction of the flame source. And a second one with this configuration. </a:t>
            </a:r>
          </a:p>
          <a:p>
            <a:endParaRPr lang="en-GB" dirty="0"/>
          </a:p>
          <a:p>
            <a:r>
              <a:rPr lang="en-GB" dirty="0"/>
              <a:t>This way, the robot can scan the surroundings until it finds the flame and once the robot is positioned in the right orientation it can start to approach the flame until the source is within the range of the second set of sensors.</a:t>
            </a:r>
          </a:p>
          <a:p>
            <a:endParaRPr lang="en-GB" dirty="0"/>
          </a:p>
          <a:p>
            <a:r>
              <a:rPr lang="en-GB" dirty="0"/>
              <a:t>We can place the sensors in a way in which the range of detection match the range of operation of the water pump. </a:t>
            </a:r>
          </a:p>
        </p:txBody>
      </p:sp>
    </p:spTree>
    <p:extLst>
      <p:ext uri="{BB962C8B-B14F-4D97-AF65-F5344CB8AC3E}">
        <p14:creationId xmlns:p14="http://schemas.microsoft.com/office/powerpoint/2010/main" val="423163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1148</TotalTime>
  <Words>296</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Flame distance idea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Brenda Camacho Garcia (student)</dc:creator>
  <cp:lastModifiedBy>Brenda Camacho Garcia (student)</cp:lastModifiedBy>
  <cp:revision>2</cp:revision>
  <dcterms:created xsi:type="dcterms:W3CDTF">2025-02-02T19:01:01Z</dcterms:created>
  <dcterms:modified xsi:type="dcterms:W3CDTF">2025-02-03T19:27:34Z</dcterms:modified>
</cp:coreProperties>
</file>