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6"/>
  </p:notesMasterIdLst>
  <p:sldIdLst>
    <p:sldId id="497" r:id="rId2"/>
    <p:sldId id="702" r:id="rId3"/>
    <p:sldId id="703" r:id="rId4"/>
    <p:sldId id="704" r:id="rId5"/>
    <p:sldId id="807" r:id="rId6"/>
    <p:sldId id="708" r:id="rId7"/>
    <p:sldId id="709" r:id="rId8"/>
    <p:sldId id="710" r:id="rId9"/>
    <p:sldId id="712" r:id="rId10"/>
    <p:sldId id="713" r:id="rId11"/>
    <p:sldId id="716" r:id="rId12"/>
    <p:sldId id="717" r:id="rId13"/>
    <p:sldId id="718" r:id="rId14"/>
    <p:sldId id="720" r:id="rId15"/>
    <p:sldId id="721" r:id="rId16"/>
    <p:sldId id="722" r:id="rId17"/>
    <p:sldId id="723" r:id="rId18"/>
    <p:sldId id="806" r:id="rId19"/>
    <p:sldId id="724" r:id="rId20"/>
    <p:sldId id="725" r:id="rId21"/>
    <p:sldId id="727" r:id="rId22"/>
    <p:sldId id="726" r:id="rId23"/>
    <p:sldId id="728" r:id="rId24"/>
    <p:sldId id="808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742" r:id="rId35"/>
    <p:sldId id="743" r:id="rId36"/>
    <p:sldId id="744" r:id="rId37"/>
    <p:sldId id="750" r:id="rId38"/>
    <p:sldId id="751" r:id="rId39"/>
    <p:sldId id="752" r:id="rId40"/>
    <p:sldId id="809" r:id="rId41"/>
    <p:sldId id="754" r:id="rId42"/>
    <p:sldId id="755" r:id="rId43"/>
    <p:sldId id="757" r:id="rId44"/>
    <p:sldId id="758" r:id="rId45"/>
    <p:sldId id="759" r:id="rId46"/>
    <p:sldId id="763" r:id="rId47"/>
    <p:sldId id="764" r:id="rId48"/>
    <p:sldId id="765" r:id="rId49"/>
    <p:sldId id="766" r:id="rId50"/>
    <p:sldId id="767" r:id="rId51"/>
    <p:sldId id="768" r:id="rId52"/>
    <p:sldId id="769" r:id="rId53"/>
    <p:sldId id="770" r:id="rId54"/>
    <p:sldId id="771" r:id="rId55"/>
    <p:sldId id="772" r:id="rId56"/>
    <p:sldId id="773" r:id="rId57"/>
    <p:sldId id="774" r:id="rId58"/>
    <p:sldId id="775" r:id="rId59"/>
    <p:sldId id="776" r:id="rId60"/>
    <p:sldId id="777" r:id="rId61"/>
    <p:sldId id="780" r:id="rId62"/>
    <p:sldId id="781" r:id="rId63"/>
    <p:sldId id="782" r:id="rId64"/>
    <p:sldId id="783" r:id="rId65"/>
    <p:sldId id="784" r:id="rId66"/>
    <p:sldId id="785" r:id="rId67"/>
    <p:sldId id="786" r:id="rId68"/>
    <p:sldId id="788" r:id="rId69"/>
    <p:sldId id="789" r:id="rId70"/>
    <p:sldId id="790" r:id="rId71"/>
    <p:sldId id="791" r:id="rId72"/>
    <p:sldId id="792" r:id="rId73"/>
    <p:sldId id="793" r:id="rId74"/>
    <p:sldId id="794" r:id="rId75"/>
    <p:sldId id="795" r:id="rId76"/>
    <p:sldId id="796" r:id="rId77"/>
    <p:sldId id="797" r:id="rId78"/>
    <p:sldId id="798" r:id="rId79"/>
    <p:sldId id="799" r:id="rId80"/>
    <p:sldId id="800" r:id="rId81"/>
    <p:sldId id="801" r:id="rId82"/>
    <p:sldId id="802" r:id="rId83"/>
    <p:sldId id="803" r:id="rId84"/>
    <p:sldId id="804" r:id="rId85"/>
    <p:sldId id="805" r:id="rId86"/>
    <p:sldId id="810" r:id="rId87"/>
    <p:sldId id="811" r:id="rId88"/>
    <p:sldId id="812" r:id="rId89"/>
    <p:sldId id="813" r:id="rId90"/>
    <p:sldId id="814" r:id="rId91"/>
    <p:sldId id="815" r:id="rId92"/>
    <p:sldId id="816" r:id="rId93"/>
    <p:sldId id="817" r:id="rId94"/>
    <p:sldId id="818" r:id="rId95"/>
    <p:sldId id="819" r:id="rId96"/>
    <p:sldId id="820" r:id="rId97"/>
    <p:sldId id="821" r:id="rId98"/>
    <p:sldId id="822" r:id="rId99"/>
    <p:sldId id="823" r:id="rId100"/>
    <p:sldId id="824" r:id="rId101"/>
    <p:sldId id="825" r:id="rId102"/>
    <p:sldId id="826" r:id="rId103"/>
    <p:sldId id="827" r:id="rId104"/>
    <p:sldId id="828" r:id="rId105"/>
    <p:sldId id="829" r:id="rId106"/>
    <p:sldId id="830" r:id="rId107"/>
    <p:sldId id="831" r:id="rId108"/>
    <p:sldId id="832" r:id="rId109"/>
    <p:sldId id="833" r:id="rId110"/>
    <p:sldId id="834" r:id="rId111"/>
    <p:sldId id="835" r:id="rId112"/>
    <p:sldId id="836" r:id="rId113"/>
    <p:sldId id="837" r:id="rId114"/>
    <p:sldId id="838" r:id="rId115"/>
    <p:sldId id="839" r:id="rId116"/>
    <p:sldId id="840" r:id="rId117"/>
    <p:sldId id="841" r:id="rId118"/>
    <p:sldId id="842" r:id="rId119"/>
    <p:sldId id="843" r:id="rId120"/>
    <p:sldId id="844" r:id="rId121"/>
    <p:sldId id="845" r:id="rId122"/>
    <p:sldId id="846" r:id="rId123"/>
    <p:sldId id="847" r:id="rId124"/>
    <p:sldId id="848" r:id="rId1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 snapToGrid="0">
      <p:cViewPr varScale="1">
        <p:scale>
          <a:sx n="64" d="100"/>
          <a:sy n="64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5A23E-AAF2-47DD-A388-148BFEC5D050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9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00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06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9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3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69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2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61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68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4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有中心点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25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无中心点，包含空串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7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876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一个是集合的表示方法，一个是产生式的表示方法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03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任何时候，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的数量一样多，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的数量一样多</a:t>
            </a:r>
            <a:endParaRPr lang="en-US" altLang="zh-CN" dirty="0"/>
          </a:p>
          <a:p>
            <a:r>
              <a:rPr lang="zh-CN" altLang="en-US" dirty="0"/>
              <a:t>增加一个</a:t>
            </a:r>
            <a:r>
              <a:rPr lang="en-US" altLang="zh-CN" dirty="0"/>
              <a:t>0</a:t>
            </a:r>
            <a:r>
              <a:rPr lang="zh-CN" altLang="en-US" dirty="0"/>
              <a:t>和一个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增加一个</a:t>
            </a:r>
            <a:r>
              <a:rPr lang="en-US" altLang="zh-CN" dirty="0"/>
              <a:t>1</a:t>
            </a:r>
            <a:r>
              <a:rPr lang="zh-CN" altLang="en-US" dirty="0"/>
              <a:t>和一个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变成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0/1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zh-CN" altLang="en-US" dirty="0"/>
              <a:t>任何</a:t>
            </a:r>
            <a:r>
              <a:rPr lang="en-US" altLang="zh-CN" dirty="0"/>
              <a:t>0</a:t>
            </a:r>
            <a:r>
              <a:rPr lang="zh-CN" altLang="en-US" dirty="0"/>
              <a:t>后面可耕</a:t>
            </a:r>
            <a:r>
              <a:rPr lang="en-US" altLang="zh-CN" dirty="0"/>
              <a:t>1/0</a:t>
            </a:r>
          </a:p>
          <a:p>
            <a:r>
              <a:rPr lang="zh-CN" altLang="en-US" dirty="0"/>
              <a:t>任何</a:t>
            </a:r>
            <a:r>
              <a:rPr lang="en-US" altLang="zh-CN" dirty="0"/>
              <a:t>1</a:t>
            </a:r>
            <a:r>
              <a:rPr lang="zh-CN" altLang="en-US" dirty="0"/>
              <a:t>后面可跟</a:t>
            </a:r>
            <a:r>
              <a:rPr lang="en-US" altLang="zh-CN" dirty="0"/>
              <a:t>0/1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56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产生相同数量的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zh-CN" altLang="en-US" dirty="0"/>
              <a:t>交换成正确的顺序（所有</a:t>
            </a:r>
            <a:r>
              <a:rPr lang="en-US" altLang="zh-CN" dirty="0"/>
              <a:t>B</a:t>
            </a:r>
            <a:r>
              <a:rPr lang="zh-CN" altLang="en-US" dirty="0"/>
              <a:t>在所有</a:t>
            </a:r>
            <a:r>
              <a:rPr lang="en-US" altLang="zh-CN" dirty="0"/>
              <a:t>C</a:t>
            </a:r>
            <a:r>
              <a:rPr lang="zh-CN" altLang="en-US" dirty="0"/>
              <a:t>前面）</a:t>
            </a:r>
            <a:endParaRPr lang="en-US" altLang="zh-CN" dirty="0"/>
          </a:p>
          <a:p>
            <a:r>
              <a:rPr lang="zh-CN" altLang="en-US" dirty="0"/>
              <a:t>然后才能替换（</a:t>
            </a:r>
            <a:r>
              <a:rPr lang="en-US" altLang="zh-CN" dirty="0"/>
              <a:t>B</a:t>
            </a:r>
            <a:r>
              <a:rPr lang="zh-CN" altLang="en-US" dirty="0"/>
              <a:t>前是</a:t>
            </a:r>
            <a:r>
              <a:rPr lang="en-US" altLang="zh-CN" dirty="0"/>
              <a:t>a/b</a:t>
            </a:r>
            <a:r>
              <a:rPr lang="zh-CN" altLang="en-US" dirty="0"/>
              <a:t>才能变成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前是</a:t>
            </a:r>
            <a:r>
              <a:rPr lang="en-US" altLang="zh-CN" dirty="0"/>
              <a:t>b/c</a:t>
            </a:r>
            <a:r>
              <a:rPr lang="zh-CN" altLang="en-US" dirty="0"/>
              <a:t>时才能变成</a:t>
            </a:r>
            <a:r>
              <a:rPr lang="en-US" altLang="zh-CN" dirty="0"/>
              <a:t>c</a:t>
            </a:r>
            <a:r>
              <a:rPr lang="zh-CN" altLang="en-US" dirty="0"/>
              <a:t>。）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49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86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174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语言类，语言的分类：</a:t>
            </a:r>
            <a:r>
              <a:rPr lang="en-US" altLang="zh-CN" dirty="0"/>
              <a:t>0/1/2/3</a:t>
            </a:r>
            <a:r>
              <a:rPr lang="zh-CN" altLang="en-US" dirty="0"/>
              <a:t>型语言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5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87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6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0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2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9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9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4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2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4738"/>
            <a:ext cx="9144000" cy="1988524"/>
          </a:xfrm>
        </p:spPr>
        <p:txBody>
          <a:bodyPr/>
          <a:lstStyle/>
          <a:p>
            <a:r>
              <a:rPr lang="zh-CN" altLang="en-US" dirty="0"/>
              <a:t>第二章 文法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71AB0-D6F8-4604-B5D1-55F81201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92277-AFF2-48DA-90A8-30B25D7D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8440" cy="4428000"/>
          </a:xfrm>
        </p:spPr>
        <p:txBody>
          <a:bodyPr/>
          <a:lstStyle/>
          <a:p>
            <a:r>
              <a:rPr lang="zh-CN" altLang="en-US" dirty="0"/>
              <a:t>产生句子的过程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开始，反复利用产生式的右边代替产生式的左边，最终产生括号匹配的句子。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用符号 </a:t>
            </a:r>
            <a:r>
              <a:rPr lang="zh-CN" altLang="en-US" dirty="0">
                <a:sym typeface="Symbol" panose="05050102010706020507" pitchFamily="18" charset="2"/>
              </a:rPr>
              <a:t> 表示推导，</a:t>
            </a:r>
            <a:endParaRPr lang="en-US" altLang="zh-CN" dirty="0"/>
          </a:p>
          <a:p>
            <a:r>
              <a:rPr lang="zh-CN" altLang="en-US" dirty="0"/>
              <a:t>句子 </a:t>
            </a:r>
            <a:r>
              <a:rPr lang="en-US" altLang="zh-CN" dirty="0"/>
              <a:t>(( ))(( )( )) </a:t>
            </a:r>
            <a:r>
              <a:rPr lang="zh-CN" altLang="en-US" dirty="0"/>
              <a:t>的推导过程可表示为：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00B17-DE75-4B43-B9B9-060B354C87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35240" y="1825625"/>
            <a:ext cx="3718559" cy="4428000"/>
          </a:xfrm>
        </p:spPr>
        <p:txBody>
          <a:bodyPr/>
          <a:lstStyle/>
          <a:p>
            <a:r>
              <a:rPr lang="en-US" altLang="zh-CN" dirty="0"/>
              <a:t>S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SS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(S)S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(( ))S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(( ))(S)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(( ))(SS)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(( ))(( )S)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(( ))(( )( ))</a:t>
            </a:r>
          </a:p>
        </p:txBody>
      </p:sp>
    </p:spTree>
    <p:extLst>
      <p:ext uri="{BB962C8B-B14F-4D97-AF65-F5344CB8AC3E}">
        <p14:creationId xmlns:p14="http://schemas.microsoft.com/office/powerpoint/2010/main" val="4494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914B-7A9E-4A94-BD5D-58DADDD4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7880A-2E1B-435C-9EE7-591B543E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4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型文法，且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4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 U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所以</a:t>
            </a:r>
            <a:r>
              <a:rPr lang="en-US" altLang="zh-CN" dirty="0"/>
              <a:t>3</a:t>
            </a:r>
            <a:r>
              <a:rPr lang="zh-CN" altLang="en-US" dirty="0"/>
              <a:t>型语言对于联合封闭。</a:t>
            </a:r>
          </a:p>
          <a:p>
            <a:endParaRPr lang="zh-CN" altLang="en-US" dirty="0"/>
          </a:p>
          <a:p>
            <a:r>
              <a:rPr lang="zh-CN" altLang="en-US" dirty="0"/>
              <a:t>实际上，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4</a:t>
            </a:r>
            <a:r>
              <a:rPr lang="zh-CN" altLang="en-US" dirty="0"/>
              <a:t>的构造方法也适合于 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 </a:t>
            </a:r>
            <a:r>
              <a:rPr lang="zh-CN" altLang="en-US" dirty="0"/>
              <a:t>型文法。</a:t>
            </a:r>
          </a:p>
        </p:txBody>
      </p:sp>
    </p:spTree>
    <p:extLst>
      <p:ext uri="{BB962C8B-B14F-4D97-AF65-F5344CB8AC3E}">
        <p14:creationId xmlns:p14="http://schemas.microsoft.com/office/powerpoint/2010/main" val="21739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87D2-18A1-4FCE-BE5B-4620380E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4964E-3D48-4FC8-BBBC-AA55E1A1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en-US" altLang="zh-CN" dirty="0"/>
              <a:t> =</a:t>
            </a:r>
            <a:r>
              <a:rPr lang="zh-CN" altLang="en-US" dirty="0"/>
              <a:t>（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5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其中</a:t>
            </a:r>
            <a:endParaRPr lang="en-US" altLang="zh-CN" dirty="0"/>
          </a:p>
          <a:p>
            <a:pPr algn="ctr"/>
            <a:r>
              <a:rPr lang="en-US" altLang="zh-CN" dirty="0" err="1"/>
              <a:t>P</a:t>
            </a:r>
            <a:r>
              <a:rPr lang="en-US" altLang="zh-CN" baseline="-25000" dirty="0" err="1"/>
              <a:t>5</a:t>
            </a:r>
            <a:r>
              <a:rPr lang="en-US" altLang="zh-CN" dirty="0"/>
              <a:t> = { </a:t>
            </a:r>
            <a:r>
              <a:rPr lang="en-US" altLang="zh-CN" dirty="0" err="1"/>
              <a:t>S→S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型文法（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），则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zh-CN" altLang="en-US" dirty="0"/>
              <a:t>依然是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型文法。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2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C7CC-1425-40EE-8F70-870A97B1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613DE-B4D6-4162-B34E-B4A817EA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⇒*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/>
              <a:t> ∈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⇒*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r>
              <a:rPr lang="en-US" altLang="zh-CN" dirty="0"/>
              <a:t> ∈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S 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⇒*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型语言对连接封闭。</a:t>
            </a:r>
          </a:p>
        </p:txBody>
      </p:sp>
    </p:spTree>
    <p:extLst>
      <p:ext uri="{BB962C8B-B14F-4D97-AF65-F5344CB8AC3E}">
        <p14:creationId xmlns:p14="http://schemas.microsoft.com/office/powerpoint/2010/main" val="33939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7F5AB-FBD1-4E24-84C4-5D5883F6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16620-5FC8-4880-8214-5064647B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3</a:t>
            </a:r>
            <a:r>
              <a:rPr lang="zh-CN" altLang="en-US" dirty="0"/>
              <a:t>型文法，若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型文法，则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zh-CN" altLang="en-US" dirty="0"/>
              <a:t>是？型文法？</a:t>
            </a:r>
          </a:p>
          <a:p>
            <a:r>
              <a:rPr lang="zh-CN" altLang="en-US" dirty="0"/>
              <a:t>构造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6</a:t>
            </a:r>
            <a:r>
              <a:rPr lang="en-US" altLang="zh-CN" dirty="0"/>
              <a:t> = 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UV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6</a:t>
            </a:r>
            <a:r>
              <a:rPr lang="en-US" altLang="zh-CN" dirty="0"/>
              <a:t> )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6</a:t>
            </a:r>
            <a:r>
              <a:rPr lang="zh-CN" altLang="en-US" dirty="0"/>
              <a:t>为：</a:t>
            </a:r>
          </a:p>
          <a:p>
            <a:pPr algn="ctr"/>
            <a:r>
              <a:rPr lang="en-US" altLang="zh-CN" dirty="0"/>
              <a:t>{ </a:t>
            </a:r>
            <a:r>
              <a:rPr lang="en-US" altLang="zh-CN" dirty="0" err="1"/>
              <a:t>A→wB</a:t>
            </a:r>
            <a:r>
              <a:rPr lang="en-US" altLang="zh-CN" dirty="0"/>
              <a:t> | </a:t>
            </a:r>
            <a:r>
              <a:rPr lang="en-US" altLang="zh-CN" dirty="0" err="1"/>
              <a:t>A→wB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} ∪</a:t>
            </a:r>
          </a:p>
          <a:p>
            <a:pPr algn="ctr"/>
            <a:r>
              <a:rPr lang="en-US" altLang="zh-CN" dirty="0"/>
              <a:t>{ </a:t>
            </a:r>
            <a:r>
              <a:rPr lang="en-US" altLang="zh-CN" dirty="0" err="1"/>
              <a:t>A→wS</a:t>
            </a:r>
            <a:r>
              <a:rPr lang="en-US" altLang="zh-CN" baseline="-25000" dirty="0" err="1"/>
              <a:t>2</a:t>
            </a:r>
            <a:r>
              <a:rPr lang="en-US" altLang="zh-CN" dirty="0"/>
              <a:t> | </a:t>
            </a:r>
            <a:r>
              <a:rPr lang="en-US" altLang="zh-CN" dirty="0" err="1"/>
              <a:t>A→w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en-US" altLang="zh-CN" dirty="0"/>
              <a:t>} ∪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8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2B562-1338-4C41-A1A0-6C943893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0B292-D1FB-4570-8594-D110ED21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每个形如</a:t>
            </a:r>
            <a:endParaRPr lang="en-US" altLang="zh-CN" dirty="0"/>
          </a:p>
          <a:p>
            <a:pPr algn="ctr"/>
            <a:r>
              <a:rPr lang="en-US" altLang="zh-CN" dirty="0" err="1"/>
              <a:t>A→w</a:t>
            </a:r>
            <a:endParaRPr lang="en-US" altLang="zh-CN" dirty="0"/>
          </a:p>
          <a:p>
            <a:r>
              <a:rPr lang="zh-CN" altLang="en-US" dirty="0"/>
              <a:t>的产生式改写为</a:t>
            </a:r>
          </a:p>
          <a:p>
            <a:pPr algn="ctr"/>
            <a:r>
              <a:rPr lang="en-US" altLang="zh-CN" dirty="0" err="1"/>
              <a:t>A→wS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则：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⇒+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A</a:t>
            </a:r>
            <a:r>
              <a:rPr lang="en-US" altLang="zh-CN" dirty="0"/>
              <a:t> ⇒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wS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⇒+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w</a:t>
            </a:r>
            <a:r>
              <a:rPr lang="en-US" altLang="zh-CN" dirty="0"/>
              <a:t> ∈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6</a:t>
            </a:r>
            <a:r>
              <a:rPr lang="en-US" altLang="zh-CN" dirty="0"/>
              <a:t>)=L(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3</a:t>
            </a:r>
            <a:r>
              <a:rPr lang="zh-CN" altLang="en-US" dirty="0"/>
              <a:t>型语言对连接封闭。</a:t>
            </a:r>
          </a:p>
        </p:txBody>
      </p:sp>
    </p:spTree>
    <p:extLst>
      <p:ext uri="{BB962C8B-B14F-4D97-AF65-F5344CB8AC3E}">
        <p14:creationId xmlns:p14="http://schemas.microsoft.com/office/powerpoint/2010/main" val="23268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637E2-3BDE-49A5-BCB1-98096C3F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C3E09-4950-4787-BA0C-F754E574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型或</a:t>
            </a:r>
            <a:r>
              <a:rPr lang="en-US" altLang="zh-CN" dirty="0"/>
              <a:t>1</a:t>
            </a:r>
            <a:r>
              <a:rPr lang="zh-CN" altLang="en-US" dirty="0"/>
              <a:t>型文法，</a:t>
            </a:r>
          </a:p>
          <a:p>
            <a:r>
              <a:rPr lang="zh-CN" altLang="en-US" dirty="0"/>
              <a:t>而  </a:t>
            </a:r>
            <a:endParaRPr lang="en-US" altLang="zh-CN" dirty="0"/>
          </a:p>
          <a:p>
            <a:pPr algn="ctr"/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∩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en-US" altLang="zh-CN" dirty="0"/>
              <a:t> </a:t>
            </a:r>
            <a:r>
              <a:rPr lang="el-GR" altLang="zh-CN" dirty="0"/>
              <a:t>≠</a:t>
            </a:r>
            <a:r>
              <a:rPr lang="en-US" altLang="zh-CN" dirty="0"/>
              <a:t> </a:t>
            </a:r>
            <a:r>
              <a:rPr lang="az-Cyrl-AZ" altLang="zh-CN" dirty="0"/>
              <a:t>Ф</a:t>
            </a:r>
            <a:r>
              <a:rPr lang="zh-CN" altLang="az-Cyrl-AZ" dirty="0"/>
              <a:t>（</a:t>
            </a:r>
            <a:r>
              <a:rPr lang="zh-CN" altLang="en-US" dirty="0"/>
              <a:t>包括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l-GR" altLang="zh-CN" dirty="0"/>
              <a:t>=Σ</a:t>
            </a:r>
            <a:r>
              <a:rPr lang="el-GR" altLang="zh-CN" baseline="-25000" dirty="0"/>
              <a:t>2</a:t>
            </a:r>
            <a:r>
              <a:rPr lang="el-GR" altLang="zh-CN" dirty="0"/>
              <a:t> </a:t>
            </a:r>
            <a:r>
              <a:rPr lang="zh-CN" altLang="el-GR" dirty="0"/>
              <a:t>）</a:t>
            </a:r>
          </a:p>
          <a:p>
            <a:r>
              <a:rPr lang="zh-CN" altLang="en-US" dirty="0"/>
              <a:t>则文法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zh-CN" altLang="en-US" dirty="0"/>
              <a:t>可能会有问题。</a:t>
            </a:r>
          </a:p>
        </p:txBody>
      </p:sp>
    </p:spTree>
    <p:extLst>
      <p:ext uri="{BB962C8B-B14F-4D97-AF65-F5344CB8AC3E}">
        <p14:creationId xmlns:p14="http://schemas.microsoft.com/office/powerpoint/2010/main" val="47942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FFEB6-9F93-457B-8815-3FF6B39F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9F248-7226-4B73-B136-C39196AB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→b</a:t>
            </a:r>
            <a:endParaRPr lang="en-US" altLang="zh-CN" dirty="0"/>
          </a:p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→ c | </a:t>
            </a:r>
            <a:r>
              <a:rPr lang="en-US" altLang="zh-CN" dirty="0" err="1"/>
              <a:t>bA</a:t>
            </a:r>
            <a:r>
              <a:rPr lang="en-US" altLang="zh-CN" dirty="0"/>
              <a:t> | A</a:t>
            </a:r>
          </a:p>
          <a:p>
            <a:pPr lvl="2"/>
            <a:r>
              <a:rPr lang="en-US" altLang="zh-CN" dirty="0"/>
              <a:t>A → a</a:t>
            </a:r>
          </a:p>
          <a:p>
            <a:pPr lvl="2"/>
            <a:r>
              <a:rPr lang="en-US" altLang="zh-CN" dirty="0" err="1"/>
              <a:t>bA</a:t>
            </a:r>
            <a:r>
              <a:rPr lang="en-US" altLang="zh-CN" dirty="0"/>
              <a:t> → bb</a:t>
            </a:r>
          </a:p>
        </p:txBody>
      </p:sp>
    </p:spTree>
    <p:extLst>
      <p:ext uri="{BB962C8B-B14F-4D97-AF65-F5344CB8AC3E}">
        <p14:creationId xmlns:p14="http://schemas.microsoft.com/office/powerpoint/2010/main" val="341715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11A51-2F05-472A-8743-099C043E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D4F99-07AE-474E-B726-099CBD51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则：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 = { b }</a:t>
            </a:r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 = { 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 err="1"/>
              <a:t>ba</a:t>
            </a:r>
            <a:r>
              <a:rPr lang="zh-CN" altLang="en-US" dirty="0"/>
              <a:t>，</a:t>
            </a:r>
            <a:r>
              <a:rPr lang="en-US" altLang="zh-CN" dirty="0"/>
              <a:t>bb }</a:t>
            </a:r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 = { </a:t>
            </a:r>
            <a:r>
              <a:rPr lang="en-US" altLang="zh-CN" dirty="0" err="1"/>
              <a:t>bc</a:t>
            </a:r>
            <a:r>
              <a:rPr lang="zh-CN" altLang="en-US" dirty="0"/>
              <a:t>，</a:t>
            </a:r>
            <a:r>
              <a:rPr lang="en-US" altLang="zh-CN" dirty="0" err="1"/>
              <a:t>ba</a:t>
            </a:r>
            <a:r>
              <a:rPr lang="zh-CN" altLang="en-US" dirty="0"/>
              <a:t>，</a:t>
            </a:r>
            <a:r>
              <a:rPr lang="en-US" altLang="zh-CN" dirty="0" err="1"/>
              <a:t>bba</a:t>
            </a:r>
            <a:r>
              <a:rPr lang="zh-CN" altLang="en-US" dirty="0"/>
              <a:t>，</a:t>
            </a:r>
            <a:r>
              <a:rPr lang="en-US" altLang="zh-CN" dirty="0" err="1"/>
              <a:t>bbb</a:t>
            </a:r>
            <a:r>
              <a:rPr lang="en-US" altLang="zh-CN" dirty="0"/>
              <a:t> }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存在推导： </a:t>
            </a:r>
          </a:p>
          <a:p>
            <a:pPr algn="ctr"/>
            <a:r>
              <a:rPr lang="en-US" altLang="zh-CN" dirty="0"/>
              <a:t>S 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 </a:t>
            </a:r>
            <a:r>
              <a:rPr lang="en-US" altLang="zh-CN" dirty="0" err="1"/>
              <a:t>bS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 </a:t>
            </a:r>
            <a:r>
              <a:rPr lang="en-US" altLang="zh-CN" dirty="0" err="1"/>
              <a:t>bA</a:t>
            </a:r>
            <a:r>
              <a:rPr lang="en-US" altLang="zh-CN" dirty="0"/>
              <a:t> ⇒ bb   </a:t>
            </a:r>
          </a:p>
          <a:p>
            <a:r>
              <a:rPr lang="en-US" altLang="zh-CN" dirty="0"/>
              <a:t>bb </a:t>
            </a:r>
            <a:r>
              <a:rPr lang="zh-CN" altLang="en-US" dirty="0"/>
              <a:t>不是语言</a:t>
            </a:r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r>
              <a:rPr lang="zh-CN" altLang="en-US" dirty="0"/>
              <a:t>的连接的语言的句子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31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17525-EDF1-4745-9C11-3B00AE91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FB28A-9012-49E2-87CB-C765932F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产生问题的原因是？</a:t>
            </a:r>
            <a:endParaRPr lang="en-US" altLang="zh-CN" dirty="0"/>
          </a:p>
          <a:p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zh-CN" altLang="en-US" dirty="0"/>
              <a:t>产生推导出的句型发生了串道</a:t>
            </a:r>
            <a:r>
              <a:rPr lang="en-US" altLang="zh-CN" dirty="0"/>
              <a:t>(cross)</a:t>
            </a:r>
            <a:r>
              <a:rPr lang="zh-CN" altLang="en-US" dirty="0"/>
              <a:t>。即文法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可能将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zh-CN" altLang="en-US" dirty="0"/>
              <a:t>产生句型的子串作为下文，文法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可能将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产生句型的子串作为上文。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串道是终结符号还是非终结符号引起的？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5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132F7-1DE6-4040-B221-636AE3A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16398-1CC2-4F35-9C3F-2152857D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解决串道问题的方法 </a:t>
            </a:r>
            <a:r>
              <a:rPr lang="en-US" altLang="zh-CN" dirty="0"/>
              <a:t>—— </a:t>
            </a:r>
            <a:r>
              <a:rPr lang="zh-CN" altLang="en-US" dirty="0"/>
              <a:t>区分两个文法的终结符。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新增非终结符集合：</a:t>
            </a:r>
          </a:p>
          <a:p>
            <a:r>
              <a:rPr lang="en-US" altLang="zh-CN" dirty="0"/>
              <a:t>		</a:t>
            </a:r>
            <a:r>
              <a:rPr lang="el-GR" altLang="zh-CN" dirty="0"/>
              <a:t>Σ'</a:t>
            </a:r>
            <a:r>
              <a:rPr lang="en-US" altLang="zh-CN" dirty="0"/>
              <a:t>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{</a:t>
            </a:r>
            <a:r>
              <a:rPr lang="en-US" altLang="zh-CN" dirty="0"/>
              <a:t> x' | 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 </a:t>
            </a:r>
          </a:p>
          <a:p>
            <a:r>
              <a:rPr lang="en-US" altLang="zh-CN" dirty="0"/>
              <a:t>		</a:t>
            </a:r>
            <a:r>
              <a:rPr lang="el-GR" altLang="zh-CN" dirty="0"/>
              <a:t>Σ"</a:t>
            </a:r>
            <a:r>
              <a:rPr lang="en-US" altLang="zh-CN" dirty="0"/>
              <a:t>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{</a:t>
            </a:r>
            <a:r>
              <a:rPr lang="en-US" altLang="zh-CN" dirty="0"/>
              <a:t> x" | 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x'</a:t>
            </a:r>
            <a:r>
              <a:rPr lang="zh-CN" altLang="en-US" dirty="0"/>
              <a:t>代替，得到</a:t>
            </a:r>
            <a:r>
              <a:rPr lang="en-US" altLang="zh-CN" dirty="0"/>
              <a:t>P'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x"</a:t>
            </a:r>
            <a:r>
              <a:rPr lang="zh-CN" altLang="en-US" dirty="0"/>
              <a:t>代替，得到</a:t>
            </a:r>
            <a:r>
              <a:rPr lang="en-US" altLang="zh-CN" dirty="0"/>
              <a:t>P"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4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1CE05-4946-49BF-B359-A4E82F85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08DD2-ADA8-41E4-BBAB-8ECEE489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称为非终结符，是在推导过程中，可以被代替的符号。</a:t>
            </a:r>
          </a:p>
          <a:p>
            <a:r>
              <a:rPr lang="en-US" altLang="zh-CN" dirty="0"/>
              <a:t>( </a:t>
            </a:r>
            <a:r>
              <a:rPr lang="zh-CN" altLang="en-US" dirty="0"/>
              <a:t>和 </a:t>
            </a:r>
            <a:r>
              <a:rPr lang="en-US" altLang="zh-CN" dirty="0"/>
              <a:t>) </a:t>
            </a:r>
            <a:r>
              <a:rPr lang="zh-CN" altLang="en-US" dirty="0"/>
              <a:t>称为终结符，是在推导过程中，不可以被代替的符号。</a:t>
            </a:r>
          </a:p>
          <a:p>
            <a:r>
              <a:rPr lang="zh-CN" altLang="en-US" dirty="0"/>
              <a:t>→ 是元符号，不属于终结符，也不属于非终结符。</a:t>
            </a:r>
          </a:p>
          <a:p>
            <a:endParaRPr lang="zh-CN" altLang="en-US" dirty="0"/>
          </a:p>
          <a:p>
            <a:r>
              <a:rPr lang="zh-CN" altLang="en-US" dirty="0"/>
              <a:t>产生式的个数是有限的，规则是递归的。</a:t>
            </a:r>
            <a:endParaRPr lang="en-US" altLang="zh-CN" dirty="0"/>
          </a:p>
          <a:p>
            <a:r>
              <a:rPr lang="zh-CN" altLang="en-US" dirty="0"/>
              <a:t>所有的小括号匹配的串，都可以由产生式推导产生，它们组成的集合就是小括号匹配串的语言。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2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17954-3F73-41D7-82DE-2B8287BE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2736-A6D5-4270-969D-F546FD62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构造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7</a:t>
            </a:r>
            <a:r>
              <a:rPr lang="en-US" altLang="zh-CN" baseline="-25000" dirty="0"/>
              <a:t> </a:t>
            </a:r>
            <a:r>
              <a:rPr lang="en-US" altLang="zh-CN" dirty="0"/>
              <a:t>= ( </a:t>
            </a:r>
            <a:r>
              <a:rPr lang="el-GR" altLang="zh-CN" dirty="0"/>
              <a:t>Σ</a:t>
            </a:r>
            <a:r>
              <a:rPr lang="en-US" altLang="zh-CN" dirty="0"/>
              <a:t> ,</a:t>
            </a:r>
            <a:r>
              <a:rPr lang="zh-CN" altLang="en-US" dirty="0"/>
              <a:t> </a:t>
            </a:r>
            <a:r>
              <a:rPr lang="en-US" altLang="zh-CN" dirty="0"/>
              <a:t>V U </a:t>
            </a:r>
            <a:r>
              <a:rPr lang="el-GR" altLang="zh-CN" dirty="0"/>
              <a:t>Σ'</a:t>
            </a:r>
            <a:r>
              <a:rPr lang="en-US" altLang="zh-CN" dirty="0"/>
              <a:t> U </a:t>
            </a:r>
            <a:r>
              <a:rPr lang="el-GR" altLang="zh-CN" dirty="0"/>
              <a:t>Σ"</a:t>
            </a:r>
            <a:r>
              <a:rPr lang="en-US" altLang="zh-CN" dirty="0"/>
              <a:t> , S ,</a:t>
            </a:r>
            <a:r>
              <a:rPr lang="zh-CN" altLang="en-US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7</a:t>
            </a:r>
            <a:r>
              <a:rPr lang="en-US" altLang="zh-CN" baseline="-25000" dirty="0"/>
              <a:t> </a:t>
            </a:r>
            <a:r>
              <a:rPr lang="en-US" altLang="zh-CN" dirty="0"/>
              <a:t>)</a:t>
            </a:r>
          </a:p>
          <a:p>
            <a:pPr algn="ctr"/>
            <a:r>
              <a:rPr lang="zh-CN" altLang="en-US" dirty="0"/>
              <a:t>其中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7</a:t>
            </a:r>
            <a:r>
              <a:rPr lang="zh-CN" altLang="en-US" baseline="-25000" dirty="0"/>
              <a:t> </a:t>
            </a:r>
            <a:r>
              <a:rPr lang="zh-CN" altLang="en-US" dirty="0"/>
              <a:t>为：</a:t>
            </a:r>
          </a:p>
          <a:p>
            <a:pPr algn="ctr"/>
            <a:r>
              <a:rPr lang="en-US" altLang="zh-CN" dirty="0"/>
              <a:t>{ </a:t>
            </a:r>
            <a:r>
              <a:rPr lang="en-US" altLang="zh-CN" dirty="0" err="1"/>
              <a:t>S→S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P' U P" U { </a:t>
            </a:r>
            <a:r>
              <a:rPr lang="en-US" altLang="zh-CN" dirty="0" err="1"/>
              <a:t>x'→x</a:t>
            </a:r>
            <a:r>
              <a:rPr lang="en-US" altLang="zh-CN" dirty="0"/>
              <a:t> | 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  <a:r>
              <a:rPr lang="en-US" altLang="zh-CN" dirty="0"/>
              <a:t> U { </a:t>
            </a:r>
            <a:r>
              <a:rPr lang="en-US" altLang="zh-CN" dirty="0" err="1"/>
              <a:t>x"→x</a:t>
            </a:r>
            <a:r>
              <a:rPr lang="en-US" altLang="zh-CN" dirty="0"/>
              <a:t> | 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通过上述方法构造的文法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7</a:t>
            </a:r>
            <a:r>
              <a:rPr lang="en-US" altLang="zh-CN" baseline="-25000" dirty="0"/>
              <a:t> </a:t>
            </a:r>
            <a:r>
              <a:rPr lang="zh-CN" altLang="en-US" dirty="0"/>
              <a:t>，有：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7</a:t>
            </a:r>
            <a:r>
              <a:rPr lang="en-US" altLang="zh-CN" dirty="0"/>
              <a:t>)=L(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FEDC15-1012-4A49-8482-11A97379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70E4C-CBB4-4743-9A27-47E9E398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→b</a:t>
            </a:r>
            <a:endParaRPr lang="en-US" altLang="zh-CN" dirty="0"/>
          </a:p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→ c | </a:t>
            </a:r>
            <a:r>
              <a:rPr lang="en-US" altLang="zh-CN" dirty="0" err="1"/>
              <a:t>bA</a:t>
            </a:r>
            <a:r>
              <a:rPr lang="en-US" altLang="zh-CN" dirty="0"/>
              <a:t> | A</a:t>
            </a:r>
          </a:p>
          <a:p>
            <a:pPr lvl="2"/>
            <a:r>
              <a:rPr lang="en-US" altLang="zh-CN" dirty="0"/>
              <a:t>A → a</a:t>
            </a:r>
          </a:p>
          <a:p>
            <a:pPr lvl="2"/>
            <a:r>
              <a:rPr lang="en-US" altLang="zh-CN" dirty="0" err="1"/>
              <a:t>bA</a:t>
            </a:r>
            <a:r>
              <a:rPr lang="en-US" altLang="zh-CN" dirty="0"/>
              <a:t> → bb</a:t>
            </a:r>
          </a:p>
        </p:txBody>
      </p:sp>
    </p:spTree>
    <p:extLst>
      <p:ext uri="{BB962C8B-B14F-4D97-AF65-F5344CB8AC3E}">
        <p14:creationId xmlns:p14="http://schemas.microsoft.com/office/powerpoint/2010/main" val="20591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FEDC15-1012-4A49-8482-11A97379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70E4C-CBB4-4743-9A27-47E9E398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238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7</a:t>
            </a:r>
            <a:r>
              <a:rPr lang="zh-CN" altLang="en-US" dirty="0"/>
              <a:t>：</a:t>
            </a:r>
            <a:endParaRPr lang="en-US" altLang="zh-CN" baseline="-25000" dirty="0"/>
          </a:p>
          <a:p>
            <a:pPr lvl="1"/>
            <a:r>
              <a:rPr lang="en-US" altLang="zh-CN" dirty="0"/>
              <a:t>S 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lvl="1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en-US" altLang="zh-CN" dirty="0"/>
              <a:t>→ b'</a:t>
            </a:r>
          </a:p>
          <a:p>
            <a:pPr lvl="1"/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en-US" altLang="zh-CN" dirty="0"/>
              <a:t>→ c" | </a:t>
            </a:r>
            <a:r>
              <a:rPr lang="en-US" altLang="zh-CN" dirty="0" err="1"/>
              <a:t>b"A</a:t>
            </a:r>
            <a:r>
              <a:rPr lang="en-US" altLang="zh-CN" dirty="0"/>
              <a:t> | A</a:t>
            </a:r>
          </a:p>
          <a:p>
            <a:pPr lvl="1"/>
            <a:r>
              <a:rPr lang="en-US" altLang="zh-CN" dirty="0"/>
              <a:t>A → a" </a:t>
            </a:r>
          </a:p>
          <a:p>
            <a:pPr lvl="1"/>
            <a:r>
              <a:rPr lang="en-US" altLang="zh-CN" dirty="0" err="1"/>
              <a:t>b"A</a:t>
            </a:r>
            <a:r>
              <a:rPr lang="en-US" altLang="zh-CN" dirty="0"/>
              <a:t> → </a:t>
            </a:r>
            <a:r>
              <a:rPr lang="en-US" altLang="zh-CN" dirty="0" err="1"/>
              <a:t>b"b</a:t>
            </a:r>
            <a:r>
              <a:rPr lang="en-US" altLang="zh-CN" dirty="0"/>
              <a:t>"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08A23C-A32D-426A-A20A-15D386055D2B}"/>
              </a:ext>
            </a:extLst>
          </p:cNvPr>
          <p:cNvSpPr txBox="1">
            <a:spLocks/>
          </p:cNvSpPr>
          <p:nvPr/>
        </p:nvSpPr>
        <p:spPr>
          <a:xfrm>
            <a:off x="5019621" y="1825625"/>
            <a:ext cx="3255699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4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 err="1"/>
              <a:t>b'→b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a" →a</a:t>
            </a:r>
          </a:p>
          <a:p>
            <a:r>
              <a:rPr lang="en-US" altLang="zh-CN" dirty="0" err="1"/>
              <a:t>c"→c</a:t>
            </a:r>
            <a:endParaRPr lang="en-US" altLang="zh-CN" dirty="0"/>
          </a:p>
          <a:p>
            <a:r>
              <a:rPr lang="en-US" altLang="zh-CN" dirty="0" err="1"/>
              <a:t>b"→b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D5B2A03-E23F-493C-A9B5-9C83330B44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482980" y="1825625"/>
            <a:ext cx="3615655" cy="4428000"/>
          </a:xfrm>
        </p:spPr>
        <p:txBody>
          <a:bodyPr/>
          <a:lstStyle/>
          <a:p>
            <a:r>
              <a:rPr lang="zh-CN" altLang="en-US" dirty="0"/>
              <a:t>推导：</a:t>
            </a:r>
            <a:endParaRPr lang="en-US" altLang="zh-CN" dirty="0"/>
          </a:p>
          <a:p>
            <a:r>
              <a:rPr lang="en-US" altLang="zh-CN" dirty="0"/>
              <a:t>S	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en-US" altLang="zh-CN" dirty="0"/>
              <a:t>	⇒ </a:t>
            </a:r>
            <a:r>
              <a:rPr lang="en-US" altLang="zh-CN" dirty="0" err="1"/>
              <a:t>b'S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 </a:t>
            </a:r>
            <a:r>
              <a:rPr lang="en-US" altLang="zh-CN" dirty="0" err="1"/>
              <a:t>b'A</a:t>
            </a:r>
            <a:r>
              <a:rPr lang="en-US" altLang="zh-CN" dirty="0"/>
              <a:t> ⇒ ?</a:t>
            </a:r>
          </a:p>
          <a:p>
            <a:r>
              <a:rPr lang="en-US" altLang="zh-CN" dirty="0"/>
              <a:t>	⇒ </a:t>
            </a:r>
            <a:r>
              <a:rPr lang="en-US" altLang="zh-CN" dirty="0" err="1"/>
              <a:t>bS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en-US" altLang="zh-CN" dirty="0"/>
              <a:t>	⇒ 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4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453BFEF-8064-446B-89F0-72DBCA04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233BAC-78E0-4C8A-8352-14D5EBAE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基本思路：空句子，迭代。</a:t>
            </a:r>
            <a:endParaRPr lang="en-US" altLang="zh-CN" dirty="0"/>
          </a:p>
          <a:p>
            <a:r>
              <a:rPr lang="zh-CN" altLang="en-US" dirty="0"/>
              <a:t>若采用</a:t>
            </a:r>
            <a:r>
              <a:rPr lang="en-US" altLang="zh-CN" dirty="0"/>
              <a:t>	</a:t>
            </a:r>
            <a:r>
              <a:rPr lang="zh-CN" altLang="en-US" dirty="0"/>
              <a:t>：</a:t>
            </a:r>
            <a:r>
              <a:rPr lang="en-US" altLang="zh-CN" dirty="0"/>
              <a:t>S → ε | </a:t>
            </a:r>
            <a:r>
              <a:rPr lang="en-US" altLang="zh-CN" dirty="0" err="1"/>
              <a:t>SS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zh-CN" altLang="en-US" dirty="0"/>
              <a:t>则 </a:t>
            </a:r>
            <a:r>
              <a:rPr lang="en-US" altLang="zh-CN" dirty="0"/>
              <a:t>S </a:t>
            </a:r>
            <a:r>
              <a:rPr lang="zh-CN" altLang="en-US" dirty="0"/>
              <a:t>出现在产生式右边，封闭性 ？</a:t>
            </a:r>
          </a:p>
          <a:p>
            <a:r>
              <a:rPr lang="zh-CN" altLang="en-US" dirty="0"/>
              <a:t>考虑文法：</a:t>
            </a:r>
          </a:p>
          <a:p>
            <a:pPr lvl="6"/>
            <a:r>
              <a:rPr lang="en-US" altLang="zh-CN" dirty="0"/>
              <a:t>S →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S'</a:t>
            </a:r>
          </a:p>
          <a:p>
            <a:pPr lvl="6"/>
            <a:r>
              <a:rPr lang="en-US" altLang="zh-CN" dirty="0"/>
              <a:t>S' 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dirty="0"/>
              <a:t>'</a:t>
            </a:r>
          </a:p>
          <a:p>
            <a:r>
              <a:rPr lang="zh-CN" altLang="en-US" dirty="0"/>
              <a:t>则 </a:t>
            </a:r>
            <a:r>
              <a:rPr lang="en-US" altLang="zh-CN" dirty="0"/>
              <a:t>S </a:t>
            </a:r>
            <a:r>
              <a:rPr lang="zh-CN" altLang="en-US" dirty="0"/>
              <a:t>推导出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baseline="30000" dirty="0" err="1"/>
              <a:t>n</a:t>
            </a:r>
            <a:r>
              <a:rPr lang="zh-CN" altLang="en-US" dirty="0"/>
              <a:t>（</a:t>
            </a:r>
            <a:r>
              <a:rPr lang="en-US" altLang="zh-CN" dirty="0" err="1"/>
              <a:t>n≥1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E4F8-3C6E-47B5-B4A6-3D82738D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B007B-F414-4E67-89EE-B0A10D68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构造文法：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8</a:t>
            </a:r>
            <a:r>
              <a:rPr lang="en-US" altLang="zh-CN" dirty="0"/>
              <a:t> = (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{ S</a:t>
            </a:r>
            <a:r>
              <a:rPr lang="zh-CN" altLang="en-US" dirty="0"/>
              <a:t>，</a:t>
            </a:r>
            <a:r>
              <a:rPr lang="en-US" altLang="zh-CN" dirty="0"/>
              <a:t>S' }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8</a:t>
            </a:r>
            <a:r>
              <a:rPr lang="en-US" altLang="zh-CN" dirty="0"/>
              <a:t> )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8</a:t>
            </a:r>
            <a:r>
              <a:rPr lang="zh-CN" altLang="en-US" dirty="0"/>
              <a:t>为：</a:t>
            </a:r>
          </a:p>
          <a:p>
            <a:pPr algn="ctr"/>
            <a:r>
              <a:rPr lang="en-US" altLang="zh-CN" dirty="0"/>
              <a:t>{ S →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S' } U { S' 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dirty="0"/>
              <a:t>' }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型文法，则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8</a:t>
            </a:r>
            <a:r>
              <a:rPr lang="zh-CN" altLang="en-US" dirty="0"/>
              <a:t>也是</a:t>
            </a:r>
            <a:r>
              <a:rPr lang="en-US" altLang="zh-CN" dirty="0"/>
              <a:t>2</a:t>
            </a:r>
            <a:r>
              <a:rPr lang="zh-CN" altLang="en-US" dirty="0"/>
              <a:t>型文法；且</a:t>
            </a:r>
            <a:endParaRPr lang="en-US" altLang="zh-CN" dirty="0"/>
          </a:p>
          <a:p>
            <a:pPr algn="ctr"/>
            <a:r>
              <a:rPr lang="en-US" altLang="zh-CN" dirty="0"/>
              <a:t>S ⇒*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)*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2</a:t>
            </a:r>
            <a:r>
              <a:rPr lang="zh-CN" altLang="en-US" dirty="0"/>
              <a:t>型语言对迭代封闭。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42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C0BF-B7A6-4F9C-BF90-DC216DB2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A0A85-CA4E-45A6-A565-28D296FD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型文法，文法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8</a:t>
            </a:r>
            <a:r>
              <a:rPr lang="zh-CN" altLang="en-US" dirty="0"/>
              <a:t>可能会有串道问题。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→ </a:t>
            </a:r>
            <a:r>
              <a:rPr lang="en-US" altLang="zh-CN" dirty="0" err="1"/>
              <a:t>abS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a</a:t>
            </a:r>
            <a:endParaRPr lang="en-US" altLang="zh-CN" dirty="0"/>
          </a:p>
          <a:p>
            <a:pPr lvl="1"/>
            <a:r>
              <a:rPr lang="en-US" altLang="zh-CN" dirty="0" err="1"/>
              <a:t>bS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→ bb</a:t>
            </a:r>
          </a:p>
          <a:p>
            <a:pPr lvl="1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a</a:t>
            </a:r>
            <a:r>
              <a:rPr lang="en-US" altLang="zh-CN" dirty="0"/>
              <a:t> → 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1FAC-72E0-4EDD-A69E-7ED826CE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43DEF-E072-4CC7-A788-4BF947DE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消除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中的空串产生式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1</a:t>
            </a:r>
            <a:r>
              <a:rPr lang="zh-CN" altLang="en-US" dirty="0"/>
              <a:t>复制为</a:t>
            </a:r>
            <a:r>
              <a:rPr lang="en-US" altLang="zh-CN" dirty="0"/>
              <a:t>Σ'</a:t>
            </a:r>
            <a:r>
              <a:rPr lang="zh-CN" altLang="en-US" dirty="0"/>
              <a:t>和</a:t>
            </a:r>
            <a:r>
              <a:rPr lang="en-US" altLang="zh-CN" dirty="0"/>
              <a:t>Σ"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zh-CN" altLang="en-US" dirty="0"/>
              <a:t>复制为</a:t>
            </a:r>
            <a:r>
              <a:rPr lang="en-US" altLang="zh-CN" dirty="0"/>
              <a:t>V'</a:t>
            </a:r>
            <a:r>
              <a:rPr lang="zh-CN" altLang="en-US" dirty="0"/>
              <a:t>和</a:t>
            </a:r>
            <a:r>
              <a:rPr lang="en-US" altLang="zh-CN" dirty="0"/>
              <a:t>V"</a:t>
            </a:r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改写</a:t>
            </a:r>
            <a:r>
              <a:rPr lang="en-US" altLang="zh-CN" dirty="0"/>
              <a:t>S'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x'</a:t>
            </a:r>
            <a:r>
              <a:rPr lang="zh-CN" altLang="en-US" dirty="0"/>
              <a:t>代替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用</a:t>
            </a:r>
            <a:r>
              <a:rPr lang="en-US" altLang="zh-CN" dirty="0"/>
              <a:t>A'</a:t>
            </a:r>
            <a:r>
              <a:rPr lang="zh-CN" altLang="en-US" dirty="0"/>
              <a:t>代替 </a:t>
            </a:r>
            <a:r>
              <a:rPr lang="en-US" altLang="zh-CN" dirty="0"/>
              <a:t>—— </a:t>
            </a:r>
            <a:r>
              <a:rPr lang="zh-CN" altLang="en-US" dirty="0"/>
              <a:t>得到</a:t>
            </a:r>
            <a:r>
              <a:rPr lang="en-US" altLang="zh-CN" dirty="0"/>
              <a:t>P'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D10BF-7F81-48FF-B3FF-72CBE4810A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36733" y="1825625"/>
            <a:ext cx="6291743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改写</a:t>
            </a:r>
            <a:r>
              <a:rPr lang="en-US" altLang="zh-CN" dirty="0"/>
              <a:t>S"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x"</a:t>
            </a:r>
            <a:r>
              <a:rPr lang="zh-CN" altLang="en-US" dirty="0"/>
              <a:t>代替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用</a:t>
            </a:r>
            <a:r>
              <a:rPr lang="en-US" altLang="zh-CN" dirty="0"/>
              <a:t>A"</a:t>
            </a:r>
            <a:r>
              <a:rPr lang="zh-CN" altLang="en-US" dirty="0"/>
              <a:t>代替 </a:t>
            </a:r>
            <a:r>
              <a:rPr lang="en-US" altLang="zh-CN" dirty="0"/>
              <a:t>—— </a:t>
            </a:r>
            <a:r>
              <a:rPr lang="zh-CN" altLang="en-US" dirty="0"/>
              <a:t>得到</a:t>
            </a:r>
            <a:r>
              <a:rPr lang="en-US" altLang="zh-CN" dirty="0"/>
              <a:t>P"</a:t>
            </a:r>
          </a:p>
          <a:p>
            <a:endParaRPr lang="en-US" altLang="zh-CN" dirty="0"/>
          </a:p>
          <a:p>
            <a:r>
              <a:rPr lang="zh-CN" altLang="en-US" dirty="0"/>
              <a:t>构造：</a:t>
            </a:r>
          </a:p>
          <a:p>
            <a:r>
              <a:rPr lang="en-US" altLang="zh-CN" dirty="0"/>
              <a:t>G' = (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l-GR" altLang="zh-CN" dirty="0"/>
              <a:t>,</a:t>
            </a:r>
            <a:r>
              <a:rPr lang="en-US" altLang="zh-CN" dirty="0"/>
              <a:t> V' U </a:t>
            </a:r>
            <a:r>
              <a:rPr lang="el-GR" altLang="zh-CN" dirty="0"/>
              <a:t>Σ'</a:t>
            </a:r>
            <a:r>
              <a:rPr lang="en-US" altLang="zh-CN" dirty="0"/>
              <a:t> U {S'}, S', P' )</a:t>
            </a:r>
          </a:p>
          <a:p>
            <a:r>
              <a:rPr lang="en-US" altLang="zh-CN" dirty="0"/>
              <a:t>G"= (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l-GR" altLang="zh-CN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V"U</a:t>
            </a:r>
            <a:r>
              <a:rPr lang="en-US" altLang="zh-CN" dirty="0"/>
              <a:t> </a:t>
            </a:r>
            <a:r>
              <a:rPr lang="el-GR" altLang="zh-CN" dirty="0"/>
              <a:t>Σ"</a:t>
            </a:r>
            <a:r>
              <a:rPr lang="en-US" altLang="zh-CN" dirty="0"/>
              <a:t> U {S"}, </a:t>
            </a:r>
            <a:r>
              <a:rPr lang="en-US" altLang="zh-CN" dirty="0" err="1"/>
              <a:t>S",P</a:t>
            </a:r>
            <a:r>
              <a:rPr lang="en-US" altLang="zh-CN" dirty="0"/>
              <a:t>" )</a:t>
            </a:r>
          </a:p>
        </p:txBody>
      </p:sp>
    </p:spTree>
    <p:extLst>
      <p:ext uri="{BB962C8B-B14F-4D97-AF65-F5344CB8AC3E}">
        <p14:creationId xmlns:p14="http://schemas.microsoft.com/office/powerpoint/2010/main" val="13491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C7B890B-C458-4F98-AA13-FA129F2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162C2-46AF-424D-9C90-DB6B516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构造：</a:t>
            </a:r>
            <a:endParaRPr lang="en-US" altLang="zh-CN" dirty="0"/>
          </a:p>
          <a:p>
            <a:r>
              <a:rPr lang="en-US" altLang="zh-CN" dirty="0" err="1"/>
              <a:t>G</a:t>
            </a:r>
            <a:r>
              <a:rPr lang="en-US" altLang="zh-CN" baseline="-25000" dirty="0" err="1"/>
              <a:t>9</a:t>
            </a:r>
            <a:r>
              <a:rPr lang="en-US" altLang="zh-CN" dirty="0"/>
              <a:t> = ( </a:t>
            </a:r>
            <a:r>
              <a:rPr lang="el-GR" altLang="zh-CN" dirty="0"/>
              <a:t>Σ,</a:t>
            </a:r>
            <a:r>
              <a:rPr lang="en-US" altLang="zh-CN" dirty="0"/>
              <a:t> </a:t>
            </a:r>
            <a:r>
              <a:rPr lang="en-US" altLang="zh-CN" dirty="0" err="1"/>
              <a:t>V'U</a:t>
            </a:r>
            <a:r>
              <a:rPr lang="en-US" altLang="zh-CN" dirty="0"/>
              <a:t> V" U</a:t>
            </a:r>
            <a:r>
              <a:rPr lang="el-GR" altLang="zh-CN" dirty="0"/>
              <a:t>Σ'</a:t>
            </a:r>
            <a:r>
              <a:rPr lang="en-US" altLang="zh-CN" dirty="0"/>
              <a:t>U </a:t>
            </a:r>
            <a:r>
              <a:rPr lang="el-GR" altLang="zh-CN" dirty="0"/>
              <a:t>Σ" </a:t>
            </a:r>
            <a:r>
              <a:rPr lang="en-US" altLang="zh-CN" dirty="0"/>
              <a:t>U { S, S', S",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}, S,</a:t>
            </a:r>
            <a:r>
              <a:rPr lang="zh-CN" altLang="en-US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9</a:t>
            </a:r>
            <a:r>
              <a:rPr lang="en-US" altLang="zh-CN" dirty="0"/>
              <a:t> )</a:t>
            </a:r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9</a:t>
            </a:r>
            <a:r>
              <a:rPr lang="zh-CN" altLang="en-US" dirty="0"/>
              <a:t>为：</a:t>
            </a:r>
          </a:p>
          <a:p>
            <a:r>
              <a:rPr lang="en-US" altLang="zh-CN" dirty="0"/>
              <a:t>{ S →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{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→ S' | </a:t>
            </a:r>
            <a:r>
              <a:rPr lang="en-US" altLang="zh-CN" dirty="0" err="1"/>
              <a:t>S'S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{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→ S" | </a:t>
            </a:r>
            <a:r>
              <a:rPr lang="en-US" altLang="zh-CN" dirty="0" err="1"/>
              <a:t>S"S</a:t>
            </a:r>
            <a:r>
              <a:rPr lang="en-US" altLang="zh-CN" baseline="-25000" dirty="0" err="1"/>
              <a:t>1</a:t>
            </a:r>
            <a:r>
              <a:rPr lang="en-US" altLang="zh-CN" dirty="0"/>
              <a:t> }</a:t>
            </a:r>
          </a:p>
          <a:p>
            <a:r>
              <a:rPr lang="en-US" altLang="zh-CN" dirty="0"/>
              <a:t>U P' U P" U { x' → x | x∈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  <a:r>
              <a:rPr lang="en-US" altLang="zh-CN" dirty="0"/>
              <a:t> U { x" → x | x∈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04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5CCE-FCE2-452B-92BF-A6A1CB24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E1D7B-CB3D-4428-BC22-80A46132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推导过程中，</a:t>
            </a:r>
            <a:r>
              <a:rPr lang="en-US" altLang="zh-CN" dirty="0"/>
              <a:t>S' </a:t>
            </a:r>
            <a:r>
              <a:rPr lang="zh-CN" altLang="en-US" dirty="0"/>
              <a:t>和 </a:t>
            </a:r>
            <a:r>
              <a:rPr lang="en-US" altLang="zh-CN" dirty="0"/>
              <a:t>S" </a:t>
            </a:r>
            <a:r>
              <a:rPr lang="zh-CN" altLang="en-US" dirty="0"/>
              <a:t>交替出现，避免了串道（以下几种可能）： </a:t>
            </a:r>
          </a:p>
          <a:p>
            <a:r>
              <a:rPr lang="en-US" altLang="zh-CN" dirty="0"/>
              <a:t>S' S" S' S" … S' S" </a:t>
            </a:r>
          </a:p>
          <a:p>
            <a:r>
              <a:rPr lang="en-US" altLang="zh-CN" dirty="0"/>
              <a:t>S' S" S' S" … S'  </a:t>
            </a:r>
          </a:p>
          <a:p>
            <a:r>
              <a:rPr lang="en-US" altLang="zh-CN" dirty="0"/>
              <a:t>S" S' S" S' … S" S'</a:t>
            </a:r>
          </a:p>
          <a:p>
            <a:r>
              <a:rPr lang="en-US" altLang="zh-CN" dirty="0"/>
              <a:t>S" S' S" S' … S" </a:t>
            </a:r>
          </a:p>
          <a:p>
            <a:endParaRPr lang="en-US" altLang="zh-CN" dirty="0"/>
          </a:p>
          <a:p>
            <a:r>
              <a:rPr lang="zh-CN" altLang="en-US" dirty="0"/>
              <a:t>所以：</a:t>
            </a:r>
            <a:r>
              <a:rPr lang="en-US" altLang="zh-CN" dirty="0"/>
              <a:t>	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9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)*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型和</a:t>
            </a:r>
            <a:r>
              <a:rPr lang="en-US" altLang="zh-CN" dirty="0"/>
              <a:t>1</a:t>
            </a:r>
            <a:r>
              <a:rPr lang="zh-CN" altLang="en-US" dirty="0"/>
              <a:t>型语言对迭代封闭。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D974A-F333-44F4-9729-744F6622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A9C70-477C-42CF-A6E7-3EAD4A19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11" y="1825625"/>
            <a:ext cx="1051560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3</a:t>
            </a:r>
            <a:r>
              <a:rPr lang="zh-CN" altLang="en-US" dirty="0"/>
              <a:t>型文法：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引入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S→</a:t>
            </a:r>
            <a:r>
              <a:rPr lang="el-GR" altLang="zh-CN" dirty="0"/>
              <a:t>ε</a:t>
            </a:r>
            <a:r>
              <a:rPr lang="zh-CN" altLang="en-US" dirty="0"/>
              <a:t>，产生空串</a:t>
            </a:r>
            <a:r>
              <a:rPr lang="el-GR" altLang="zh-CN" dirty="0"/>
              <a:t>ε</a:t>
            </a:r>
            <a:r>
              <a:rPr lang="zh-CN" altLang="el-GR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中有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→</a:t>
            </a:r>
            <a:r>
              <a:rPr lang="el-GR" altLang="zh-CN" dirty="0"/>
              <a:t>ε</a:t>
            </a:r>
            <a:r>
              <a:rPr lang="zh-CN" altLang="el-GR" dirty="0"/>
              <a:t>，</a:t>
            </a:r>
            <a:r>
              <a:rPr lang="zh-CN" altLang="en-US" dirty="0"/>
              <a:t>则删除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→</a:t>
            </a:r>
            <a:r>
              <a:rPr lang="el-GR" altLang="zh-CN" dirty="0"/>
              <a:t>ε</a:t>
            </a:r>
            <a:r>
              <a:rPr lang="zh-CN" altLang="en-US" dirty="0"/>
              <a:t> </a:t>
            </a:r>
            <a:r>
              <a:rPr lang="zh-CN" altLang="el-GR" dirty="0"/>
              <a:t>）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增加</a:t>
            </a:r>
            <a:r>
              <a:rPr lang="en-US" altLang="zh-CN" dirty="0" err="1"/>
              <a:t>S→r</a:t>
            </a:r>
            <a:r>
              <a:rPr lang="zh-CN" altLang="en-US" dirty="0"/>
              <a:t>（若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中有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→r</a:t>
            </a:r>
            <a:r>
              <a:rPr lang="zh-CN" altLang="en-US" dirty="0"/>
              <a:t>），以便开始推导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对于每个形如</a:t>
            </a:r>
            <a:r>
              <a:rPr lang="en-US" altLang="zh-CN" dirty="0" err="1"/>
              <a:t>A→w</a:t>
            </a:r>
            <a:r>
              <a:rPr lang="zh-CN" altLang="en-US" dirty="0"/>
              <a:t>的产生式，增加</a:t>
            </a:r>
            <a:r>
              <a:rPr lang="en-US" altLang="zh-CN" dirty="0" err="1"/>
              <a:t>A→wS</a:t>
            </a:r>
            <a:r>
              <a:rPr lang="en-US" altLang="zh-CN" baseline="-25000" dirty="0" err="1"/>
              <a:t>1</a:t>
            </a:r>
            <a:r>
              <a:rPr lang="zh-CN" altLang="en-US" dirty="0"/>
              <a:t>（不删除</a:t>
            </a:r>
            <a:r>
              <a:rPr lang="en-US" altLang="zh-CN" dirty="0" err="1"/>
              <a:t>A→w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6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4A352B5-7340-45B5-BF55-4AC2EDB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由偶数个</a:t>
            </a:r>
            <a:r>
              <a:rPr lang="en-US" altLang="zh-CN" dirty="0"/>
              <a:t>0</a:t>
            </a:r>
            <a:r>
              <a:rPr lang="zh-CN" altLang="en-US" dirty="0"/>
              <a:t>组成的串的语言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D7587-7442-470E-B176-BB12B2B1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47451" cy="4351338"/>
          </a:xfrm>
        </p:spPr>
        <p:txBody>
          <a:bodyPr/>
          <a:lstStyle/>
          <a:p>
            <a:r>
              <a:rPr lang="zh-CN" altLang="en-US" dirty="0"/>
              <a:t>例子：由偶数个</a:t>
            </a:r>
            <a:r>
              <a:rPr lang="en-US" altLang="zh-CN" dirty="0"/>
              <a:t>0</a:t>
            </a:r>
            <a:r>
              <a:rPr lang="zh-CN" altLang="en-US" dirty="0"/>
              <a:t>组成的串的语言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自然语言的描述方式：</a:t>
            </a:r>
          </a:p>
          <a:p>
            <a:r>
              <a:rPr lang="en-US" altLang="zh-CN" dirty="0"/>
              <a:t>(1) 00</a:t>
            </a:r>
            <a:r>
              <a:rPr lang="zh-CN" altLang="en-US" dirty="0"/>
              <a:t>是该语言的基本的句子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dirty="0"/>
              <a:t>S</a:t>
            </a:r>
            <a:r>
              <a:rPr lang="zh-CN" altLang="en-US" dirty="0"/>
              <a:t>是句子，则</a:t>
            </a:r>
            <a:r>
              <a:rPr lang="en-US" altLang="zh-CN" dirty="0" err="1"/>
              <a:t>00S</a:t>
            </a:r>
            <a:r>
              <a:rPr lang="zh-CN" altLang="en-US" dirty="0"/>
              <a:t>是句子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D3B88-B6A8-457A-B058-135B3E0E71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形式化的描述方式：　</a:t>
            </a:r>
          </a:p>
          <a:p>
            <a:r>
              <a:rPr lang="en-US" altLang="zh-CN" dirty="0"/>
              <a:t>(1) S → 00</a:t>
            </a:r>
          </a:p>
          <a:p>
            <a:r>
              <a:rPr lang="en-US" altLang="zh-CN" dirty="0"/>
              <a:t>(2) S → </a:t>
            </a:r>
            <a:r>
              <a:rPr lang="en-US" altLang="zh-CN" dirty="0" err="1"/>
              <a:t>00S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47163-4B5F-4CDA-A810-EA60DEAB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0C005-85A8-4DBE-9ABD-1B6317D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开始，可以推导出句型  </a:t>
            </a:r>
          </a:p>
          <a:p>
            <a:pPr algn="ctr"/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A</a:t>
            </a:r>
            <a:endParaRPr lang="en-US" altLang="zh-CN" dirty="0"/>
          </a:p>
          <a:p>
            <a:r>
              <a:rPr lang="zh-CN" altLang="en-US" dirty="0"/>
              <a:t>其中：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/>
              <a:t> ∈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zh-CN" altLang="en-US" dirty="0"/>
              <a:t>可以在推导出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w</a:t>
            </a:r>
            <a:r>
              <a:rPr lang="zh-CN" altLang="en-US" dirty="0"/>
              <a:t>时停止，</a:t>
            </a:r>
          </a:p>
          <a:p>
            <a:r>
              <a:rPr lang="zh-CN" altLang="en-US" dirty="0"/>
              <a:t>也可以从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wS</a:t>
            </a:r>
            <a:r>
              <a:rPr lang="en-US" altLang="zh-CN" baseline="-25000" dirty="0" err="1"/>
              <a:t>1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推导出另一个更长的串， 直至</a:t>
            </a:r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)*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8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425C-4827-47BF-9621-C65132E8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F5737-23CD-4085-AE8A-F129B450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型文法，构造</a:t>
            </a:r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10</a:t>
            </a:r>
            <a:r>
              <a:rPr lang="en-US" altLang="zh-CN" baseline="-250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（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{ S }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10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10</a:t>
            </a:r>
            <a:r>
              <a:rPr lang="zh-CN" altLang="en-US" dirty="0"/>
              <a:t>为：</a:t>
            </a:r>
          </a:p>
          <a:p>
            <a:r>
              <a:rPr lang="en-US" altLang="zh-CN" dirty="0"/>
              <a:t>{ S→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} </a:t>
            </a:r>
            <a:r>
              <a:rPr lang="en-US" altLang="zh-CN" dirty="0"/>
              <a:t>U (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- {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→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} ) </a:t>
            </a:r>
            <a:r>
              <a:rPr lang="en-US" altLang="zh-CN" dirty="0"/>
              <a:t>U { </a:t>
            </a:r>
            <a:r>
              <a:rPr lang="en-US" altLang="zh-CN" dirty="0" err="1"/>
              <a:t>S→r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→r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 </a:t>
            </a:r>
            <a:r>
              <a:rPr lang="en-US" altLang="zh-CN" dirty="0"/>
              <a:t>} U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A→wS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A→w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</a:t>
            </a:r>
            <a:r>
              <a:rPr lang="en-US" altLang="zh-CN" dirty="0"/>
              <a:t> }</a:t>
            </a:r>
          </a:p>
          <a:p>
            <a:r>
              <a:rPr lang="en-US" altLang="zh-CN" dirty="0" err="1"/>
              <a:t>G</a:t>
            </a:r>
            <a:r>
              <a:rPr lang="en-US" altLang="zh-CN" baseline="-25000" dirty="0" err="1"/>
              <a:t>10</a:t>
            </a:r>
            <a:r>
              <a:rPr lang="zh-CN" altLang="en-US" dirty="0"/>
              <a:t>也是</a:t>
            </a:r>
            <a:r>
              <a:rPr lang="en-US" altLang="zh-CN" dirty="0"/>
              <a:t>3</a:t>
            </a:r>
            <a:r>
              <a:rPr lang="zh-CN" altLang="en-US" dirty="0"/>
              <a:t>型文法，且 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10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)*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3</a:t>
            </a:r>
            <a:r>
              <a:rPr lang="zh-CN" altLang="en-US" dirty="0"/>
              <a:t>型语言对迭代封闭。</a:t>
            </a:r>
          </a:p>
        </p:txBody>
      </p:sp>
    </p:spTree>
    <p:extLst>
      <p:ext uri="{BB962C8B-B14F-4D97-AF65-F5344CB8AC3E}">
        <p14:creationId xmlns:p14="http://schemas.microsoft.com/office/powerpoint/2010/main" val="16751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DE72D-2DC4-4D15-86DA-DF2012DA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8BF30-05B5-4BF7-94DE-BC65D1B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不论字母表</a:t>
            </a:r>
          </a:p>
          <a:p>
            <a:pPr lvl="4"/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∩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l-GR" dirty="0"/>
              <a:t>＝</a:t>
            </a:r>
            <a:r>
              <a:rPr lang="en-US" altLang="zh-CN" dirty="0"/>
              <a:t> </a:t>
            </a:r>
            <a:r>
              <a:rPr lang="az-Cyrl-AZ" altLang="zh-CN" dirty="0"/>
              <a:t>Ф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</a:p>
          <a:p>
            <a:pPr lvl="4"/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∩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en-US" altLang="zh-CN" dirty="0"/>
              <a:t> </a:t>
            </a:r>
            <a:r>
              <a:rPr lang="el-GR" altLang="zh-CN" dirty="0"/>
              <a:t>≠</a:t>
            </a:r>
            <a:r>
              <a:rPr lang="en-US" altLang="zh-CN" dirty="0"/>
              <a:t> </a:t>
            </a:r>
            <a:r>
              <a:rPr lang="az-Cyrl-AZ" altLang="zh-CN" dirty="0"/>
              <a:t>Ф</a:t>
            </a:r>
            <a:r>
              <a:rPr lang="zh-CN" altLang="az-Cyrl-AZ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包括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l-GR" altLang="zh-CN" dirty="0"/>
              <a:t>=Σ</a:t>
            </a:r>
            <a:r>
              <a:rPr lang="el-GR" altLang="zh-CN" baseline="-25000" dirty="0"/>
              <a:t>2</a:t>
            </a:r>
            <a:r>
              <a:rPr lang="el-GR" altLang="zh-CN" dirty="0"/>
              <a:t> </a:t>
            </a:r>
            <a:r>
              <a:rPr lang="zh-CN" altLang="el-GR" dirty="0"/>
              <a:t>）</a:t>
            </a:r>
          </a:p>
          <a:p>
            <a:r>
              <a:rPr lang="zh-CN" altLang="en-US" dirty="0"/>
              <a:t>四类语言对联合、连接和迭代运算是有效封闭的。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27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2DC6-29C4-4043-B755-7303C599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语言之间的其他运算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C3698-B7DF-484D-9FD2-AE3CE32F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定理：上下文无关语言对于补和交运算不封闭。</a:t>
            </a:r>
          </a:p>
          <a:p>
            <a:r>
              <a:rPr lang="zh-CN" altLang="en-US" dirty="0"/>
              <a:t>证明：交运算（举反例）</a:t>
            </a:r>
          </a:p>
          <a:p>
            <a:r>
              <a:rPr lang="zh-CN" altLang="en-US" dirty="0"/>
              <a:t>上下文无关语言：  </a:t>
            </a:r>
            <a:r>
              <a:rPr lang="en-US" altLang="zh-CN" dirty="0"/>
              <a:t>		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|n,m</a:t>
            </a:r>
            <a:r>
              <a:rPr lang="en-US" altLang="zh-CN" dirty="0"/>
              <a:t>&gt;0}</a:t>
            </a:r>
          </a:p>
          <a:p>
            <a:pPr lvl="5"/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i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k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k</a:t>
            </a:r>
            <a:r>
              <a:rPr lang="en-US" altLang="zh-CN" dirty="0" err="1"/>
              <a:t>|i,k</a:t>
            </a:r>
            <a:r>
              <a:rPr lang="en-US" altLang="zh-CN" dirty="0"/>
              <a:t>&gt;0}</a:t>
            </a:r>
          </a:p>
          <a:p>
            <a:r>
              <a:rPr lang="zh-CN" altLang="en-US" dirty="0"/>
              <a:t>它们的交集为：</a:t>
            </a:r>
            <a:r>
              <a:rPr lang="en-US" altLang="zh-CN" dirty="0"/>
              <a:t>				L={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|n</a:t>
            </a:r>
            <a:r>
              <a:rPr lang="en-US" altLang="zh-CN" dirty="0"/>
              <a:t>&gt;0}     </a:t>
            </a:r>
            <a:r>
              <a:rPr lang="zh-CN" altLang="en-US" dirty="0"/>
              <a:t>是上下文相关语言。</a:t>
            </a:r>
            <a:endParaRPr lang="en-US" altLang="zh-CN" dirty="0"/>
          </a:p>
          <a:p>
            <a:r>
              <a:rPr lang="zh-CN" altLang="en-US" dirty="0"/>
              <a:t>补运算（反证法）</a:t>
            </a:r>
            <a:endParaRPr lang="en-US" altLang="zh-CN" dirty="0"/>
          </a:p>
          <a:p>
            <a:r>
              <a:rPr lang="zh-CN" altLang="en-US" dirty="0"/>
              <a:t>（（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en-US" dirty="0"/>
              <a:t>的补）联合（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en-US" dirty="0"/>
              <a:t>的补））的补 </a:t>
            </a:r>
            <a:r>
              <a:rPr lang="en-US" altLang="zh-CN" dirty="0"/>
              <a:t>= L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en-US" dirty="0"/>
              <a:t>的交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5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8CCF1-D411-4506-9DC7-E6E63438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语言之间的其他运算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8B9A7-2721-452E-AE4A-1D331A29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定理：右线性语言对补和交运算是封闭的。</a:t>
            </a:r>
          </a:p>
          <a:p>
            <a:r>
              <a:rPr lang="zh-CN" altLang="en-US" dirty="0"/>
              <a:t>略（证明过程需要使用自动机的知识）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D0A2-10AC-4500-A28D-AE4B705E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由偶数个</a:t>
            </a:r>
            <a:r>
              <a:rPr lang="en-US" altLang="zh-CN" dirty="0"/>
              <a:t>0</a:t>
            </a:r>
            <a:r>
              <a:rPr lang="zh-CN" altLang="en-US" dirty="0"/>
              <a:t>组成的串的语言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0CFCD-5698-4A65-A34E-4F7275BD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将产生式</a:t>
            </a:r>
            <a:r>
              <a:rPr lang="en-US" altLang="zh-CN" dirty="0"/>
              <a:t>		S → </a:t>
            </a:r>
            <a:r>
              <a:rPr lang="en-US" altLang="zh-CN" dirty="0" err="1"/>
              <a:t>00S</a:t>
            </a:r>
            <a:r>
              <a:rPr lang="en-US" altLang="zh-CN" dirty="0"/>
              <a:t> 	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换成</a:t>
            </a:r>
            <a:r>
              <a:rPr lang="en-US" altLang="zh-CN" dirty="0"/>
              <a:t>		S → </a:t>
            </a:r>
            <a:r>
              <a:rPr lang="en-US" altLang="zh-CN" dirty="0" err="1"/>
              <a:t>0S0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或</a:t>
            </a:r>
            <a:r>
              <a:rPr lang="en-US" altLang="zh-CN" dirty="0"/>
              <a:t>		S → </a:t>
            </a:r>
            <a:r>
              <a:rPr lang="en-US" altLang="zh-CN" dirty="0" err="1"/>
              <a:t>S00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或</a:t>
            </a:r>
            <a:r>
              <a:rPr lang="en-US" altLang="zh-CN" dirty="0"/>
              <a:t>		S → SS</a:t>
            </a:r>
          </a:p>
          <a:p>
            <a:endParaRPr lang="en-US" altLang="zh-CN" dirty="0"/>
          </a:p>
          <a:p>
            <a:r>
              <a:rPr lang="zh-CN" altLang="en-US" dirty="0"/>
              <a:t>是否还产生相同的语言？       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2E70C-21C9-42E1-A360-897FB3F6CE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结论：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chemeClr val="accent6"/>
                </a:solidFill>
              </a:rPr>
              <a:t>一个语言，可以使用不同的产生式组合来产生。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chemeClr val="accent6"/>
                </a:solidFill>
              </a:rPr>
              <a:t>思考：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由奇数个</a:t>
            </a:r>
            <a:r>
              <a:rPr lang="en-US" altLang="zh-CN" dirty="0">
                <a:solidFill>
                  <a:schemeClr val="accent6"/>
                </a:solidFill>
              </a:rPr>
              <a:t>1</a:t>
            </a:r>
            <a:r>
              <a:rPr lang="zh-CN" altLang="en-US" dirty="0">
                <a:solidFill>
                  <a:schemeClr val="accent6"/>
                </a:solidFill>
              </a:rPr>
              <a:t>组成串的语言的形成规则。</a:t>
            </a:r>
          </a:p>
          <a:p>
            <a:endParaRPr lang="zh-CN" altLang="en-US" dirty="0">
              <a:solidFill>
                <a:schemeClr val="accent6"/>
              </a:solidFill>
            </a:endParaRPr>
          </a:p>
          <a:p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4A352B5-7340-45B5-BF55-4AC2EDB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D7587-7442-470E-B176-BB12B2B1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例子：高级程序设计语言中的算术表达式的形成规则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自然语言的描述方式：</a:t>
            </a:r>
            <a:endParaRPr lang="en-US" altLang="zh-CN" dirty="0"/>
          </a:p>
          <a:p>
            <a:r>
              <a:rPr lang="en-US" altLang="zh-CN" dirty="0"/>
              <a:t>(1) 	</a:t>
            </a:r>
            <a:r>
              <a:rPr lang="zh-CN" altLang="en-US" dirty="0"/>
              <a:t>单个变量是最基本的句子；</a:t>
            </a:r>
          </a:p>
          <a:p>
            <a:r>
              <a:rPr lang="en-US" altLang="zh-CN" dirty="0"/>
              <a:t>(2) 	</a:t>
            </a:r>
            <a:r>
              <a:rPr lang="zh-CN" altLang="en-US" dirty="0"/>
              <a:t>若 </a:t>
            </a:r>
            <a:r>
              <a:rPr lang="en-US" altLang="zh-CN" dirty="0"/>
              <a:t>E </a:t>
            </a:r>
            <a:r>
              <a:rPr lang="zh-CN" altLang="en-US" dirty="0"/>
              <a:t>是一个句子，则 </a:t>
            </a:r>
            <a:r>
              <a:rPr lang="en-US" altLang="zh-CN" dirty="0" err="1"/>
              <a:t>EAE</a:t>
            </a:r>
            <a:r>
              <a:rPr lang="en-US" altLang="zh-CN" dirty="0"/>
              <a:t> </a:t>
            </a:r>
            <a:r>
              <a:rPr lang="zh-CN" altLang="en-US" dirty="0"/>
              <a:t>是一个句子，其中 </a:t>
            </a:r>
            <a:r>
              <a:rPr lang="en-US" altLang="zh-CN" dirty="0"/>
              <a:t>A </a:t>
            </a:r>
            <a:r>
              <a:rPr lang="zh-CN" altLang="en-US" dirty="0"/>
              <a:t>代表运算符</a:t>
            </a:r>
            <a:r>
              <a:rPr lang="en-US" altLang="zh-CN" dirty="0"/>
              <a:t>			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 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(3)	</a:t>
            </a:r>
            <a:r>
              <a:rPr lang="zh-CN" altLang="en-US" dirty="0"/>
              <a:t>若 </a:t>
            </a:r>
            <a:r>
              <a:rPr lang="en-US" altLang="zh-CN" dirty="0"/>
              <a:t>E </a:t>
            </a:r>
            <a:r>
              <a:rPr lang="zh-CN" altLang="en-US" dirty="0"/>
              <a:t>是一个句子，则 </a:t>
            </a:r>
            <a:r>
              <a:rPr lang="en-US" altLang="zh-CN" dirty="0"/>
              <a:t>(E) </a:t>
            </a:r>
            <a:r>
              <a:rPr lang="zh-CN" altLang="en-US" dirty="0"/>
              <a:t>是一个句子；</a:t>
            </a:r>
          </a:p>
        </p:txBody>
      </p:sp>
    </p:spTree>
    <p:extLst>
      <p:ext uri="{BB962C8B-B14F-4D97-AF65-F5344CB8AC3E}">
        <p14:creationId xmlns:p14="http://schemas.microsoft.com/office/powerpoint/2010/main" val="37541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D7CD-E603-4F5F-878B-E31736C7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D053-7B5D-4D2B-9E37-12975247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形式化的描述方式：</a:t>
            </a:r>
          </a:p>
          <a:p>
            <a:r>
              <a:rPr lang="en-US" altLang="zh-CN" dirty="0"/>
              <a:t>(1)	E → </a:t>
            </a:r>
            <a:r>
              <a:rPr lang="en-US" altLang="zh-CN" dirty="0" err="1"/>
              <a:t>i</a:t>
            </a:r>
            <a:r>
              <a:rPr lang="en-US" altLang="zh-CN" dirty="0"/>
              <a:t>	</a:t>
            </a:r>
            <a:r>
              <a:rPr lang="zh-CN" altLang="en-US" dirty="0"/>
              <a:t>（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代表单个变量）</a:t>
            </a:r>
          </a:p>
          <a:p>
            <a:r>
              <a:rPr lang="en-US" altLang="zh-CN" dirty="0"/>
              <a:t>(2)	E → </a:t>
            </a:r>
            <a:r>
              <a:rPr lang="en-US" altLang="zh-CN" dirty="0" err="1"/>
              <a:t>EAE</a:t>
            </a:r>
            <a:endParaRPr lang="en-US" altLang="zh-CN" dirty="0"/>
          </a:p>
          <a:p>
            <a:r>
              <a:rPr lang="en-US" altLang="zh-CN" dirty="0"/>
              <a:t>(3)	E → (E)</a:t>
            </a:r>
          </a:p>
          <a:p>
            <a:r>
              <a:rPr lang="en-US" altLang="zh-CN" dirty="0"/>
              <a:t>(4)	A → +       </a:t>
            </a:r>
          </a:p>
          <a:p>
            <a:r>
              <a:rPr lang="en-US" altLang="zh-CN" dirty="0"/>
              <a:t>(5)	A → -</a:t>
            </a:r>
          </a:p>
          <a:p>
            <a:r>
              <a:rPr lang="en-US" altLang="zh-CN" dirty="0"/>
              <a:t>(6)	A → *</a:t>
            </a:r>
          </a:p>
          <a:p>
            <a:r>
              <a:rPr lang="en-US" altLang="zh-CN" dirty="0"/>
              <a:t>(7)	A →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2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D7CD-E603-4F5F-878B-E31736C7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D053-7B5D-4D2B-9E37-12975247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6798" cy="4428000"/>
          </a:xfrm>
        </p:spPr>
        <p:txBody>
          <a:bodyPr/>
          <a:lstStyle/>
          <a:p>
            <a:r>
              <a:rPr lang="zh-CN" altLang="en-US" dirty="0"/>
              <a:t>其中：</a:t>
            </a:r>
            <a:endParaRPr lang="en-US" altLang="zh-CN" dirty="0"/>
          </a:p>
          <a:p>
            <a:r>
              <a:rPr lang="en-US" altLang="zh-CN" dirty="0"/>
              <a:t>A → +       </a:t>
            </a:r>
          </a:p>
          <a:p>
            <a:r>
              <a:rPr lang="en-US" altLang="zh-CN" dirty="0"/>
              <a:t>A → -</a:t>
            </a:r>
          </a:p>
          <a:p>
            <a:r>
              <a:rPr lang="en-US" altLang="zh-CN" dirty="0"/>
              <a:t>A → *</a:t>
            </a:r>
          </a:p>
          <a:p>
            <a:r>
              <a:rPr lang="en-US" altLang="zh-CN" dirty="0"/>
              <a:t>A → /</a:t>
            </a:r>
            <a:endParaRPr lang="zh-CN" altLang="en-US" dirty="0"/>
          </a:p>
          <a:p>
            <a:r>
              <a:rPr lang="zh-CN" altLang="en-US" dirty="0"/>
              <a:t>可以简写为：</a:t>
            </a:r>
          </a:p>
          <a:p>
            <a:r>
              <a:rPr lang="en-US" altLang="zh-CN" dirty="0"/>
              <a:t>A → + | - | * | /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 </a:t>
            </a:r>
            <a:r>
              <a:rPr lang="zh-CN" altLang="en-US" dirty="0"/>
              <a:t>称为</a:t>
            </a:r>
            <a:r>
              <a:rPr lang="en-US" altLang="zh-CN" dirty="0"/>
              <a:t>A</a:t>
            </a:r>
            <a:r>
              <a:rPr lang="zh-CN" altLang="en-US" dirty="0"/>
              <a:t>的侯选式。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43AB4-BDA8-444E-A0F7-D6EB98BC5A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05670" y="1825625"/>
            <a:ext cx="5748130" cy="4428000"/>
          </a:xfrm>
        </p:spPr>
        <p:txBody>
          <a:bodyPr>
            <a:normAutofit/>
          </a:bodyPr>
          <a:lstStyle/>
          <a:p>
            <a:r>
              <a:rPr lang="en-US" altLang="zh-CN" dirty="0"/>
              <a:t>E → </a:t>
            </a:r>
            <a:r>
              <a:rPr lang="en-US" altLang="zh-CN" dirty="0" err="1"/>
              <a:t>i</a:t>
            </a:r>
            <a:r>
              <a:rPr lang="en-US" altLang="zh-CN" dirty="0"/>
              <a:t>   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EAE</a:t>
            </a:r>
            <a:endParaRPr lang="en-US" altLang="zh-CN" dirty="0"/>
          </a:p>
          <a:p>
            <a:r>
              <a:rPr lang="en-US" altLang="zh-CN" dirty="0"/>
              <a:t>E → (E)</a:t>
            </a:r>
          </a:p>
          <a:p>
            <a:r>
              <a:rPr lang="zh-CN" altLang="en-US" dirty="0"/>
              <a:t>可以简写为：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i</a:t>
            </a:r>
            <a:r>
              <a:rPr lang="en-US" altLang="zh-CN" dirty="0"/>
              <a:t> | </a:t>
            </a:r>
            <a:r>
              <a:rPr lang="en-US" altLang="zh-CN" dirty="0" err="1"/>
              <a:t>EAE</a:t>
            </a:r>
            <a:r>
              <a:rPr lang="en-US" altLang="zh-CN" dirty="0"/>
              <a:t> | (E)</a:t>
            </a:r>
          </a:p>
          <a:p>
            <a:r>
              <a:rPr lang="zh-CN" altLang="en-US" dirty="0"/>
              <a:t>其中，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 err="1"/>
              <a:t>EAE</a:t>
            </a:r>
            <a:r>
              <a:rPr lang="zh-CN" altLang="en-US" dirty="0"/>
              <a:t>、</a:t>
            </a:r>
            <a:r>
              <a:rPr lang="en-US" altLang="zh-CN" dirty="0"/>
              <a:t>(E) </a:t>
            </a:r>
            <a:r>
              <a:rPr lang="zh-CN" altLang="en-US" dirty="0"/>
              <a:t>称为</a:t>
            </a:r>
            <a:r>
              <a:rPr lang="en-US" altLang="zh-CN" dirty="0"/>
              <a:t>E</a:t>
            </a:r>
            <a:r>
              <a:rPr lang="zh-CN" altLang="en-US" dirty="0"/>
              <a:t>的侯选式。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D7CD-E603-4F5F-878B-E31736C7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D053-7B5D-4D2B-9E37-12975247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5580" cy="4428000"/>
          </a:xfrm>
        </p:spPr>
        <p:txBody>
          <a:bodyPr/>
          <a:lstStyle/>
          <a:p>
            <a:r>
              <a:rPr lang="zh-CN" altLang="en-US" dirty="0"/>
              <a:t>简写后的产生式：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i</a:t>
            </a:r>
            <a:r>
              <a:rPr lang="en-US" altLang="zh-CN" dirty="0"/>
              <a:t> | </a:t>
            </a:r>
            <a:r>
              <a:rPr lang="en-US" altLang="zh-CN" dirty="0" err="1"/>
              <a:t>EAE</a:t>
            </a:r>
            <a:r>
              <a:rPr lang="en-US" altLang="zh-CN" dirty="0"/>
              <a:t> | (E)</a:t>
            </a:r>
          </a:p>
          <a:p>
            <a:r>
              <a:rPr lang="en-US" altLang="zh-CN" dirty="0"/>
              <a:t>A → + | - | * | /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6"/>
                </a:solidFill>
              </a:rPr>
              <a:t>注意：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这组产生式没有表示出运算符的优先级。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B4108-AB39-4777-8E8F-F43E7C43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75609-BF4A-4EB7-8197-5661E54B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表示出运算符的优先级的产生式：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E+T</a:t>
            </a:r>
            <a:r>
              <a:rPr lang="en-US" altLang="zh-CN" dirty="0"/>
              <a:t> | E-T | T</a:t>
            </a:r>
          </a:p>
          <a:p>
            <a:r>
              <a:rPr lang="en-US" altLang="zh-CN" dirty="0"/>
              <a:t>T → T*F | T/F | F</a:t>
            </a:r>
          </a:p>
          <a:p>
            <a:r>
              <a:rPr lang="en-US" altLang="zh-CN" dirty="0"/>
              <a:t>F → (E) | </a:t>
            </a:r>
            <a:r>
              <a:rPr lang="en-US" altLang="zh-CN" dirty="0" err="1"/>
              <a:t>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6"/>
                </a:solidFill>
              </a:rPr>
              <a:t>关键点：优先级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D51C-6149-4E51-AEF9-DB330DCA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D359D-A3AC-4B60-A478-457A1AB1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608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支持模运算（</a:t>
            </a:r>
            <a:r>
              <a:rPr lang="en-US" altLang="zh-CN" dirty="0"/>
              <a:t>%</a:t>
            </a:r>
            <a:r>
              <a:rPr lang="zh-CN" altLang="en-US" dirty="0"/>
              <a:t>）和指数运算（</a:t>
            </a:r>
            <a:r>
              <a:rPr lang="en-US" altLang="zh-CN" dirty="0"/>
              <a:t>^</a:t>
            </a:r>
            <a:r>
              <a:rPr lang="zh-CN" altLang="en-US" dirty="0"/>
              <a:t>）的算数表达式：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E+T</a:t>
            </a:r>
            <a:r>
              <a:rPr lang="en-US" altLang="zh-CN" dirty="0"/>
              <a:t> | E-T | T</a:t>
            </a:r>
          </a:p>
          <a:p>
            <a:r>
              <a:rPr lang="en-US" altLang="zh-CN" dirty="0"/>
              <a:t>T → T*A | T/A | </a:t>
            </a:r>
            <a:r>
              <a:rPr lang="en-US" altLang="zh-CN" dirty="0" err="1"/>
              <a:t>T%A</a:t>
            </a:r>
            <a:r>
              <a:rPr lang="en-US" altLang="zh-CN" dirty="0"/>
              <a:t> | A</a:t>
            </a:r>
          </a:p>
          <a:p>
            <a:r>
              <a:rPr lang="en-US" altLang="zh-CN" dirty="0"/>
              <a:t>A → </a:t>
            </a:r>
            <a:r>
              <a:rPr lang="en-US" altLang="zh-CN" dirty="0" err="1"/>
              <a:t>F^A</a:t>
            </a:r>
            <a:r>
              <a:rPr lang="en-US" altLang="zh-CN" dirty="0"/>
              <a:t> | F                           </a:t>
            </a:r>
          </a:p>
          <a:p>
            <a:r>
              <a:rPr lang="en-US" altLang="zh-CN" dirty="0"/>
              <a:t>F → (E) | </a:t>
            </a:r>
            <a:r>
              <a:rPr lang="en-US" altLang="zh-CN" dirty="0" err="1"/>
              <a:t>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6"/>
                </a:solidFill>
              </a:rPr>
              <a:t>关键点：结合律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5E06738-9A2F-4F1E-80E8-3A6802BF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6E57C2-6A80-4BDC-9C9D-972F01E8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语言的的定义可以从两个方面进行：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从产生语言的角度。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从接收语言的角度。</a:t>
            </a:r>
          </a:p>
        </p:txBody>
      </p:sp>
    </p:spTree>
    <p:extLst>
      <p:ext uri="{BB962C8B-B14F-4D97-AF65-F5344CB8AC3E}">
        <p14:creationId xmlns:p14="http://schemas.microsoft.com/office/powerpoint/2010/main" val="41752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0502-D464-44F6-928D-5F73C0E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6B3B7-E05B-4B51-9BB3-C5DCA35E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例子：高级程序设计语言中的标识符的形成规则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I → L | IL | ID</a:t>
            </a:r>
          </a:p>
          <a:p>
            <a:r>
              <a:rPr lang="en-US" altLang="zh-CN" dirty="0"/>
              <a:t>L → a | b | c | d | e | f | g | h | </a:t>
            </a:r>
            <a:r>
              <a:rPr lang="en-US" altLang="zh-CN" dirty="0" err="1"/>
              <a:t>i</a:t>
            </a:r>
            <a:r>
              <a:rPr lang="en-US" altLang="zh-CN" dirty="0"/>
              <a:t> | j | k | l | m | n | </a:t>
            </a:r>
          </a:p>
          <a:p>
            <a:r>
              <a:rPr lang="en-US" altLang="zh-CN" dirty="0"/>
              <a:t>		o | p | q | r | s | t | u | v | w | x | y | z</a:t>
            </a:r>
          </a:p>
          <a:p>
            <a:r>
              <a:rPr lang="en-US" altLang="zh-CN" dirty="0"/>
              <a:t>D → 0 | 1 | 2 | 3 | 4 | 5 | 6 | 7 | 8 |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2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CB764-A11E-4A49-B35A-5CC65427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D7AC8-AD9B-463A-9866-1B7D4F0F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 </a:t>
            </a:r>
            <a:r>
              <a:rPr lang="en-US" altLang="zh-CN" dirty="0"/>
              <a:t>I </a:t>
            </a:r>
            <a:r>
              <a:rPr lang="zh-CN" altLang="en-US" dirty="0"/>
              <a:t>的定义加入到算术表达式中：</a:t>
            </a:r>
            <a:endParaRPr lang="en-US" altLang="zh-CN" dirty="0"/>
          </a:p>
          <a:p>
            <a:r>
              <a:rPr lang="en-US" altLang="zh-CN" dirty="0"/>
              <a:t>E → </a:t>
            </a:r>
            <a:r>
              <a:rPr lang="en-US" altLang="zh-CN" dirty="0" err="1"/>
              <a:t>E+T</a:t>
            </a:r>
            <a:r>
              <a:rPr lang="en-US" altLang="zh-CN" dirty="0"/>
              <a:t> | E-T | T</a:t>
            </a:r>
          </a:p>
          <a:p>
            <a:r>
              <a:rPr lang="en-US" altLang="zh-CN" dirty="0"/>
              <a:t>T → T*F | T/F | F</a:t>
            </a:r>
          </a:p>
          <a:p>
            <a:r>
              <a:rPr lang="en-US" altLang="zh-CN" dirty="0"/>
              <a:t>F → (E) | I</a:t>
            </a:r>
          </a:p>
          <a:p>
            <a:r>
              <a:rPr lang="en-US" altLang="zh-CN" dirty="0"/>
              <a:t>I → L | IL | ID</a:t>
            </a:r>
          </a:p>
          <a:p>
            <a:r>
              <a:rPr lang="en-US" altLang="zh-CN" dirty="0"/>
              <a:t>L → a | b | c | d | e | f | g | h | </a:t>
            </a:r>
            <a:r>
              <a:rPr lang="en-US" altLang="zh-CN" dirty="0" err="1"/>
              <a:t>i</a:t>
            </a:r>
            <a:r>
              <a:rPr lang="en-US" altLang="zh-CN" dirty="0"/>
              <a:t> | j | k | l | m | n | </a:t>
            </a:r>
          </a:p>
          <a:p>
            <a:r>
              <a:rPr lang="en-US" altLang="zh-CN" dirty="0"/>
              <a:t>		o | p | q | r | s | t | u | v | w | x | y | z</a:t>
            </a:r>
          </a:p>
          <a:p>
            <a:r>
              <a:rPr lang="en-US" altLang="zh-CN" dirty="0"/>
              <a:t>D → 0 | 1 | 2 | 3 | 4 | 5 | 6 | 7 | 8 |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2C81-0526-48D7-8C7F-EFD408EC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AF8D3-C37A-4759-B4D7-D5DBA05C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	</a:t>
            </a:r>
            <a:r>
              <a:rPr lang="zh-CN" altLang="en-US" dirty="0"/>
              <a:t>是否还有其它方法产生标识符？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(2)	</a:t>
            </a:r>
            <a:r>
              <a:rPr lang="zh-CN" altLang="en-US" dirty="0"/>
              <a:t>其他类型的标识符（如以下划线或字母开头的字母、下划线和数字的串）的产生。</a:t>
            </a:r>
          </a:p>
          <a:p>
            <a:endParaRPr lang="en-US" altLang="zh-CN" dirty="0"/>
          </a:p>
          <a:p>
            <a:r>
              <a:rPr lang="en-US" altLang="zh-CN" dirty="0"/>
              <a:t>(3)	</a:t>
            </a:r>
            <a:r>
              <a:rPr lang="zh-CN" altLang="en-US" dirty="0"/>
              <a:t>其他类型的表达式（如关系表达式等）的产生。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492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7138E-A4A7-45A2-802E-BE3D3105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变量说明语句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414B-45D1-491A-8E4B-15D4BB0C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000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C</a:t>
            </a:r>
            <a:r>
              <a:rPr lang="zh-CN" altLang="en-US" dirty="0"/>
              <a:t>语言中的变量说明语句。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a1</a:t>
            </a:r>
            <a:r>
              <a:rPr lang="en-US" altLang="zh-CN" dirty="0"/>
              <a:t>, </a:t>
            </a:r>
            <a:r>
              <a:rPr lang="en-US" altLang="zh-CN" dirty="0" err="1"/>
              <a:t>a2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char </a:t>
            </a:r>
            <a:r>
              <a:rPr lang="en-US" altLang="zh-CN" dirty="0" err="1"/>
              <a:t>b1</a:t>
            </a:r>
            <a:r>
              <a:rPr lang="en-US" altLang="zh-CN" dirty="0"/>
              <a:t>, </a:t>
            </a:r>
            <a:r>
              <a:rPr lang="en-US" altLang="zh-CN" dirty="0" err="1"/>
              <a:t>b2</a:t>
            </a:r>
            <a:r>
              <a:rPr lang="en-US" altLang="zh-CN" dirty="0"/>
              <a:t>, </a:t>
            </a:r>
            <a:r>
              <a:rPr lang="en-US" altLang="zh-CN" dirty="0" err="1"/>
              <a:t>b3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...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665B0-19B2-4468-B400-9AC1D60351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76060" y="1825625"/>
            <a:ext cx="477774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产生式为：</a:t>
            </a:r>
            <a:endParaRPr lang="en-US" altLang="zh-CN" dirty="0"/>
          </a:p>
          <a:p>
            <a:r>
              <a:rPr lang="en-US" altLang="zh-CN" dirty="0"/>
              <a:t>S → SS | P</a:t>
            </a:r>
          </a:p>
          <a:p>
            <a:r>
              <a:rPr lang="en-US" altLang="zh-CN" dirty="0"/>
              <a:t>P → TV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T → int | char | float | …</a:t>
            </a:r>
          </a:p>
          <a:p>
            <a:r>
              <a:rPr lang="en-US" altLang="zh-CN" dirty="0"/>
              <a:t>V → V</a:t>
            </a:r>
            <a:r>
              <a:rPr lang="zh-CN" altLang="en-US" dirty="0"/>
              <a:t>，</a:t>
            </a:r>
            <a:r>
              <a:rPr lang="en-US" altLang="zh-CN" dirty="0"/>
              <a:t>V | I </a:t>
            </a:r>
          </a:p>
          <a:p>
            <a:r>
              <a:rPr lang="en-US" altLang="zh-CN" dirty="0"/>
              <a:t>I → L | IL | ID           </a:t>
            </a:r>
          </a:p>
          <a:p>
            <a:r>
              <a:rPr lang="en-US" altLang="zh-CN" dirty="0"/>
              <a:t>L → …</a:t>
            </a:r>
          </a:p>
          <a:p>
            <a:r>
              <a:rPr lang="en-US" altLang="zh-CN" dirty="0"/>
              <a:t>D →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6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语言实例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2.  </a:t>
            </a:r>
            <a:r>
              <a:rPr lang="zh-CN" altLang="en-US" dirty="0">
                <a:solidFill>
                  <a:schemeClr val="accent6"/>
                </a:solidFill>
              </a:rPr>
              <a:t>语言与文法</a:t>
            </a:r>
          </a:p>
          <a:p>
            <a:r>
              <a:rPr lang="en-US" altLang="zh-CN" dirty="0"/>
              <a:t>3.  </a:t>
            </a:r>
            <a:r>
              <a:rPr lang="zh-CN" altLang="en-US" dirty="0"/>
              <a:t>文法与语言的分类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/>
              <a:t>4.  </a:t>
            </a:r>
            <a:r>
              <a:rPr lang="zh-CN" altLang="en-US" dirty="0"/>
              <a:t>文法产生语言</a:t>
            </a:r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运算的封闭性</a:t>
            </a:r>
          </a:p>
        </p:txBody>
      </p:sp>
    </p:spTree>
    <p:extLst>
      <p:ext uri="{BB962C8B-B14F-4D97-AF65-F5344CB8AC3E}">
        <p14:creationId xmlns:p14="http://schemas.microsoft.com/office/powerpoint/2010/main" val="1602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3DDB5C3-0382-4757-83D8-DA7789F3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语言与文法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C7DF5-385B-4DF3-822A-C3E2F57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语言，在字母表上，按照一定的构成规则，根据语言句子的结构特点，可以定义一个产生该语言的文法。使用文法作为语言的有穷描述，不仅可以描述出语言的结构特征，而且可以产生这个语言的所有句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文法的作用就是产生一个语言。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7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F6B48-6CBA-43CF-9BAF-2CE045AC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AA921-B459-4042-91B9-C1673452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定义：文法 </a:t>
            </a:r>
            <a:r>
              <a:rPr lang="en-US" altLang="zh-CN" dirty="0"/>
              <a:t>G</a:t>
            </a:r>
            <a:r>
              <a:rPr lang="zh-CN" altLang="en-US" dirty="0"/>
              <a:t>（也称为短语结构文法，</a:t>
            </a:r>
            <a:r>
              <a:rPr lang="en-US" altLang="zh-CN" dirty="0"/>
              <a:t>PSG</a:t>
            </a:r>
            <a:r>
              <a:rPr lang="zh-CN" altLang="en-US" dirty="0"/>
              <a:t>）是一个四元式：</a:t>
            </a:r>
            <a:endParaRPr lang="en-US" altLang="zh-CN" dirty="0"/>
          </a:p>
          <a:p>
            <a:pPr algn="ctr"/>
            <a:r>
              <a:rPr lang="en-US" altLang="zh-CN" dirty="0"/>
              <a:t>G=(</a:t>
            </a:r>
            <a:r>
              <a:rPr lang="el-GR" altLang="zh-CN" dirty="0"/>
              <a:t>Σ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P) </a:t>
            </a:r>
          </a:p>
          <a:p>
            <a:r>
              <a:rPr lang="el-GR" altLang="zh-CN" dirty="0"/>
              <a:t>Σ</a:t>
            </a:r>
            <a:r>
              <a:rPr lang="zh-CN" altLang="en-US" dirty="0"/>
              <a:t> 称为终结符集合或字母表，元素称为终结符或字母</a:t>
            </a:r>
          </a:p>
          <a:p>
            <a:r>
              <a:rPr lang="en-US" altLang="zh-CN" dirty="0"/>
              <a:t>V </a:t>
            </a:r>
            <a:r>
              <a:rPr lang="zh-CN" altLang="en-US" dirty="0"/>
              <a:t>称为非终结符集合，元素称为非终结符或变量</a:t>
            </a:r>
          </a:p>
          <a:p>
            <a:r>
              <a:rPr lang="en-US" altLang="zh-CN" dirty="0"/>
              <a:t>S ∈ V</a:t>
            </a:r>
            <a:r>
              <a:rPr lang="zh-CN" altLang="en-US" dirty="0"/>
              <a:t>，称为开始符</a:t>
            </a:r>
          </a:p>
          <a:p>
            <a:r>
              <a:rPr lang="en-US" altLang="zh-CN" dirty="0"/>
              <a:t>P </a:t>
            </a:r>
            <a:r>
              <a:rPr lang="zh-CN" altLang="en-US" dirty="0"/>
              <a:t>是产生式 </a:t>
            </a:r>
            <a:r>
              <a:rPr lang="en-US" altLang="zh-CN" dirty="0"/>
              <a:t>α→β </a:t>
            </a:r>
            <a:r>
              <a:rPr lang="zh-CN" altLang="en-US" dirty="0"/>
              <a:t>的集合</a:t>
            </a:r>
          </a:p>
        </p:txBody>
      </p:sp>
    </p:spTree>
    <p:extLst>
      <p:ext uri="{BB962C8B-B14F-4D97-AF65-F5344CB8AC3E}">
        <p14:creationId xmlns:p14="http://schemas.microsoft.com/office/powerpoint/2010/main" val="39169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4704-1986-4EFC-BD18-114B2388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DC397-1866-4395-A4EB-4EE1AA4F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对于产生式 </a:t>
            </a:r>
            <a:r>
              <a:rPr lang="en-US" altLang="zh-CN" dirty="0"/>
              <a:t>α→β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α ∈( </a:t>
            </a:r>
            <a:r>
              <a:rPr lang="el-GR" altLang="zh-CN" dirty="0"/>
              <a:t>Σ</a:t>
            </a:r>
            <a:r>
              <a:rPr lang="en-US" altLang="zh-CN" dirty="0"/>
              <a:t>∪V )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α </a:t>
            </a:r>
            <a:r>
              <a:rPr lang="zh-CN" altLang="en-US" dirty="0"/>
              <a:t>至少包含一个非终结符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β ∈( </a:t>
            </a:r>
            <a:r>
              <a:rPr lang="el-GR" altLang="zh-CN" dirty="0"/>
              <a:t>Σ</a:t>
            </a:r>
            <a:r>
              <a:rPr lang="en-US" altLang="zh-CN" dirty="0"/>
              <a:t>∪V )*</a:t>
            </a:r>
            <a:r>
              <a:rPr lang="zh-CN" altLang="en-US" dirty="0"/>
              <a:t>，</a:t>
            </a:r>
            <a:r>
              <a:rPr lang="en-US" altLang="zh-CN" dirty="0"/>
              <a:t>β </a:t>
            </a:r>
            <a:r>
              <a:rPr lang="zh-CN" altLang="en-US" dirty="0"/>
              <a:t>可以为</a:t>
            </a:r>
            <a:r>
              <a:rPr lang="en-US" altLang="zh-CN" dirty="0"/>
              <a:t>ε</a:t>
            </a:r>
            <a:r>
              <a:rPr lang="zh-CN" altLang="en-US" dirty="0"/>
              <a:t>，当</a:t>
            </a:r>
            <a:r>
              <a:rPr lang="en-US" altLang="zh-CN" dirty="0"/>
              <a:t>β</a:t>
            </a:r>
            <a:r>
              <a:rPr lang="zh-CN" altLang="en-US" dirty="0"/>
              <a:t>为</a:t>
            </a:r>
            <a:r>
              <a:rPr lang="en-US" altLang="zh-CN" dirty="0"/>
              <a:t>ε</a:t>
            </a:r>
            <a:r>
              <a:rPr lang="zh-CN" altLang="en-US" dirty="0"/>
              <a:t>时，</a:t>
            </a:r>
            <a:r>
              <a:rPr lang="en-US" altLang="zh-CN" dirty="0"/>
              <a:t>α→ε</a:t>
            </a:r>
            <a:r>
              <a:rPr lang="zh-CN" altLang="en-US" dirty="0"/>
              <a:t>称为空串产生式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第一个产生式的左边只能是开始符</a:t>
            </a:r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865A-E960-4BC9-8E53-0F53E4AF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FF255-E179-4B79-8541-FB54F905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定义：直接推导（</a:t>
            </a:r>
            <a:r>
              <a:rPr lang="zh-CN" altLang="en-US" dirty="0">
                <a:sym typeface="Symbol" panose="05050102010706020507" pitchFamily="18" charset="2"/>
              </a:rPr>
              <a:t> 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对于文法 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α </a:t>
            </a:r>
            <a:r>
              <a:rPr lang="zh-CN" altLang="en-US" dirty="0"/>
              <a:t>和 </a:t>
            </a:r>
            <a:r>
              <a:rPr lang="en-US" altLang="zh-CN" dirty="0"/>
              <a:t>β </a:t>
            </a:r>
            <a:r>
              <a:rPr lang="zh-CN" altLang="en-US" dirty="0"/>
              <a:t>是集合 </a:t>
            </a:r>
            <a:r>
              <a:rPr lang="en-US" altLang="zh-CN" dirty="0"/>
              <a:t>( </a:t>
            </a:r>
            <a:r>
              <a:rPr lang="el-GR" altLang="zh-CN" dirty="0"/>
              <a:t>Σ</a:t>
            </a:r>
            <a:r>
              <a:rPr lang="en-US" altLang="zh-CN" dirty="0"/>
              <a:t>∪V ) </a:t>
            </a:r>
            <a:r>
              <a:rPr lang="zh-CN" altLang="en-US" dirty="0"/>
              <a:t>上的串，</a:t>
            </a:r>
            <a:endParaRPr lang="en-US" altLang="zh-CN" dirty="0"/>
          </a:p>
          <a:p>
            <a:pPr algn="ctr"/>
            <a:r>
              <a:rPr lang="en-US" altLang="zh-CN" dirty="0"/>
              <a:t>α=</a:t>
            </a:r>
            <a:r>
              <a:rPr lang="en-US" altLang="zh-CN" dirty="0" err="1"/>
              <a:t>pvr</a:t>
            </a:r>
            <a:r>
              <a:rPr lang="zh-CN" altLang="en-US" dirty="0"/>
              <a:t>，</a:t>
            </a:r>
            <a:r>
              <a:rPr lang="en-US" altLang="zh-CN" dirty="0"/>
              <a:t>β=</a:t>
            </a:r>
            <a:r>
              <a:rPr lang="en-US" altLang="zh-CN" dirty="0" err="1"/>
              <a:t>pur</a:t>
            </a:r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p </a:t>
            </a:r>
            <a:r>
              <a:rPr lang="zh-CN" altLang="en-US" dirty="0"/>
              <a:t>和 </a:t>
            </a:r>
            <a:r>
              <a:rPr lang="en-US" altLang="zh-CN" dirty="0"/>
              <a:t>r </a:t>
            </a:r>
            <a:r>
              <a:rPr lang="zh-CN" altLang="en-US" dirty="0"/>
              <a:t>都可能为</a:t>
            </a:r>
            <a:r>
              <a:rPr lang="en-US" altLang="zh-CN" dirty="0"/>
              <a:t>ε</a:t>
            </a:r>
            <a:r>
              <a:rPr lang="zh-CN" altLang="en-US" dirty="0"/>
              <a:t>，</a:t>
            </a:r>
            <a:r>
              <a:rPr lang="en-US" altLang="zh-CN" dirty="0" err="1"/>
              <a:t>v→u</a:t>
            </a:r>
            <a:r>
              <a:rPr lang="en-US" altLang="zh-CN" dirty="0"/>
              <a:t> </a:t>
            </a:r>
            <a:r>
              <a:rPr lang="zh-CN" altLang="en-US" dirty="0"/>
              <a:t>是文法 </a:t>
            </a:r>
            <a:r>
              <a:rPr lang="en-US" altLang="zh-CN" dirty="0"/>
              <a:t>G </a:t>
            </a:r>
            <a:r>
              <a:rPr lang="zh-CN" altLang="en-US" dirty="0"/>
              <a:t>的一个产生式，</a:t>
            </a:r>
            <a:endParaRPr lang="en-US" altLang="zh-CN" dirty="0"/>
          </a:p>
          <a:p>
            <a:r>
              <a:rPr lang="zh-CN" altLang="en-US" dirty="0"/>
              <a:t>则称 </a:t>
            </a:r>
            <a:r>
              <a:rPr lang="en-US" altLang="zh-CN" dirty="0"/>
              <a:t>α </a:t>
            </a:r>
            <a:r>
              <a:rPr lang="zh-CN" altLang="en-US" dirty="0"/>
              <a:t>直接推导出 </a:t>
            </a:r>
            <a:r>
              <a:rPr lang="en-US" altLang="zh-CN" dirty="0"/>
              <a:t>β</a:t>
            </a:r>
            <a:r>
              <a:rPr lang="zh-CN" altLang="en-US" dirty="0"/>
              <a:t>，记为</a:t>
            </a:r>
            <a:endParaRPr lang="en-US" altLang="zh-CN" dirty="0"/>
          </a:p>
          <a:p>
            <a:pPr algn="ctr"/>
            <a:r>
              <a:rPr lang="en-US" altLang="zh-CN" dirty="0"/>
              <a:t>α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β</a:t>
            </a:r>
            <a:r>
              <a:rPr lang="zh-CN" altLang="en-US" dirty="0"/>
              <a:t>，即 </a:t>
            </a:r>
            <a:r>
              <a:rPr lang="en-US" altLang="zh-CN" dirty="0" err="1"/>
              <a:t>pvr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pur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1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9EE6E-C154-4A93-A36B-614E5402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35572-14C8-4721-8797-EFC3A85F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推导的实质：替换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推导就是用产生式的右边替换产生式的左边。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非终结符代表在推导的过程中可以被替换的符号。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终结符代表在推导的过程中不可以被替换的符号。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归约：推导的逆过程（</a:t>
            </a:r>
            <a:r>
              <a:rPr lang="zh-CN" altLang="en-US" dirty="0">
                <a:sym typeface="Symbol" panose="05050102010706020507" pitchFamily="18" charset="2"/>
              </a:rPr>
              <a:t> 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 err="1"/>
              <a:t>pvr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pur</a:t>
            </a:r>
            <a:r>
              <a:rPr lang="en-US" altLang="zh-CN" dirty="0"/>
              <a:t> </a:t>
            </a:r>
            <a:r>
              <a:rPr lang="zh-CN" altLang="en-US" dirty="0"/>
              <a:t>对应，串 </a:t>
            </a:r>
            <a:r>
              <a:rPr lang="en-US" altLang="zh-CN" dirty="0" err="1"/>
              <a:t>pur</a:t>
            </a:r>
            <a:r>
              <a:rPr lang="en-US" altLang="zh-CN" dirty="0"/>
              <a:t> </a:t>
            </a:r>
            <a:r>
              <a:rPr lang="zh-CN" altLang="en-US" dirty="0"/>
              <a:t>可以直接归约成串 </a:t>
            </a:r>
            <a:r>
              <a:rPr lang="en-US" altLang="zh-CN" dirty="0" err="1"/>
              <a:t>pvr</a:t>
            </a:r>
            <a:r>
              <a:rPr lang="zh-CN" altLang="en-US" dirty="0"/>
              <a:t>，记为</a:t>
            </a:r>
            <a:endParaRPr lang="en-US" altLang="zh-CN" dirty="0"/>
          </a:p>
          <a:p>
            <a:pPr algn="ctr"/>
            <a:r>
              <a:rPr lang="en-US" altLang="zh-CN" dirty="0" err="1"/>
              <a:t>pur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 </a:t>
            </a:r>
            <a:r>
              <a:rPr lang="en-US" altLang="zh-CN" dirty="0" err="1"/>
              <a:t>pvr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8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84C83-A5CA-4C8A-8594-C0AFC4A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E8904-BAC8-417F-92D8-CB98C481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产生语言 </a:t>
            </a:r>
            <a:r>
              <a:rPr lang="en-US" altLang="zh-CN" dirty="0"/>
              <a:t>—— </a:t>
            </a:r>
            <a:r>
              <a:rPr lang="zh-CN" altLang="en-US" dirty="0"/>
              <a:t>形式语言研究的问题</a:t>
            </a:r>
          </a:p>
          <a:p>
            <a:r>
              <a:rPr lang="zh-CN" altLang="en-US" dirty="0"/>
              <a:t>根据基本句子和其他句子的形成规则，产生（或生成）一个语言所包含的所有句子。</a:t>
            </a:r>
          </a:p>
          <a:p>
            <a:endParaRPr lang="zh-CN" altLang="en-US" dirty="0"/>
          </a:p>
          <a:p>
            <a:r>
              <a:rPr lang="zh-CN" altLang="en-US" dirty="0"/>
              <a:t>接收语言 </a:t>
            </a:r>
            <a:r>
              <a:rPr lang="en-US" altLang="zh-CN" dirty="0"/>
              <a:t>—— </a:t>
            </a:r>
            <a:r>
              <a:rPr lang="zh-CN" altLang="en-US" dirty="0"/>
              <a:t>自动机研究的问题</a:t>
            </a:r>
          </a:p>
          <a:p>
            <a:r>
              <a:rPr lang="zh-CN" altLang="en-US" dirty="0"/>
              <a:t>使用自动机来接收（或识别）一个语言所包含的所有句子。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18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5E92-EEE1-4CBA-852F-5638CF0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3F608-9373-4BD2-8570-5FC5AEBC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定义：多步推导，至少</a:t>
            </a:r>
            <a:r>
              <a:rPr lang="en-US" altLang="zh-CN" dirty="0"/>
              <a:t>1</a:t>
            </a:r>
            <a:r>
              <a:rPr lang="zh-CN" altLang="en-US" dirty="0"/>
              <a:t>步（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baseline="30000" dirty="0"/>
              <a:t>+ </a:t>
            </a:r>
            <a:r>
              <a:rPr lang="zh-CN" altLang="en-US" dirty="0"/>
              <a:t>）</a:t>
            </a:r>
          </a:p>
          <a:p>
            <a:pPr algn="ctr"/>
            <a:r>
              <a:rPr lang="en-US" altLang="zh-CN" dirty="0"/>
              <a:t>y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baseline="30000" dirty="0"/>
              <a:t>+ </a:t>
            </a:r>
            <a:r>
              <a:rPr lang="en-US" altLang="zh-CN" dirty="0"/>
              <a:t>z</a:t>
            </a:r>
          </a:p>
          <a:p>
            <a:r>
              <a:rPr lang="zh-CN" altLang="en-US" dirty="0"/>
              <a:t>表示 </a:t>
            </a:r>
            <a:r>
              <a:rPr lang="en-US" altLang="zh-CN" dirty="0"/>
              <a:t>y </a:t>
            </a:r>
            <a:r>
              <a:rPr lang="zh-CN" altLang="en-US" dirty="0"/>
              <a:t>可以经过多步推导出 </a:t>
            </a:r>
            <a:r>
              <a:rPr lang="en-US" altLang="zh-CN" dirty="0"/>
              <a:t>z</a:t>
            </a:r>
            <a:r>
              <a:rPr lang="zh-CN" altLang="en-US" dirty="0"/>
              <a:t>，即存在串的序列</a:t>
            </a:r>
            <a:endParaRPr lang="en-US" altLang="zh-CN" dirty="0"/>
          </a:p>
          <a:p>
            <a:pPr algn="ctr"/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令 </a:t>
            </a:r>
            <a:r>
              <a:rPr lang="en-US" altLang="zh-CN" dirty="0"/>
              <a:t>y=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/>
              <a:t>1 </a:t>
            </a:r>
            <a:r>
              <a:rPr lang="zh-CN" altLang="en-US" dirty="0"/>
              <a:t>，</a:t>
            </a:r>
            <a:r>
              <a:rPr lang="en-US" altLang="zh-CN" dirty="0"/>
              <a:t>z=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，对所有 </a:t>
            </a:r>
            <a:r>
              <a:rPr lang="en-US" altLang="zh-CN" dirty="0"/>
              <a:t>1 </a:t>
            </a:r>
            <a:r>
              <a:rPr lang="zh-CN" altLang="en-US" dirty="0">
                <a:sym typeface="Symbol" panose="05050102010706020507" pitchFamily="18" charset="2"/>
              </a:rPr>
              <a:t>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zh-CN" altLang="en-US" dirty="0"/>
              <a:t>，有</a:t>
            </a:r>
            <a:endParaRPr lang="en-US" altLang="zh-CN" dirty="0"/>
          </a:p>
          <a:p>
            <a:pPr algn="ctr"/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 err="1"/>
              <a:t>i</a:t>
            </a:r>
            <a:r>
              <a:rPr lang="zh-CN" altLang="en-US" dirty="0">
                <a:sym typeface="Symbol" panose="05050102010706020507" pitchFamily="18" charset="2"/>
              </a:rPr>
              <a:t> 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 err="1"/>
              <a:t>i+1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5E92-EEE1-4CBA-852F-5638CF0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3F608-9373-4BD2-8570-5FC5AEBC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定义：任意步推导，包括</a:t>
            </a:r>
            <a:r>
              <a:rPr lang="en-US" altLang="zh-CN" dirty="0"/>
              <a:t>0</a:t>
            </a:r>
            <a:r>
              <a:rPr lang="zh-CN" altLang="en-US" dirty="0"/>
              <a:t>步（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dirty="0">
                <a:sym typeface="Symbol" panose="05050102010706020507" pitchFamily="18" charset="2"/>
              </a:rPr>
              <a:t>* </a:t>
            </a:r>
            <a:r>
              <a:rPr lang="zh-CN" altLang="en-US" dirty="0"/>
              <a:t>）</a:t>
            </a:r>
          </a:p>
          <a:p>
            <a:pPr algn="ctr"/>
            <a:r>
              <a:rPr lang="en-US" altLang="zh-CN" dirty="0"/>
              <a:t>y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en-US" altLang="zh-CN" baseline="30000" dirty="0"/>
              <a:t> </a:t>
            </a:r>
            <a:r>
              <a:rPr lang="en-US" altLang="zh-CN" dirty="0"/>
              <a:t>z</a:t>
            </a:r>
          </a:p>
          <a:p>
            <a:r>
              <a:rPr lang="zh-CN" altLang="en-US" dirty="0"/>
              <a:t>表示 </a:t>
            </a:r>
            <a:r>
              <a:rPr lang="en-US" altLang="zh-CN" dirty="0"/>
              <a:t>y </a:t>
            </a:r>
            <a:r>
              <a:rPr lang="zh-CN" altLang="en-US" dirty="0"/>
              <a:t>可以经过任意步推导出 </a:t>
            </a:r>
            <a:r>
              <a:rPr lang="en-US" altLang="zh-CN" dirty="0"/>
              <a:t>z</a:t>
            </a:r>
            <a:r>
              <a:rPr lang="zh-CN" altLang="en-US" dirty="0"/>
              <a:t>，分两种情况：</a:t>
            </a:r>
          </a:p>
          <a:p>
            <a:r>
              <a:rPr lang="en-US" altLang="zh-CN" dirty="0"/>
              <a:t>(1) 0</a:t>
            </a:r>
            <a:r>
              <a:rPr lang="zh-CN" altLang="en-US" dirty="0"/>
              <a:t>步</a:t>
            </a:r>
            <a:endParaRPr lang="en-US" altLang="zh-CN" dirty="0"/>
          </a:p>
          <a:p>
            <a:pPr algn="ctr"/>
            <a:r>
              <a:rPr lang="en-US" altLang="zh-CN" dirty="0"/>
              <a:t>y = z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多步</a:t>
            </a:r>
            <a:endParaRPr lang="en-US" altLang="zh-CN" dirty="0"/>
          </a:p>
          <a:p>
            <a:pPr algn="ctr"/>
            <a:r>
              <a:rPr lang="en-US" altLang="zh-CN" dirty="0"/>
              <a:t>y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baseline="30000" dirty="0"/>
              <a:t>+ 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0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05181-DD0D-4F21-9122-8D8D3C8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句型和句子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588FB-A920-4482-9E34-4F19D090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对于文法 </a:t>
            </a:r>
            <a:r>
              <a:rPr lang="en-US" altLang="zh-CN" dirty="0"/>
              <a:t>G</a:t>
            </a:r>
            <a:r>
              <a:rPr lang="zh-CN" altLang="en-US" dirty="0"/>
              <a:t>，如果：</a:t>
            </a:r>
            <a:endParaRPr lang="en-US" altLang="zh-CN" dirty="0"/>
          </a:p>
          <a:p>
            <a:pPr algn="ctr"/>
            <a:r>
              <a:rPr lang="en-US" altLang="zh-CN" dirty="0"/>
              <a:t>S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dirty="0">
                <a:sym typeface="Symbol" panose="05050102010706020507" pitchFamily="18" charset="2"/>
              </a:rPr>
              <a:t>* </a:t>
            </a:r>
            <a:r>
              <a:rPr lang="en-US" altLang="zh-CN" dirty="0"/>
              <a:t>ω</a:t>
            </a:r>
          </a:p>
          <a:p>
            <a:r>
              <a:rPr lang="zh-CN" altLang="en-US" dirty="0"/>
              <a:t>则称 </a:t>
            </a:r>
            <a:r>
              <a:rPr lang="en-US" altLang="zh-CN" dirty="0"/>
              <a:t>ω </a:t>
            </a:r>
            <a:r>
              <a:rPr lang="zh-CN" altLang="en-US" dirty="0"/>
              <a:t>是文法 </a:t>
            </a:r>
            <a:r>
              <a:rPr lang="en-US" altLang="zh-CN" dirty="0"/>
              <a:t>G </a:t>
            </a:r>
            <a:r>
              <a:rPr lang="zh-CN" altLang="en-US" dirty="0"/>
              <a:t>的一个句型。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对于句型 </a:t>
            </a:r>
            <a:r>
              <a:rPr lang="en-US" altLang="zh-CN" dirty="0"/>
              <a:t>ω</a:t>
            </a:r>
            <a:r>
              <a:rPr lang="zh-CN" altLang="en-US" dirty="0"/>
              <a:t>，如果：</a:t>
            </a:r>
            <a:endParaRPr lang="en-US" altLang="zh-CN" dirty="0"/>
          </a:p>
          <a:p>
            <a:pPr algn="ctr"/>
            <a:r>
              <a:rPr lang="en-US" altLang="zh-CN" dirty="0"/>
              <a:t>ω ∈ </a:t>
            </a:r>
            <a:r>
              <a:rPr lang="en-US" altLang="zh-CN" dirty="0">
                <a:sym typeface="Symbol" pitchFamily="18" charset="2"/>
              </a:rPr>
              <a:t>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则称 </a:t>
            </a:r>
            <a:r>
              <a:rPr lang="en-US" altLang="zh-CN" dirty="0"/>
              <a:t>ω </a:t>
            </a:r>
            <a:r>
              <a:rPr lang="zh-CN" altLang="en-US" dirty="0"/>
              <a:t>是文法 </a:t>
            </a:r>
            <a:r>
              <a:rPr lang="en-US" altLang="zh-CN" dirty="0"/>
              <a:t>G </a:t>
            </a:r>
            <a:r>
              <a:rPr lang="zh-CN" altLang="en-US" dirty="0"/>
              <a:t>的一个句子。</a:t>
            </a:r>
          </a:p>
        </p:txBody>
      </p:sp>
    </p:spTree>
    <p:extLst>
      <p:ext uri="{BB962C8B-B14F-4D97-AF65-F5344CB8AC3E}">
        <p14:creationId xmlns:p14="http://schemas.microsoft.com/office/powerpoint/2010/main" val="22836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4AB47-9B55-4FF8-8165-0997079B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7F7FE-4932-471E-BC79-CC23F55E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0886" cy="4428000"/>
          </a:xfrm>
        </p:spPr>
        <p:txBody>
          <a:bodyPr/>
          <a:lstStyle/>
          <a:p>
            <a:r>
              <a:rPr lang="zh-CN" altLang="en-US" dirty="0"/>
              <a:t>定义：语言的定义</a:t>
            </a:r>
          </a:p>
          <a:p>
            <a:r>
              <a:rPr lang="zh-CN" altLang="en-US" dirty="0"/>
              <a:t>给定文法</a:t>
            </a:r>
            <a:r>
              <a:rPr lang="en-US" altLang="zh-CN" dirty="0"/>
              <a:t>G</a:t>
            </a:r>
            <a:r>
              <a:rPr lang="zh-CN" altLang="en-US" dirty="0"/>
              <a:t>，由开始符号</a:t>
            </a:r>
            <a:r>
              <a:rPr lang="en-US" altLang="zh-CN" dirty="0"/>
              <a:t>S</a:t>
            </a:r>
            <a:r>
              <a:rPr lang="zh-CN" altLang="en-US" dirty="0"/>
              <a:t>推导出的所有句子组成的集合称为文法</a:t>
            </a:r>
            <a:r>
              <a:rPr lang="en-US" altLang="zh-CN" dirty="0"/>
              <a:t>G</a:t>
            </a:r>
            <a:r>
              <a:rPr lang="zh-CN" altLang="en-US" dirty="0"/>
              <a:t>产生的语言，记为 </a:t>
            </a:r>
            <a:r>
              <a:rPr lang="en-US" altLang="zh-CN" dirty="0"/>
              <a:t>L(G)</a:t>
            </a:r>
          </a:p>
          <a:p>
            <a:pPr algn="ctr"/>
            <a:r>
              <a:rPr lang="en-US" altLang="zh-CN" dirty="0"/>
              <a:t>L(G) = { ω | S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dirty="0">
                <a:sym typeface="Symbol" panose="05050102010706020507" pitchFamily="18" charset="2"/>
              </a:rPr>
              <a:t>* </a:t>
            </a:r>
            <a:r>
              <a:rPr lang="en-US" altLang="zh-CN" dirty="0"/>
              <a:t>ω</a:t>
            </a:r>
            <a:r>
              <a:rPr lang="zh-CN" altLang="en-US" dirty="0"/>
              <a:t>，且 </a:t>
            </a:r>
            <a:r>
              <a:rPr lang="en-US" altLang="zh-CN" dirty="0"/>
              <a:t>ω ∈</a:t>
            </a:r>
            <a:r>
              <a:rPr lang="en-US" altLang="zh-CN" dirty="0">
                <a:sym typeface="Symbol" pitchFamily="18" charset="2"/>
              </a:rPr>
              <a:t> </a:t>
            </a:r>
            <a:r>
              <a:rPr lang="en-US" altLang="zh-CN" dirty="0"/>
              <a:t>*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6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A398-5ABC-4854-8DC1-38B66168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文法和语言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B4D56-6757-43CF-B059-EF497453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例子：括号匹配的串</a:t>
            </a:r>
            <a:endParaRPr lang="en-US" altLang="zh-CN" dirty="0"/>
          </a:p>
          <a:p>
            <a:r>
              <a:rPr lang="zh-CN" altLang="en-US" dirty="0"/>
              <a:t>文法 </a:t>
            </a:r>
            <a:r>
              <a:rPr lang="en-US" altLang="zh-CN" dirty="0"/>
              <a:t>G = ( { ( , ) } , { S } , S , { S→( ) , S→(S) , </a:t>
            </a:r>
            <a:r>
              <a:rPr lang="en-US" altLang="zh-CN" dirty="0" err="1"/>
              <a:t>S→SS</a:t>
            </a:r>
            <a:r>
              <a:rPr lang="en-US" altLang="zh-CN" dirty="0"/>
              <a:t> } )</a:t>
            </a:r>
          </a:p>
          <a:p>
            <a:r>
              <a:rPr lang="zh-CN" altLang="en-US" dirty="0"/>
              <a:t>语言 </a:t>
            </a:r>
            <a:r>
              <a:rPr lang="en-US" altLang="zh-CN" dirty="0"/>
              <a:t>L(G) = { ω | ω </a:t>
            </a:r>
            <a:r>
              <a:rPr lang="zh-CN" altLang="en-US" dirty="0"/>
              <a:t>是括号匹配的串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注意：文法 </a:t>
            </a:r>
            <a:r>
              <a:rPr lang="en-US" altLang="zh-CN" dirty="0"/>
              <a:t>G </a:t>
            </a:r>
            <a:r>
              <a:rPr lang="zh-CN" altLang="en-US" dirty="0"/>
              <a:t>产生语言 </a:t>
            </a:r>
            <a:r>
              <a:rPr lang="en-US" altLang="zh-CN" dirty="0"/>
              <a:t>L</a:t>
            </a:r>
            <a:r>
              <a:rPr lang="zh-CN" altLang="en-US" dirty="0"/>
              <a:t>，必须满足</a:t>
            </a:r>
          </a:p>
          <a:p>
            <a:r>
              <a:rPr lang="en-US" altLang="zh-CN" dirty="0"/>
              <a:t>(1) G </a:t>
            </a:r>
            <a:r>
              <a:rPr lang="zh-CN" altLang="en-US" dirty="0"/>
              <a:t>推导产生的所有句子都在 </a:t>
            </a:r>
            <a:r>
              <a:rPr lang="en-US" altLang="zh-CN" dirty="0"/>
              <a:t>L </a:t>
            </a:r>
            <a:r>
              <a:rPr lang="zh-CN" altLang="en-US" dirty="0"/>
              <a:t>中。</a:t>
            </a:r>
          </a:p>
          <a:p>
            <a:r>
              <a:rPr lang="en-US" altLang="zh-CN" dirty="0"/>
              <a:t>(2) L </a:t>
            </a:r>
            <a:r>
              <a:rPr lang="zh-CN" altLang="en-US" dirty="0"/>
              <a:t>中的任意句子都可以由 </a:t>
            </a:r>
            <a:r>
              <a:rPr lang="en-US" altLang="zh-CN" dirty="0"/>
              <a:t>G </a:t>
            </a:r>
            <a:r>
              <a:rPr lang="zh-CN" altLang="en-US" dirty="0"/>
              <a:t>推导产生。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9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DF052-C72E-43DF-9BE4-53C1CA77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文法和语言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AE56E-8AB3-40D4-A47D-21862EC3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约定：对于文法 </a:t>
            </a:r>
            <a:r>
              <a:rPr lang="en-US" altLang="zh-CN" dirty="0"/>
              <a:t>G= ( </a:t>
            </a:r>
            <a:r>
              <a:rPr lang="el-GR" altLang="zh-CN" dirty="0"/>
              <a:t>Σ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第一个产生式左边的符号，就是开始符。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非终结符用大写的英文字母表示。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对于文法 </a:t>
            </a:r>
            <a:r>
              <a:rPr lang="en-US" altLang="zh-CN" dirty="0"/>
              <a:t>G</a:t>
            </a:r>
            <a:r>
              <a:rPr lang="zh-CN" altLang="en-US" dirty="0"/>
              <a:t>，只需给出该文法的所有产生式即可。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38F02-2AEB-499D-84EB-FC1A1947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文法和语言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D0E-CD47-4FAA-9712-ACD24B7C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例如，上例中的文法可写成：</a:t>
            </a:r>
            <a:endParaRPr lang="en-US" altLang="zh-CN" dirty="0"/>
          </a:p>
          <a:p>
            <a:r>
              <a:rPr lang="en-US" altLang="zh-CN" dirty="0"/>
              <a:t>										S → ( )</a:t>
            </a:r>
          </a:p>
          <a:p>
            <a:r>
              <a:rPr lang="en-US" altLang="zh-CN" dirty="0"/>
              <a:t>										S → (S)</a:t>
            </a:r>
          </a:p>
          <a:p>
            <a:r>
              <a:rPr lang="en-US" altLang="zh-CN" dirty="0"/>
              <a:t>										S → SS</a:t>
            </a:r>
          </a:p>
          <a:p>
            <a:r>
              <a:rPr lang="zh-CN" altLang="en-US" dirty="0"/>
              <a:t>还可以再简写为：</a:t>
            </a:r>
          </a:p>
          <a:p>
            <a:r>
              <a:rPr lang="en-US" altLang="zh-CN" dirty="0"/>
              <a:t>										S → ( ) | (S) | 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50A6D-1AF2-45ED-A564-889D9539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文法等价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2581B-CB42-420C-AB71-550517B5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例子：对于下列文法</a:t>
            </a:r>
            <a:endParaRPr lang="en-US" altLang="zh-CN" dirty="0"/>
          </a:p>
          <a:p>
            <a:r>
              <a:rPr lang="en-US" altLang="zh-CN" dirty="0"/>
              <a:t>									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：</a:t>
            </a:r>
            <a:r>
              <a:rPr lang="en-US" altLang="zh-CN" dirty="0"/>
              <a:t>	S → 0 | 1 | 00 | 11</a:t>
            </a:r>
          </a:p>
          <a:p>
            <a:r>
              <a:rPr lang="en-US" altLang="zh-CN" dirty="0"/>
              <a:t>									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：</a:t>
            </a:r>
            <a:r>
              <a:rPr lang="en-US" altLang="zh-CN" dirty="0"/>
              <a:t>	S → A | B | AA | BB</a:t>
            </a:r>
          </a:p>
          <a:p>
            <a:r>
              <a:rPr lang="en-US" altLang="zh-CN" dirty="0"/>
              <a:t>											 	A → 0</a:t>
            </a:r>
          </a:p>
          <a:p>
            <a:r>
              <a:rPr lang="en-US" altLang="zh-CN" dirty="0"/>
              <a:t>												B → 1</a:t>
            </a:r>
          </a:p>
          <a:p>
            <a:r>
              <a:rPr lang="zh-CN" altLang="en-US" dirty="0"/>
              <a:t>有：</a:t>
            </a:r>
            <a:r>
              <a:rPr lang="en-US" altLang="zh-CN" dirty="0"/>
              <a:t>	</a:t>
            </a:r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 = { 0, 1, 00, 11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1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2959-EF2C-40BB-A754-2423E5A3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文法等价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3DDC0-D8E9-4D39-896C-6B2CFC27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zh-CN" altLang="en-US" dirty="0"/>
              <a:t>和文法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zh-CN" altLang="en-US" dirty="0"/>
              <a:t>产生相同语言，即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则称文法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zh-CN" altLang="en-US" dirty="0"/>
              <a:t>等价。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注意区别：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zh-CN" altLang="en-US" dirty="0"/>
              <a:t>等价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zh-CN" altLang="en-US" dirty="0"/>
              <a:t>相同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BE33A-D5B3-4390-9A6E-5A8321D2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7CC12-8A80-442F-9594-2D386B7D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要证明两个文法等价，需要证明？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两个文法产生的语言相同。</a:t>
            </a:r>
          </a:p>
          <a:p>
            <a:r>
              <a:rPr lang="zh-CN" altLang="en-US" dirty="0"/>
              <a:t>要证明两个语言相同，需要证明？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两个集合相等。</a:t>
            </a:r>
          </a:p>
          <a:p>
            <a:r>
              <a:rPr lang="zh-CN" altLang="en-US" dirty="0"/>
              <a:t>要证明两个个集合相等，需要证明？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两个集合互相包含（互为子集）。</a:t>
            </a:r>
          </a:p>
          <a:p>
            <a:r>
              <a:rPr lang="zh-CN" altLang="en-US" dirty="0"/>
              <a:t>要证明两个集合互为子集，需要证明？ </a:t>
            </a:r>
          </a:p>
          <a:p>
            <a:r>
              <a:rPr lang="en-US" altLang="zh-CN" dirty="0"/>
              <a:t>—— …… 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883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B2601-6234-4151-883E-768011CC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统一的理论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11698-F55B-4D66-8117-989E54D0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形式语言与自动机作为统一的理论，包括</a:t>
            </a:r>
            <a:r>
              <a:rPr lang="en-US" altLang="zh-CN" dirty="0"/>
              <a:t>3</a:t>
            </a:r>
            <a:r>
              <a:rPr lang="zh-CN" altLang="en-US" dirty="0"/>
              <a:t>个方面的内容：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形式语言理论（产生语言）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自动机理论（接收语言）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形式语言与自动机的等价性理论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本章介绍形式语言的基本内容。</a:t>
            </a:r>
          </a:p>
        </p:txBody>
      </p:sp>
    </p:spTree>
    <p:extLst>
      <p:ext uri="{BB962C8B-B14F-4D97-AF65-F5344CB8AC3E}">
        <p14:creationId xmlns:p14="http://schemas.microsoft.com/office/powerpoint/2010/main" val="15948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语言实例</a:t>
            </a:r>
          </a:p>
          <a:p>
            <a:r>
              <a:rPr lang="en-US" altLang="zh-CN" dirty="0"/>
              <a:t>2.  </a:t>
            </a:r>
            <a:r>
              <a:rPr lang="zh-CN" altLang="en-US" dirty="0"/>
              <a:t>语言与文法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3.  </a:t>
            </a:r>
            <a:r>
              <a:rPr lang="zh-CN" altLang="en-US" dirty="0">
                <a:solidFill>
                  <a:schemeClr val="accent6"/>
                </a:solidFill>
              </a:rPr>
              <a:t>文法与语言的分类</a:t>
            </a:r>
          </a:p>
          <a:p>
            <a:r>
              <a:rPr lang="en-US" altLang="zh-CN" dirty="0"/>
              <a:t>4.  </a:t>
            </a:r>
            <a:r>
              <a:rPr lang="zh-CN" altLang="en-US" dirty="0"/>
              <a:t>文法产生语言</a:t>
            </a:r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运算的封闭性</a:t>
            </a:r>
          </a:p>
        </p:txBody>
      </p:sp>
    </p:spTree>
    <p:extLst>
      <p:ext uri="{BB962C8B-B14F-4D97-AF65-F5344CB8AC3E}">
        <p14:creationId xmlns:p14="http://schemas.microsoft.com/office/powerpoint/2010/main" val="58377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789F31-BD8C-4B58-B649-564DC05F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文法与语言的分类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9B70A6-F061-428F-99E3-D352DA69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根据文法的产生式的特点，</a:t>
            </a:r>
            <a:r>
              <a:rPr lang="en-US" altLang="zh-CN" dirty="0"/>
              <a:t>Chomsky</a:t>
            </a:r>
            <a:r>
              <a:rPr lang="zh-CN" altLang="en-US" dirty="0"/>
              <a:t>对文法进行了分类。</a:t>
            </a:r>
          </a:p>
          <a:p>
            <a:r>
              <a:rPr lang="zh-CN" altLang="en-US" dirty="0"/>
              <a:t>根据文法的分类，对它产生的语言进行了分类。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0</a:t>
            </a:r>
            <a:r>
              <a:rPr lang="zh-CN" altLang="en-US" dirty="0"/>
              <a:t>型文法：产生</a:t>
            </a:r>
            <a:r>
              <a:rPr lang="en-US" altLang="zh-CN" dirty="0"/>
              <a:t>0</a:t>
            </a:r>
            <a:r>
              <a:rPr lang="zh-CN" altLang="en-US" dirty="0"/>
              <a:t>型语言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型文法：产生</a:t>
            </a:r>
            <a:r>
              <a:rPr lang="en-US" altLang="zh-CN" dirty="0"/>
              <a:t>1</a:t>
            </a:r>
            <a:r>
              <a:rPr lang="zh-CN" altLang="en-US" dirty="0"/>
              <a:t>型语言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dirty="0"/>
              <a:t>型文法：产生</a:t>
            </a:r>
            <a:r>
              <a:rPr lang="en-US" altLang="zh-CN" dirty="0"/>
              <a:t>2</a:t>
            </a:r>
            <a:r>
              <a:rPr lang="zh-CN" altLang="en-US" dirty="0"/>
              <a:t>型语言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型文法：产生</a:t>
            </a:r>
            <a:r>
              <a:rPr lang="en-US" altLang="zh-CN" dirty="0"/>
              <a:t>3</a:t>
            </a:r>
            <a:r>
              <a:rPr lang="zh-CN" altLang="en-US" dirty="0"/>
              <a:t>型语言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3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31C20-205F-4DFB-8F35-1BB58DB0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型文法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400FC-05A5-42F7-956C-E48EDD75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对于一般的文法（短语结构文法，</a:t>
            </a:r>
            <a:r>
              <a:rPr lang="en-US" altLang="zh-CN" dirty="0"/>
              <a:t>PSG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G = ( </a:t>
            </a:r>
            <a:r>
              <a:rPr lang="el-GR" altLang="zh-CN" dirty="0"/>
              <a:t>Σ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</a:t>
            </a:r>
          </a:p>
          <a:p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称为</a:t>
            </a:r>
            <a:r>
              <a:rPr lang="en-US" altLang="zh-CN" dirty="0"/>
              <a:t>0</a:t>
            </a:r>
            <a:r>
              <a:rPr lang="zh-CN" altLang="en-US" dirty="0"/>
              <a:t>型文法（短语结构文法，</a:t>
            </a:r>
            <a:r>
              <a:rPr lang="en-US" altLang="zh-CN" dirty="0"/>
              <a:t>PSG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对应的语言</a:t>
            </a:r>
            <a:r>
              <a:rPr lang="en-US" altLang="zh-CN" dirty="0"/>
              <a:t>L(G)</a:t>
            </a:r>
            <a:r>
              <a:rPr lang="zh-CN" altLang="en-US" dirty="0"/>
              <a:t>称为</a:t>
            </a:r>
            <a:r>
              <a:rPr lang="en-US" altLang="zh-CN" dirty="0"/>
              <a:t>0</a:t>
            </a:r>
            <a:r>
              <a:rPr lang="zh-CN" altLang="en-US" dirty="0"/>
              <a:t>型语言（短语结构语言，</a:t>
            </a:r>
            <a:r>
              <a:rPr lang="en-US" altLang="zh-CN" dirty="0" err="1"/>
              <a:t>PSL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8982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72816-1259-4B63-92D2-7E191EC6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型文法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A154A-DB27-4923-A729-7B2EA8CB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如果对于任意 </a:t>
            </a:r>
            <a:r>
              <a:rPr lang="en-US" altLang="zh-CN" dirty="0"/>
              <a:t>α→β∈P</a:t>
            </a:r>
            <a:r>
              <a:rPr lang="zh-CN" altLang="en-US" dirty="0"/>
              <a:t>，均有</a:t>
            </a:r>
            <a:endParaRPr lang="en-US" altLang="zh-CN" dirty="0"/>
          </a:p>
          <a:p>
            <a:pPr algn="ctr"/>
            <a:r>
              <a:rPr lang="en-US" altLang="zh-CN" dirty="0"/>
              <a:t>|α| ≤ |β|</a:t>
            </a:r>
          </a:p>
          <a:p>
            <a:r>
              <a:rPr lang="zh-CN" altLang="en-US" dirty="0"/>
              <a:t>则称文法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型文法（上下文相关文法，</a:t>
            </a:r>
            <a:r>
              <a:rPr lang="en-US" altLang="zh-CN" dirty="0" err="1"/>
              <a:t>CSG</a:t>
            </a:r>
            <a:r>
              <a:rPr lang="zh-CN" altLang="en-US" dirty="0"/>
              <a:t>），</a:t>
            </a:r>
          </a:p>
          <a:p>
            <a:r>
              <a:rPr lang="zh-CN" altLang="en-US" dirty="0"/>
              <a:t>对应的语言</a:t>
            </a:r>
            <a:r>
              <a:rPr lang="en-US" altLang="zh-CN" dirty="0"/>
              <a:t>L(G)</a:t>
            </a:r>
            <a:r>
              <a:rPr lang="zh-CN" altLang="en-US" dirty="0"/>
              <a:t>称为</a:t>
            </a:r>
            <a:r>
              <a:rPr lang="en-US" altLang="zh-CN" dirty="0"/>
              <a:t>1</a:t>
            </a:r>
            <a:r>
              <a:rPr lang="zh-CN" altLang="en-US" dirty="0"/>
              <a:t>型语言（上下文相关语言，</a:t>
            </a:r>
            <a:r>
              <a:rPr lang="en-US" altLang="zh-CN" dirty="0" err="1"/>
              <a:t>CSL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56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9554C-E750-49E4-8A44-CC6D1EB1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型文法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AB4DB-D670-4D23-A8C7-5A433607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如果对于任意 </a:t>
            </a:r>
            <a:r>
              <a:rPr lang="en-US" altLang="zh-CN" dirty="0"/>
              <a:t>α→β∈P</a:t>
            </a:r>
            <a:r>
              <a:rPr lang="zh-CN" altLang="en-US" dirty="0"/>
              <a:t>，均有</a:t>
            </a:r>
            <a:endParaRPr lang="en-US" altLang="zh-CN" dirty="0"/>
          </a:p>
          <a:p>
            <a:pPr algn="ctr"/>
            <a:r>
              <a:rPr lang="en-US" altLang="zh-CN" dirty="0"/>
              <a:t>|α| ≤ |β|</a:t>
            </a:r>
            <a:r>
              <a:rPr lang="zh-CN" altLang="en-US" dirty="0"/>
              <a:t>，且</a:t>
            </a:r>
            <a:r>
              <a:rPr lang="en-US" altLang="zh-CN" dirty="0"/>
              <a:t>α∈V</a:t>
            </a:r>
          </a:p>
          <a:p>
            <a:r>
              <a:rPr lang="zh-CN" altLang="en-US" dirty="0"/>
              <a:t>则称文法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型文法（上下文无关文法，</a:t>
            </a:r>
            <a:r>
              <a:rPr lang="en-US" altLang="zh-CN" dirty="0" err="1"/>
              <a:t>CFG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对应的语言</a:t>
            </a:r>
            <a:r>
              <a:rPr lang="en-US" altLang="zh-CN" dirty="0"/>
              <a:t>L(G)</a:t>
            </a:r>
            <a:r>
              <a:rPr lang="zh-CN" altLang="en-US" dirty="0"/>
              <a:t>称为</a:t>
            </a:r>
            <a:r>
              <a:rPr lang="en-US" altLang="zh-CN" dirty="0"/>
              <a:t>2</a:t>
            </a:r>
            <a:r>
              <a:rPr lang="zh-CN" altLang="en-US" dirty="0"/>
              <a:t>型语言（上下文无关语言，</a:t>
            </a:r>
            <a:r>
              <a:rPr lang="en-US" altLang="zh-CN" dirty="0" err="1"/>
              <a:t>CFL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F5140-2985-4E81-BC2D-F2A20732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型文法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322FF-5844-4F93-A703-900B1A00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2023" cy="4428000"/>
          </a:xfrm>
        </p:spPr>
        <p:txBody>
          <a:bodyPr/>
          <a:lstStyle/>
          <a:p>
            <a:r>
              <a:rPr lang="zh-CN" altLang="en-US" dirty="0"/>
              <a:t>如果对于任意 </a:t>
            </a:r>
            <a:r>
              <a:rPr lang="en-US" altLang="zh-CN" dirty="0"/>
              <a:t>α→β∈P</a:t>
            </a:r>
            <a:r>
              <a:rPr lang="zh-CN" altLang="en-US" dirty="0"/>
              <a:t>，具有形式</a:t>
            </a:r>
            <a:endParaRPr lang="en-US" altLang="zh-CN" dirty="0"/>
          </a:p>
          <a:p>
            <a:pPr algn="ctr"/>
            <a:r>
              <a:rPr lang="en-US" altLang="zh-CN" dirty="0" err="1"/>
              <a:t>A→ω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A→ωB</a:t>
            </a:r>
            <a:endParaRPr lang="en-US" altLang="zh-CN" dirty="0"/>
          </a:p>
          <a:p>
            <a:pPr algn="ctr"/>
            <a:r>
              <a:rPr lang="zh-CN" altLang="en-US" dirty="0"/>
              <a:t>其中，</a:t>
            </a:r>
            <a:r>
              <a:rPr lang="en-US" altLang="zh-CN" dirty="0" err="1"/>
              <a:t>A∈V</a:t>
            </a:r>
            <a:r>
              <a:rPr lang="zh-CN" altLang="en-US" dirty="0"/>
              <a:t>，</a:t>
            </a:r>
            <a:r>
              <a:rPr lang="en-US" altLang="zh-CN" dirty="0" err="1"/>
              <a:t>B∈V</a:t>
            </a:r>
            <a:r>
              <a:rPr lang="zh-CN" altLang="en-US" dirty="0"/>
              <a:t>，</a:t>
            </a:r>
            <a:r>
              <a:rPr lang="en-US" altLang="zh-CN" dirty="0" err="1"/>
              <a:t>ω∈Σ</a:t>
            </a:r>
            <a:r>
              <a:rPr lang="en-US" altLang="zh-CN" baseline="30000" dirty="0"/>
              <a:t>+</a:t>
            </a:r>
          </a:p>
          <a:p>
            <a:r>
              <a:rPr lang="zh-CN" altLang="en-US" dirty="0"/>
              <a:t>则称文法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型文法（右线性文法，</a:t>
            </a:r>
            <a:r>
              <a:rPr lang="en-US" altLang="zh-CN" dirty="0" err="1"/>
              <a:t>RLG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对应的语言</a:t>
            </a:r>
            <a:r>
              <a:rPr lang="en-US" altLang="zh-CN" dirty="0"/>
              <a:t>L(G)</a:t>
            </a:r>
            <a:r>
              <a:rPr lang="zh-CN" altLang="en-US" dirty="0"/>
              <a:t>称为</a:t>
            </a:r>
            <a:r>
              <a:rPr lang="en-US" altLang="zh-CN" dirty="0"/>
              <a:t>3</a:t>
            </a:r>
            <a:r>
              <a:rPr lang="zh-CN" altLang="en-US" dirty="0"/>
              <a:t>型语言（右线性语言，</a:t>
            </a:r>
            <a:r>
              <a:rPr lang="en-US" altLang="zh-CN" dirty="0" err="1"/>
              <a:t>RLL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6"/>
                </a:solidFill>
              </a:rPr>
              <a:t>四类文法和对应的四类语言之间是真包含关系。</a:t>
            </a:r>
          </a:p>
        </p:txBody>
      </p:sp>
    </p:spTree>
    <p:extLst>
      <p:ext uri="{BB962C8B-B14F-4D97-AF65-F5344CB8AC3E}">
        <p14:creationId xmlns:p14="http://schemas.microsoft.com/office/powerpoint/2010/main" val="39538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C4-D379-4FD9-BA8D-2B4BEBB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B26EB-29D5-4E10-82D0-7B1E6E1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  <a:r>
              <a:rPr lang="en-US" altLang="zh-CN" dirty="0"/>
              <a:t>G</a:t>
            </a:r>
          </a:p>
          <a:p>
            <a:pPr algn="ctr"/>
            <a:r>
              <a:rPr lang="en-US" altLang="zh-CN" dirty="0"/>
              <a:t>S → 01 | </a:t>
            </a:r>
            <a:r>
              <a:rPr lang="en-US" altLang="zh-CN" dirty="0" err="1"/>
              <a:t>101S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 err="1"/>
              <a:t>RLG</a:t>
            </a:r>
            <a:r>
              <a:rPr lang="zh-CN" altLang="en-US" dirty="0"/>
              <a:t>、</a:t>
            </a:r>
            <a:r>
              <a:rPr lang="en-US" altLang="zh-CN" dirty="0" err="1"/>
              <a:t>CFG</a:t>
            </a:r>
            <a:r>
              <a:rPr lang="zh-CN" altLang="en-US" dirty="0"/>
              <a:t>、</a:t>
            </a:r>
            <a:r>
              <a:rPr lang="en-US" altLang="zh-CN" dirty="0" err="1"/>
              <a:t>CSG</a:t>
            </a:r>
            <a:r>
              <a:rPr lang="zh-CN" altLang="en-US" dirty="0"/>
              <a:t>、</a:t>
            </a:r>
            <a:r>
              <a:rPr lang="en-US" altLang="zh-CN" dirty="0"/>
              <a:t>PSG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79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C4-D379-4FD9-BA8D-2B4BEBB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B26EB-29D5-4E10-82D0-7B1E6E1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										S → </a:t>
            </a:r>
            <a:r>
              <a:rPr lang="en-US" altLang="zh-CN" dirty="0" err="1"/>
              <a:t>AaS</a:t>
            </a:r>
            <a:r>
              <a:rPr lang="en-US" altLang="zh-CN" dirty="0"/>
              <a:t> | AS</a:t>
            </a:r>
          </a:p>
          <a:p>
            <a:r>
              <a:rPr lang="en-US" altLang="zh-CN" dirty="0"/>
              <a:t>										A → a | b | c | d</a:t>
            </a:r>
          </a:p>
          <a:p>
            <a:r>
              <a:rPr lang="zh-CN" altLang="en-US" dirty="0"/>
              <a:t>不是</a:t>
            </a:r>
            <a:r>
              <a:rPr lang="en-US" altLang="zh-CN" dirty="0" err="1"/>
              <a:t>RLG</a:t>
            </a:r>
            <a:r>
              <a:rPr lang="zh-CN" altLang="en-US" dirty="0"/>
              <a:t>，是</a:t>
            </a:r>
            <a:r>
              <a:rPr lang="en-US" altLang="zh-CN" dirty="0" err="1"/>
              <a:t>CFG</a:t>
            </a:r>
            <a:r>
              <a:rPr lang="zh-CN" altLang="en-US" dirty="0"/>
              <a:t>、</a:t>
            </a:r>
            <a:r>
              <a:rPr lang="en-US" altLang="zh-CN" dirty="0" err="1"/>
              <a:t>CSG</a:t>
            </a:r>
            <a:r>
              <a:rPr lang="zh-CN" altLang="en-US" dirty="0"/>
              <a:t>、</a:t>
            </a:r>
            <a:r>
              <a:rPr lang="en-US" altLang="zh-CN" dirty="0"/>
              <a:t>PSG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1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C4-D379-4FD9-BA8D-2B4BEBB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B26EB-29D5-4E10-82D0-7B1E6E1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aB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aB</a:t>
            </a:r>
            <a:r>
              <a:rPr lang="en-US" altLang="zh-CN" dirty="0"/>
              <a:t> → ab</a:t>
            </a:r>
          </a:p>
          <a:p>
            <a:r>
              <a:rPr lang="zh-CN" altLang="en-US" dirty="0"/>
              <a:t>不是</a:t>
            </a:r>
            <a:r>
              <a:rPr lang="en-US" altLang="zh-CN" dirty="0" err="1"/>
              <a:t>RLG</a:t>
            </a:r>
            <a:r>
              <a:rPr lang="zh-CN" altLang="en-US" dirty="0"/>
              <a:t>、</a:t>
            </a:r>
            <a:r>
              <a:rPr lang="en-US" altLang="zh-CN" dirty="0" err="1"/>
              <a:t>CFG</a:t>
            </a:r>
            <a:r>
              <a:rPr lang="zh-CN" altLang="en-US" dirty="0"/>
              <a:t>，是</a:t>
            </a:r>
            <a:r>
              <a:rPr lang="en-US" altLang="zh-CN" dirty="0" err="1"/>
              <a:t>CSG</a:t>
            </a:r>
            <a:r>
              <a:rPr lang="zh-CN" altLang="en-US" dirty="0"/>
              <a:t>和</a:t>
            </a:r>
            <a:r>
              <a:rPr lang="en-US" altLang="zh-CN" dirty="0"/>
              <a:t>PSG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5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C4-D379-4FD9-BA8D-2B4BEBB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B26EB-29D5-4E10-82D0-7B1E6E1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aB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											</a:t>
            </a:r>
            <a:r>
              <a:rPr lang="en-US" altLang="zh-CN" dirty="0" err="1"/>
              <a:t>aB</a:t>
            </a:r>
            <a:r>
              <a:rPr lang="en-US" altLang="zh-CN" dirty="0"/>
              <a:t> → ab</a:t>
            </a:r>
          </a:p>
          <a:p>
            <a:r>
              <a:rPr lang="en-US" altLang="zh-CN" dirty="0"/>
              <a:t>												</a:t>
            </a:r>
            <a:r>
              <a:rPr lang="en-US" altLang="zh-CN" dirty="0" err="1"/>
              <a:t>aB</a:t>
            </a:r>
            <a:r>
              <a:rPr lang="en-US" altLang="zh-CN" dirty="0"/>
              <a:t> → a</a:t>
            </a:r>
          </a:p>
          <a:p>
            <a:r>
              <a:rPr lang="zh-CN" altLang="en-US" dirty="0"/>
              <a:t>不是</a:t>
            </a:r>
            <a:r>
              <a:rPr lang="en-US" altLang="zh-CN" dirty="0" err="1"/>
              <a:t>RLG</a:t>
            </a:r>
            <a:r>
              <a:rPr lang="zh-CN" altLang="en-US" dirty="0"/>
              <a:t>、</a:t>
            </a:r>
            <a:r>
              <a:rPr lang="en-US" altLang="zh-CN" dirty="0" err="1"/>
              <a:t>CFG</a:t>
            </a:r>
            <a:r>
              <a:rPr lang="zh-CN" altLang="en-US" dirty="0"/>
              <a:t>、</a:t>
            </a:r>
            <a:r>
              <a:rPr lang="en-US" altLang="zh-CN" dirty="0" err="1"/>
              <a:t>CSG</a:t>
            </a:r>
            <a:r>
              <a:rPr lang="zh-CN" altLang="en-US" dirty="0"/>
              <a:t>，是</a:t>
            </a:r>
            <a:r>
              <a:rPr lang="en-US" altLang="zh-CN" dirty="0"/>
              <a:t>PSG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6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语言实例</a:t>
            </a:r>
          </a:p>
          <a:p>
            <a:r>
              <a:rPr lang="en-US" altLang="zh-CN" dirty="0"/>
              <a:t>2.  </a:t>
            </a:r>
            <a:r>
              <a:rPr lang="zh-CN" altLang="en-US" dirty="0"/>
              <a:t>语言与文法</a:t>
            </a:r>
          </a:p>
          <a:p>
            <a:r>
              <a:rPr lang="en-US" altLang="zh-CN" dirty="0"/>
              <a:t>3.  </a:t>
            </a:r>
            <a:r>
              <a:rPr lang="zh-CN" altLang="en-US" dirty="0"/>
              <a:t>文法与语言的分类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/>
              <a:t>4.  </a:t>
            </a:r>
            <a:r>
              <a:rPr lang="zh-CN" altLang="en-US" dirty="0"/>
              <a:t>文法产生语言</a:t>
            </a:r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运算的封闭性</a:t>
            </a:r>
          </a:p>
        </p:txBody>
      </p:sp>
    </p:spTree>
    <p:extLst>
      <p:ext uri="{BB962C8B-B14F-4D97-AF65-F5344CB8AC3E}">
        <p14:creationId xmlns:p14="http://schemas.microsoft.com/office/powerpoint/2010/main" val="3650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7863-8AF8-4B05-ABA7-06063FB7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A3EB5-E509-4EC3-91D1-1A0FB980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如果文法</a:t>
            </a:r>
            <a:r>
              <a:rPr lang="en-US" altLang="zh-CN" dirty="0"/>
              <a:t>G</a:t>
            </a:r>
            <a:r>
              <a:rPr lang="zh-CN" altLang="en-US" dirty="0"/>
              <a:t>有 </a:t>
            </a:r>
            <a:r>
              <a:rPr lang="en-US" altLang="zh-CN" dirty="0"/>
              <a:t>α→ε </a:t>
            </a:r>
            <a:r>
              <a:rPr lang="zh-CN" altLang="en-US" dirty="0"/>
              <a:t>产生式，则文法</a:t>
            </a:r>
            <a:r>
              <a:rPr lang="en-US" altLang="zh-CN" dirty="0"/>
              <a:t>G</a:t>
            </a:r>
            <a:r>
              <a:rPr lang="zh-CN" altLang="en-US" dirty="0"/>
              <a:t>是？型文法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dirty="0"/>
              <a:t>形如 </a:t>
            </a:r>
            <a:r>
              <a:rPr lang="en-US" altLang="zh-CN" dirty="0"/>
              <a:t>α→ε </a:t>
            </a:r>
            <a:r>
              <a:rPr lang="zh-CN" altLang="en-US" dirty="0"/>
              <a:t>的产生式称为空串产生式（</a:t>
            </a:r>
            <a:r>
              <a:rPr lang="en-US" altLang="zh-CN" dirty="0"/>
              <a:t>ε</a:t>
            </a:r>
            <a:r>
              <a:rPr lang="zh-CN" altLang="en-US" dirty="0"/>
              <a:t>产生式）。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CSG</a:t>
            </a:r>
            <a:r>
              <a:rPr lang="zh-CN" altLang="en-US" dirty="0"/>
              <a:t>、</a:t>
            </a:r>
            <a:r>
              <a:rPr lang="en-US" altLang="zh-CN" dirty="0" err="1"/>
              <a:t>CFG</a:t>
            </a:r>
            <a:r>
              <a:rPr lang="zh-CN" altLang="en-US" dirty="0"/>
              <a:t>、</a:t>
            </a:r>
            <a:r>
              <a:rPr lang="en-US" altLang="zh-CN" dirty="0" err="1"/>
              <a:t>RLG</a:t>
            </a:r>
            <a:r>
              <a:rPr lang="zh-CN" altLang="en-US" dirty="0"/>
              <a:t>，都不能含有空串产生式，所以</a:t>
            </a:r>
            <a:r>
              <a:rPr lang="en-US" altLang="zh-CN" dirty="0" err="1"/>
              <a:t>CSL</a:t>
            </a:r>
            <a:r>
              <a:rPr lang="zh-CN" altLang="en-US" dirty="0"/>
              <a:t>、</a:t>
            </a:r>
            <a:r>
              <a:rPr lang="en-US" altLang="zh-CN" dirty="0" err="1"/>
              <a:t>CFL</a:t>
            </a:r>
            <a:r>
              <a:rPr lang="zh-CN" altLang="en-US" dirty="0"/>
              <a:t>和</a:t>
            </a:r>
            <a:r>
              <a:rPr lang="en-US" altLang="zh-CN" dirty="0" err="1"/>
              <a:t>RLL</a:t>
            </a:r>
            <a:r>
              <a:rPr lang="zh-CN" altLang="en-US" dirty="0"/>
              <a:t>中都不包含</a:t>
            </a:r>
            <a:r>
              <a:rPr lang="en-US" altLang="zh-CN" dirty="0"/>
              <a:t>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53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BC4FD-208F-418E-9068-B1758E4B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DE983-E1E0-4DE7-A915-34F7A86C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有的时候，语言中包含空句子</a:t>
            </a:r>
            <a:r>
              <a:rPr lang="en-US" altLang="zh-CN" dirty="0"/>
              <a:t>ε</a:t>
            </a:r>
            <a:r>
              <a:rPr lang="zh-CN" altLang="en-US" dirty="0"/>
              <a:t>是有用的。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如果让一个语言包含空句子</a:t>
            </a:r>
            <a:r>
              <a:rPr lang="en-US" altLang="zh-CN" dirty="0"/>
              <a:t>ε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最简单的方法：</a:t>
            </a:r>
            <a:r>
              <a:rPr lang="en-US" altLang="zh-CN" dirty="0" err="1"/>
              <a:t>S→ε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9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17E1C-AEE0-4700-84B1-D58883BE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文法的扩充分类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061FA-541E-45A9-AE8E-C94FF675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设文法：</a:t>
            </a:r>
            <a:endParaRPr lang="en-US" altLang="zh-CN" dirty="0"/>
          </a:p>
          <a:p>
            <a:pPr algn="ctr"/>
            <a:r>
              <a:rPr lang="en-US" altLang="zh-CN" dirty="0"/>
              <a:t>G = 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 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S </a:t>
            </a:r>
            <a:r>
              <a:rPr lang="zh-CN" altLang="en-US" dirty="0"/>
              <a:t>不出现在任何产生式的右部，若 </a:t>
            </a:r>
            <a:r>
              <a:rPr lang="en-US" altLang="zh-CN" dirty="0"/>
              <a:t>G </a:t>
            </a:r>
            <a:r>
              <a:rPr lang="zh-CN" altLang="en-US" dirty="0"/>
              <a:t>是 </a:t>
            </a:r>
            <a:r>
              <a:rPr lang="en-US" altLang="zh-CN" dirty="0" err="1"/>
              <a:t>CSG</a:t>
            </a:r>
            <a:r>
              <a:rPr lang="en-US" altLang="zh-CN" dirty="0"/>
              <a:t>/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RLG</a:t>
            </a:r>
            <a:r>
              <a:rPr lang="zh-CN" altLang="en-US" dirty="0"/>
              <a:t>，则</a:t>
            </a:r>
          </a:p>
          <a:p>
            <a:pPr algn="ctr"/>
            <a:r>
              <a:rPr lang="en-US" altLang="zh-CN" dirty="0"/>
              <a:t>G' = 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P∪ { S→</a:t>
            </a:r>
            <a:r>
              <a:rPr lang="el-GR" altLang="zh-CN" dirty="0"/>
              <a:t>ε } )</a:t>
            </a:r>
          </a:p>
          <a:p>
            <a:r>
              <a:rPr lang="zh-CN" altLang="en-US" dirty="0"/>
              <a:t>仍然为 </a:t>
            </a:r>
            <a:r>
              <a:rPr lang="en-US" altLang="zh-CN" dirty="0" err="1"/>
              <a:t>CSG</a:t>
            </a:r>
            <a:r>
              <a:rPr lang="en-US" altLang="zh-CN" dirty="0"/>
              <a:t>/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RLG</a:t>
            </a:r>
            <a:r>
              <a:rPr lang="zh-CN" altLang="en-US" dirty="0"/>
              <a:t>，</a:t>
            </a:r>
            <a:r>
              <a:rPr lang="en-US" altLang="zh-CN" dirty="0"/>
              <a:t>L(G') </a:t>
            </a:r>
            <a:r>
              <a:rPr lang="zh-CN" altLang="en-US" dirty="0"/>
              <a:t>是 </a:t>
            </a:r>
            <a:r>
              <a:rPr lang="en-US" altLang="zh-CN" dirty="0" err="1"/>
              <a:t>CSL</a:t>
            </a:r>
            <a:r>
              <a:rPr lang="en-US" altLang="zh-CN" dirty="0"/>
              <a:t>/</a:t>
            </a:r>
            <a:r>
              <a:rPr lang="en-US" altLang="zh-CN" dirty="0" err="1"/>
              <a:t>CFL</a:t>
            </a:r>
            <a:r>
              <a:rPr lang="en-US" altLang="zh-CN" dirty="0"/>
              <a:t>/</a:t>
            </a:r>
            <a:r>
              <a:rPr lang="en-US" altLang="zh-CN" dirty="0" err="1"/>
              <a:t>RLL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2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4C1D2-F261-479E-AA07-6129E5B2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D131A-2AB8-4B4B-A9AF-E4377BCA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99713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为什么要有条件“</a:t>
            </a:r>
            <a:r>
              <a:rPr lang="en-US" altLang="zh-CN" dirty="0"/>
              <a:t>S</a:t>
            </a:r>
            <a:r>
              <a:rPr lang="zh-CN" altLang="en-US" dirty="0"/>
              <a:t>不出现在任何产生式的右部”？</a:t>
            </a:r>
          </a:p>
          <a:p>
            <a:r>
              <a:rPr lang="zh-CN" altLang="en-US" dirty="0"/>
              <a:t>设文法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				S → ab | </a:t>
            </a:r>
            <a:r>
              <a:rPr lang="en-US" altLang="zh-CN" dirty="0" err="1"/>
              <a:t>aS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文法</a:t>
            </a:r>
            <a:r>
              <a:rPr lang="en-US" altLang="zh-CN" dirty="0"/>
              <a:t>G'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				S → ab | </a:t>
            </a:r>
            <a:r>
              <a:rPr lang="en-US" altLang="zh-CN" dirty="0" err="1"/>
              <a:t>aS</a:t>
            </a:r>
            <a:r>
              <a:rPr lang="en-US" altLang="zh-CN" dirty="0"/>
              <a:t> | </a:t>
            </a:r>
            <a:r>
              <a:rPr lang="el-GR" altLang="zh-CN" dirty="0"/>
              <a:t>ε</a:t>
            </a:r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49996-744B-45EA-9611-A014D421C27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+</a:t>
            </a:r>
            <a:r>
              <a:rPr lang="en-US" altLang="zh-CN" dirty="0" err="1"/>
              <a:t>b</a:t>
            </a:r>
            <a:r>
              <a:rPr lang="en-US" altLang="zh-CN" dirty="0"/>
              <a:t> }</a:t>
            </a:r>
          </a:p>
          <a:p>
            <a:r>
              <a:rPr lang="en-US" altLang="zh-CN" dirty="0"/>
              <a:t>L(G')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+</a:t>
            </a:r>
            <a:r>
              <a:rPr lang="en-US" altLang="zh-CN" dirty="0" err="1"/>
              <a:t>b</a:t>
            </a:r>
            <a:r>
              <a:rPr lang="zh-CN" altLang="en-US" dirty="0"/>
              <a:t>，</a:t>
            </a:r>
            <a:r>
              <a:rPr lang="el-GR" altLang="zh-CN" dirty="0"/>
              <a:t>ε</a:t>
            </a:r>
            <a:r>
              <a:rPr lang="zh-CN" altLang="el-GR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+</a:t>
            </a:r>
            <a:r>
              <a:rPr lang="en-US" altLang="zh-CN" dirty="0"/>
              <a:t> }</a:t>
            </a:r>
          </a:p>
          <a:p>
            <a:r>
              <a:rPr lang="en-US" altLang="zh-CN" dirty="0"/>
              <a:t>L(G') ≠ L(G) + { </a:t>
            </a:r>
            <a:r>
              <a:rPr lang="el-GR" altLang="zh-CN" dirty="0"/>
              <a:t>ε </a:t>
            </a:r>
            <a:r>
              <a:rPr lang="en-US" altLang="zh-CN" dirty="0"/>
              <a:t>}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36EF07-DF2C-457C-B664-2B89E2BC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1DC8B1-CD11-4F5E-AF82-1D486205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pPr algn="ctr"/>
            <a:r>
              <a:rPr lang="en-US" altLang="zh-CN" dirty="0"/>
              <a:t>G=(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 </a:t>
            </a:r>
            <a:endParaRPr lang="zh-CN" altLang="en-US" dirty="0"/>
          </a:p>
          <a:p>
            <a:r>
              <a:rPr lang="zh-CN" altLang="en-US" dirty="0"/>
              <a:t>存在与</a:t>
            </a:r>
            <a:r>
              <a:rPr lang="en-US" altLang="zh-CN" dirty="0"/>
              <a:t>G</a:t>
            </a:r>
            <a:r>
              <a:rPr lang="zh-CN" altLang="en-US" dirty="0"/>
              <a:t>同类型的文法：</a:t>
            </a:r>
          </a:p>
          <a:p>
            <a:pPr algn="ctr"/>
            <a:r>
              <a:rPr lang="en-US" altLang="zh-CN" dirty="0"/>
              <a:t>G'= ( </a:t>
            </a:r>
            <a:r>
              <a:rPr lang="el-GR" altLang="zh-CN" dirty="0"/>
              <a:t>Σ, </a:t>
            </a:r>
            <a:r>
              <a:rPr lang="en-US" altLang="zh-CN" dirty="0"/>
              <a:t>V', S', P' ) </a:t>
            </a:r>
          </a:p>
          <a:p>
            <a:r>
              <a:rPr lang="zh-CN" altLang="en-US" dirty="0"/>
              <a:t>使得 </a:t>
            </a:r>
            <a:r>
              <a:rPr lang="en-US" altLang="zh-CN" dirty="0"/>
              <a:t>L(G)=L(G')</a:t>
            </a:r>
            <a:r>
              <a:rPr lang="zh-CN" altLang="en-US" dirty="0"/>
              <a:t>，且 </a:t>
            </a:r>
            <a:r>
              <a:rPr lang="en-US" altLang="zh-CN" dirty="0"/>
              <a:t>S' </a:t>
            </a:r>
            <a:r>
              <a:rPr lang="zh-CN" altLang="en-US" dirty="0"/>
              <a:t>不出现在 </a:t>
            </a:r>
            <a:r>
              <a:rPr lang="en-US" altLang="zh-CN" dirty="0"/>
              <a:t>G' </a:t>
            </a:r>
            <a:r>
              <a:rPr lang="zh-CN" altLang="en-US" dirty="0"/>
              <a:t>的任何产生式右部。</a:t>
            </a:r>
          </a:p>
        </p:txBody>
      </p:sp>
    </p:spTree>
    <p:extLst>
      <p:ext uri="{BB962C8B-B14F-4D97-AF65-F5344CB8AC3E}">
        <p14:creationId xmlns:p14="http://schemas.microsoft.com/office/powerpoint/2010/main" val="2622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9246-ABF2-474B-B31D-2DC09386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7353A-4956-474C-A930-6D0DEAAC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/>
              <a:t>S </a:t>
            </a:r>
            <a:r>
              <a:rPr lang="zh-CN" altLang="en-US" dirty="0"/>
              <a:t>不出现在</a:t>
            </a:r>
            <a:r>
              <a:rPr lang="en-US" altLang="zh-CN" dirty="0"/>
              <a:t>P</a:t>
            </a:r>
            <a:r>
              <a:rPr lang="zh-CN" altLang="en-US" dirty="0"/>
              <a:t>中任何产生式的右边，则 </a:t>
            </a:r>
            <a:r>
              <a:rPr lang="en-US" altLang="zh-CN" dirty="0"/>
              <a:t>G'=G</a:t>
            </a:r>
            <a:r>
              <a:rPr lang="zh-CN" altLang="en-US" dirty="0"/>
              <a:t>（文法相等）。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S </a:t>
            </a:r>
            <a:r>
              <a:rPr lang="zh-CN" altLang="en-US" dirty="0"/>
              <a:t>出现在</a:t>
            </a:r>
            <a:r>
              <a:rPr lang="en-US" altLang="zh-CN" dirty="0"/>
              <a:t>P</a:t>
            </a:r>
            <a:r>
              <a:rPr lang="zh-CN" altLang="en-US" dirty="0"/>
              <a:t>中某些产生式的右边，则构造</a:t>
            </a:r>
            <a:r>
              <a:rPr lang="en-US" altLang="zh-CN" dirty="0"/>
              <a:t>G'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en-US" altLang="zh-CN" dirty="0"/>
              <a:t>G'=(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V∪{ S' }</a:t>
            </a:r>
            <a:r>
              <a:rPr lang="zh-CN" altLang="en-US" dirty="0"/>
              <a:t>，</a:t>
            </a:r>
            <a:r>
              <a:rPr lang="en-US" altLang="zh-CN" dirty="0"/>
              <a:t>S'</a:t>
            </a:r>
            <a:r>
              <a:rPr lang="zh-CN" altLang="en-US" dirty="0"/>
              <a:t>，</a:t>
            </a:r>
            <a:r>
              <a:rPr lang="en-US" altLang="zh-CN" dirty="0"/>
              <a:t>P' )</a:t>
            </a:r>
          </a:p>
          <a:p>
            <a:pPr algn="ctr"/>
            <a:r>
              <a:rPr lang="zh-CN" altLang="en-US" dirty="0"/>
              <a:t>其中 </a:t>
            </a:r>
            <a:r>
              <a:rPr lang="en-US" altLang="zh-CN" dirty="0"/>
              <a:t>P' = P ∪ { S'→</a:t>
            </a:r>
            <a:r>
              <a:rPr lang="el-GR" altLang="zh-CN" dirty="0"/>
              <a:t>α | </a:t>
            </a:r>
            <a:r>
              <a:rPr lang="en-US" altLang="zh-CN" dirty="0"/>
              <a:t>S→</a:t>
            </a:r>
            <a:r>
              <a:rPr lang="el-GR" altLang="zh-CN" dirty="0"/>
              <a:t>α∈</a:t>
            </a:r>
            <a:r>
              <a:rPr lang="en-US" altLang="zh-CN" dirty="0"/>
              <a:t>P }</a:t>
            </a:r>
          </a:p>
          <a:p>
            <a:r>
              <a:rPr lang="en-US" altLang="zh-CN" dirty="0"/>
              <a:t>(1)  </a:t>
            </a:r>
            <a:r>
              <a:rPr lang="zh-CN" altLang="en-US" dirty="0"/>
              <a:t>证明 </a:t>
            </a:r>
            <a:r>
              <a:rPr lang="en-US" altLang="zh-CN" dirty="0"/>
              <a:t>G' </a:t>
            </a:r>
            <a:r>
              <a:rPr lang="zh-CN" altLang="en-US" dirty="0"/>
              <a:t>与 </a:t>
            </a:r>
            <a:r>
              <a:rPr lang="en-US" altLang="zh-CN" dirty="0"/>
              <a:t>G </a:t>
            </a:r>
            <a:r>
              <a:rPr lang="zh-CN" altLang="en-US" dirty="0"/>
              <a:t>是相同的文法类型。</a:t>
            </a:r>
          </a:p>
          <a:p>
            <a:r>
              <a:rPr lang="en-US" altLang="zh-CN" dirty="0"/>
              <a:t>(2)  </a:t>
            </a:r>
            <a:r>
              <a:rPr lang="zh-CN" altLang="en-US" dirty="0"/>
              <a:t>证明 </a:t>
            </a:r>
            <a:r>
              <a:rPr lang="en-US" altLang="zh-CN" dirty="0"/>
              <a:t>G' </a:t>
            </a:r>
            <a:r>
              <a:rPr lang="zh-CN" altLang="en-US" dirty="0"/>
              <a:t>与 </a:t>
            </a:r>
            <a:r>
              <a:rPr lang="en-US" altLang="zh-CN" dirty="0"/>
              <a:t>G </a:t>
            </a:r>
            <a:r>
              <a:rPr lang="zh-CN" altLang="en-US" dirty="0"/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17579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0552-3502-4721-9DEB-6EDC6B41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976FB-3158-47BE-968B-3CADB948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G'</a:t>
            </a:r>
            <a:r>
              <a:rPr lang="zh-CN" altLang="en-US" dirty="0"/>
              <a:t>与</a:t>
            </a:r>
            <a:r>
              <a:rPr lang="en-US" altLang="zh-CN" dirty="0"/>
              <a:t>G</a:t>
            </a:r>
            <a:r>
              <a:rPr lang="zh-CN" altLang="en-US" dirty="0"/>
              <a:t>等价，即证明 </a:t>
            </a:r>
            <a:r>
              <a:rPr lang="en-US" altLang="zh-CN" dirty="0"/>
              <a:t>L(G)=L(G')</a:t>
            </a:r>
            <a:r>
              <a:rPr lang="zh-CN" altLang="en-US" dirty="0"/>
              <a:t>，需要证明：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L(G) ⊆ L(G')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L(G') ⊆ L(G)</a:t>
            </a:r>
          </a:p>
          <a:p>
            <a:r>
              <a:rPr lang="zh-CN" altLang="en-US" dirty="0"/>
              <a:t>证明（略）</a:t>
            </a:r>
          </a:p>
        </p:txBody>
      </p:sp>
    </p:spTree>
    <p:extLst>
      <p:ext uri="{BB962C8B-B14F-4D97-AF65-F5344CB8AC3E}">
        <p14:creationId xmlns:p14="http://schemas.microsoft.com/office/powerpoint/2010/main" val="13829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EE37-1A75-4D46-974E-BF7095AE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12FDA-C6A8-45CB-93DD-F380DBA3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下列命题成立：</a:t>
            </a:r>
          </a:p>
          <a:p>
            <a:r>
              <a:rPr lang="en-US" altLang="zh-CN" dirty="0"/>
              <a:t>(1)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CSL</a:t>
            </a:r>
            <a:r>
              <a:rPr lang="zh-CN" altLang="en-US" dirty="0"/>
              <a:t>，则 </a:t>
            </a:r>
            <a:r>
              <a:rPr lang="en-US" altLang="zh-CN" dirty="0"/>
              <a:t>L ∪ { ε } </a:t>
            </a:r>
            <a:r>
              <a:rPr lang="zh-CN" altLang="en-US" dirty="0"/>
              <a:t>仍然是</a:t>
            </a:r>
            <a:r>
              <a:rPr lang="en-US" altLang="zh-CN" dirty="0" err="1"/>
              <a:t>CSL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CFL</a:t>
            </a:r>
            <a:r>
              <a:rPr lang="zh-CN" altLang="en-US" dirty="0"/>
              <a:t>，则 </a:t>
            </a:r>
            <a:r>
              <a:rPr lang="en-US" altLang="zh-CN" dirty="0"/>
              <a:t>L ∪ { ε } </a:t>
            </a:r>
            <a:r>
              <a:rPr lang="zh-CN" altLang="en-US" dirty="0"/>
              <a:t>仍然是</a:t>
            </a:r>
            <a:r>
              <a:rPr lang="en-US" altLang="zh-CN" dirty="0" err="1"/>
              <a:t>CFL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(3)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RLL</a:t>
            </a:r>
            <a:r>
              <a:rPr lang="zh-CN" altLang="en-US" dirty="0"/>
              <a:t>，则 </a:t>
            </a:r>
            <a:r>
              <a:rPr lang="en-US" altLang="zh-CN" dirty="0"/>
              <a:t>L ∪ { ε } </a:t>
            </a:r>
            <a:r>
              <a:rPr lang="zh-CN" altLang="en-US" dirty="0"/>
              <a:t>仍然是</a:t>
            </a:r>
            <a:r>
              <a:rPr lang="en-US" altLang="zh-CN" dirty="0" err="1"/>
              <a:t>RLL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证明（略）</a:t>
            </a:r>
          </a:p>
        </p:txBody>
      </p:sp>
    </p:spTree>
    <p:extLst>
      <p:ext uri="{BB962C8B-B14F-4D97-AF65-F5344CB8AC3E}">
        <p14:creationId xmlns:p14="http://schemas.microsoft.com/office/powerpoint/2010/main" val="93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E699B-F190-4681-89DD-B9F110A1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5EFD5-79C2-4F16-972F-56F31D55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下列命题成立：</a:t>
            </a:r>
          </a:p>
          <a:p>
            <a:r>
              <a:rPr lang="en-US" altLang="zh-CN" dirty="0"/>
              <a:t>(1)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CSL</a:t>
            </a:r>
            <a:r>
              <a:rPr lang="zh-CN" altLang="en-US" dirty="0"/>
              <a:t>，则 </a:t>
            </a:r>
            <a:r>
              <a:rPr lang="en-US" altLang="zh-CN" dirty="0"/>
              <a:t>L - { ε } </a:t>
            </a:r>
            <a:r>
              <a:rPr lang="zh-CN" altLang="en-US" dirty="0"/>
              <a:t>仍然是</a:t>
            </a:r>
            <a:r>
              <a:rPr lang="en-US" altLang="zh-CN" dirty="0" err="1"/>
              <a:t>CSL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CFL</a:t>
            </a:r>
            <a:r>
              <a:rPr lang="zh-CN" altLang="en-US" dirty="0"/>
              <a:t>，则 </a:t>
            </a:r>
            <a:r>
              <a:rPr lang="en-US" altLang="zh-CN" dirty="0"/>
              <a:t>L - { ε } </a:t>
            </a:r>
            <a:r>
              <a:rPr lang="zh-CN" altLang="en-US" dirty="0"/>
              <a:t>仍然是</a:t>
            </a:r>
            <a:r>
              <a:rPr lang="en-US" altLang="zh-CN" dirty="0" err="1"/>
              <a:t>CFL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(3)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RLL</a:t>
            </a:r>
            <a:r>
              <a:rPr lang="zh-CN" altLang="en-US" dirty="0"/>
              <a:t>，则 </a:t>
            </a:r>
            <a:r>
              <a:rPr lang="en-US" altLang="zh-CN" dirty="0"/>
              <a:t>L - { ε } </a:t>
            </a:r>
            <a:r>
              <a:rPr lang="zh-CN" altLang="en-US" dirty="0"/>
              <a:t>仍然是</a:t>
            </a:r>
            <a:r>
              <a:rPr lang="en-US" altLang="zh-CN" dirty="0" err="1"/>
              <a:t>RLL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证明（略）</a:t>
            </a:r>
          </a:p>
        </p:txBody>
      </p:sp>
    </p:spTree>
    <p:extLst>
      <p:ext uri="{BB962C8B-B14F-4D97-AF65-F5344CB8AC3E}">
        <p14:creationId xmlns:p14="http://schemas.microsoft.com/office/powerpoint/2010/main" val="14479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D3B6C-A089-4AE5-843A-DC502EF6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空句子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4DADF-B07E-4EB7-AB66-0BA44F39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关于空句子的结论：</a:t>
            </a:r>
            <a:endParaRPr lang="en-US" altLang="zh-CN" dirty="0"/>
          </a:p>
          <a:p>
            <a:r>
              <a:rPr lang="zh-CN" altLang="en-US" dirty="0"/>
              <a:t>增加空句子不影响语言的类型。</a:t>
            </a:r>
          </a:p>
          <a:p>
            <a:r>
              <a:rPr lang="zh-CN" altLang="en-US" dirty="0"/>
              <a:t>删除空句子不影响语言的类型。</a:t>
            </a:r>
            <a:endParaRPr lang="en-US" altLang="zh-CN" dirty="0"/>
          </a:p>
          <a:p>
            <a:r>
              <a:rPr lang="zh-CN" altLang="en-US" dirty="0"/>
              <a:t>空句子在一个语言中的存在并不影响该语言的有穷描述。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60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2B251-DEAF-4332-9488-D4D2C350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小括号匹配串的语言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F7CEC-62DC-4160-8AF1-36B20B58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如何产生这个语言？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即如何产生该语言中所有的句子？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递归的方法</a:t>
            </a:r>
          </a:p>
          <a:p>
            <a:r>
              <a:rPr lang="zh-CN" altLang="en-US" dirty="0"/>
              <a:t>除基本句子外，其它句子按照相同的方法产生。实际上，就是需要给出语言中所有句子的形成规则。</a:t>
            </a:r>
          </a:p>
        </p:txBody>
      </p:sp>
    </p:spTree>
    <p:extLst>
      <p:ext uri="{BB962C8B-B14F-4D97-AF65-F5344CB8AC3E}">
        <p14:creationId xmlns:p14="http://schemas.microsoft.com/office/powerpoint/2010/main" val="24538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EF255-316C-4235-8FFA-5042200E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一般空串产生式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BE0A4-BB97-418C-9CA4-74AEB9A5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 对于语言 </a:t>
            </a:r>
            <a:endParaRPr lang="en-US" altLang="zh-CN" dirty="0"/>
          </a:p>
          <a:p>
            <a:pPr algn="ctr"/>
            <a:r>
              <a:rPr lang="en-US" altLang="zh-CN" dirty="0"/>
              <a:t>L(G) = { ω | ω ∈ { 0, 1 }</a:t>
            </a:r>
            <a:r>
              <a:rPr lang="en-US" altLang="zh-CN" baseline="30000" dirty="0"/>
              <a:t>+</a:t>
            </a:r>
            <a:r>
              <a:rPr lang="zh-CN" altLang="en-US" dirty="0"/>
              <a:t>，且 </a:t>
            </a:r>
            <a:r>
              <a:rPr lang="en-US" altLang="zh-CN" dirty="0"/>
              <a:t>ω </a:t>
            </a:r>
            <a:r>
              <a:rPr lang="zh-CN" altLang="en-US" dirty="0"/>
              <a:t>以 </a:t>
            </a:r>
            <a:r>
              <a:rPr lang="en-US" altLang="zh-CN" dirty="0"/>
              <a:t>0 </a:t>
            </a:r>
            <a:r>
              <a:rPr lang="zh-CN" altLang="en-US" dirty="0"/>
              <a:t>开始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可以是：</a:t>
            </a:r>
            <a:r>
              <a:rPr lang="en-US" altLang="zh-CN" dirty="0"/>
              <a:t>			</a:t>
            </a:r>
            <a:r>
              <a:rPr lang="pt-BR" altLang="zh-CN" dirty="0"/>
              <a:t>		S → 0A</a:t>
            </a:r>
          </a:p>
          <a:p>
            <a:r>
              <a:rPr lang="pt-BR" altLang="zh-CN" dirty="0"/>
              <a:t>											A → 0A | 1A | ε</a:t>
            </a:r>
          </a:p>
          <a:p>
            <a:r>
              <a:rPr lang="zh-CN" altLang="en-US" dirty="0"/>
              <a:t>也可以是：</a:t>
            </a:r>
            <a:r>
              <a:rPr lang="pt-BR" altLang="zh-CN" dirty="0"/>
              <a:t>							S → 0 | 0A                              </a:t>
            </a:r>
          </a:p>
          <a:p>
            <a:r>
              <a:rPr lang="pt-BR" altLang="zh-CN" dirty="0"/>
              <a:t>											A → 0A | 1A | 0 | 1</a:t>
            </a:r>
          </a:p>
          <a:p>
            <a:r>
              <a:rPr lang="zh-CN" altLang="en-US" dirty="0"/>
              <a:t>文法可以包含一般的空串产生式，属于</a:t>
            </a:r>
            <a:r>
              <a:rPr lang="en-US" altLang="zh-CN" dirty="0">
                <a:solidFill>
                  <a:schemeClr val="accent6"/>
                </a:solidFill>
              </a:rPr>
              <a:t>0</a:t>
            </a:r>
            <a:r>
              <a:rPr lang="zh-CN" altLang="en-US" dirty="0">
                <a:solidFill>
                  <a:schemeClr val="accent6"/>
                </a:solidFill>
              </a:rPr>
              <a:t>型文法</a:t>
            </a:r>
            <a:r>
              <a:rPr lang="zh-CN" altLang="en-US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A55172-D980-4AE3-8D61-67AC925345B3}"/>
              </a:ext>
            </a:extLst>
          </p:cNvPr>
          <p:cNvSpPr/>
          <p:nvPr/>
        </p:nvSpPr>
        <p:spPr>
          <a:xfrm>
            <a:off x="8437995" y="348439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A产生 { 0, 1 }</a:t>
            </a:r>
            <a:r>
              <a:rPr lang="en-US" altLang="zh-CN" sz="2800" b="1" dirty="0">
                <a:solidFill>
                  <a:schemeClr val="accent6"/>
                </a:solidFill>
              </a:rPr>
              <a:t>*</a:t>
            </a:r>
            <a:endParaRPr lang="zh-CN" altLang="en-US" sz="2800" b="1" baseline="30000" dirty="0">
              <a:solidFill>
                <a:schemeClr val="accent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81A250-FB01-4E30-BE19-1D2EF564688F}"/>
              </a:ext>
            </a:extLst>
          </p:cNvPr>
          <p:cNvSpPr/>
          <p:nvPr/>
        </p:nvSpPr>
        <p:spPr>
          <a:xfrm>
            <a:off x="8437995" y="4614505"/>
            <a:ext cx="260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A产生 { 0, 1 }</a:t>
            </a:r>
            <a:r>
              <a:rPr lang="zh-CN" altLang="en-US" sz="2800" b="1" baseline="30000" dirty="0">
                <a:solidFill>
                  <a:schemeClr val="accent6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84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语言实例</a:t>
            </a:r>
          </a:p>
          <a:p>
            <a:r>
              <a:rPr lang="en-US" altLang="zh-CN" dirty="0"/>
              <a:t>2.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3.  </a:t>
            </a:r>
            <a:r>
              <a:rPr lang="zh-CN" altLang="en-US" dirty="0"/>
              <a:t>文法和语言的分类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4.  </a:t>
            </a:r>
            <a:r>
              <a:rPr lang="zh-CN" altLang="en-US" dirty="0">
                <a:solidFill>
                  <a:schemeClr val="accent6"/>
                </a:solidFill>
              </a:rPr>
              <a:t>文法产生语言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/>
              <a:t>5.  </a:t>
            </a:r>
            <a:r>
              <a:rPr lang="zh-CN" altLang="en-US" dirty="0"/>
              <a:t>运算的封闭性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5A58551-5541-4888-8670-F0A87D4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文法产生语言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B640D-B1B1-468D-AC87-D8CFC901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</a:p>
          <a:p>
            <a:r>
              <a:rPr lang="en-US" altLang="zh-CN" dirty="0"/>
              <a:t>													</a:t>
            </a:r>
            <a:r>
              <a:rPr lang="en-US" altLang="zh-CN" dirty="0" err="1"/>
              <a:t>S→0S</a:t>
            </a:r>
            <a:endParaRPr lang="en-US" altLang="zh-CN" dirty="0"/>
          </a:p>
          <a:p>
            <a:r>
              <a:rPr lang="en-US" altLang="zh-CN" dirty="0"/>
              <a:t>													</a:t>
            </a:r>
            <a:r>
              <a:rPr lang="en-US" altLang="zh-CN" dirty="0" err="1"/>
              <a:t>S→0</a:t>
            </a:r>
            <a:endParaRPr lang="en-US" altLang="zh-CN" dirty="0"/>
          </a:p>
          <a:p>
            <a:r>
              <a:rPr lang="zh-CN" altLang="en-US" dirty="0"/>
              <a:t>产生语言</a:t>
            </a:r>
            <a:endParaRPr lang="en-US" altLang="zh-CN" dirty="0"/>
          </a:p>
          <a:p>
            <a:pPr algn="ctr"/>
            <a:r>
              <a:rPr lang="en-US" altLang="zh-CN" dirty="0"/>
              <a:t>L= {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dirty="0"/>
              <a:t> | n&gt;0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3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E6F5-6E45-4C5D-A932-28B1C45A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2F739-C0DC-45B5-A6DD-8B04F57F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如果开始使用第</a:t>
            </a:r>
            <a:r>
              <a:rPr lang="en-US" altLang="zh-CN" dirty="0"/>
              <a:t>2</a:t>
            </a:r>
            <a:r>
              <a:rPr lang="zh-CN" altLang="en-US" dirty="0"/>
              <a:t>个产生式 </a:t>
            </a:r>
            <a:r>
              <a:rPr lang="en-US" altLang="zh-CN" dirty="0"/>
              <a:t>S → 0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en-US" altLang="zh-CN" dirty="0"/>
              <a:t>S ⇒ 0</a:t>
            </a:r>
          </a:p>
          <a:p>
            <a:r>
              <a:rPr lang="zh-CN" altLang="en-US" dirty="0"/>
              <a:t>不能再往下进行推导了，产生基本句子：</a:t>
            </a:r>
            <a:r>
              <a:rPr lang="en-US" altLang="zh-CN" dirty="0"/>
              <a:t>0</a:t>
            </a:r>
            <a:endParaRPr lang="zh-CN" altLang="en-US" dirty="0"/>
          </a:p>
          <a:p>
            <a:r>
              <a:rPr lang="zh-CN" altLang="en-US" dirty="0"/>
              <a:t>若使用产生式 </a:t>
            </a:r>
            <a:r>
              <a:rPr lang="en-US" altLang="zh-CN" dirty="0"/>
              <a:t>S → </a:t>
            </a:r>
            <a:r>
              <a:rPr lang="en-US" altLang="zh-CN" dirty="0" err="1"/>
              <a:t>0S</a:t>
            </a:r>
            <a:r>
              <a:rPr lang="zh-CN" altLang="en-US" dirty="0"/>
              <a:t>，</a:t>
            </a:r>
            <a:r>
              <a:rPr lang="en-US" altLang="zh-CN" dirty="0"/>
              <a:t>n-1</a:t>
            </a:r>
            <a:r>
              <a:rPr lang="zh-CN" altLang="en-US" dirty="0"/>
              <a:t>次后（ </a:t>
            </a:r>
            <a:r>
              <a:rPr lang="en-US" altLang="zh-CN" dirty="0"/>
              <a:t>n&gt;1</a:t>
            </a:r>
            <a:r>
              <a:rPr lang="zh-CN" altLang="en-US" dirty="0"/>
              <a:t>），</a:t>
            </a:r>
          </a:p>
          <a:p>
            <a:pPr algn="ctr"/>
            <a:r>
              <a:rPr lang="en-US" altLang="zh-CN" dirty="0"/>
              <a:t>S ⇒ </a:t>
            </a:r>
            <a:r>
              <a:rPr lang="en-US" altLang="zh-CN" dirty="0" err="1"/>
              <a:t>0S</a:t>
            </a:r>
            <a:r>
              <a:rPr lang="en-US" altLang="zh-CN" dirty="0"/>
              <a:t> ⇒ </a:t>
            </a:r>
            <a:r>
              <a:rPr lang="en-US" altLang="zh-CN" dirty="0" err="1"/>
              <a:t>00S</a:t>
            </a:r>
            <a:r>
              <a:rPr lang="en-US" altLang="zh-CN" dirty="0"/>
              <a:t> ⇒ </a:t>
            </a:r>
            <a:r>
              <a:rPr lang="en-US" altLang="zh-CN" dirty="0" err="1"/>
              <a:t>000S</a:t>
            </a:r>
            <a:r>
              <a:rPr lang="en-US" altLang="zh-CN" dirty="0"/>
              <a:t> ⇒</a:t>
            </a:r>
            <a:r>
              <a:rPr lang="en-US" altLang="zh-CN" baseline="30000" dirty="0"/>
              <a:t>+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-1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再使用一次</a:t>
            </a:r>
            <a:r>
              <a:rPr lang="en-US" altLang="zh-CN" dirty="0" err="1"/>
              <a:t>S→0</a:t>
            </a:r>
            <a:r>
              <a:rPr lang="zh-CN" altLang="en-US" dirty="0"/>
              <a:t>，则 </a:t>
            </a:r>
            <a:endParaRPr lang="en-US" altLang="zh-CN" dirty="0"/>
          </a:p>
          <a:p>
            <a:pPr algn="ctr"/>
            <a:r>
              <a:rPr lang="en-US" altLang="zh-CN" dirty="0"/>
              <a:t>S⇒</a:t>
            </a:r>
            <a:r>
              <a:rPr lang="en-US" altLang="zh-CN" baseline="30000" dirty="0"/>
              <a:t>+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r>
              <a:rPr lang="zh-CN" altLang="en-US" dirty="0"/>
              <a:t>所以，该文法产生语言 </a:t>
            </a:r>
            <a:r>
              <a:rPr lang="en-US" altLang="zh-CN" dirty="0"/>
              <a:t>L = {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n&gt;0 }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326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7EED5-9ED0-4307-A1FB-22297D6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B58CF-7574-481C-BED4-8C283CE3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定义：递归文法</a:t>
            </a:r>
          </a:p>
          <a:p>
            <a:r>
              <a:rPr lang="zh-CN" altLang="en-US" dirty="0"/>
              <a:t>一个上下文无关文法 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 err="1"/>
              <a:t>A∈V</a:t>
            </a:r>
            <a:r>
              <a:rPr lang="zh-CN" altLang="en-US" dirty="0"/>
              <a:t>，如果 </a:t>
            </a:r>
            <a:r>
              <a:rPr lang="en-US" altLang="zh-CN" dirty="0"/>
              <a:t>A⇒</a:t>
            </a:r>
            <a:r>
              <a:rPr lang="en-US" altLang="zh-CN" baseline="30000" dirty="0"/>
              <a:t>+</a:t>
            </a:r>
            <a:r>
              <a:rPr lang="en-US" altLang="zh-CN" dirty="0"/>
              <a:t>αAβ </a:t>
            </a:r>
            <a:r>
              <a:rPr lang="zh-CN" altLang="en-US" dirty="0"/>
              <a:t>，则该文法称为</a:t>
            </a:r>
          </a:p>
          <a:p>
            <a:r>
              <a:rPr lang="zh-CN" altLang="en-US" dirty="0"/>
              <a:t>递归的文法；其中 </a:t>
            </a:r>
            <a:r>
              <a:rPr lang="en-US" altLang="zh-CN" dirty="0"/>
              <a:t>A </a:t>
            </a:r>
            <a:r>
              <a:rPr lang="zh-CN" altLang="en-US" dirty="0"/>
              <a:t>称为递归非终结符。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递归分为直接和间接递归。若：</a:t>
            </a:r>
            <a:endParaRPr lang="en-US" altLang="zh-CN" dirty="0"/>
          </a:p>
          <a:p>
            <a:pPr algn="ctr"/>
            <a:r>
              <a:rPr lang="en-US" altLang="zh-CN" dirty="0"/>
              <a:t>A⇒αAβ</a:t>
            </a:r>
          </a:p>
          <a:p>
            <a:r>
              <a:rPr lang="zh-CN" altLang="en-US" dirty="0"/>
              <a:t>则称</a:t>
            </a:r>
            <a:r>
              <a:rPr lang="en-US" altLang="zh-CN" dirty="0"/>
              <a:t>G</a:t>
            </a:r>
            <a:r>
              <a:rPr lang="zh-CN" altLang="en-US" dirty="0"/>
              <a:t>为直接递归的文法。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5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DEB03-EFE0-4AA1-8416-F2182141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B6DC2-863A-4665-BBBC-3B359517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直接递归可以从产生式判断。</a:t>
            </a:r>
          </a:p>
          <a:p>
            <a:r>
              <a:rPr lang="zh-CN" altLang="en-US" dirty="0"/>
              <a:t>间接递归需要根据推导过程才能进行判断。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思考：是否可以将间接递归转换为直接递归？如何进行转换？</a:t>
            </a:r>
          </a:p>
          <a:p>
            <a:r>
              <a:rPr lang="zh-CN" altLang="en-US" dirty="0"/>
              <a:t>基本思路：将推导过程直接反映在产生式中。</a:t>
            </a:r>
          </a:p>
          <a:p>
            <a:r>
              <a:rPr lang="zh-CN" altLang="en-US" dirty="0"/>
              <a:t>方法：代入法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6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518E-F792-416C-B434-D320EF81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95B35-847C-4EEA-BFD7-A442316E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一个上下文无关文法的产生式的个数总是有限的。</a:t>
            </a:r>
          </a:p>
          <a:p>
            <a:r>
              <a:rPr lang="zh-CN" altLang="en-US" dirty="0"/>
              <a:t>如果该文法是递归文法，则该文法就能够产生一个无穷语言。 </a:t>
            </a:r>
          </a:p>
          <a:p>
            <a:r>
              <a:rPr lang="zh-CN" altLang="en-US" dirty="0"/>
              <a:t>若一个上下文无关文法不是递归的文法，则该文法产生有穷语言。</a:t>
            </a:r>
          </a:p>
        </p:txBody>
      </p:sp>
    </p:spTree>
    <p:extLst>
      <p:ext uri="{BB962C8B-B14F-4D97-AF65-F5344CB8AC3E}">
        <p14:creationId xmlns:p14="http://schemas.microsoft.com/office/powerpoint/2010/main" val="25173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838C9-52A1-4EF7-9DC2-5B50A95B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304E5-D31D-4C88-9E0B-A1FD8ABA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特殊形式的产生式 </a:t>
            </a:r>
          </a:p>
          <a:p>
            <a:pPr algn="ctr"/>
            <a:r>
              <a:rPr lang="en-US" altLang="zh-CN" dirty="0"/>
              <a:t>A → A</a:t>
            </a:r>
          </a:p>
          <a:p>
            <a:r>
              <a:rPr lang="zh-CN" altLang="en-US" dirty="0"/>
              <a:t>是递归的，可以反复利用任意多次，但对于无穷语言的产生，没有任何作用。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3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D24F9-3C93-41FD-80BB-38913F7F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1D5DB-78CF-4DBA-8604-E2FBD86A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0S</a:t>
            </a:r>
            <a:endParaRPr lang="en-US" altLang="zh-CN" dirty="0"/>
          </a:p>
          <a:p>
            <a:r>
              <a:rPr lang="en-US" altLang="zh-CN" dirty="0"/>
              <a:t>												S → ε</a:t>
            </a:r>
          </a:p>
          <a:p>
            <a:r>
              <a:rPr lang="zh-CN" altLang="en-US" dirty="0"/>
              <a:t>该文法产生语言：</a:t>
            </a:r>
          </a:p>
          <a:p>
            <a:pPr algn="ctr"/>
            <a:r>
              <a:rPr lang="en-US" altLang="zh-CN" dirty="0"/>
              <a:t>L = {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 err="1"/>
              <a:t>n≥0</a:t>
            </a:r>
            <a:r>
              <a:rPr lang="en-US" altLang="zh-CN" dirty="0"/>
              <a:t> }</a:t>
            </a:r>
          </a:p>
          <a:p>
            <a:r>
              <a:rPr lang="zh-CN" altLang="en-US" dirty="0"/>
              <a:t>思考： 该文法是 ？型文法</a:t>
            </a:r>
          </a:p>
        </p:txBody>
      </p:sp>
    </p:spTree>
    <p:extLst>
      <p:ext uri="{BB962C8B-B14F-4D97-AF65-F5344CB8AC3E}">
        <p14:creationId xmlns:p14="http://schemas.microsoft.com/office/powerpoint/2010/main" val="38312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69E87-9B20-4997-B1B4-CE6976F4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F4F2E-60A9-44C1-BC8B-3DF35775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如果开始使用产生式 </a:t>
            </a:r>
            <a:r>
              <a:rPr lang="en-US" altLang="zh-CN" dirty="0" err="1"/>
              <a:t>S→ε</a:t>
            </a:r>
            <a:r>
              <a:rPr lang="zh-CN" altLang="en-US" dirty="0"/>
              <a:t>，则</a:t>
            </a:r>
            <a:endParaRPr lang="en-US" altLang="zh-CN" dirty="0"/>
          </a:p>
          <a:p>
            <a:pPr algn="ctr"/>
            <a:r>
              <a:rPr lang="en-US" altLang="zh-CN" dirty="0"/>
              <a:t>S ⇒ ε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不能继续推导了，产生空句子 </a:t>
            </a:r>
            <a:r>
              <a:rPr lang="en-US" altLang="zh-CN" dirty="0"/>
              <a:t>ε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如果开始使用产生式 </a:t>
            </a:r>
            <a:r>
              <a:rPr lang="en-US" altLang="zh-CN" dirty="0" err="1"/>
              <a:t>S→0S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次后（还可继续推导）：</a:t>
            </a:r>
          </a:p>
          <a:p>
            <a:pPr algn="ctr"/>
            <a:r>
              <a:rPr lang="en-US" altLang="zh-CN" dirty="0"/>
              <a:t>S ⇒ </a:t>
            </a:r>
            <a:r>
              <a:rPr lang="en-US" altLang="zh-CN" dirty="0" err="1"/>
              <a:t>0S</a:t>
            </a:r>
            <a:r>
              <a:rPr lang="en-US" altLang="zh-CN" dirty="0"/>
              <a:t> ⇒ </a:t>
            </a:r>
            <a:r>
              <a:rPr lang="en-US" altLang="zh-CN" dirty="0" err="1"/>
              <a:t>00S</a:t>
            </a:r>
            <a:r>
              <a:rPr lang="en-US" altLang="zh-CN" dirty="0"/>
              <a:t> ⇒ </a:t>
            </a:r>
            <a:r>
              <a:rPr lang="en-US" altLang="zh-CN" dirty="0" err="1"/>
              <a:t>000S</a:t>
            </a:r>
            <a:r>
              <a:rPr lang="en-US" altLang="zh-CN" dirty="0"/>
              <a:t> ⇒</a:t>
            </a:r>
            <a:r>
              <a:rPr lang="en-US" altLang="zh-CN" baseline="30000" dirty="0"/>
              <a:t>+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S</a:t>
            </a:r>
            <a:endParaRPr lang="en-US" altLang="zh-CN" dirty="0"/>
          </a:p>
          <a:p>
            <a:r>
              <a:rPr lang="zh-CN" altLang="en-US" dirty="0"/>
              <a:t>如果最后一次使用 </a:t>
            </a:r>
            <a:r>
              <a:rPr lang="en-US" altLang="zh-CN" dirty="0" err="1"/>
              <a:t>S→ε</a:t>
            </a:r>
            <a:r>
              <a:rPr lang="zh-CN" altLang="en-US" dirty="0"/>
              <a:t>，则不能继续推导了，产生：</a:t>
            </a:r>
            <a:endParaRPr lang="en-US" altLang="zh-CN" dirty="0"/>
          </a:p>
          <a:p>
            <a:pPr algn="ctr"/>
            <a:r>
              <a:rPr lang="en-US" altLang="zh-CN" dirty="0"/>
              <a:t>S ⇒ 0S ⇒ </a:t>
            </a:r>
            <a:r>
              <a:rPr lang="en-US" altLang="zh-CN" dirty="0" err="1"/>
              <a:t>00S</a:t>
            </a:r>
            <a:r>
              <a:rPr lang="en-US" altLang="zh-CN" dirty="0"/>
              <a:t> ⇒ </a:t>
            </a:r>
            <a:r>
              <a:rPr lang="en-US" altLang="zh-CN" dirty="0" err="1"/>
              <a:t>000S</a:t>
            </a:r>
            <a:r>
              <a:rPr lang="en-US" altLang="zh-CN" dirty="0"/>
              <a:t> ⇒</a:t>
            </a:r>
            <a:r>
              <a:rPr lang="en-US" altLang="zh-CN" baseline="30000" dirty="0"/>
              <a:t>+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r>
              <a:rPr lang="zh-CN" altLang="en-US" dirty="0"/>
              <a:t>所以，该文法产生语言 </a:t>
            </a:r>
            <a:r>
              <a:rPr lang="en-US" altLang="zh-CN" dirty="0"/>
              <a:t>L = {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 err="1"/>
              <a:t>n≥0</a:t>
            </a:r>
            <a:r>
              <a:rPr lang="en-US" altLang="zh-CN" dirty="0"/>
              <a:t> }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5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3180-BF1B-44B6-ACB7-BAA75B70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小括号匹配串的语言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C2FED-AAE1-4D99-B236-F0DC59B9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可以使用多种方法描述形成规则：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自然语言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产生式</a:t>
            </a:r>
          </a:p>
        </p:txBody>
      </p:sp>
    </p:spTree>
    <p:extLst>
      <p:ext uri="{BB962C8B-B14F-4D97-AF65-F5344CB8AC3E}">
        <p14:creationId xmlns:p14="http://schemas.microsoft.com/office/powerpoint/2010/main" val="5022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A0EB6-F703-4C7C-949A-6A9B8360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5A592-80CA-492B-A2AC-15F31BF0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aSb</a:t>
            </a:r>
            <a:endParaRPr lang="en-US" altLang="zh-CN" dirty="0"/>
          </a:p>
          <a:p>
            <a:r>
              <a:rPr lang="en-US" altLang="zh-CN" dirty="0"/>
              <a:t>												S → ab</a:t>
            </a:r>
          </a:p>
          <a:p>
            <a:r>
              <a:rPr lang="zh-CN" altLang="en-US" dirty="0"/>
              <a:t>产生语言：</a:t>
            </a:r>
          </a:p>
          <a:p>
            <a:pPr algn="ctr"/>
            <a:r>
              <a:rPr lang="en-US" altLang="zh-CN" dirty="0"/>
              <a:t>L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8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D3A6-F77E-4007-89D2-0137448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939A3-32C6-42CE-80C8-BE76C537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aS</a:t>
            </a:r>
            <a:endParaRPr lang="en-US" altLang="zh-CN" dirty="0"/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bS</a:t>
            </a:r>
            <a:endParaRPr lang="en-US" altLang="zh-CN" dirty="0"/>
          </a:p>
          <a:p>
            <a:r>
              <a:rPr lang="en-US" altLang="zh-CN" dirty="0"/>
              <a:t>												S → ε</a:t>
            </a:r>
          </a:p>
          <a:p>
            <a:r>
              <a:rPr lang="zh-CN" altLang="en-US" dirty="0"/>
              <a:t>产生语言：</a:t>
            </a:r>
          </a:p>
          <a:p>
            <a:pPr algn="ctr"/>
            <a:r>
              <a:rPr lang="en-US" altLang="zh-CN" dirty="0"/>
              <a:t>L = { a</a:t>
            </a:r>
            <a:r>
              <a:rPr lang="zh-CN" altLang="en-US" dirty="0"/>
              <a:t>，</a:t>
            </a:r>
            <a:r>
              <a:rPr lang="en-US" altLang="zh-CN" dirty="0"/>
              <a:t>b }*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4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FF42-778D-4EC3-8309-4761F917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4BE2A-3AD6-44D1-B1D9-15C05DB5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构造文法，产生字母表 </a:t>
            </a:r>
            <a:r>
              <a:rPr lang="en-US" altLang="zh-CN" dirty="0"/>
              <a:t>{a</a:t>
            </a:r>
            <a:r>
              <a:rPr lang="zh-CN" altLang="en-US" dirty="0"/>
              <a:t>，</a:t>
            </a:r>
            <a:r>
              <a:rPr lang="en-US" altLang="zh-CN" dirty="0"/>
              <a:t>b} </a:t>
            </a:r>
            <a:r>
              <a:rPr lang="zh-CN" altLang="en-US" dirty="0"/>
              <a:t>上所有对称的，没有中心点的非空串组成的语言。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en-US" altLang="zh-CN" dirty="0"/>
              <a:t>aa</a:t>
            </a:r>
            <a:r>
              <a:rPr lang="zh-CN" altLang="en-US" dirty="0"/>
              <a:t>和</a:t>
            </a:r>
            <a:r>
              <a:rPr lang="en-US" altLang="zh-CN" dirty="0"/>
              <a:t>bb</a:t>
            </a:r>
            <a:r>
              <a:rPr lang="zh-CN" altLang="en-US" dirty="0"/>
              <a:t>是最基本的句子。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是句子，则</a:t>
            </a:r>
            <a:r>
              <a:rPr lang="en-US" altLang="zh-CN" dirty="0" err="1"/>
              <a:t>aSa</a:t>
            </a:r>
            <a:r>
              <a:rPr lang="zh-CN" altLang="en-US" dirty="0"/>
              <a:t>和</a:t>
            </a:r>
            <a:r>
              <a:rPr lang="en-US" altLang="zh-CN" dirty="0" err="1"/>
              <a:t>bSb</a:t>
            </a:r>
            <a:r>
              <a:rPr lang="zh-CN" altLang="en-US" dirty="0"/>
              <a:t>是句子</a:t>
            </a:r>
          </a:p>
        </p:txBody>
      </p:sp>
    </p:spTree>
    <p:extLst>
      <p:ext uri="{BB962C8B-B14F-4D97-AF65-F5344CB8AC3E}">
        <p14:creationId xmlns:p14="http://schemas.microsoft.com/office/powerpoint/2010/main" val="20147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B970-55DB-4391-BE83-5F5AD8E7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28847-C25C-4226-87BA-66F00C0C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得到文法：</a:t>
            </a:r>
          </a:p>
          <a:p>
            <a:r>
              <a:rPr lang="en-US" altLang="zh-CN" dirty="0"/>
              <a:t>												S → aa</a:t>
            </a:r>
          </a:p>
          <a:p>
            <a:r>
              <a:rPr lang="en-US" altLang="zh-CN" dirty="0"/>
              <a:t>												S → bb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aSa</a:t>
            </a:r>
            <a:endParaRPr lang="en-US" altLang="zh-CN" dirty="0"/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bSb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C3F26-C4B4-47B8-85DE-B40021F6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66401-76CC-434D-A1DA-F018F243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S→aSa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S→bSb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S→a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S→b</a:t>
            </a:r>
            <a:endParaRPr lang="en-US" altLang="zh-CN" dirty="0"/>
          </a:p>
          <a:p>
            <a:r>
              <a:rPr lang="zh-CN" altLang="en-US" dirty="0"/>
              <a:t>产生的语言是什么？</a:t>
            </a:r>
          </a:p>
        </p:txBody>
      </p:sp>
    </p:spTree>
    <p:extLst>
      <p:ext uri="{BB962C8B-B14F-4D97-AF65-F5344CB8AC3E}">
        <p14:creationId xmlns:p14="http://schemas.microsoft.com/office/powerpoint/2010/main" val="25295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840F-BB6E-4DE1-8C23-34ED1770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4F5C5-B64D-43CE-9930-ABCACC9C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S→aSa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S→bSb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S→ε</a:t>
            </a:r>
            <a:endParaRPr lang="en-US" altLang="zh-CN" dirty="0"/>
          </a:p>
          <a:p>
            <a:r>
              <a:rPr lang="zh-CN" altLang="en-US" dirty="0"/>
              <a:t>产生的语言是什么？</a:t>
            </a:r>
          </a:p>
        </p:txBody>
      </p:sp>
    </p:spTree>
    <p:extLst>
      <p:ext uri="{BB962C8B-B14F-4D97-AF65-F5344CB8AC3E}">
        <p14:creationId xmlns:p14="http://schemas.microsoft.com/office/powerpoint/2010/main" val="23086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E6BF2-6705-4F22-A3AD-9888B250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1EA5-6557-4989-9B32-204F0371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构造文法，产生下列语言：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字母表 </a:t>
            </a:r>
            <a:r>
              <a:rPr lang="en-US" altLang="zh-CN" dirty="0"/>
              <a:t>{ a</a:t>
            </a:r>
            <a:r>
              <a:rPr lang="zh-CN" altLang="en-US" dirty="0"/>
              <a:t>，</a:t>
            </a:r>
            <a:r>
              <a:rPr lang="en-US" altLang="zh-CN" dirty="0"/>
              <a:t>b } </a:t>
            </a:r>
            <a:r>
              <a:rPr lang="zh-CN" altLang="en-US" dirty="0"/>
              <a:t>上所有对称的非空串组成的语言。</a:t>
            </a:r>
          </a:p>
          <a:p>
            <a:r>
              <a:rPr lang="en-US" altLang="zh-CN" dirty="0"/>
              <a:t>(2) L = { </a:t>
            </a:r>
            <a:r>
              <a:rPr lang="en-US" altLang="zh-CN" dirty="0" err="1"/>
              <a:t>wdw</a:t>
            </a:r>
            <a:r>
              <a:rPr lang="en-US" altLang="zh-CN" baseline="30000" dirty="0" err="1"/>
              <a:t>T</a:t>
            </a:r>
            <a:r>
              <a:rPr lang="en-US" altLang="zh-CN" baseline="30000" dirty="0"/>
              <a:t> </a:t>
            </a:r>
            <a:r>
              <a:rPr lang="en-US" altLang="zh-CN" dirty="0"/>
              <a:t>| w∈{ a, b, c }</a:t>
            </a:r>
            <a:r>
              <a:rPr lang="en-US" altLang="zh-CN" baseline="30000" dirty="0"/>
              <a:t>+</a:t>
            </a:r>
            <a:r>
              <a:rPr lang="en-US" altLang="zh-CN" dirty="0"/>
              <a:t>, d∈{ a, b } }</a:t>
            </a:r>
          </a:p>
          <a:p>
            <a:r>
              <a:rPr lang="en-US" altLang="zh-CN" dirty="0"/>
              <a:t>(3) L = { </a:t>
            </a:r>
            <a:r>
              <a:rPr lang="en-US" altLang="zh-CN" dirty="0" err="1"/>
              <a:t>wdw</a:t>
            </a:r>
            <a:r>
              <a:rPr lang="en-US" altLang="zh-CN" baseline="30000" dirty="0" err="1"/>
              <a:t>T</a:t>
            </a:r>
            <a:r>
              <a:rPr lang="en-US" altLang="zh-CN" baseline="30000" dirty="0"/>
              <a:t> </a:t>
            </a:r>
            <a:r>
              <a:rPr lang="en-US" altLang="zh-CN" dirty="0"/>
              <a:t>| w∈{ a, b, c }*, d∈{ a, b } }</a:t>
            </a:r>
          </a:p>
          <a:p>
            <a:r>
              <a:rPr lang="en-US" altLang="zh-CN" dirty="0"/>
              <a:t>(4) L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n&gt;=0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4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B865D-D487-4EB4-BF8C-2DF94AAF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56B70-E1E4-4BF9-BD8F-0451C65B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	 </a:t>
            </a:r>
            <a:r>
              <a:rPr lang="en-US" altLang="zh-CN" dirty="0"/>
              <a:t>A → ab | </a:t>
            </a:r>
            <a:r>
              <a:rPr lang="en-US" altLang="zh-CN" dirty="0" err="1"/>
              <a:t>aAb</a:t>
            </a:r>
            <a:r>
              <a:rPr lang="zh-CN" altLang="en-US" dirty="0"/>
              <a:t>，产生 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n&gt;0 }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a | b | </a:t>
            </a:r>
            <a:r>
              <a:rPr lang="en-US" altLang="zh-CN" dirty="0" err="1"/>
              <a:t>aA</a:t>
            </a:r>
            <a:r>
              <a:rPr lang="en-US" altLang="zh-CN" dirty="0"/>
              <a:t> | </a:t>
            </a:r>
            <a:r>
              <a:rPr lang="en-US" altLang="zh-CN" dirty="0" err="1"/>
              <a:t>bA</a:t>
            </a:r>
            <a:r>
              <a:rPr lang="zh-CN" altLang="en-US" dirty="0"/>
              <a:t>，产生 </a:t>
            </a:r>
            <a:r>
              <a:rPr lang="en-US" altLang="zh-CN" dirty="0"/>
              <a:t>{ a</a:t>
            </a:r>
            <a:r>
              <a:rPr lang="zh-CN" altLang="en-US" dirty="0"/>
              <a:t>，</a:t>
            </a:r>
            <a:r>
              <a:rPr lang="en-US" altLang="zh-CN" dirty="0"/>
              <a:t>b }</a:t>
            </a:r>
            <a:r>
              <a:rPr lang="en-US" altLang="zh-CN" baseline="30000" dirty="0"/>
              <a:t>+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a | </a:t>
            </a:r>
            <a:r>
              <a:rPr lang="en-US" altLang="zh-CN" dirty="0" err="1"/>
              <a:t>aA</a:t>
            </a:r>
            <a:r>
              <a:rPr lang="zh-CN" altLang="en-US" dirty="0"/>
              <a:t>，产生 </a:t>
            </a:r>
            <a:r>
              <a:rPr lang="en-US" altLang="zh-CN" dirty="0"/>
              <a:t>{ a }</a:t>
            </a:r>
            <a:r>
              <a:rPr lang="en-US" altLang="zh-CN" baseline="30000" dirty="0"/>
              <a:t>+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ε | </a:t>
            </a:r>
            <a:r>
              <a:rPr lang="en-US" altLang="zh-CN" dirty="0" err="1"/>
              <a:t>aAb</a:t>
            </a:r>
            <a:r>
              <a:rPr lang="zh-CN" altLang="en-US" dirty="0"/>
              <a:t>，产生 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n&gt;=0 }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ε | </a:t>
            </a:r>
            <a:r>
              <a:rPr lang="en-US" altLang="zh-CN" dirty="0" err="1"/>
              <a:t>aA</a:t>
            </a:r>
            <a:r>
              <a:rPr lang="en-US" altLang="zh-CN" dirty="0"/>
              <a:t> | </a:t>
            </a:r>
            <a:r>
              <a:rPr lang="en-US" altLang="zh-CN" dirty="0" err="1"/>
              <a:t>bA</a:t>
            </a:r>
            <a:r>
              <a:rPr lang="zh-CN" altLang="en-US" dirty="0"/>
              <a:t>，产生	</a:t>
            </a:r>
            <a:r>
              <a:rPr lang="en-US" altLang="zh-CN" dirty="0"/>
              <a:t>{ a</a:t>
            </a:r>
            <a:r>
              <a:rPr lang="zh-CN" altLang="en-US" dirty="0"/>
              <a:t>，</a:t>
            </a:r>
            <a:r>
              <a:rPr lang="en-US" altLang="zh-CN" dirty="0"/>
              <a:t>b}*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ε | </a:t>
            </a:r>
            <a:r>
              <a:rPr lang="en-US" altLang="zh-CN" dirty="0" err="1"/>
              <a:t>aA</a:t>
            </a:r>
            <a:r>
              <a:rPr lang="zh-CN" altLang="en-US" dirty="0"/>
              <a:t>，产生 </a:t>
            </a:r>
            <a:r>
              <a:rPr lang="en-US" altLang="zh-CN" dirty="0"/>
              <a:t>{ a }* 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</a:t>
            </a:r>
            <a:r>
              <a:rPr lang="en-US" altLang="zh-CN" dirty="0" err="1"/>
              <a:t>aAa</a:t>
            </a:r>
            <a:r>
              <a:rPr lang="en-US" altLang="zh-CN" dirty="0"/>
              <a:t> | </a:t>
            </a:r>
            <a:r>
              <a:rPr lang="en-US" altLang="zh-CN" dirty="0" err="1"/>
              <a:t>bAb</a:t>
            </a:r>
            <a:r>
              <a:rPr lang="zh-CN" altLang="en-US" dirty="0"/>
              <a:t>，产生 </a:t>
            </a:r>
            <a:r>
              <a:rPr lang="en-US" altLang="zh-CN" dirty="0"/>
              <a:t>{ </a:t>
            </a:r>
            <a:r>
              <a:rPr lang="en-US" altLang="zh-CN" dirty="0" err="1"/>
              <a:t>wAw</a:t>
            </a:r>
            <a:r>
              <a:rPr lang="en-US" altLang="zh-CN" baseline="30000" dirty="0" err="1"/>
              <a:t>T</a:t>
            </a:r>
            <a:r>
              <a:rPr lang="en-US" altLang="zh-CN" baseline="30000" dirty="0"/>
              <a:t> </a:t>
            </a:r>
            <a:r>
              <a:rPr lang="en-US" altLang="zh-CN" dirty="0"/>
              <a:t>| w∈{ a, b }</a:t>
            </a:r>
            <a:r>
              <a:rPr lang="en-US" altLang="zh-CN" baseline="30000" dirty="0"/>
              <a:t>+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2B5B5-3092-4986-BA65-C4DFD72C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E7C28-AE73-46FE-A9AB-D8E47A71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不能使用 </a:t>
            </a:r>
            <a:r>
              <a:rPr lang="en-US" altLang="zh-CN" dirty="0"/>
              <a:t>A →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2</a:t>
            </a:r>
            <a:r>
              <a:rPr lang="zh-CN" altLang="en-US" dirty="0"/>
              <a:t> ，</a:t>
            </a:r>
            <a:endParaRPr lang="en-US" altLang="zh-CN" dirty="0"/>
          </a:p>
          <a:p>
            <a:r>
              <a:rPr lang="zh-CN" altLang="en-US" dirty="0"/>
              <a:t>代表： </a:t>
            </a:r>
            <a:r>
              <a:rPr lang="en-US" altLang="zh-CN" dirty="0"/>
              <a:t>A → aa</a:t>
            </a:r>
          </a:p>
          <a:p>
            <a:endParaRPr lang="en-US" altLang="zh-CN" dirty="0"/>
          </a:p>
          <a:p>
            <a:r>
              <a:rPr lang="zh-CN" altLang="en-US" dirty="0"/>
              <a:t>不能使用 </a:t>
            </a:r>
            <a:r>
              <a:rPr lang="en-US" altLang="zh-CN" dirty="0"/>
              <a:t>A → a</a:t>
            </a:r>
            <a:r>
              <a:rPr lang="en-US" altLang="zh-CN" baseline="30000" dirty="0"/>
              <a:t>n </a:t>
            </a:r>
            <a:r>
              <a:rPr lang="en-US" altLang="zh-CN" dirty="0"/>
              <a:t>(</a:t>
            </a:r>
            <a:r>
              <a:rPr lang="en-US" altLang="zh-CN" dirty="0" err="1"/>
              <a:t>n≥1</a:t>
            </a:r>
            <a:r>
              <a:rPr lang="en-US" altLang="zh-CN" dirty="0"/>
              <a:t>) </a:t>
            </a:r>
            <a:r>
              <a:rPr lang="zh-CN" altLang="en-US" dirty="0"/>
              <a:t>或 </a:t>
            </a:r>
            <a:r>
              <a:rPr lang="en-US" altLang="zh-CN" dirty="0"/>
              <a:t>A → { a }</a:t>
            </a:r>
            <a:r>
              <a:rPr lang="en-US" altLang="zh-CN" baseline="30000" dirty="0"/>
              <a:t>+ </a:t>
            </a:r>
          </a:p>
          <a:p>
            <a:r>
              <a:rPr lang="zh-CN" altLang="en-US" dirty="0"/>
              <a:t>代表：</a:t>
            </a:r>
            <a:r>
              <a:rPr lang="en-US" altLang="zh-CN" dirty="0"/>
              <a:t>A </a:t>
            </a:r>
            <a:r>
              <a:rPr lang="zh-CN" altLang="en-US" dirty="0"/>
              <a:t>可以产生多个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7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25E24-899A-428D-9F1A-709DA10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4CC95-14FF-493E-93F1-5DAE0EF0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字母表为 </a:t>
            </a:r>
            <a:r>
              <a:rPr lang="en-US" altLang="zh-CN" dirty="0"/>
              <a:t>{ 0</a:t>
            </a:r>
            <a:r>
              <a:rPr lang="zh-CN" altLang="en-US" dirty="0"/>
              <a:t>，</a:t>
            </a:r>
            <a:r>
              <a:rPr lang="en-US" altLang="zh-CN" dirty="0"/>
              <a:t>1 }</a:t>
            </a:r>
            <a:r>
              <a:rPr lang="zh-CN" altLang="en-US" dirty="0"/>
              <a:t>，构造产生下列语言的文法：</a:t>
            </a:r>
          </a:p>
          <a:p>
            <a:r>
              <a:rPr lang="en-US" altLang="zh-CN" dirty="0"/>
              <a:t>(1)  { x | x=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T</a:t>
            </a:r>
            <a:r>
              <a:rPr lang="zh-CN" altLang="en-US" dirty="0"/>
              <a:t>，</a:t>
            </a:r>
            <a:r>
              <a:rPr lang="en-US" altLang="zh-CN" dirty="0"/>
              <a:t>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(2)  {</a:t>
            </a:r>
            <a:r>
              <a:rPr lang="en-US" altLang="zh-CN" dirty="0"/>
              <a:t> x | x=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T</a:t>
            </a:r>
            <a:r>
              <a:rPr lang="zh-CN" altLang="en-US" dirty="0"/>
              <a:t>，</a:t>
            </a:r>
            <a:r>
              <a:rPr lang="en-US" altLang="zh-CN" dirty="0"/>
              <a:t>x∈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(3)  {</a:t>
            </a:r>
            <a:r>
              <a:rPr lang="en-US" altLang="zh-CN" dirty="0"/>
              <a:t> </a:t>
            </a:r>
            <a:r>
              <a:rPr lang="en-US" altLang="zh-CN" dirty="0" err="1"/>
              <a:t>xx</a:t>
            </a:r>
            <a:r>
              <a:rPr lang="en-US" altLang="zh-CN" baseline="30000" dirty="0" err="1"/>
              <a:t>T</a:t>
            </a:r>
            <a:r>
              <a:rPr lang="en-US" altLang="zh-CN" dirty="0"/>
              <a:t> | x∈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(4)  {</a:t>
            </a:r>
            <a:r>
              <a:rPr lang="en-US" altLang="zh-CN" dirty="0"/>
              <a:t> </a:t>
            </a:r>
            <a:r>
              <a:rPr lang="en-US" altLang="zh-CN" dirty="0" err="1"/>
              <a:t>xx</a:t>
            </a:r>
            <a:r>
              <a:rPr lang="en-US" altLang="zh-CN" baseline="30000" dirty="0" err="1"/>
              <a:t>T</a:t>
            </a:r>
            <a:r>
              <a:rPr lang="en-US" altLang="zh-CN" dirty="0"/>
              <a:t> | x∈</a:t>
            </a:r>
            <a:r>
              <a:rPr lang="el-GR" altLang="zh-CN" dirty="0"/>
              <a:t>Σ*</a:t>
            </a:r>
            <a:r>
              <a:rPr lang="en-US" altLang="zh-CN" dirty="0"/>
              <a:t> </a:t>
            </a:r>
            <a:r>
              <a:rPr lang="el-GR" altLang="zh-CN" dirty="0"/>
              <a:t>}  </a:t>
            </a:r>
          </a:p>
          <a:p>
            <a:r>
              <a:rPr lang="el-GR" altLang="zh-CN" dirty="0"/>
              <a:t>(5)  {</a:t>
            </a:r>
            <a:r>
              <a:rPr lang="en-US" altLang="zh-CN" dirty="0"/>
              <a:t> </a:t>
            </a:r>
            <a:r>
              <a:rPr lang="en-US" altLang="zh-CN" dirty="0" err="1"/>
              <a:t>x0x</a:t>
            </a:r>
            <a:r>
              <a:rPr lang="en-US" altLang="zh-CN" baseline="30000" dirty="0" err="1"/>
              <a:t>T</a:t>
            </a:r>
            <a:r>
              <a:rPr lang="en-US" altLang="zh-CN" dirty="0"/>
              <a:t> | x∈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(6)</a:t>
            </a:r>
            <a:r>
              <a:rPr lang="en-US" altLang="zh-CN" dirty="0"/>
              <a:t> </a:t>
            </a:r>
            <a:r>
              <a:rPr lang="el-GR" altLang="zh-CN" dirty="0"/>
              <a:t> {</a:t>
            </a:r>
            <a:r>
              <a:rPr lang="en-US" altLang="zh-CN" dirty="0"/>
              <a:t> </a:t>
            </a:r>
            <a:r>
              <a:rPr lang="en-US" altLang="zh-CN" dirty="0" err="1"/>
              <a:t>xwx</a:t>
            </a:r>
            <a:r>
              <a:rPr lang="en-US" altLang="zh-CN" baseline="30000" dirty="0" err="1"/>
              <a:t>T</a:t>
            </a:r>
            <a:r>
              <a:rPr lang="en-US" altLang="zh-CN" dirty="0"/>
              <a:t> | x</a:t>
            </a:r>
            <a:r>
              <a:rPr lang="zh-CN" altLang="en-US" dirty="0"/>
              <a:t>，</a:t>
            </a:r>
            <a:r>
              <a:rPr lang="en-US" altLang="zh-CN" dirty="0"/>
              <a:t>w∈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(7) </a:t>
            </a:r>
            <a:r>
              <a:rPr lang="en-US" altLang="zh-CN" dirty="0"/>
              <a:t> </a:t>
            </a:r>
            <a:r>
              <a:rPr lang="el-GR" altLang="zh-CN" dirty="0"/>
              <a:t>{</a:t>
            </a:r>
            <a:r>
              <a:rPr lang="en-US" altLang="zh-CN" dirty="0"/>
              <a:t> </a:t>
            </a:r>
            <a:r>
              <a:rPr lang="en-US" altLang="zh-CN" dirty="0" err="1"/>
              <a:t>xx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w</a:t>
            </a:r>
            <a:r>
              <a:rPr lang="en-US" altLang="zh-CN" dirty="0"/>
              <a:t> | x</a:t>
            </a:r>
            <a:r>
              <a:rPr lang="zh-CN" altLang="en-US" dirty="0"/>
              <a:t>，</a:t>
            </a:r>
            <a:r>
              <a:rPr lang="en-US" altLang="zh-CN" dirty="0"/>
              <a:t>w∈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6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BBF2C-5BD8-470A-AB6D-D70009A4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E43E5-65E8-4688-9F38-D5DDD4BA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自然语言的描述方式，采用如下的递归规则：</a:t>
            </a:r>
          </a:p>
          <a:p>
            <a:r>
              <a:rPr lang="en-US" altLang="zh-CN" dirty="0"/>
              <a:t>(1) ( )</a:t>
            </a:r>
            <a:r>
              <a:rPr lang="zh-CN" altLang="en-US" dirty="0"/>
              <a:t>是该语言的最基本的句子。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若 </a:t>
            </a:r>
            <a:r>
              <a:rPr lang="en-US" altLang="zh-CN" dirty="0"/>
              <a:t>S </a:t>
            </a:r>
            <a:r>
              <a:rPr lang="zh-CN" altLang="en-US" dirty="0"/>
              <a:t>是句子，则 </a:t>
            </a:r>
            <a:r>
              <a:rPr lang="en-US" altLang="zh-CN" dirty="0"/>
              <a:t>(S) </a:t>
            </a:r>
            <a:r>
              <a:rPr lang="zh-CN" altLang="en-US" dirty="0"/>
              <a:t>是句子。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若 </a:t>
            </a:r>
            <a:r>
              <a:rPr lang="en-US" altLang="zh-CN" dirty="0"/>
              <a:t>S </a:t>
            </a:r>
            <a:r>
              <a:rPr lang="zh-CN" altLang="en-US" dirty="0"/>
              <a:t>是句子，则 </a:t>
            </a:r>
            <a:r>
              <a:rPr lang="en-US" altLang="zh-CN" dirty="0"/>
              <a:t>SS </a:t>
            </a:r>
            <a:r>
              <a:rPr lang="zh-CN" altLang="en-US" dirty="0"/>
              <a:t>是句子。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规则（的个数）是有限的，但可以产生无限个句子、甚至长度无限的句子，因为规则是递归的。</a:t>
            </a:r>
          </a:p>
        </p:txBody>
      </p:sp>
    </p:spTree>
    <p:extLst>
      <p:ext uri="{BB962C8B-B14F-4D97-AF65-F5344CB8AC3E}">
        <p14:creationId xmlns:p14="http://schemas.microsoft.com/office/powerpoint/2010/main" val="296763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D43DA-EDA3-4B41-AFFF-9C7C4C52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40602-8731-44E8-90C6-37BD30A4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构造文法，产生所有的无符号整数。</a:t>
            </a:r>
          </a:p>
          <a:p>
            <a:r>
              <a:rPr lang="zh-CN" altLang="en-US" dirty="0"/>
              <a:t>由 </a:t>
            </a:r>
            <a:r>
              <a:rPr lang="en-US" altLang="zh-CN" dirty="0"/>
              <a:t>{ 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9 } </a:t>
            </a:r>
            <a:r>
              <a:rPr lang="zh-CN" altLang="en-US" dirty="0"/>
              <a:t>的</a:t>
            </a:r>
            <a:r>
              <a:rPr lang="en-US" altLang="zh-CN" dirty="0"/>
              <a:t>10</a:t>
            </a:r>
            <a:r>
              <a:rPr lang="zh-CN" altLang="en-US" dirty="0"/>
              <a:t>个数字符号组成，不允许以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N → AM | 0</a:t>
            </a:r>
          </a:p>
          <a:p>
            <a:r>
              <a:rPr lang="en-US" altLang="zh-CN" dirty="0"/>
              <a:t>A → 1 | 2 | 3 | 4 | 5 | 6 | 7 | 8 | 9</a:t>
            </a:r>
          </a:p>
          <a:p>
            <a:r>
              <a:rPr lang="en-US" altLang="zh-CN" dirty="0"/>
              <a:t>M →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</a:t>
            </a:r>
            <a:r>
              <a:rPr lang="el-GR" altLang="zh-CN" dirty="0"/>
              <a:t>0</a:t>
            </a:r>
            <a:r>
              <a:rPr lang="en-US" altLang="zh-CN" dirty="0"/>
              <a:t>M | </a:t>
            </a:r>
            <a:r>
              <a:rPr lang="en-US" altLang="zh-CN" dirty="0" err="1"/>
              <a:t>1M</a:t>
            </a:r>
            <a:r>
              <a:rPr lang="en-US" altLang="zh-CN" dirty="0"/>
              <a:t> | </a:t>
            </a:r>
            <a:r>
              <a:rPr lang="en-US" altLang="zh-CN" dirty="0" err="1"/>
              <a:t>2M</a:t>
            </a:r>
            <a:r>
              <a:rPr lang="en-US" altLang="zh-CN" dirty="0"/>
              <a:t> | 3M | </a:t>
            </a:r>
            <a:r>
              <a:rPr lang="en-US" altLang="zh-CN" dirty="0" err="1"/>
              <a:t>4M</a:t>
            </a:r>
            <a:r>
              <a:rPr lang="en-US" altLang="zh-CN" dirty="0"/>
              <a:t> | </a:t>
            </a:r>
            <a:r>
              <a:rPr lang="en-US" altLang="zh-CN" dirty="0" err="1"/>
              <a:t>5M</a:t>
            </a:r>
            <a:r>
              <a:rPr lang="en-US" altLang="zh-CN" dirty="0"/>
              <a:t> | </a:t>
            </a:r>
            <a:r>
              <a:rPr lang="en-US" altLang="zh-CN" dirty="0" err="1"/>
              <a:t>6M</a:t>
            </a:r>
            <a:r>
              <a:rPr lang="en-US" altLang="zh-CN" dirty="0"/>
              <a:t> | </a:t>
            </a:r>
            <a:r>
              <a:rPr lang="en-US" altLang="zh-CN" dirty="0" err="1"/>
              <a:t>7M</a:t>
            </a:r>
            <a:r>
              <a:rPr lang="en-US" altLang="zh-CN" dirty="0"/>
              <a:t> | </a:t>
            </a:r>
            <a:r>
              <a:rPr lang="en-US" altLang="zh-CN" dirty="0" err="1"/>
              <a:t>8M</a:t>
            </a:r>
            <a:r>
              <a:rPr lang="en-US" altLang="zh-CN" dirty="0"/>
              <a:t> | </a:t>
            </a:r>
            <a:r>
              <a:rPr lang="en-US" altLang="zh-CN" dirty="0" err="1"/>
              <a:t>9M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75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A82A-D425-48D8-A33D-119E6D71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D7335-A931-4B8D-B8B4-91D0CE69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构造文法，产生语言： </a:t>
            </a:r>
            <a:endParaRPr lang="en-US" altLang="zh-CN" dirty="0"/>
          </a:p>
          <a:p>
            <a:pPr algn="ctr"/>
            <a:r>
              <a:rPr lang="en-US" altLang="zh-CN" dirty="0"/>
              <a:t>{ </a:t>
            </a:r>
            <a:r>
              <a:rPr lang="el-GR" altLang="zh-CN" dirty="0"/>
              <a:t>ω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</a:t>
            </a:r>
            <a:r>
              <a:rPr lang="el-GR" altLang="zh-CN" dirty="0"/>
              <a:t>ω∈{</a:t>
            </a:r>
            <a:r>
              <a:rPr lang="en-US" altLang="zh-CN" dirty="0"/>
              <a:t> </a:t>
            </a:r>
            <a:r>
              <a:rPr lang="el-GR" altLang="zh-CN" dirty="0"/>
              <a:t>0</a:t>
            </a:r>
            <a:r>
              <a:rPr lang="zh-CN" altLang="el-GR" dirty="0"/>
              <a:t>，</a:t>
            </a:r>
            <a:r>
              <a:rPr lang="el-GR" altLang="zh-CN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}*</a:t>
            </a:r>
            <a:r>
              <a:rPr lang="zh-CN" altLang="el-GR" dirty="0"/>
              <a:t>，</a:t>
            </a:r>
            <a:r>
              <a:rPr lang="zh-CN" altLang="en-US" dirty="0"/>
              <a:t>且</a:t>
            </a:r>
            <a:r>
              <a:rPr lang="el-GR" altLang="zh-CN" dirty="0"/>
              <a:t>ω</a:t>
            </a:r>
            <a:r>
              <a:rPr lang="zh-CN" altLang="en-US" dirty="0"/>
              <a:t>中有相同多的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1}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S → </a:t>
            </a:r>
            <a:r>
              <a:rPr lang="en-US" altLang="zh-CN" dirty="0" err="1"/>
              <a:t>S0S1S</a:t>
            </a:r>
            <a:r>
              <a:rPr lang="en-US" altLang="zh-CN" dirty="0"/>
              <a:t> | </a:t>
            </a:r>
            <a:r>
              <a:rPr lang="en-US" altLang="zh-CN" dirty="0" err="1"/>
              <a:t>S1S0S</a:t>
            </a:r>
            <a:r>
              <a:rPr lang="en-US" altLang="zh-CN" dirty="0"/>
              <a:t> | </a:t>
            </a:r>
            <a:r>
              <a:rPr lang="el-GR" altLang="zh-CN" dirty="0"/>
              <a:t>ε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D0EA5-FD16-433C-BD8A-A8146C18B53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或：</a:t>
            </a:r>
            <a:endParaRPr lang="en-US" altLang="zh-CN" dirty="0"/>
          </a:p>
          <a:p>
            <a:r>
              <a:rPr lang="en-US" altLang="zh-CN" dirty="0"/>
              <a:t>S → </a:t>
            </a:r>
            <a:r>
              <a:rPr lang="en-US" altLang="zh-CN" dirty="0" err="1"/>
              <a:t>0AS</a:t>
            </a:r>
            <a:r>
              <a:rPr lang="en-US" altLang="zh-CN" dirty="0"/>
              <a:t> | </a:t>
            </a:r>
            <a:r>
              <a:rPr lang="en-US" altLang="zh-CN" dirty="0" err="1"/>
              <a:t>1BS</a:t>
            </a:r>
            <a:r>
              <a:rPr lang="en-US" altLang="zh-CN" dirty="0"/>
              <a:t> | 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A → 1 | </a:t>
            </a:r>
            <a:r>
              <a:rPr lang="en-US" altLang="zh-CN" dirty="0" err="1"/>
              <a:t>0AA</a:t>
            </a:r>
            <a:endParaRPr lang="en-US" altLang="zh-CN" dirty="0"/>
          </a:p>
          <a:p>
            <a:r>
              <a:rPr lang="en-US" altLang="zh-CN" dirty="0"/>
              <a:t>B → 0 | </a:t>
            </a:r>
            <a:r>
              <a:rPr lang="en-US" altLang="zh-CN" dirty="0" err="1"/>
              <a:t>1BB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6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AB5ACA0-0FA3-4C3C-8DEC-2C5FE8CC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13392-B775-471E-9F78-7B18B326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60141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构造文法，产生语言 </a:t>
            </a:r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n</a:t>
            </a:r>
            <a:r>
              <a:rPr lang="en-US" altLang="zh-CN" dirty="0"/>
              <a:t> | n&gt;0 }</a:t>
            </a:r>
          </a:p>
          <a:p>
            <a:endParaRPr lang="en-US" altLang="zh-CN" dirty="0"/>
          </a:p>
          <a:p>
            <a:r>
              <a:rPr lang="zh-CN" altLang="en-US" dirty="0"/>
              <a:t>文法：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S → </a:t>
            </a:r>
            <a:r>
              <a:rPr lang="en-US" altLang="zh-CN" dirty="0" err="1"/>
              <a:t>aSBC</a:t>
            </a:r>
            <a:endParaRPr lang="en-US" altLang="zh-CN" dirty="0"/>
          </a:p>
          <a:p>
            <a:r>
              <a:rPr lang="en-US" altLang="zh-CN" dirty="0"/>
              <a:t>S → 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/>
              <a:t>CB → BC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23B55196-D29C-49B3-BE60-8F7FDE6B10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75155" y="1825625"/>
            <a:ext cx="5220000" cy="4428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aB</a:t>
            </a:r>
            <a:r>
              <a:rPr lang="en-US" altLang="zh-CN" dirty="0"/>
              <a:t> → ab</a:t>
            </a:r>
          </a:p>
          <a:p>
            <a:r>
              <a:rPr lang="en-US" altLang="zh-CN" dirty="0" err="1"/>
              <a:t>bB</a:t>
            </a:r>
            <a:r>
              <a:rPr lang="en-US" altLang="zh-CN" dirty="0"/>
              <a:t> → bb</a:t>
            </a:r>
          </a:p>
          <a:p>
            <a:r>
              <a:rPr lang="en-US" altLang="zh-CN" dirty="0" err="1"/>
              <a:t>bC</a:t>
            </a:r>
            <a:r>
              <a:rPr lang="en-US" altLang="zh-CN" dirty="0"/>
              <a:t> → </a:t>
            </a:r>
            <a:r>
              <a:rPr lang="en-US" altLang="zh-CN" dirty="0" err="1"/>
              <a:t>bc</a:t>
            </a:r>
            <a:endParaRPr lang="en-US" altLang="zh-CN" dirty="0"/>
          </a:p>
          <a:p>
            <a:r>
              <a:rPr lang="en-US" altLang="zh-CN" dirty="0" err="1"/>
              <a:t>cC</a:t>
            </a:r>
            <a:r>
              <a:rPr lang="en-US" altLang="zh-CN" dirty="0"/>
              <a:t> → cc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808791-3C53-43AC-9E57-68CDF1F362FD}"/>
              </a:ext>
            </a:extLst>
          </p:cNvPr>
          <p:cNvSpPr txBox="1"/>
          <p:nvPr/>
        </p:nvSpPr>
        <p:spPr>
          <a:xfrm>
            <a:off x="5825454" y="3236354"/>
            <a:ext cx="463911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spcBef>
                <a:spcPts val="500"/>
              </a:spcBef>
              <a:spcAft>
                <a:spcPts val="500"/>
              </a:spcAft>
            </a:pPr>
            <a:r>
              <a:rPr lang="zh-CN" altLang="en-US" sz="2800" b="1" dirty="0">
                <a:solidFill>
                  <a:schemeClr val="accent6"/>
                </a:solidFill>
              </a:rPr>
              <a:t>后 </a:t>
            </a:r>
            <a:r>
              <a:rPr lang="en-US" altLang="zh-CN" sz="2800" b="1" dirty="0">
                <a:solidFill>
                  <a:schemeClr val="accent6"/>
                </a:solidFill>
              </a:rPr>
              <a:t>4 </a:t>
            </a:r>
            <a:r>
              <a:rPr lang="zh-CN" altLang="en-US" sz="2800" b="1" dirty="0">
                <a:solidFill>
                  <a:schemeClr val="accent6"/>
                </a:solidFill>
              </a:rPr>
              <a:t>个产生式是否可改为：</a:t>
            </a:r>
            <a:endParaRPr lang="en-US" altLang="zh-CN" sz="2800" b="1" dirty="0">
              <a:solidFill>
                <a:schemeClr val="accent6"/>
              </a:solidFill>
            </a:endParaRPr>
          </a:p>
          <a:p>
            <a:pPr marL="457200" indent="-457200" defTabSz="3600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6"/>
                </a:solidFill>
              </a:rPr>
              <a:t>B → b  </a:t>
            </a:r>
          </a:p>
          <a:p>
            <a:pPr defTabSz="360000">
              <a:spcBef>
                <a:spcPts val="500"/>
              </a:spcBef>
              <a:spcAft>
                <a:spcPts val="500"/>
              </a:spcAft>
            </a:pPr>
            <a:endParaRPr lang="en-US" altLang="zh-CN" sz="2800" b="1" dirty="0">
              <a:solidFill>
                <a:schemeClr val="accent6"/>
              </a:solidFill>
            </a:endParaRPr>
          </a:p>
          <a:p>
            <a:pPr marL="457200" indent="-457200" defTabSz="3600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6"/>
                </a:solidFill>
              </a:rPr>
              <a:t>C → c </a:t>
            </a:r>
          </a:p>
        </p:txBody>
      </p:sp>
    </p:spTree>
    <p:extLst>
      <p:ext uri="{BB962C8B-B14F-4D97-AF65-F5344CB8AC3E}">
        <p14:creationId xmlns:p14="http://schemas.microsoft.com/office/powerpoint/2010/main" val="19922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0876C-84E5-4072-A43F-D8F50932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BE9AD-5AFD-49AD-8041-C62A4218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或者：</a:t>
            </a:r>
          </a:p>
          <a:p>
            <a:pPr lvl="2"/>
            <a:r>
              <a:rPr lang="en-US" altLang="zh-CN" dirty="0"/>
              <a:t>S → </a:t>
            </a:r>
            <a:r>
              <a:rPr lang="en-US" altLang="zh-CN" dirty="0" err="1"/>
              <a:t>aBc</a:t>
            </a:r>
            <a:r>
              <a:rPr lang="en-US" altLang="zh-CN" dirty="0"/>
              <a:t> | </a:t>
            </a:r>
            <a:r>
              <a:rPr lang="en-US" altLang="zh-CN" dirty="0" err="1"/>
              <a:t>aSBc</a:t>
            </a:r>
            <a:endParaRPr lang="en-US" altLang="zh-CN" dirty="0"/>
          </a:p>
          <a:p>
            <a:pPr lvl="2"/>
            <a:r>
              <a:rPr lang="en-US" altLang="zh-CN" dirty="0" err="1"/>
              <a:t>aB</a:t>
            </a:r>
            <a:r>
              <a:rPr lang="en-US" altLang="zh-CN" dirty="0"/>
              <a:t> → ab         </a:t>
            </a:r>
          </a:p>
          <a:p>
            <a:pPr lvl="2"/>
            <a:r>
              <a:rPr lang="en-US" altLang="zh-CN" dirty="0" err="1"/>
              <a:t>bB</a:t>
            </a:r>
            <a:r>
              <a:rPr lang="en-US" altLang="zh-CN" dirty="0"/>
              <a:t> → bb </a:t>
            </a:r>
          </a:p>
          <a:p>
            <a:pPr lvl="2"/>
            <a:r>
              <a:rPr lang="en-US" altLang="zh-CN" dirty="0" err="1"/>
              <a:t>cB</a:t>
            </a:r>
            <a:r>
              <a:rPr lang="en-US" altLang="zh-CN" dirty="0"/>
              <a:t> → </a:t>
            </a:r>
            <a:r>
              <a:rPr lang="en-US" altLang="zh-CN" dirty="0" err="1"/>
              <a:t>Bc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9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9CD0-0AAC-4626-A747-AFEB7C7A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97AA6-37FE-42D8-A74C-C9FAD135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补充文法</a:t>
            </a:r>
            <a:r>
              <a:rPr lang="en-US" altLang="zh-CN" dirty="0"/>
              <a:t>G</a:t>
            </a:r>
            <a:r>
              <a:rPr lang="zh-CN" altLang="en-US" dirty="0"/>
              <a:t>，使得：</a:t>
            </a:r>
            <a:endParaRPr lang="en-US" altLang="zh-CN" dirty="0"/>
          </a:p>
          <a:p>
            <a:pPr algn="ctr"/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n&gt;0 }</a:t>
            </a:r>
          </a:p>
          <a:p>
            <a:r>
              <a:rPr lang="zh-CN" altLang="en-US" dirty="0"/>
              <a:t>文法：</a:t>
            </a:r>
            <a:endParaRPr lang="en-US" altLang="zh-CN" dirty="0"/>
          </a:p>
          <a:p>
            <a:pPr lvl="2"/>
            <a:r>
              <a:rPr lang="en-US" altLang="zh-CN" dirty="0"/>
              <a:t>S → </a:t>
            </a:r>
            <a:r>
              <a:rPr lang="en-US" altLang="zh-CN" dirty="0" err="1"/>
              <a:t>aBc</a:t>
            </a:r>
            <a:r>
              <a:rPr lang="en-US" altLang="zh-CN" dirty="0"/>
              <a:t> | </a:t>
            </a:r>
            <a:r>
              <a:rPr lang="en-US" altLang="zh-CN" dirty="0" err="1"/>
              <a:t>aBSc</a:t>
            </a:r>
            <a:endParaRPr lang="en-US" altLang="zh-CN" dirty="0"/>
          </a:p>
          <a:p>
            <a:pPr lvl="2"/>
            <a:r>
              <a:rPr lang="en-US" altLang="zh-CN" dirty="0"/>
              <a:t>Ba → ?</a:t>
            </a:r>
          </a:p>
          <a:p>
            <a:pPr lvl="2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2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C9B1C-E5F0-461C-867A-1AA43E86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E31CC-9E33-4708-A93D-350CDF41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构造文法</a:t>
            </a:r>
            <a:r>
              <a:rPr lang="en-US" altLang="zh-CN" dirty="0"/>
              <a:t>G</a:t>
            </a:r>
            <a:r>
              <a:rPr lang="zh-CN" altLang="en-US" dirty="0"/>
              <a:t>，使得：</a:t>
            </a:r>
          </a:p>
          <a:p>
            <a:pPr lvl="1"/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2n</a:t>
            </a:r>
            <a:r>
              <a:rPr lang="en-US" altLang="zh-CN" baseline="30000" dirty="0"/>
              <a:t> </a:t>
            </a:r>
            <a:r>
              <a:rPr lang="en-US" altLang="zh-CN" dirty="0"/>
              <a:t>| n&gt;=1 }</a:t>
            </a:r>
          </a:p>
          <a:p>
            <a:pPr lvl="1"/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m+1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2m+1</a:t>
            </a:r>
            <a:r>
              <a:rPr lang="en-US" altLang="zh-CN" baseline="30000" dirty="0"/>
              <a:t> </a:t>
            </a:r>
            <a:r>
              <a:rPr lang="en-US" altLang="zh-CN" dirty="0"/>
              <a:t>| m&gt;=0 }</a:t>
            </a:r>
          </a:p>
          <a:p>
            <a:pPr lvl="1"/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2n</a:t>
            </a:r>
            <a:r>
              <a:rPr lang="en-US" altLang="zh-CN" baseline="30000" dirty="0"/>
              <a:t>-1 </a:t>
            </a:r>
            <a:r>
              <a:rPr lang="en-US" altLang="zh-CN" dirty="0"/>
              <a:t>| n&gt;=1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78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语言实例</a:t>
            </a:r>
          </a:p>
          <a:p>
            <a:r>
              <a:rPr lang="en-US" altLang="zh-CN" dirty="0"/>
              <a:t>2.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3.  </a:t>
            </a:r>
            <a:r>
              <a:rPr lang="zh-CN" altLang="en-US" dirty="0"/>
              <a:t>文法和语言的分类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/>
              <a:t>4.  </a:t>
            </a:r>
            <a:r>
              <a:rPr lang="zh-CN" altLang="en-US" dirty="0"/>
              <a:t>文法产生语言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5.  </a:t>
            </a:r>
            <a:r>
              <a:rPr lang="zh-CN" altLang="en-US" dirty="0">
                <a:solidFill>
                  <a:schemeClr val="accent6"/>
                </a:solidFill>
              </a:rPr>
              <a:t>运算的封闭性</a:t>
            </a:r>
          </a:p>
        </p:txBody>
      </p:sp>
    </p:spTree>
    <p:extLst>
      <p:ext uri="{BB962C8B-B14F-4D97-AF65-F5344CB8AC3E}">
        <p14:creationId xmlns:p14="http://schemas.microsoft.com/office/powerpoint/2010/main" val="42876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4FDAA18-4696-4F25-8C61-C544CD5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语言对运算的封闭性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A7A56-823B-4555-A10E-8BC99681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封闭性</a:t>
            </a:r>
          </a:p>
          <a:p>
            <a:r>
              <a:rPr lang="zh-CN" altLang="en-US" dirty="0"/>
              <a:t>如果任意的、属于某一语言类的语言，在某一特定运算下所得到的结果仍然是同类语言，则称此语言类对该运算是封闭的。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有效封闭性</a:t>
            </a:r>
          </a:p>
          <a:p>
            <a:r>
              <a:rPr lang="zh-CN" altLang="en-US" dirty="0"/>
              <a:t>如果某一语言类对某一运算是封闭的，且根据运算前的语言的文法，可以构造出运算后的语言的文法，则称此语言类对该运算是有效封闭的。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3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6DAD6-99F1-4472-B9CD-B8B7A5A1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语言对运算的封闭性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B5131-0B1A-41D5-94EC-467B8C93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问题本质：文法的构造</a:t>
            </a:r>
            <a:endParaRPr lang="en-US" altLang="zh-CN" dirty="0"/>
          </a:p>
          <a:p>
            <a:r>
              <a:rPr lang="zh-CN" altLang="en-US" dirty="0"/>
              <a:t>存在文法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需要构造文法</a:t>
            </a:r>
            <a:r>
              <a:rPr lang="en-US" altLang="zh-CN" dirty="0"/>
              <a:t>G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en-US" altLang="zh-CN" dirty="0"/>
              <a:t>L(G)</a:t>
            </a:r>
            <a:r>
              <a:rPr lang="zh-CN" altLang="en-US" dirty="0"/>
              <a:t>是对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进行某种运算后得到的语言。</a:t>
            </a:r>
          </a:p>
        </p:txBody>
      </p:sp>
    </p:spTree>
    <p:extLst>
      <p:ext uri="{BB962C8B-B14F-4D97-AF65-F5344CB8AC3E}">
        <p14:creationId xmlns:p14="http://schemas.microsoft.com/office/powerpoint/2010/main" val="7936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A7B59-42CB-4C0C-AB30-D8984132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语言对运算的封闭性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4A22C-525F-4EE6-8038-8476E1C7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语言的有效封闭性可以：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证明某些语言属于某类语言。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基于简单语言构造复杂的同类语言。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语言之间的基本运算：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联合运算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连接运算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迭代运算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E61BD-D2F4-4087-9CF5-04E88FCA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6A723-0295-4BA6-B395-B4F09C29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产生式，</a:t>
            </a:r>
            <a:r>
              <a:rPr lang="en-US" altLang="zh-CN" dirty="0"/>
              <a:t>Chomsky</a:t>
            </a:r>
            <a:r>
              <a:rPr lang="zh-CN" altLang="en-US" dirty="0"/>
              <a:t>采用的一种形式化的描述方式：</a:t>
            </a:r>
          </a:p>
          <a:p>
            <a:r>
              <a:rPr lang="en-US" altLang="zh-CN" dirty="0"/>
              <a:t>S → ( )</a:t>
            </a:r>
          </a:p>
          <a:p>
            <a:r>
              <a:rPr lang="en-US" altLang="zh-CN" dirty="0"/>
              <a:t>S → (S)</a:t>
            </a:r>
          </a:p>
          <a:p>
            <a:r>
              <a:rPr lang="en-US" altLang="zh-CN" dirty="0"/>
              <a:t>S → SS</a:t>
            </a:r>
          </a:p>
          <a:p>
            <a:endParaRPr lang="en-US" altLang="zh-CN" dirty="0"/>
          </a:p>
          <a:p>
            <a:r>
              <a:rPr lang="zh-CN" altLang="en-US" dirty="0"/>
              <a:t>符号 → 表示“定义为”，它的左边和右边分别称为该产生式的左边和右边。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6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F586-996D-49AE-8DE0-60FCF38A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6421E-3B15-476A-9B9D-CA4EE2E3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是字母表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2</a:t>
            </a:r>
            <a:r>
              <a:rPr lang="zh-CN" altLang="en-US" dirty="0"/>
              <a:t>上的两个语言，定义语言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的联合运算为：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algn="ctr"/>
            <a:r>
              <a:rPr lang="en-US" altLang="zh-CN" dirty="0"/>
              <a:t>= { w | </a:t>
            </a:r>
            <a:r>
              <a:rPr lang="en-US" altLang="zh-CN" dirty="0" err="1"/>
              <a:t>w∈L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 err="1"/>
              <a:t>w∈L</a:t>
            </a:r>
            <a:r>
              <a:rPr lang="en-US" altLang="zh-CN" baseline="-25000" dirty="0" err="1"/>
              <a:t>2</a:t>
            </a:r>
            <a:r>
              <a:rPr lang="en-US" altLang="zh-CN" dirty="0"/>
              <a:t> }</a:t>
            </a:r>
          </a:p>
          <a:p>
            <a:pPr algn="ctr"/>
            <a:endParaRPr lang="en-US" altLang="zh-CN" dirty="0"/>
          </a:p>
          <a:p>
            <a:r>
              <a:rPr lang="zh-CN" altLang="en-US" dirty="0"/>
              <a:t>思考：新语言的字母表是？</a:t>
            </a:r>
          </a:p>
        </p:txBody>
      </p:sp>
    </p:spTree>
    <p:extLst>
      <p:ext uri="{BB962C8B-B14F-4D97-AF65-F5344CB8AC3E}">
        <p14:creationId xmlns:p14="http://schemas.microsoft.com/office/powerpoint/2010/main" val="27788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0E534-89D8-4293-A94B-3B6782AF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628E6-B2B1-411E-8671-269B80B3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的连接运算为：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algn="ctr"/>
            <a:r>
              <a:rPr lang="en-US" altLang="zh-CN" dirty="0"/>
              <a:t>= { w | w =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∈L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∈L</a:t>
            </a:r>
            <a:r>
              <a:rPr lang="en-US" altLang="zh-CN" baseline="-25000" dirty="0" err="1"/>
              <a:t>2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CC50F-BF93-4758-B48D-226FFBBB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1856D-C6F3-41A9-A557-DBA53971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的迭代运算（或星运算、闭包运算）为：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*</a:t>
            </a:r>
          </a:p>
          <a:p>
            <a:pPr algn="ctr"/>
            <a:r>
              <a:rPr lang="en-US" altLang="zh-CN" dirty="0"/>
              <a:t>= { w | w =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m</a:t>
            </a:r>
            <a:r>
              <a:rPr lang="zh-CN" altLang="en-US" dirty="0"/>
              <a:t>，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∈L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m≥0</a:t>
            </a:r>
            <a:r>
              <a:rPr lang="en-US" altLang="zh-CN" dirty="0"/>
              <a:t> }</a:t>
            </a:r>
          </a:p>
          <a:p>
            <a:pPr algn="ctr"/>
            <a:r>
              <a:rPr lang="en-US" altLang="zh-CN" dirty="0"/>
              <a:t>= ∪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baseline="30000" dirty="0" err="1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n≥0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74E6-BBF6-422A-B8B0-7968EA24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16FE0-8896-44E4-9287-CBFF2B43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 </a:t>
            </a:r>
            <a:endParaRPr lang="en-US" altLang="zh-CN" dirty="0"/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 = { a</a:t>
            </a:r>
            <a:r>
              <a:rPr lang="en-US" altLang="zh-CN" baseline="30000" dirty="0"/>
              <a:t>n</a:t>
            </a:r>
            <a:r>
              <a:rPr lang="en-US" altLang="zh-CN" dirty="0"/>
              <a:t> | n&gt;0 }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 = { b</a:t>
            </a:r>
            <a:r>
              <a:rPr lang="en-US" altLang="zh-CN" baseline="30000" dirty="0"/>
              <a:t>n</a:t>
            </a:r>
            <a:r>
              <a:rPr lang="en-US" altLang="zh-CN" dirty="0"/>
              <a:t> | n&gt;0 }</a:t>
            </a:r>
            <a:endParaRPr lang="zh-CN" altLang="en-US" dirty="0"/>
          </a:p>
          <a:p>
            <a:r>
              <a:rPr lang="zh-CN" altLang="en-US" dirty="0"/>
              <a:t>则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 </a:t>
            </a:r>
            <a:r>
              <a:rPr lang="zh-CN" altLang="en-US" dirty="0"/>
              <a:t>是：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m</a:t>
            </a:r>
            <a:r>
              <a:rPr lang="en-US" altLang="zh-CN" dirty="0"/>
              <a:t> | n</a:t>
            </a:r>
            <a:r>
              <a:rPr lang="zh-CN" altLang="en-US" dirty="0"/>
              <a:t>，</a:t>
            </a:r>
            <a:r>
              <a:rPr lang="en-US" altLang="zh-CN" dirty="0"/>
              <a:t>m&gt;0 }</a:t>
            </a:r>
          </a:p>
          <a:p>
            <a:r>
              <a:rPr lang="zh-CN" altLang="en-US" dirty="0"/>
              <a:t>而不是：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/>
              <a:t> | n&gt;0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2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E23D-B646-4A45-B715-288154D0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F2AF9-41A5-4028-97B7-78D83F4F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）型语言对联合、连接和迭代运算有效封闭。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7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B20E6-0218-483E-A3D9-F7C0C1B1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9ADB6-3C8E-40CD-BBF7-7E07AC9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设参加运算的语言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分别是字母表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2</a:t>
            </a:r>
            <a:r>
              <a:rPr lang="zh-CN" altLang="en-US" dirty="0"/>
              <a:t>上的语言。</a:t>
            </a:r>
            <a:endParaRPr lang="en-US" altLang="zh-CN" dirty="0"/>
          </a:p>
          <a:p>
            <a:r>
              <a:rPr lang="zh-CN" altLang="en-US" dirty="0"/>
              <a:t>产生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的文法：</a:t>
            </a:r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产生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的文法：</a:t>
            </a:r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即：</a:t>
            </a:r>
            <a:endParaRPr lang="en-US" altLang="zh-CN" dirty="0"/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6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27B32A-0249-48AB-A521-AE69C784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D4E0A-A158-488E-A9F1-47CA44D6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假设：</a:t>
            </a:r>
            <a:endParaRPr lang="en-US" altLang="zh-CN" dirty="0"/>
          </a:p>
          <a:p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∩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en-US" altLang="zh-CN" dirty="0"/>
              <a:t> </a:t>
            </a:r>
            <a:r>
              <a:rPr lang="el-GR" altLang="zh-CN" dirty="0"/>
              <a:t>=</a:t>
            </a:r>
            <a:r>
              <a:rPr lang="en-US" altLang="zh-CN" dirty="0"/>
              <a:t> Ø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/>
              <a:t> ∩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2</a:t>
            </a:r>
            <a:r>
              <a:rPr lang="en-US" altLang="zh-CN" dirty="0"/>
              <a:t> = Ø </a:t>
            </a:r>
          </a:p>
          <a:p>
            <a:r>
              <a:rPr lang="en-US" altLang="zh-CN" dirty="0"/>
              <a:t>S ∉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en-US" altLang="zh-CN" dirty="0"/>
              <a:t>S ∉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2</a:t>
            </a:r>
            <a:endParaRPr lang="zh-CN" altLang="en-US" baseline="-25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C3A231-2BCE-4C35-BE80-EEA2647D35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设置：</a:t>
            </a:r>
          </a:p>
          <a:p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baseline="-25000" dirty="0"/>
              <a:t> </a:t>
            </a:r>
            <a:r>
              <a:rPr lang="el-GR" altLang="zh-CN" dirty="0"/>
              <a:t>∪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</a:p>
          <a:p>
            <a:r>
              <a:rPr lang="en-US" altLang="zh-CN" dirty="0"/>
              <a:t>V =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/>
              <a:t> ∪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2</a:t>
            </a:r>
            <a:r>
              <a:rPr lang="en-US" altLang="zh-CN" dirty="0"/>
              <a:t> ∪ { S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4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5A28-2FC0-48E1-99CA-1BE6F7BC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9F9600-EF8F-4591-8F82-7174C0A3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构造：</a:t>
            </a:r>
          </a:p>
          <a:p>
            <a:r>
              <a:rPr lang="en-US" altLang="zh-CN" dirty="0" err="1"/>
              <a:t>G</a:t>
            </a:r>
            <a:r>
              <a:rPr lang="en-US" altLang="zh-CN" baseline="-25000" dirty="0" err="1"/>
              <a:t>3</a:t>
            </a:r>
            <a:r>
              <a:rPr lang="en-US" altLang="zh-CN" dirty="0"/>
              <a:t> =</a:t>
            </a:r>
            <a:r>
              <a:rPr lang="zh-CN" altLang="en-US" dirty="0"/>
              <a:t>（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3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其中：</a:t>
            </a:r>
          </a:p>
          <a:p>
            <a:r>
              <a:rPr lang="en-US" altLang="zh-CN" dirty="0" err="1"/>
              <a:t>P</a:t>
            </a:r>
            <a:r>
              <a:rPr lang="en-US" altLang="zh-CN" baseline="-25000" dirty="0" err="1"/>
              <a:t>3</a:t>
            </a:r>
            <a:r>
              <a:rPr lang="en-US" altLang="zh-CN" dirty="0"/>
              <a:t> = { </a:t>
            </a:r>
            <a:r>
              <a:rPr lang="en-US" altLang="zh-CN" dirty="0" err="1"/>
              <a:t>S→S</a:t>
            </a:r>
            <a:r>
              <a:rPr lang="en-US" altLang="zh-CN" baseline="-25000" dirty="0" err="1"/>
              <a:t>1</a:t>
            </a:r>
            <a:r>
              <a:rPr lang="en-US" altLang="zh-CN" dirty="0"/>
              <a:t> } U { </a:t>
            </a:r>
            <a:r>
              <a:rPr lang="en-US" altLang="zh-CN" dirty="0" err="1"/>
              <a:t>S→S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04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0865-76CA-4435-B09A-A8D25623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F6945-6F8D-41EC-8445-ADE4BA2F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型文法（ </a:t>
            </a:r>
            <a:r>
              <a:rPr lang="en-US" altLang="zh-CN" dirty="0" err="1"/>
              <a:t>i</a:t>
            </a:r>
            <a:r>
              <a:rPr lang="en-US" altLang="zh-CN" dirty="0"/>
              <a:t> = 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），则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3</a:t>
            </a:r>
            <a:r>
              <a:rPr lang="zh-CN" altLang="en-US" dirty="0"/>
              <a:t>依然是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型文法。</a:t>
            </a:r>
          </a:p>
          <a:p>
            <a:r>
              <a:rPr lang="zh-CN" altLang="en-US" dirty="0"/>
              <a:t>显然，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3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 U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型语言类对于联合封闭。</a:t>
            </a:r>
          </a:p>
        </p:txBody>
      </p:sp>
    </p:spTree>
    <p:extLst>
      <p:ext uri="{BB962C8B-B14F-4D97-AF65-F5344CB8AC3E}">
        <p14:creationId xmlns:p14="http://schemas.microsoft.com/office/powerpoint/2010/main" val="1210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CCD7-9E88-41E8-9EAF-EC0724B1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BC8FA-8657-4EBE-A955-BD886E37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型文法，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3</a:t>
            </a:r>
            <a:r>
              <a:rPr lang="zh-CN" altLang="en-US" dirty="0"/>
              <a:t>是？型文法？</a:t>
            </a:r>
          </a:p>
          <a:p>
            <a:r>
              <a:rPr lang="zh-CN" altLang="en-US" dirty="0"/>
              <a:t>构造文法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4</a:t>
            </a:r>
            <a:r>
              <a:rPr lang="en-US" altLang="zh-CN" dirty="0"/>
              <a:t> =</a:t>
            </a:r>
            <a:r>
              <a:rPr lang="zh-CN" altLang="en-US" dirty="0"/>
              <a:t>（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4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4</a:t>
            </a:r>
            <a:r>
              <a:rPr lang="zh-CN" altLang="en-US" dirty="0"/>
              <a:t>为：</a:t>
            </a:r>
          </a:p>
          <a:p>
            <a:pPr algn="ctr"/>
            <a:r>
              <a:rPr lang="en-US" altLang="zh-CN" dirty="0"/>
              <a:t>{ S→ </a:t>
            </a:r>
            <a:r>
              <a:rPr lang="el-GR" altLang="zh-CN" dirty="0"/>
              <a:t>α |</a:t>
            </a:r>
            <a:r>
              <a:rPr lang="en-US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→ </a:t>
            </a:r>
            <a:r>
              <a:rPr lang="el-GR" altLang="zh-CN" dirty="0"/>
              <a:t>α</a:t>
            </a:r>
            <a:r>
              <a:rPr lang="zh-CN" altLang="en-US" dirty="0"/>
              <a:t>在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 </a:t>
            </a:r>
            <a:r>
              <a:rPr lang="en-US" altLang="zh-CN" dirty="0"/>
              <a:t>} U   </a:t>
            </a:r>
          </a:p>
          <a:p>
            <a:pPr algn="ctr"/>
            <a:r>
              <a:rPr lang="en-US" altLang="zh-CN" dirty="0"/>
              <a:t>{ S→ </a:t>
            </a:r>
            <a:r>
              <a:rPr lang="el-GR" altLang="zh-CN" dirty="0"/>
              <a:t>β |</a:t>
            </a:r>
            <a:r>
              <a:rPr lang="en-US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→ </a:t>
            </a:r>
            <a:r>
              <a:rPr lang="el-GR" altLang="zh-CN" dirty="0"/>
              <a:t>β</a:t>
            </a:r>
            <a:r>
              <a:rPr lang="zh-CN" altLang="en-US" dirty="0"/>
              <a:t>在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r>
              <a:rPr lang="zh-CN" altLang="en-US" dirty="0"/>
              <a:t>中 </a:t>
            </a:r>
            <a:r>
              <a:rPr lang="en-US" altLang="zh-CN" dirty="0"/>
              <a:t>} U</a:t>
            </a:r>
          </a:p>
          <a:p>
            <a:pPr algn="ctr"/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383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3288</TotalTime>
  <Words>5805</Words>
  <Application>Microsoft Office PowerPoint</Application>
  <PresentationFormat>宽屏</PresentationFormat>
  <Paragraphs>924</Paragraphs>
  <Slides>124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30" baseType="lpstr">
      <vt:lpstr>等线</vt:lpstr>
      <vt:lpstr>微软雅黑</vt:lpstr>
      <vt:lpstr>Arial</vt:lpstr>
      <vt:lpstr>Symbol</vt:lpstr>
      <vt:lpstr>Wingdings</vt:lpstr>
      <vt:lpstr>Office Theme</vt:lpstr>
      <vt:lpstr>第二章 文法</vt:lpstr>
      <vt:lpstr>语言</vt:lpstr>
      <vt:lpstr>语言</vt:lpstr>
      <vt:lpstr>统一的理论</vt:lpstr>
      <vt:lpstr>本章内容</vt:lpstr>
      <vt:lpstr>小括号匹配串的语言</vt:lpstr>
      <vt:lpstr>小括号匹配串的语言</vt:lpstr>
      <vt:lpstr>自然语言</vt:lpstr>
      <vt:lpstr>产生式</vt:lpstr>
      <vt:lpstr>推导过程</vt:lpstr>
      <vt:lpstr>产生式</vt:lpstr>
      <vt:lpstr>由偶数个0组成的串的语言</vt:lpstr>
      <vt:lpstr>由偶数个0组成的串的语言</vt:lpstr>
      <vt:lpstr>算术表达式的形成规则</vt:lpstr>
      <vt:lpstr>算术表达式的形成规则</vt:lpstr>
      <vt:lpstr>算术表达式的形成规则</vt:lpstr>
      <vt:lpstr>算术表达式的形成规则</vt:lpstr>
      <vt:lpstr>算术表达式的形成规则</vt:lpstr>
      <vt:lpstr>算术表达式的形成规则</vt:lpstr>
      <vt:lpstr>标识符的形成规则</vt:lpstr>
      <vt:lpstr>算术表达式的形成规则</vt:lpstr>
      <vt:lpstr>思考</vt:lpstr>
      <vt:lpstr>变量说明语句</vt:lpstr>
      <vt:lpstr>本章内容</vt:lpstr>
      <vt:lpstr>语言与文法</vt:lpstr>
      <vt:lpstr>文法</vt:lpstr>
      <vt:lpstr>文法</vt:lpstr>
      <vt:lpstr>推导</vt:lpstr>
      <vt:lpstr>推导</vt:lpstr>
      <vt:lpstr>推导</vt:lpstr>
      <vt:lpstr>推导</vt:lpstr>
      <vt:lpstr>句型和句子</vt:lpstr>
      <vt:lpstr>语言的定义</vt:lpstr>
      <vt:lpstr>文法和语言</vt:lpstr>
      <vt:lpstr>文法和语言</vt:lpstr>
      <vt:lpstr>文法和语言</vt:lpstr>
      <vt:lpstr>文法等价</vt:lpstr>
      <vt:lpstr>文法等价</vt:lpstr>
      <vt:lpstr>讨论</vt:lpstr>
      <vt:lpstr>本章内容</vt:lpstr>
      <vt:lpstr>文法与语言的分类</vt:lpstr>
      <vt:lpstr>0型文法</vt:lpstr>
      <vt:lpstr>1型文法</vt:lpstr>
      <vt:lpstr>2型文法</vt:lpstr>
      <vt:lpstr>3型文法</vt:lpstr>
      <vt:lpstr>文法分类的判断方法</vt:lpstr>
      <vt:lpstr>文法分类的判断方法</vt:lpstr>
      <vt:lpstr>文法分类的判断方法</vt:lpstr>
      <vt:lpstr>文法分类的判断方法</vt:lpstr>
      <vt:lpstr>思考</vt:lpstr>
      <vt:lpstr>思考</vt:lpstr>
      <vt:lpstr>文法的扩充分类</vt:lpstr>
      <vt:lpstr>思考</vt:lpstr>
      <vt:lpstr>定理</vt:lpstr>
      <vt:lpstr>证明</vt:lpstr>
      <vt:lpstr>证明</vt:lpstr>
      <vt:lpstr>定理</vt:lpstr>
      <vt:lpstr>定理</vt:lpstr>
      <vt:lpstr>空句子</vt:lpstr>
      <vt:lpstr>一般空串产生式</vt:lpstr>
      <vt:lpstr>本章内容</vt:lpstr>
      <vt:lpstr>文法产生语言</vt:lpstr>
      <vt:lpstr>分析</vt:lpstr>
      <vt:lpstr>递归文法</vt:lpstr>
      <vt:lpstr>递归文法</vt:lpstr>
      <vt:lpstr>递归文法</vt:lpstr>
      <vt:lpstr>注意</vt:lpstr>
      <vt:lpstr>例子</vt:lpstr>
      <vt:lpstr>分析</vt:lpstr>
      <vt:lpstr>例子</vt:lpstr>
      <vt:lpstr>例子</vt:lpstr>
      <vt:lpstr>例子</vt:lpstr>
      <vt:lpstr>例子</vt:lpstr>
      <vt:lpstr>思考</vt:lpstr>
      <vt:lpstr>思考</vt:lpstr>
      <vt:lpstr>思考</vt:lpstr>
      <vt:lpstr>思考</vt:lpstr>
      <vt:lpstr>注意</vt:lpstr>
      <vt:lpstr>思考</vt:lpstr>
      <vt:lpstr>例子</vt:lpstr>
      <vt:lpstr>例子</vt:lpstr>
      <vt:lpstr>例子</vt:lpstr>
      <vt:lpstr>例子</vt:lpstr>
      <vt:lpstr>思考</vt:lpstr>
      <vt:lpstr>练习</vt:lpstr>
      <vt:lpstr>本章内容</vt:lpstr>
      <vt:lpstr>语言对运算的封闭性</vt:lpstr>
      <vt:lpstr>语言对运算的封闭性</vt:lpstr>
      <vt:lpstr>语言对运算的封闭性</vt:lpstr>
      <vt:lpstr>联合运算</vt:lpstr>
      <vt:lpstr>连接运算</vt:lpstr>
      <vt:lpstr>迭代运算</vt:lpstr>
      <vt:lpstr>注意</vt:lpstr>
      <vt:lpstr>定理</vt:lpstr>
      <vt:lpstr>证明 </vt:lpstr>
      <vt:lpstr>证明</vt:lpstr>
      <vt:lpstr>联合运算</vt:lpstr>
      <vt:lpstr>联合运算</vt:lpstr>
      <vt:lpstr>联合运算</vt:lpstr>
      <vt:lpstr>联合运算</vt:lpstr>
      <vt:lpstr>连接运算</vt:lpstr>
      <vt:lpstr>连接运算</vt:lpstr>
      <vt:lpstr>连接运算</vt:lpstr>
      <vt:lpstr>连接运算</vt:lpstr>
      <vt:lpstr>连接运算的问题</vt:lpstr>
      <vt:lpstr>连接运算的问题</vt:lpstr>
      <vt:lpstr>连接运算的问题</vt:lpstr>
      <vt:lpstr>思考</vt:lpstr>
      <vt:lpstr>解决问题的方法</vt:lpstr>
      <vt:lpstr>解决问题的方法</vt:lpstr>
      <vt:lpstr>例子</vt:lpstr>
      <vt:lpstr>例子</vt:lpstr>
      <vt:lpstr>迭代运算</vt:lpstr>
      <vt:lpstr>迭代运算</vt:lpstr>
      <vt:lpstr>存在的问题</vt:lpstr>
      <vt:lpstr>构造方法</vt:lpstr>
      <vt:lpstr>构造方法</vt:lpstr>
      <vt:lpstr>推导过程</vt:lpstr>
      <vt:lpstr>迭代运算</vt:lpstr>
      <vt:lpstr>迭代运算</vt:lpstr>
      <vt:lpstr>迭代运算</vt:lpstr>
      <vt:lpstr>结论</vt:lpstr>
      <vt:lpstr>语言之间的其他运算</vt:lpstr>
      <vt:lpstr>语言之间的其他运算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UESTC</cp:lastModifiedBy>
  <cp:revision>686</cp:revision>
  <dcterms:created xsi:type="dcterms:W3CDTF">2019-08-28T15:23:04Z</dcterms:created>
  <dcterms:modified xsi:type="dcterms:W3CDTF">2021-09-09T07:33:22Z</dcterms:modified>
</cp:coreProperties>
</file>